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3" r:id="rId4"/>
    <p:sldId id="261" r:id="rId5"/>
    <p:sldId id="262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E38ADA-C97F-9F48-90BD-EDE8684BAC9A}" v="25" dt="2026-02-08T10:38:12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55"/>
  </p:normalViewPr>
  <p:slideViewPr>
    <p:cSldViewPr snapToGrid="0">
      <p:cViewPr>
        <p:scale>
          <a:sx n="200" d="100"/>
          <a:sy n="200" d="100"/>
        </p:scale>
        <p:origin x="42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473978-FA14-5CEE-8FA8-28C7B58F5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6EB89DB-482D-69E1-C4B1-40CCC8935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91D916C-E979-30EE-9650-A2CE5977A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994365-45C7-4D13-B1CF-50CEEFEC4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3565BF-FA24-3FF4-FB9F-413E33D0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95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066F5C-5E4F-118A-3E3A-7F3C7560A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FDEFA2B-C67D-7A25-84F4-B77B67B96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97ABABE-11B3-C0CF-920A-62C52162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632A00-1225-FC79-6B95-7E94DD03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3A3BEA-DF63-E785-6EE8-5D2069654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554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BF8E4F2-624E-3859-91FF-1921F832CE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E0942D-0258-FE1E-BA53-809DD6FCC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A6D936-6C73-7073-BF96-D2A82D366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84C9DC-6974-DB61-D6D9-E1C70B1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5BE8F6-B5C8-97E2-DA19-E75DBE32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5294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47D40E-1B27-2023-D85C-6C862FBA6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070D81-FEEE-8AC2-ED9E-8A6AB8B8C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CFE0AC-AE94-8D0C-7161-55F5267E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7E6E38-0B68-1859-BEBB-AEFF61F63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15ACED-C401-5EBE-834B-65B90E8D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416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E67908-B1BF-F0BF-867B-3EA77E42B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AC5E822-0A7E-41F4-589F-F77C7340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ED24D3-24FA-6C8F-2F8F-24A4290DC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B5A1C0-B99A-F1BA-D37C-AA8CD5C5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64DF14-96D9-1F5F-BB16-3105ADD0D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458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9E5472-290E-8425-451B-88C8455F9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6B6D38-7A2C-2B6F-1969-46BD4AB03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0F758D-32F2-FC7D-24D4-3707B1603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8B9691D-FC2F-ECF7-549A-B346FF6A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E946B2E-31D3-5454-153B-F74992CBE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104107B-BCED-7C3A-3F38-25707EAF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002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EE9838-10F4-8D65-9975-CE4F97D8D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877E3B-A9F5-DBF1-9541-8135CA2D1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2F75AD6-E846-F5B1-2295-33214B9D1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83C8CA-BD57-0FFA-FDE9-3BC93B57D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C6CB11D-F09A-86F9-1FF5-B46CAD3DD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42B9661-1BB1-8A93-277D-D01C16994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1257ABC-0212-5BE2-6633-F6175BBCC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A3FC285-BD5B-CB55-7100-C3E5FCB7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13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743C7F-F405-E7A4-C409-E824799E2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6462B41-93E6-293E-8679-5DA04EF9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0BDB211-EE3B-1195-7DA2-C4B51F855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EF9B100-B21C-5339-BBF0-4C2C41F6E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943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890B431-9A88-7065-9988-8F9218A0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32E38FA-038C-4E80-3E1D-C2C8057FF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48770D8-513B-AA1C-CFEC-1C7EF436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53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BDDD9E-FC83-5D73-4DF2-384707E38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701204-E3BF-6B0E-B808-AC21E7385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3E3224-6D4B-3062-F359-A7DFD265C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BA3034-FAB3-6E43-CA37-42E21C467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20F6A0-438D-B922-2D89-3EAFCE702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987063-DB49-761A-6524-C2703D6D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226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0E5E6F-A195-55AA-9BD5-091D0905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E1CEB6F-826C-4C6A-5034-C09CE7A31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25C83D6-0FAF-B96F-474B-55F8F0A46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6B540AB-783E-4C9C-8D76-4D44305C4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DBFAA70-6FA3-8C02-4826-522AEA14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51BB66-2C04-5B24-60D0-DC61C715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544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E16CFEA-4B09-0E21-ECAE-AF4ADA38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4FD2A1D-CF64-88E3-B81F-617DF1297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7AA357-2DC7-90D8-B575-5DA567862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F02043-2F36-B043-BC15-C8CC2E8DD764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2E2435-BAB9-96CD-27B5-8611254B6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5DFD3C-D901-0F91-7BA3-E74383D3E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522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BD7CC6-2F7F-4587-8E92-D041AB2CE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E7ED1F4-19EF-4BC2-A6EA-DF1525142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EE7C14F-442F-4416-A4A9-6DA10263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7AC4CCD-70AA-4916-97EA-D9C12FED1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5694289-EA59-4679-9DB4-0646321A8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2EDAD0A-6995-496D-9789-A34C66F5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CBBB211-248C-4F94-900A-80CD8D52F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8DCC953-87D5-419D-A529-94A946251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F67D0B7-A0F4-47EB-8DF7-2630C056AB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A3919D60-F174-4FEB-9E9D-5AF6BD659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8EF7474-F1F7-47A7-AF33-E38A86EBF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B14C3B3-01E7-4DD2-80BC-D6605BDB3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9E2ED25-9BE8-462A-BE54-D3E506DBA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3E48329-07A0-4DBB-9D0C-0614AE372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ED609B4-86D5-44D5-8511-42AE9B129B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912E1BF-76C2-49D5-A5AC-1CE20255C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4E6722B-B0C0-4A43-91F6-6E2D6E2D7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8EAB6DA-9741-4668-8E47-957CD515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36EC6AA-9E44-4DD2-B718-EE0411141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38DE653-B3C7-49E5-A3B0-6C00B26083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90AE89EB-4F51-4181-9475-7E1048FB3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78285A0-9022-40FD-B520-91444BA16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E2EED1A-F137-41BB-A555-7CDFF9C334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E1EC980-DEDC-41BF-995C-1D471C90E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A2F9486-DC13-4EDD-82CE-7FFC6F484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46A2475-19E5-46B8-B7FE-C2CF42971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776E683A-BCDE-C421-808B-9A763956A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640" y="4038037"/>
            <a:ext cx="5107366" cy="2087424"/>
          </a:xfrm>
          <a:noFill/>
        </p:spPr>
        <p:txBody>
          <a:bodyPr anchor="t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Spelarmöte 8/2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91D1D9B-C24B-563E-F53B-71B7CC4158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3159" y="4038037"/>
            <a:ext cx="5017030" cy="2087426"/>
          </a:xfrm>
          <a:noFill/>
        </p:spPr>
        <p:txBody>
          <a:bodyPr anchor="t">
            <a:normAutofit/>
          </a:bodyPr>
          <a:lstStyle/>
          <a:p>
            <a:pPr algn="l"/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 descr="En bild som visar text, logotyp, Grafik, Teckensnitt&#10;&#10;AI-genererat innehåll kan vara felaktigt.">
            <a:extLst>
              <a:ext uri="{FF2B5EF4-FFF2-40B4-BE49-F238E27FC236}">
                <a16:creationId xmlns:a16="http://schemas.microsoft.com/office/drawing/2014/main" id="{ECF4E76D-5999-F5E9-B320-B6B660081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59" y="691712"/>
            <a:ext cx="10843065" cy="3117382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91CD8CAA-4614-4393-ADD7-7FDFD8ABD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776904"/>
            <a:ext cx="304800" cy="429768"/>
            <a:chOff x="215328" y="-46937"/>
            <a:chExt cx="304800" cy="2773841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9F5BF84-4D12-40EB-B3CA-72B55341A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CF91815-2B4A-44C8-BAC2-6732AD11A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23960DB-F7E9-40C5-BDC7-9700C71B1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95623C8-E3C3-425E-B186-ADFF5B670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483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8F5530-DA31-4B62-8DF9-56A1A3B6B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EFAF95-013F-4375-AAF4-033AC93F5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735E28-7236-42D8-A5E1-A0F302FE8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642881-D4B2-4CC2-A287-0FA0006F3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01C50C6-CC43-4D9E-B2AB-F373712E4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E7187D-0938-461D-BFC5-89EEF35062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34C951A-9754-438B-9D57-E6B93B6E4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CCC8FCE-0563-4147-B2A2-7C81702EB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E68FC26-41A9-4C82-BE7F-E9344CDC4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FBB336D1-2562-4680-B29B-E22C603C0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EED3885-4010-4FBE-A045-DC59CAE78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D74F45-ED22-46E8-8A8C-85550ED98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F675583-78ED-4BEC-8424-37068227E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9BD9726-207D-4725-AA6E-5147080D5B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1A43941-4783-4A0B-9385-1952F9F89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B4806F9C-3233-4FC3-B300-D5AA58A5C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0E3F9FC-BB7B-433D-8A4F-1BCFA582E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406F394-9D6F-4986-A3AF-6EF16DEDE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4F98CF1-0C8F-435D-846B-D3C506378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781ACDD-4A0F-4369-A468-3FEC355F8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BB34D61-E762-4862-9DA8-702D97A36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7BB9086C-CB50-4B65-E1C6-94EE65054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>
                <a:solidFill>
                  <a:schemeClr val="bg1"/>
                </a:solidFill>
              </a:rPr>
              <a:t>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C802C5-42F3-9D60-E373-8B5FE7085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5626957"/>
          </a:xfrm>
          <a:noFill/>
        </p:spPr>
        <p:txBody>
          <a:bodyPr anchor="ctr">
            <a:normAutofit/>
          </a:bodyPr>
          <a:lstStyle/>
          <a:p>
            <a:r>
              <a:rPr lang="sv-SE" sz="1800">
                <a:solidFill>
                  <a:schemeClr val="bg1"/>
                </a:solidFill>
              </a:rPr>
              <a:t>KOMMA I TID</a:t>
            </a:r>
          </a:p>
          <a:p>
            <a:r>
              <a:rPr lang="sv-SE" sz="1800" dirty="0">
                <a:solidFill>
                  <a:schemeClr val="bg1"/>
                </a:solidFill>
              </a:rPr>
              <a:t>Träningsmatcher 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Löpande på bägge nivåer</a:t>
            </a:r>
          </a:p>
          <a:p>
            <a:r>
              <a:rPr lang="sv-SE" sz="1800" dirty="0">
                <a:solidFill>
                  <a:schemeClr val="bg1"/>
                </a:solidFill>
              </a:rPr>
              <a:t>Matchcamp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1 Lag och vi skickar ut dem som ska spela</a:t>
            </a:r>
          </a:p>
          <a:p>
            <a:r>
              <a:rPr lang="sv-SE" sz="1800" dirty="0">
                <a:solidFill>
                  <a:schemeClr val="bg1"/>
                </a:solidFill>
              </a:rPr>
              <a:t>Landskamp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Mer info kommer</a:t>
            </a:r>
          </a:p>
          <a:p>
            <a:r>
              <a:rPr lang="sv-SE" sz="1800" dirty="0">
                <a:solidFill>
                  <a:schemeClr val="bg1"/>
                </a:solidFill>
              </a:rPr>
              <a:t>DM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1 Lag med 09-or och 10-or, troligtvis</a:t>
            </a:r>
          </a:p>
          <a:p>
            <a:r>
              <a:rPr lang="sv-SE" sz="1800" dirty="0">
                <a:solidFill>
                  <a:schemeClr val="bg1"/>
                </a:solidFill>
              </a:rPr>
              <a:t>Serien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Lätt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Avancerad</a:t>
            </a:r>
            <a:endParaRPr lang="sv-SE" sz="1800" dirty="0">
              <a:solidFill>
                <a:schemeClr val="bg1"/>
              </a:solidFill>
            </a:endParaRPr>
          </a:p>
          <a:p>
            <a:r>
              <a:rPr lang="sv-SE" sz="1800" dirty="0">
                <a:solidFill>
                  <a:schemeClr val="bg1"/>
                </a:solidFill>
              </a:rPr>
              <a:t>Cuper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Återkommer med detaljer men siktar på </a:t>
            </a:r>
            <a:r>
              <a:rPr lang="sv-SE" sz="1800" dirty="0" err="1">
                <a:solidFill>
                  <a:schemeClr val="bg1"/>
                </a:solidFill>
              </a:rPr>
              <a:t>dagscup</a:t>
            </a:r>
            <a:r>
              <a:rPr lang="sv-SE" sz="1800" dirty="0">
                <a:solidFill>
                  <a:schemeClr val="bg1"/>
                </a:solidFill>
              </a:rPr>
              <a:t> med aktiviteter ihop</a:t>
            </a:r>
          </a:p>
          <a:p>
            <a:pPr marL="0" indent="0">
              <a:buNone/>
            </a:pPr>
            <a:endParaRPr lang="sv-SE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04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2EFD68-4A0C-569B-D6C8-8B34BF64A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0761ED9-31ED-6A34-549F-64EBE5345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173921-2E96-BD91-F81B-272F5EA37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921659A-4A4A-48E6-85C9-D2BA73628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6DB3E-22DF-2CF9-D062-438310D85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77912AC-37FE-C932-9CC3-0C19CD0ACC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79191BD-FDE9-8D08-12EC-CD28E0259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0866614-4CB7-150C-CA87-4D49CBCB2D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693D7FF-EDA1-68EA-B313-00F5BAC0B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CABA6C6-478F-422F-35F5-AC8CD3E4E2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E4C6BC6-A04C-131B-7E09-B6DA95F35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96B2122-EF90-44E4-A56D-B41C0CF36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9C32F56-ED88-5EA1-80BF-855D8A5BBA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23DBA22-39D5-BA57-EF08-8064779C22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31F23D4-C334-DC2B-B913-7E9FC7083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1ADA49A-BF94-4258-A344-A6DEA3E6A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CA80685-E831-24C3-C525-1DAA2DE78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2AC6DC7-7A76-B61B-2972-7E5615A0E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3E14FE0-564C-3F0D-6F19-8ECBA12589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6B132A8-B03A-BC41-1406-0127302F45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DC8D8C-6F9B-6A55-9C4A-10C129866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98A1E37-CA0D-B34D-DBF6-451721F60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3A0A0F6-75BB-FB95-9356-DCAD1A493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E376EF-072F-D7A2-14F1-96D0F703E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5626957"/>
          </a:xfrm>
          <a:noFill/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bg1"/>
                </a:solidFill>
              </a:rPr>
              <a:t>Skolan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Planering krävs</a:t>
            </a:r>
          </a:p>
          <a:p>
            <a:r>
              <a:rPr lang="sv-SE" sz="1800" dirty="0">
                <a:solidFill>
                  <a:schemeClr val="bg1"/>
                </a:solidFill>
              </a:rPr>
              <a:t>P19 Träning, 2 veckor 2 spelare + Målvakt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Inte för all</a:t>
            </a:r>
          </a:p>
          <a:p>
            <a:r>
              <a:rPr lang="sv-SE" sz="1800" dirty="0">
                <a:solidFill>
                  <a:schemeClr val="bg1"/>
                </a:solidFill>
              </a:rPr>
              <a:t>Nivåindelning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Vi har nivåskillnader och vi har några som ligger mittemellan nu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Självinsikt</a:t>
            </a:r>
          </a:p>
          <a:p>
            <a:r>
              <a:rPr lang="sv-SE" sz="1800" dirty="0">
                <a:solidFill>
                  <a:schemeClr val="bg1"/>
                </a:solidFill>
              </a:rPr>
              <a:t>Kost innan match och träning</a:t>
            </a:r>
          </a:p>
          <a:p>
            <a:pPr lvl="1"/>
            <a:r>
              <a:rPr lang="sv-SE" sz="1000" dirty="0">
                <a:solidFill>
                  <a:schemeClr val="bg1"/>
                </a:solidFill>
              </a:rPr>
              <a:t>2-4h innan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Pasta + köttfärssås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Ris + kyckling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Potatis + fisk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Kvarg/gröt, mackor + ägg/ost + frukt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1400" dirty="0">
                <a:solidFill>
                  <a:schemeClr val="bg1"/>
                </a:solidFill>
                <a:latin typeface="Arial" panose="020B0604020202020204" pitchFamily="34" charset="0"/>
              </a:rPr>
              <a:t>30-90 min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Banan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1800" dirty="0">
                <a:solidFill>
                  <a:schemeClr val="bg1"/>
                </a:solidFill>
                <a:latin typeface="Arial" panose="020B0604020202020204" pitchFamily="34" charset="0"/>
              </a:rPr>
              <a:t> Kost efter match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Yoghurt/kvarg + frukt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Smörgås + mjölk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Middag inom 1–2 timmar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Ät för att orka spela - inte bara för att bli mätt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1800" dirty="0">
                <a:solidFill>
                  <a:schemeClr val="bg1"/>
                </a:solidFill>
                <a:latin typeface="Arial" panose="020B0604020202020204" pitchFamily="34" charset="0"/>
              </a:rPr>
              <a:t> Spelarråd från bägge lagen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21938E56-9F59-1576-1306-FF9DE927BB19}"/>
              </a:ext>
            </a:extLst>
          </p:cNvPr>
          <p:cNvGrpSpPr/>
          <p:nvPr/>
        </p:nvGrpSpPr>
        <p:grpSpPr>
          <a:xfrm>
            <a:off x="11259539" y="2973676"/>
            <a:ext cx="646810" cy="2164142"/>
            <a:chOff x="7837714" y="2220664"/>
            <a:chExt cx="646810" cy="2164142"/>
          </a:xfrm>
        </p:grpSpPr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D524C32A-8654-1654-ED64-F617AADF5B17}"/>
                </a:ext>
              </a:extLst>
            </p:cNvPr>
            <p:cNvSpPr/>
            <p:nvPr/>
          </p:nvSpPr>
          <p:spPr>
            <a:xfrm>
              <a:off x="7837714" y="2220664"/>
              <a:ext cx="646810" cy="898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4FD26C1B-B66B-7EF3-1537-3F3EFF720F21}"/>
                </a:ext>
              </a:extLst>
            </p:cNvPr>
            <p:cNvSpPr/>
            <p:nvPr/>
          </p:nvSpPr>
          <p:spPr>
            <a:xfrm>
              <a:off x="7837714" y="2358947"/>
              <a:ext cx="646810" cy="898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" name="Rektangel 20">
              <a:extLst>
                <a:ext uri="{FF2B5EF4-FFF2-40B4-BE49-F238E27FC236}">
                  <a16:creationId xmlns:a16="http://schemas.microsoft.com/office/drawing/2014/main" id="{182EE72F-A9F3-2602-C772-EB8D8355460D}"/>
                </a:ext>
              </a:extLst>
            </p:cNvPr>
            <p:cNvSpPr/>
            <p:nvPr/>
          </p:nvSpPr>
          <p:spPr>
            <a:xfrm>
              <a:off x="7837714" y="2497230"/>
              <a:ext cx="646810" cy="898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>
              <a:extLst>
                <a:ext uri="{FF2B5EF4-FFF2-40B4-BE49-F238E27FC236}">
                  <a16:creationId xmlns:a16="http://schemas.microsoft.com/office/drawing/2014/main" id="{C814C37A-66B0-E1C1-9203-0F0B637DFF69}"/>
                </a:ext>
              </a:extLst>
            </p:cNvPr>
            <p:cNvSpPr/>
            <p:nvPr/>
          </p:nvSpPr>
          <p:spPr>
            <a:xfrm>
              <a:off x="7837714" y="2635513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3969CBB0-1080-3F55-DAC9-6E2445D6133D}"/>
                </a:ext>
              </a:extLst>
            </p:cNvPr>
            <p:cNvSpPr/>
            <p:nvPr/>
          </p:nvSpPr>
          <p:spPr>
            <a:xfrm>
              <a:off x="7837714" y="2773796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" name="Rektangel 34">
              <a:extLst>
                <a:ext uri="{FF2B5EF4-FFF2-40B4-BE49-F238E27FC236}">
                  <a16:creationId xmlns:a16="http://schemas.microsoft.com/office/drawing/2014/main" id="{50F5F825-FA8D-D680-DC27-5EE31490B962}"/>
                </a:ext>
              </a:extLst>
            </p:cNvPr>
            <p:cNvSpPr/>
            <p:nvPr/>
          </p:nvSpPr>
          <p:spPr>
            <a:xfrm>
              <a:off x="7837714" y="2912079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D36C28D5-C25D-D180-B237-AC5CBBC3D2D8}"/>
                </a:ext>
              </a:extLst>
            </p:cNvPr>
            <p:cNvSpPr/>
            <p:nvPr/>
          </p:nvSpPr>
          <p:spPr>
            <a:xfrm>
              <a:off x="7837714" y="3050362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" name="Rektangel 36">
              <a:extLst>
                <a:ext uri="{FF2B5EF4-FFF2-40B4-BE49-F238E27FC236}">
                  <a16:creationId xmlns:a16="http://schemas.microsoft.com/office/drawing/2014/main" id="{2E02130E-0C4F-0EC9-8568-EA9790F37317}"/>
                </a:ext>
              </a:extLst>
            </p:cNvPr>
            <p:cNvSpPr/>
            <p:nvPr/>
          </p:nvSpPr>
          <p:spPr>
            <a:xfrm>
              <a:off x="7837714" y="3188645"/>
              <a:ext cx="646810" cy="8989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F3CE22DE-C5DD-2C71-DD8C-8F693CD150BC}"/>
                </a:ext>
              </a:extLst>
            </p:cNvPr>
            <p:cNvSpPr/>
            <p:nvPr/>
          </p:nvSpPr>
          <p:spPr>
            <a:xfrm>
              <a:off x="7837714" y="3326928"/>
              <a:ext cx="646810" cy="8989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4B4819A5-706E-0B77-C1A8-974300B77FFA}"/>
                </a:ext>
              </a:extLst>
            </p:cNvPr>
            <p:cNvSpPr/>
            <p:nvPr/>
          </p:nvSpPr>
          <p:spPr>
            <a:xfrm>
              <a:off x="7837714" y="3465211"/>
              <a:ext cx="646810" cy="8989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" name="Rektangel 39">
              <a:extLst>
                <a:ext uri="{FF2B5EF4-FFF2-40B4-BE49-F238E27FC236}">
                  <a16:creationId xmlns:a16="http://schemas.microsoft.com/office/drawing/2014/main" id="{21250F31-6DBA-5D4E-BC58-E052AC02300A}"/>
                </a:ext>
              </a:extLst>
            </p:cNvPr>
            <p:cNvSpPr/>
            <p:nvPr/>
          </p:nvSpPr>
          <p:spPr>
            <a:xfrm>
              <a:off x="7837714" y="3603494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1" name="Rektangel 40">
              <a:extLst>
                <a:ext uri="{FF2B5EF4-FFF2-40B4-BE49-F238E27FC236}">
                  <a16:creationId xmlns:a16="http://schemas.microsoft.com/office/drawing/2014/main" id="{1F9705A7-7574-B2AF-F80F-A6BED498EEB0}"/>
                </a:ext>
              </a:extLst>
            </p:cNvPr>
            <p:cNvSpPr/>
            <p:nvPr/>
          </p:nvSpPr>
          <p:spPr>
            <a:xfrm>
              <a:off x="7837714" y="3741777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" name="Rektangel 41">
              <a:extLst>
                <a:ext uri="{FF2B5EF4-FFF2-40B4-BE49-F238E27FC236}">
                  <a16:creationId xmlns:a16="http://schemas.microsoft.com/office/drawing/2014/main" id="{31BB3AEB-0C27-16D1-2416-3481631DEFE2}"/>
                </a:ext>
              </a:extLst>
            </p:cNvPr>
            <p:cNvSpPr/>
            <p:nvPr/>
          </p:nvSpPr>
          <p:spPr>
            <a:xfrm>
              <a:off x="7837714" y="3880060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" name="Rektangel 42">
              <a:extLst>
                <a:ext uri="{FF2B5EF4-FFF2-40B4-BE49-F238E27FC236}">
                  <a16:creationId xmlns:a16="http://schemas.microsoft.com/office/drawing/2014/main" id="{5D977D59-9E43-1329-D936-D2B93BB212CF}"/>
                </a:ext>
              </a:extLst>
            </p:cNvPr>
            <p:cNvSpPr/>
            <p:nvPr/>
          </p:nvSpPr>
          <p:spPr>
            <a:xfrm>
              <a:off x="7837714" y="4018343"/>
              <a:ext cx="646810" cy="8989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849BB754-769A-84A2-B817-E9026180F5CC}"/>
                </a:ext>
              </a:extLst>
            </p:cNvPr>
            <p:cNvSpPr/>
            <p:nvPr/>
          </p:nvSpPr>
          <p:spPr>
            <a:xfrm>
              <a:off x="7837714" y="4156626"/>
              <a:ext cx="646810" cy="8989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" name="Rektangel 44">
              <a:extLst>
                <a:ext uri="{FF2B5EF4-FFF2-40B4-BE49-F238E27FC236}">
                  <a16:creationId xmlns:a16="http://schemas.microsoft.com/office/drawing/2014/main" id="{3F81C3D2-2088-F4C0-5CDA-D6ED5A9F684B}"/>
                </a:ext>
              </a:extLst>
            </p:cNvPr>
            <p:cNvSpPr/>
            <p:nvPr/>
          </p:nvSpPr>
          <p:spPr>
            <a:xfrm>
              <a:off x="7837714" y="4294909"/>
              <a:ext cx="646810" cy="8989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9" name="Upp 48">
            <a:extLst>
              <a:ext uri="{FF2B5EF4-FFF2-40B4-BE49-F238E27FC236}">
                <a16:creationId xmlns:a16="http://schemas.microsoft.com/office/drawing/2014/main" id="{4E995046-9745-8DCF-0C65-F65AD6D15BEF}"/>
              </a:ext>
            </a:extLst>
          </p:cNvPr>
          <p:cNvSpPr/>
          <p:nvPr/>
        </p:nvSpPr>
        <p:spPr>
          <a:xfrm>
            <a:off x="12016948" y="3831381"/>
            <a:ext cx="110612" cy="248559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Upp 49">
            <a:extLst>
              <a:ext uri="{FF2B5EF4-FFF2-40B4-BE49-F238E27FC236}">
                <a16:creationId xmlns:a16="http://schemas.microsoft.com/office/drawing/2014/main" id="{822D4D84-FCA5-C6A6-C429-E598EF05E7E9}"/>
              </a:ext>
            </a:extLst>
          </p:cNvPr>
          <p:cNvSpPr/>
          <p:nvPr/>
        </p:nvSpPr>
        <p:spPr>
          <a:xfrm rot="10800000">
            <a:off x="12014757" y="4176077"/>
            <a:ext cx="110612" cy="248559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Upp 50">
            <a:extLst>
              <a:ext uri="{FF2B5EF4-FFF2-40B4-BE49-F238E27FC236}">
                <a16:creationId xmlns:a16="http://schemas.microsoft.com/office/drawing/2014/main" id="{4F93760D-CD19-1207-1E05-FE80FF3A693B}"/>
              </a:ext>
            </a:extLst>
          </p:cNvPr>
          <p:cNvSpPr/>
          <p:nvPr/>
        </p:nvSpPr>
        <p:spPr>
          <a:xfrm>
            <a:off x="11959451" y="2798895"/>
            <a:ext cx="110612" cy="248559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166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1B0D60-1472-E0F4-2A14-F5EEB5017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8F5530-DA31-4B62-8DF9-56A1A3B6B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EFAF95-013F-4375-AAF4-033AC93F5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735E28-7236-42D8-A5E1-A0F302FE8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642881-D4B2-4CC2-A287-0FA0006F3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01C50C6-CC43-4D9E-B2AB-F373712E4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E7187D-0938-461D-BFC5-89EEF35062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34C951A-9754-438B-9D57-E6B93B6E4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CCC8FCE-0563-4147-B2A2-7C81702EB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E68FC26-41A9-4C82-BE7F-E9344CDC4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FBB336D1-2562-4680-B29B-E22C603C0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EED3885-4010-4FBE-A045-DC59CAE78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D74F45-ED22-46E8-8A8C-85550ED98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F675583-78ED-4BEC-8424-37068227E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9BD9726-207D-4725-AA6E-5147080D5B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1A43941-4783-4A0B-9385-1952F9F89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B4806F9C-3233-4FC3-B300-D5AA58A5C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0E3F9FC-BB7B-433D-8A4F-1BCFA582E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406F394-9D6F-4986-A3AF-6EF16DEDE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4F98CF1-0C8F-435D-846B-D3C506378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781ACDD-4A0F-4369-A468-3FEC355F8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BB34D61-E762-4862-9DA8-702D97A36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3014EAAE-7B59-EFB6-EBA6-7E3C0144D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>
                <a:solidFill>
                  <a:schemeClr val="bg1"/>
                </a:solidFill>
              </a:rPr>
              <a:t>Spelaride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CABC5-1C0A-4CBA-716C-8B7335063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5626957"/>
          </a:xfrm>
          <a:noFill/>
        </p:spPr>
        <p:txBody>
          <a:bodyPr anchor="ctr">
            <a:normAutofit/>
          </a:bodyPr>
          <a:lstStyle/>
          <a:p>
            <a:r>
              <a:rPr lang="sv-SE" sz="1100" b="1">
                <a:solidFill>
                  <a:schemeClr val="bg1"/>
                </a:solidFill>
              </a:rPr>
              <a:t>Grundprincip - </a:t>
            </a:r>
            <a:r>
              <a:rPr lang="sv-SE" sz="1100">
                <a:solidFill>
                  <a:schemeClr val="bg1"/>
                </a:solidFill>
              </a:rPr>
              <a:t>Vi vill spela </a:t>
            </a:r>
            <a:r>
              <a:rPr lang="sv-SE" sz="1100" b="1">
                <a:solidFill>
                  <a:schemeClr val="bg1"/>
                </a:solidFill>
              </a:rPr>
              <a:t>enkel, modig och offensiv fotboll</a:t>
            </a:r>
            <a:r>
              <a:rPr lang="sv-SE" sz="1100">
                <a:solidFill>
                  <a:schemeClr val="bg1"/>
                </a:solidFill>
              </a:rPr>
              <a:t> där laget har bollen och tar sig </a:t>
            </a:r>
            <a:r>
              <a:rPr lang="sv-SE" sz="1100" b="1">
                <a:solidFill>
                  <a:schemeClr val="bg1"/>
                </a:solidFill>
              </a:rPr>
              <a:t>rakt mot mål</a:t>
            </a:r>
            <a:r>
              <a:rPr lang="sv-SE" sz="1100">
                <a:solidFill>
                  <a:schemeClr val="bg1"/>
                </a:solidFill>
              </a:rPr>
              <a:t>.</a:t>
            </a:r>
          </a:p>
          <a:p>
            <a:r>
              <a:rPr lang="sv-SE" sz="1100" b="1">
                <a:solidFill>
                  <a:schemeClr val="bg1"/>
                </a:solidFill>
              </a:rPr>
              <a:t>Bollinnehav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Vi vill </a:t>
            </a:r>
            <a:r>
              <a:rPr lang="sv-SE" sz="1100" b="1">
                <a:solidFill>
                  <a:schemeClr val="bg1"/>
                </a:solidFill>
              </a:rPr>
              <a:t>äga bollen</a:t>
            </a:r>
            <a:r>
              <a:rPr lang="sv-SE" sz="1100">
                <a:solidFill>
                  <a:schemeClr val="bg1"/>
                </a:solidFill>
              </a:rPr>
              <a:t> så mycket som möjligt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Spela oss ur situationer – inte slå bort bollen i onödan – vänd hem och vänd sida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Passningar med tanke och tempo</a:t>
            </a:r>
          </a:p>
          <a:p>
            <a:r>
              <a:rPr lang="sv-SE" sz="1100" b="1">
                <a:solidFill>
                  <a:schemeClr val="bg1"/>
                </a:solidFill>
              </a:rPr>
              <a:t>Rörlighet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Alltid </a:t>
            </a:r>
            <a:r>
              <a:rPr lang="sv-SE" sz="1100" b="1">
                <a:solidFill>
                  <a:schemeClr val="bg1"/>
                </a:solidFill>
              </a:rPr>
              <a:t>spelbara alternativ</a:t>
            </a:r>
            <a:r>
              <a:rPr lang="sv-SE" sz="1100">
                <a:solidFill>
                  <a:schemeClr val="bg1"/>
                </a:solidFill>
              </a:rPr>
              <a:t> för bollhållaren i alla lagdelar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Rörelse </a:t>
            </a:r>
            <a:r>
              <a:rPr lang="sv-SE" sz="1100" b="1">
                <a:solidFill>
                  <a:schemeClr val="bg1"/>
                </a:solidFill>
              </a:rPr>
              <a:t>före och efter passning</a:t>
            </a:r>
            <a:endParaRPr lang="sv-SE" sz="1100">
              <a:solidFill>
                <a:schemeClr val="bg1"/>
              </a:solidFill>
            </a:endParaRPr>
          </a:p>
          <a:p>
            <a:pPr lvl="1"/>
            <a:r>
              <a:rPr lang="sv-SE" sz="1100">
                <a:solidFill>
                  <a:schemeClr val="bg1"/>
                </a:solidFill>
              </a:rPr>
              <a:t>Skapa ytor för varandra - mellan och bakom motståndarnas lagdelar</a:t>
            </a:r>
          </a:p>
          <a:p>
            <a:r>
              <a:rPr lang="sv-SE" sz="1100" b="1">
                <a:solidFill>
                  <a:schemeClr val="bg1"/>
                </a:solidFill>
              </a:rPr>
              <a:t>Bollen på backen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Vi spelar </a:t>
            </a:r>
            <a:r>
              <a:rPr lang="sv-SE" sz="1100" b="1">
                <a:solidFill>
                  <a:schemeClr val="bg1"/>
                </a:solidFill>
              </a:rPr>
              <a:t>längs marken – alltid förstahandsvalet</a:t>
            </a:r>
            <a:endParaRPr lang="sv-SE" sz="1100">
              <a:solidFill>
                <a:schemeClr val="bg1"/>
              </a:solidFill>
            </a:endParaRPr>
          </a:p>
          <a:p>
            <a:pPr lvl="1"/>
            <a:r>
              <a:rPr lang="sv-SE" sz="1100">
                <a:solidFill>
                  <a:schemeClr val="bg1"/>
                </a:solidFill>
              </a:rPr>
              <a:t>Kort och medellångt passningsspel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Bollkontroll och trygghet i uppspelen</a:t>
            </a:r>
          </a:p>
          <a:p>
            <a:r>
              <a:rPr lang="sv-SE" sz="1100" b="1">
                <a:solidFill>
                  <a:schemeClr val="bg1"/>
                </a:solidFill>
              </a:rPr>
              <a:t>Rakt på mål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När läge finns: </a:t>
            </a:r>
            <a:r>
              <a:rPr lang="sv-SE" sz="1100" b="1">
                <a:solidFill>
                  <a:schemeClr val="bg1"/>
                </a:solidFill>
              </a:rPr>
              <a:t>framåt direkt</a:t>
            </a:r>
            <a:endParaRPr lang="sv-SE" sz="1100">
              <a:solidFill>
                <a:schemeClr val="bg1"/>
              </a:solidFill>
            </a:endParaRPr>
          </a:p>
          <a:p>
            <a:pPr lvl="1"/>
            <a:r>
              <a:rPr lang="sv-SE" sz="1100">
                <a:solidFill>
                  <a:schemeClr val="bg1"/>
                </a:solidFill>
              </a:rPr>
              <a:t>Snabba beslut i offensiv zon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Avsluta hellre än att tveka</a:t>
            </a:r>
          </a:p>
          <a:p>
            <a:r>
              <a:rPr lang="sv-SE" sz="1100" b="1">
                <a:solidFill>
                  <a:schemeClr val="bg1"/>
                </a:solidFill>
              </a:rPr>
              <a:t>Defensivt – Prio att förflytta sig till försvarssida</a:t>
            </a:r>
          </a:p>
          <a:p>
            <a:endParaRPr lang="sv-SE" sz="1100" i="1">
              <a:solidFill>
                <a:schemeClr val="bg1"/>
              </a:solidFill>
            </a:endParaRPr>
          </a:p>
          <a:p>
            <a:r>
              <a:rPr lang="sv-SE" sz="1100" i="1">
                <a:solidFill>
                  <a:schemeClr val="bg1"/>
                </a:solidFill>
              </a:rPr>
              <a:t>Sammanfattning - </a:t>
            </a:r>
            <a:r>
              <a:rPr lang="sv-SE" sz="1100" b="1">
                <a:solidFill>
                  <a:schemeClr val="bg1"/>
                </a:solidFill>
              </a:rPr>
              <a:t>Bolltrygghet – Rörelse – Mod – Offensivt tänk</a:t>
            </a:r>
            <a:endParaRPr lang="sv-SE" sz="1100">
              <a:solidFill>
                <a:schemeClr val="bg1"/>
              </a:solidFill>
            </a:endParaRPr>
          </a:p>
          <a:p>
            <a:endParaRPr lang="sv-SE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556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8F5530-DA31-4B62-8DF9-56A1A3B6B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EFAF95-013F-4375-AAF4-033AC93F5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735E28-7236-42D8-A5E1-A0F302FE8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642881-D4B2-4CC2-A287-0FA0006F3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01C50C6-CC43-4D9E-B2AB-F373712E4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E7187D-0938-461D-BFC5-89EEF35062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34C951A-9754-438B-9D57-E6B93B6E4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CCC8FCE-0563-4147-B2A2-7C81702EB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E68FC26-41A9-4C82-BE7F-E9344CDC4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FBB336D1-2562-4680-B29B-E22C603C0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EED3885-4010-4FBE-A045-DC59CAE78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D74F45-ED22-46E8-8A8C-85550ED98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F675583-78ED-4BEC-8424-37068227E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9BD9726-207D-4725-AA6E-5147080D5B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1A43941-4783-4A0B-9385-1952F9F89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B4806F9C-3233-4FC3-B300-D5AA58A5C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0E3F9FC-BB7B-433D-8A4F-1BCFA582E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406F394-9D6F-4986-A3AF-6EF16DEDE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4F98CF1-0C8F-435D-846B-D3C506378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781ACDD-4A0F-4369-A468-3FEC355F8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BB34D61-E762-4862-9DA8-702D97A36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8D23D739-E52F-6936-84AC-008E78F28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>
                <a:solidFill>
                  <a:schemeClr val="bg1"/>
                </a:solidFill>
              </a:rPr>
              <a:t>Influens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8281CA-6A4A-A90D-40E3-BC8EAA424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5626957"/>
          </a:xfrm>
          <a:noFill/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chemeClr val="bg1"/>
                </a:solidFill>
              </a:rPr>
              <a:t>Kortpassning</a:t>
            </a:r>
          </a:p>
          <a:p>
            <a:r>
              <a:rPr lang="sv-SE" sz="1800" dirty="0">
                <a:solidFill>
                  <a:schemeClr val="bg1"/>
                </a:solidFill>
              </a:rPr>
              <a:t>Rörlighet</a:t>
            </a:r>
          </a:p>
          <a:p>
            <a:r>
              <a:rPr lang="sv-SE" sz="1800" dirty="0">
                <a:solidFill>
                  <a:schemeClr val="bg1"/>
                </a:solidFill>
              </a:rPr>
              <a:t>Försvarssida</a:t>
            </a:r>
          </a:p>
          <a:p>
            <a:r>
              <a:rPr lang="sv-SE" sz="1800" dirty="0">
                <a:solidFill>
                  <a:schemeClr val="bg1"/>
                </a:solidFill>
              </a:rPr>
              <a:t>Direkt avslut</a:t>
            </a:r>
          </a:p>
          <a:p>
            <a:r>
              <a:rPr lang="sv-SE" sz="1800" dirty="0">
                <a:solidFill>
                  <a:schemeClr val="bg1"/>
                </a:solidFill>
              </a:rPr>
              <a:t>Vändningar</a:t>
            </a:r>
          </a:p>
        </p:txBody>
      </p:sp>
    </p:spTree>
    <p:extLst>
      <p:ext uri="{BB962C8B-B14F-4D97-AF65-F5344CB8AC3E}">
        <p14:creationId xmlns:p14="http://schemas.microsoft.com/office/powerpoint/2010/main" val="2767546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287</Words>
  <Application>Microsoft Macintosh PowerPoint</Application>
  <PresentationFormat>Bredbild</PresentationFormat>
  <Paragraphs>65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Spelarmöte 8/2</vt:lpstr>
      <vt:lpstr>Information</vt:lpstr>
      <vt:lpstr>Information</vt:lpstr>
      <vt:lpstr>Spelaride</vt:lpstr>
      <vt:lpstr>Influens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Familjen Klaman</dc:creator>
  <cp:lastModifiedBy>Familjen Klaman</cp:lastModifiedBy>
  <cp:revision>1</cp:revision>
  <dcterms:created xsi:type="dcterms:W3CDTF">2026-02-06T21:13:00Z</dcterms:created>
  <dcterms:modified xsi:type="dcterms:W3CDTF">2026-02-08T11:53:10Z</dcterms:modified>
</cp:coreProperties>
</file>