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0" r:id="rId5"/>
    <p:sldId id="281" r:id="rId6"/>
    <p:sldId id="287" r:id="rId7"/>
    <p:sldId id="286" r:id="rId8"/>
    <p:sldId id="284" r:id="rId9"/>
    <p:sldId id="285" r:id="rId10"/>
    <p:sldId id="288" r:id="rId11"/>
    <p:sldId id="283" r:id="rId12"/>
  </p:sldIdLst>
  <p:sldSz cx="10693400" cy="7556500"/>
  <p:notesSz cx="6858000" cy="9144000"/>
  <p:embeddedFontLst>
    <p:embeddedFont>
      <p:font typeface="Boston angel regular" pitchFamily="2" charset="0"/>
      <p:regular r:id="rId13"/>
    </p:embeddedFont>
    <p:embeddedFont>
      <p:font typeface="Calibri" panose="020F0502020204030204" pitchFamily="34" charset="0"/>
      <p:regular r:id="rId14"/>
      <p:bold r:id="rId15"/>
      <p:italic r:id="rId16"/>
      <p:boldItalic r:id="rId17"/>
    </p:embeddedFont>
    <p:embeddedFont>
      <p:font typeface="Inter" panose="02000503000000020004"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5" d="100"/>
          <a:sy n="75" d="100"/>
        </p:scale>
        <p:origin x="58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pic>
        <p:nvPicPr>
          <p:cNvPr id="7" name="Bildobjekt 6">
            <a:extLst>
              <a:ext uri="{FF2B5EF4-FFF2-40B4-BE49-F238E27FC236}">
                <a16:creationId xmlns:a16="http://schemas.microsoft.com/office/drawing/2014/main" id="{CD21CCBC-D439-423E-8085-8D4DAAB04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901" y="1289880"/>
            <a:ext cx="3520901" cy="5274310"/>
          </a:xfrm>
          <a:prstGeom prst="rect">
            <a:avLst/>
          </a:prstGeom>
        </p:spPr>
      </p:pic>
      <p:pic>
        <p:nvPicPr>
          <p:cNvPr id="9" name="Bildobjekt 8">
            <a:extLst>
              <a:ext uri="{FF2B5EF4-FFF2-40B4-BE49-F238E27FC236}">
                <a16:creationId xmlns:a16="http://schemas.microsoft.com/office/drawing/2014/main" id="{EBD063C2-EC8A-4455-802B-D54DE41E3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009" y="1300477"/>
            <a:ext cx="3645836" cy="5274310"/>
          </a:xfrm>
          <a:prstGeom prst="rect">
            <a:avLst/>
          </a:prstGeom>
        </p:spPr>
      </p:pic>
      <p:pic>
        <p:nvPicPr>
          <p:cNvPr id="11" name="Bildobjekt 10">
            <a:extLst>
              <a:ext uri="{FF2B5EF4-FFF2-40B4-BE49-F238E27FC236}">
                <a16:creationId xmlns:a16="http://schemas.microsoft.com/office/drawing/2014/main" id="{669925A2-4C8F-44E0-BFDD-B5BA2E0901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14801"/>
            <a:ext cx="3520901" cy="5274310"/>
          </a:xfrm>
          <a:prstGeom prst="rect">
            <a:avLst/>
          </a:prstGeom>
        </p:spPr>
      </p:pic>
      <p:sp>
        <p:nvSpPr>
          <p:cNvPr id="12" name="textruta 11">
            <a:extLst>
              <a:ext uri="{FF2B5EF4-FFF2-40B4-BE49-F238E27FC236}">
                <a16:creationId xmlns:a16="http://schemas.microsoft.com/office/drawing/2014/main" id="{AC18836D-D829-4427-BFF6-DC3B76828787}"/>
              </a:ext>
            </a:extLst>
          </p:cNvPr>
          <p:cNvSpPr txBox="1"/>
          <p:nvPr/>
        </p:nvSpPr>
        <p:spPr>
          <a:xfrm>
            <a:off x="927100" y="269373"/>
            <a:ext cx="9372600" cy="707886"/>
          </a:xfrm>
          <a:prstGeom prst="rect">
            <a:avLst/>
          </a:prstGeom>
          <a:noFill/>
        </p:spPr>
        <p:txBody>
          <a:bodyPr wrap="square" rtlCol="0">
            <a:spAutoFit/>
          </a:bodyPr>
          <a:lstStyle/>
          <a:p>
            <a:r>
              <a:rPr lang="sv-SE" sz="4000" dirty="0">
                <a:solidFill>
                  <a:srgbClr val="CC0000"/>
                </a:solidFill>
                <a:latin typeface="Boston angel regular" pitchFamily="2" charset="0"/>
              </a:rPr>
              <a:t>VÄLKOMNA TILL FÖRÄLDRAMÖTE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marL="0" marR="0" lvl="0" indent="0" algn="ctr" defTabSz="914400" rtl="0" eaLnBrk="1" fontAlgn="auto" latinLnBrk="0" hangingPunct="1">
                <a:lnSpc>
                  <a:spcPts val="159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5339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400" dirty="0">
                <a:solidFill>
                  <a:srgbClr val="CC0000"/>
                </a:solidFill>
                <a:latin typeface="Boston angel regular"/>
              </a:rPr>
              <a:t>Medlemsavgifter</a:t>
            </a:r>
            <a:endParaRPr kumimoji="0" lang="sv-SE" sz="4400" b="0" i="0" u="none" strike="noStrike" kern="1200" cap="none" spc="0" normalizeH="0" baseline="0" noProof="0" dirty="0">
              <a:ln>
                <a:noFill/>
              </a:ln>
              <a:solidFill>
                <a:srgbClr val="CC0000"/>
              </a:solidFill>
              <a:effectLst/>
              <a:uLnTx/>
              <a:uFillTx/>
              <a:latin typeface="Boston ange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dirty="0">
                <a:solidFill>
                  <a:prstClr val="black"/>
                </a:solidFill>
                <a:latin typeface="Inter" panose="02000503000000020004" pitchFamily="2" charset="0"/>
                <a:ea typeface="Inter" panose="02000503000000020004" pitchFamily="2" charset="0"/>
              </a:rPr>
              <a:t>Medlemsavgift betalas 2 gånger på år – en gång i februari och en gång i augusti.</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Aktuella medlemsavgifter finns på Falköpings </a:t>
            </a:r>
            <a:r>
              <a:rPr kumimoji="0" lang="sv-SE" sz="1800" b="0" i="0" u="none" strike="noStrike" kern="1200" cap="none" spc="0" normalizeH="0" baseline="0" noProof="0" dirty="0" err="1">
                <a:ln>
                  <a:noFill/>
                </a:ln>
                <a:solidFill>
                  <a:prstClr val="black"/>
                </a:solidFill>
                <a:effectLst/>
                <a:uLnTx/>
                <a:uFillTx/>
                <a:latin typeface="Inter" panose="02000503000000020004" pitchFamily="2" charset="0"/>
                <a:ea typeface="Inter" panose="02000503000000020004" pitchFamily="2" charset="0"/>
                <a:cs typeface="+mn-cs"/>
              </a:rPr>
              <a:t>KIK:s</a:t>
            </a: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 hemsida.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dirty="0">
                <a:solidFill>
                  <a:prstClr val="black"/>
                </a:solidFill>
                <a:latin typeface="Inter" panose="02000503000000020004" pitchFamily="2" charset="0"/>
                <a:ea typeface="Inter" panose="02000503000000020004" pitchFamily="2" charset="0"/>
              </a:rPr>
              <a:t>Medlemsavgifterna varierar beroende på ålder.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sv-SE" dirty="0">
              <a:solidFill>
                <a:prstClr val="black"/>
              </a:solidFill>
              <a:latin typeface="Inter" panose="02000503000000020004" pitchFamily="2" charset="0"/>
              <a:ea typeface="Inter" panose="02000503000000020004" pitchFamily="2" charset="0"/>
            </a:endParaRPr>
          </a:p>
          <a:p>
            <a:pPr marR="0" lvl="0" algn="l" defTabSz="914400" rtl="0" eaLnBrk="1" fontAlgn="auto" latinLnBrk="0" hangingPunct="1">
              <a:lnSpc>
                <a:spcPct val="150000"/>
              </a:lnSpc>
              <a:spcBef>
                <a:spcPts val="0"/>
              </a:spcBef>
              <a:spcAft>
                <a:spcPts val="0"/>
              </a:spcAft>
              <a:buClrTx/>
              <a:buSzTx/>
              <a:tabLst/>
              <a:defRPr/>
            </a:pPr>
            <a:r>
              <a:rPr lang="sv-SE" sz="1600" i="1" dirty="0">
                <a:solidFill>
                  <a:prstClr val="black"/>
                </a:solidFill>
                <a:latin typeface="Inter" panose="02000503000000020004" pitchFamily="2" charset="0"/>
                <a:ea typeface="Inter" panose="02000503000000020004" pitchFamily="2" charset="0"/>
              </a:rPr>
              <a:t>Falköpings KIK har valt att ha två medlemsavgifter på ett år. Detta för att det inte ska bli så kostnadstungt vid ett och samma tillfälle. Men även utifrån att vi har många tjejer som börjar mitt i säsongen i samband med till exempel Klassbollen. Då behöver man bara betala för halva säsongen. Samma sak om man väljer att sluta mitt under pågående säsong. Vi ser detta som fördelaktigt för flera av våra medlemmar.</a:t>
            </a:r>
          </a:p>
          <a:p>
            <a:pPr marR="0" lvl="0" algn="l" defTabSz="914400" rtl="0" eaLnBrk="1" fontAlgn="auto" latinLnBrk="0" hangingPunct="1">
              <a:lnSpc>
                <a:spcPct val="150000"/>
              </a:lnSpc>
              <a:spcBef>
                <a:spcPts val="0"/>
              </a:spcBef>
              <a:spcAft>
                <a:spcPts val="0"/>
              </a:spcAft>
              <a:buClrTx/>
              <a:buSzTx/>
              <a:tabLst/>
              <a:defRPr/>
            </a:pPr>
            <a:endPar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04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2800767"/>
          </a:xfrm>
          <a:prstGeom prst="rect">
            <a:avLst/>
          </a:prstGeom>
          <a:noFill/>
        </p:spPr>
        <p:txBody>
          <a:bodyPr wrap="square" rtlCol="0">
            <a:spAutoFit/>
          </a:bodyPr>
          <a:lstStyle/>
          <a:p>
            <a:r>
              <a:rPr lang="sv-SE" sz="4400" dirty="0">
                <a:solidFill>
                  <a:srgbClr val="CC0000"/>
                </a:solidFill>
                <a:latin typeface="Boston angel regular"/>
              </a:rPr>
              <a:t>Övrigt</a:t>
            </a:r>
          </a:p>
          <a:p>
            <a:pPr marL="285750" indent="-285750">
              <a:lnSpc>
                <a:spcPct val="150000"/>
              </a:lnSpc>
              <a:buFont typeface="Arial" panose="020B0604020202020204" pitchFamily="34" charset="0"/>
              <a:buChar char="•"/>
            </a:pPr>
            <a:r>
              <a:rPr lang="sv-SE" dirty="0">
                <a:latin typeface="Inter" panose="02000503000000020004" pitchFamily="2" charset="0"/>
                <a:ea typeface="Inter" panose="02000503000000020004" pitchFamily="2" charset="0"/>
              </a:rPr>
              <a:t>Domarinsatser</a:t>
            </a:r>
          </a:p>
          <a:p>
            <a:pPr marL="285750" indent="-285750">
              <a:lnSpc>
                <a:spcPct val="150000"/>
              </a:lnSpc>
              <a:buFont typeface="Arial" panose="020B0604020202020204" pitchFamily="34" charset="0"/>
              <a:buChar char="•"/>
            </a:pPr>
            <a:r>
              <a:rPr lang="sv-SE" dirty="0">
                <a:latin typeface="Inter" panose="02000503000000020004" pitchFamily="2" charset="0"/>
                <a:ea typeface="Inter" panose="02000503000000020004" pitchFamily="2" charset="0"/>
              </a:rPr>
              <a:t>Klubbkollektion</a:t>
            </a:r>
          </a:p>
          <a:p>
            <a:pPr marL="285750" indent="-285750">
              <a:lnSpc>
                <a:spcPct val="150000"/>
              </a:lnSpc>
              <a:buFont typeface="Arial" panose="020B0604020202020204" pitchFamily="34" charset="0"/>
              <a:buChar char="•"/>
            </a:pPr>
            <a:r>
              <a:rPr lang="sv-SE" dirty="0">
                <a:latin typeface="Inter" panose="02000503000000020004" pitchFamily="2" charset="0"/>
                <a:ea typeface="Inter" panose="02000503000000020004" pitchFamily="2" charset="0"/>
              </a:rPr>
              <a:t>Heja på A-laget</a:t>
            </a:r>
          </a:p>
          <a:p>
            <a:pPr marL="285750" indent="-285750">
              <a:lnSpc>
                <a:spcPct val="150000"/>
              </a:lnSpc>
              <a:buFont typeface="Arial" panose="020B0604020202020204" pitchFamily="34" charset="0"/>
              <a:buChar char="•"/>
            </a:pPr>
            <a:r>
              <a:rPr lang="sv-SE" dirty="0">
                <a:latin typeface="Inter" panose="02000503000000020004" pitchFamily="2" charset="0"/>
                <a:ea typeface="Inter" panose="02000503000000020004" pitchFamily="2" charset="0"/>
              </a:rPr>
              <a:t>Övriga frågor</a:t>
            </a:r>
          </a:p>
          <a:p>
            <a:endParaRPr lang="sv-SE" sz="2400" dirty="0"/>
          </a:p>
        </p:txBody>
      </p:sp>
    </p:spTree>
    <p:extLst>
      <p:ext uri="{BB962C8B-B14F-4D97-AF65-F5344CB8AC3E}">
        <p14:creationId xmlns:p14="http://schemas.microsoft.com/office/powerpoint/2010/main" val="29632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5909310"/>
          </a:xfrm>
          <a:prstGeom prst="rect">
            <a:avLst/>
          </a:prstGeom>
          <a:noFill/>
        </p:spPr>
        <p:txBody>
          <a:bodyPr wrap="square" rtlCol="0">
            <a:spAutoFit/>
          </a:bodyPr>
          <a:lstStyle/>
          <a:p>
            <a:r>
              <a:rPr lang="sv-SE" sz="4400" dirty="0">
                <a:solidFill>
                  <a:srgbClr val="CC0000"/>
                </a:solidFill>
                <a:latin typeface="Boston angel regular"/>
              </a:rPr>
              <a:t>Röda tråden</a:t>
            </a:r>
            <a:endParaRPr lang="sv-SE" sz="2000" b="1" dirty="0">
              <a:solidFill>
                <a:srgbClr val="CC0000"/>
              </a:solidFill>
              <a:latin typeface="Inter" panose="02000503000000020004" pitchFamily="2" charset="0"/>
              <a:ea typeface="Inter" panose="02000503000000020004" pitchFamily="2" charset="0"/>
            </a:endParaRPr>
          </a:p>
          <a:p>
            <a:r>
              <a:rPr lang="sv-SE" sz="2000" b="1" dirty="0" err="1">
                <a:solidFill>
                  <a:srgbClr val="CC0000"/>
                </a:solidFill>
                <a:latin typeface="Inter" panose="02000503000000020004" pitchFamily="2" charset="0"/>
                <a:ea typeface="Inter" panose="02000503000000020004" pitchFamily="2" charset="0"/>
              </a:rPr>
              <a:t>FKIK:s</a:t>
            </a:r>
            <a:r>
              <a:rPr lang="sv-SE" sz="2000" b="1" dirty="0">
                <a:solidFill>
                  <a:srgbClr val="CC0000"/>
                </a:solidFill>
                <a:latin typeface="Inter" panose="02000503000000020004" pitchFamily="2" charset="0"/>
                <a:ea typeface="Inter" panose="02000503000000020004" pitchFamily="2" charset="0"/>
              </a:rPr>
              <a:t> </a:t>
            </a:r>
            <a:r>
              <a:rPr lang="sv-SE" sz="2000" b="1" dirty="0" err="1">
                <a:solidFill>
                  <a:srgbClr val="CC0000"/>
                </a:solidFill>
                <a:latin typeface="Inter" panose="02000503000000020004" pitchFamily="2" charset="0"/>
                <a:ea typeface="Inter" panose="02000503000000020004" pitchFamily="2" charset="0"/>
              </a:rPr>
              <a:t>klubbidé</a:t>
            </a:r>
            <a:endParaRPr lang="sv-SE" sz="2000" b="1" dirty="0">
              <a:solidFill>
                <a:srgbClr val="CC0000"/>
              </a:solidFill>
              <a:latin typeface="Inter" panose="02000503000000020004" pitchFamily="2" charset="0"/>
              <a:ea typeface="Inter" panose="02000503000000020004" pitchFamily="2" charset="0"/>
            </a:endParaRPr>
          </a:p>
          <a:p>
            <a:r>
              <a:rPr lang="sv-SE" dirty="0">
                <a:latin typeface="Inter" panose="02000503000000020004" pitchFamily="2" charset="0"/>
                <a:ea typeface="Inter" panose="02000503000000020004" pitchFamily="2" charset="0"/>
              </a:rPr>
              <a:t>• </a:t>
            </a:r>
            <a:r>
              <a:rPr lang="sv-SE" sz="1600" dirty="0">
                <a:latin typeface="Inter" panose="02000503000000020004" pitchFamily="2" charset="0"/>
                <a:ea typeface="Inter" panose="02000503000000020004" pitchFamily="2" charset="0"/>
              </a:rPr>
              <a:t>Att få befintliga och nya medlemmar att trivas och stanna i föreningen.</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bedriva barn och ungdomsfotboll med inriktning på bredd och långsiktig kvalité.</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erbjuda ledarutbildningar och därigenom utveckla bra ledare.</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ha ett starkt representationslag där spelare och ledare är goda förebilder.</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genomföra attraktiva fotbollsarrangemang för barn-, ungdoms- och seniorfotboll.</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alltid sträva mot en god ekonomi och en ändamålsenlig organisation.</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Representationslaget (senior) är det enda laget i föreningen med ett sportsligt resultatkrav.</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Alla respekterar, oavsett kön, etnisk tillhörighet, religion eller annan trosuppfattning, funktionsnedsättning, sexuell läggning eller ålder. </a:t>
            </a:r>
          </a:p>
          <a:p>
            <a:endParaRPr lang="sv-SE" sz="1600" dirty="0">
              <a:latin typeface="Inter" panose="02000503000000020004" pitchFamily="2" charset="0"/>
              <a:ea typeface="Inter" panose="02000503000000020004" pitchFamily="2" charset="0"/>
            </a:endParaRPr>
          </a:p>
          <a:p>
            <a:r>
              <a:rPr lang="sv-SE" sz="1600" dirty="0">
                <a:latin typeface="Inter" panose="02000503000000020004" pitchFamily="2" charset="0"/>
                <a:ea typeface="Inter" panose="02000503000000020004" pitchFamily="2" charset="0"/>
              </a:rPr>
              <a:t>• Att ha roligt tillsammans gör att motivationen för fotboll ökar  </a:t>
            </a:r>
          </a:p>
          <a:p>
            <a:endParaRPr lang="sv-SE" sz="2400" dirty="0"/>
          </a:p>
        </p:txBody>
      </p:sp>
    </p:spTree>
    <p:extLst>
      <p:ext uri="{BB962C8B-B14F-4D97-AF65-F5344CB8AC3E}">
        <p14:creationId xmlns:p14="http://schemas.microsoft.com/office/powerpoint/2010/main" val="259413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774700" y="273050"/>
            <a:ext cx="8077200" cy="6217087"/>
          </a:xfrm>
          <a:prstGeom prst="rect">
            <a:avLst/>
          </a:prstGeom>
          <a:noFill/>
        </p:spPr>
        <p:txBody>
          <a:bodyPr wrap="square" rtlCol="0">
            <a:spAutoFit/>
          </a:bodyPr>
          <a:lstStyle/>
          <a:p>
            <a:r>
              <a:rPr lang="sv-SE" sz="2000" b="1" dirty="0">
                <a:solidFill>
                  <a:srgbClr val="CC0000"/>
                </a:solidFill>
                <a:latin typeface="Inter" panose="02000503000000020004" pitchFamily="2" charset="0"/>
                <a:ea typeface="Inter" panose="02000503000000020004" pitchFamily="2" charset="0"/>
              </a:rPr>
              <a:t>Fotbollskultur</a:t>
            </a:r>
          </a:p>
          <a:p>
            <a:endParaRPr lang="sv-SE" b="1" dirty="0">
              <a:latin typeface="Inter" panose="02000503000000020004" pitchFamily="2" charset="0"/>
              <a:ea typeface="Inter" panose="02000503000000020004" pitchFamily="2" charset="0"/>
            </a:endParaRPr>
          </a:p>
          <a:p>
            <a:r>
              <a:rPr lang="sv-SE" b="1" dirty="0">
                <a:latin typeface="Inter" panose="02000503000000020004" pitchFamily="2" charset="0"/>
                <a:ea typeface="Inter" panose="02000503000000020004" pitchFamily="2" charset="0"/>
              </a:rPr>
              <a:t>Ledare</a:t>
            </a:r>
          </a:p>
          <a:p>
            <a:pPr>
              <a:lnSpc>
                <a:spcPct val="110000"/>
              </a:lnSpc>
            </a:pPr>
            <a:r>
              <a:rPr lang="sv-SE" dirty="0">
                <a:latin typeface="Inter" panose="02000503000000020004" pitchFamily="2" charset="0"/>
                <a:ea typeface="Inter" panose="02000503000000020004" pitchFamily="2" charset="0"/>
              </a:rPr>
              <a:t>Leder laget i en positiv anda.</a:t>
            </a:r>
          </a:p>
          <a:p>
            <a:pPr>
              <a:lnSpc>
                <a:spcPct val="110000"/>
              </a:lnSpc>
            </a:pPr>
            <a:r>
              <a:rPr lang="sv-SE" dirty="0">
                <a:latin typeface="Inter" panose="02000503000000020004" pitchFamily="2" charset="0"/>
                <a:ea typeface="Inter" panose="02000503000000020004" pitchFamily="2" charset="0"/>
              </a:rPr>
              <a:t>Skapar goda relationer med motståndarlagets ledare. </a:t>
            </a:r>
          </a:p>
          <a:p>
            <a:pPr>
              <a:lnSpc>
                <a:spcPct val="110000"/>
              </a:lnSpc>
            </a:pPr>
            <a:r>
              <a:rPr lang="sv-SE" dirty="0">
                <a:latin typeface="Inter" panose="02000503000000020004" pitchFamily="2" charset="0"/>
                <a:ea typeface="Inter" panose="02000503000000020004" pitchFamily="2" charset="0"/>
              </a:rPr>
              <a:t>Stöttar och respekterar domarens beslut. </a:t>
            </a:r>
          </a:p>
          <a:p>
            <a:pPr>
              <a:lnSpc>
                <a:spcPct val="110000"/>
              </a:lnSpc>
            </a:pPr>
            <a:r>
              <a:rPr lang="sv-SE" dirty="0">
                <a:latin typeface="Inter" panose="02000503000000020004" pitchFamily="2" charset="0"/>
                <a:ea typeface="Inter" panose="02000503000000020004" pitchFamily="2" charset="0"/>
              </a:rPr>
              <a:t>Tänker på att träning och match är tillfälle för lärande. </a:t>
            </a:r>
          </a:p>
          <a:p>
            <a:pPr>
              <a:lnSpc>
                <a:spcPct val="110000"/>
              </a:lnSpc>
            </a:pPr>
            <a:r>
              <a:rPr lang="sv-SE" dirty="0">
                <a:latin typeface="Inter" panose="02000503000000020004" pitchFamily="2" charset="0"/>
                <a:ea typeface="Inter" panose="02000503000000020004" pitchFamily="2" charset="0"/>
              </a:rPr>
              <a:t>Inkommer till kansliet med utdrag ur belastningsregistret. (Gäller så väl ledare som kringfunktioner)</a:t>
            </a:r>
          </a:p>
          <a:p>
            <a:pPr>
              <a:lnSpc>
                <a:spcPct val="110000"/>
              </a:lnSpc>
            </a:pPr>
            <a:endParaRPr lang="sv-SE" dirty="0">
              <a:latin typeface="Inter" panose="02000503000000020004" pitchFamily="2" charset="0"/>
              <a:ea typeface="Inter" panose="02000503000000020004" pitchFamily="2" charset="0"/>
            </a:endParaRPr>
          </a:p>
          <a:p>
            <a:r>
              <a:rPr lang="sv-SE" b="1" dirty="0">
                <a:latin typeface="Inter" panose="02000503000000020004" pitchFamily="2" charset="0"/>
                <a:ea typeface="Inter" panose="02000503000000020004" pitchFamily="2" charset="0"/>
              </a:rPr>
              <a:t>Spelare</a:t>
            </a:r>
          </a:p>
          <a:p>
            <a:pPr>
              <a:lnSpc>
                <a:spcPct val="110000"/>
              </a:lnSpc>
            </a:pPr>
            <a:r>
              <a:rPr lang="sv-SE" dirty="0">
                <a:latin typeface="Inter" panose="02000503000000020004" pitchFamily="2" charset="0"/>
                <a:ea typeface="Inter" panose="02000503000000020004" pitchFamily="2" charset="0"/>
              </a:rPr>
              <a:t>Berömmer och uppmuntrar sina lagkamrater. </a:t>
            </a:r>
          </a:p>
          <a:p>
            <a:pPr>
              <a:lnSpc>
                <a:spcPct val="110000"/>
              </a:lnSpc>
            </a:pPr>
            <a:r>
              <a:rPr lang="sv-SE" dirty="0">
                <a:latin typeface="Inter" panose="02000503000000020004" pitchFamily="2" charset="0"/>
                <a:ea typeface="Inter" panose="02000503000000020004" pitchFamily="2" charset="0"/>
              </a:rPr>
              <a:t>Respekterar och är schysst mot motståndarna. </a:t>
            </a:r>
          </a:p>
          <a:p>
            <a:pPr>
              <a:lnSpc>
                <a:spcPct val="110000"/>
              </a:lnSpc>
            </a:pPr>
            <a:r>
              <a:rPr lang="sv-SE" dirty="0">
                <a:latin typeface="Inter" panose="02000503000000020004" pitchFamily="2" charset="0"/>
                <a:ea typeface="Inter" panose="02000503000000020004" pitchFamily="2" charset="0"/>
              </a:rPr>
              <a:t>Lyssnar på och respekterar domaren.</a:t>
            </a:r>
          </a:p>
          <a:p>
            <a:endParaRPr lang="sv-SE" dirty="0">
              <a:latin typeface="Inter" panose="02000503000000020004" pitchFamily="2" charset="0"/>
              <a:ea typeface="Inter" panose="02000503000000020004" pitchFamily="2" charset="0"/>
            </a:endParaRPr>
          </a:p>
          <a:p>
            <a:r>
              <a:rPr lang="sv-SE" b="1" dirty="0">
                <a:latin typeface="Inter" panose="02000503000000020004" pitchFamily="2" charset="0"/>
                <a:ea typeface="Inter" panose="02000503000000020004" pitchFamily="2" charset="0"/>
              </a:rPr>
              <a:t>Supportrar/Föräldrar</a:t>
            </a:r>
          </a:p>
          <a:p>
            <a:r>
              <a:rPr lang="sv-SE" dirty="0">
                <a:latin typeface="Inter" panose="02000503000000020004" pitchFamily="2" charset="0"/>
                <a:ea typeface="Inter" panose="02000503000000020004" pitchFamily="2" charset="0"/>
              </a:rPr>
              <a:t>Hejar på hela laget.</a:t>
            </a:r>
          </a:p>
          <a:p>
            <a:r>
              <a:rPr lang="sv-SE" dirty="0">
                <a:latin typeface="Inter" panose="02000503000000020004" pitchFamily="2" charset="0"/>
                <a:ea typeface="Inter" panose="02000503000000020004" pitchFamily="2" charset="0"/>
              </a:rPr>
              <a:t>Stöttar och respekterar ledarna.</a:t>
            </a:r>
          </a:p>
          <a:p>
            <a:r>
              <a:rPr lang="sv-SE" dirty="0">
                <a:latin typeface="Inter" panose="02000503000000020004" pitchFamily="2" charset="0"/>
                <a:ea typeface="Inter" panose="02000503000000020004" pitchFamily="2" charset="0"/>
              </a:rPr>
              <a:t>Låter spelarna själva fatta sina beslut under matcherna.</a:t>
            </a:r>
          </a:p>
          <a:p>
            <a:r>
              <a:rPr lang="sv-SE" dirty="0">
                <a:latin typeface="Inter" panose="02000503000000020004" pitchFamily="2" charset="0"/>
                <a:ea typeface="Inter" panose="02000503000000020004" pitchFamily="2" charset="0"/>
              </a:rPr>
              <a:t>Respekterar domslut och håller god ton.</a:t>
            </a:r>
          </a:p>
          <a:p>
            <a:r>
              <a:rPr lang="sv-SE" dirty="0">
                <a:latin typeface="Inter" panose="02000503000000020004" pitchFamily="2" charset="0"/>
                <a:ea typeface="Inter" panose="02000503000000020004" pitchFamily="2" charset="0"/>
              </a:rPr>
              <a:t>Kommer ihåg att de är förebilder för spelarna.</a:t>
            </a:r>
          </a:p>
        </p:txBody>
      </p:sp>
    </p:spTree>
    <p:extLst>
      <p:ext uri="{BB962C8B-B14F-4D97-AF65-F5344CB8AC3E}">
        <p14:creationId xmlns:p14="http://schemas.microsoft.com/office/powerpoint/2010/main" val="290814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774700" y="634641"/>
            <a:ext cx="8866047" cy="5539978"/>
          </a:xfrm>
          <a:prstGeom prst="rect">
            <a:avLst/>
          </a:prstGeom>
          <a:noFill/>
        </p:spPr>
        <p:txBody>
          <a:bodyPr wrap="square" rtlCol="0">
            <a:spAutoFit/>
          </a:bodyPr>
          <a:lstStyle/>
          <a:p>
            <a:pPr lvl="0">
              <a:spcAft>
                <a:spcPts val="1200"/>
              </a:spcAft>
            </a:pPr>
            <a:r>
              <a:rPr lang="sv-SE" sz="2000" b="1" dirty="0">
                <a:solidFill>
                  <a:srgbClr val="CC0000"/>
                </a:solidFill>
                <a:latin typeface="Inter" panose="02000503000000020004" pitchFamily="2" charset="0"/>
                <a:ea typeface="Inter" panose="02000503000000020004" pitchFamily="2" charset="0"/>
              </a:rPr>
              <a:t>Spelarens ansvar</a:t>
            </a:r>
          </a:p>
          <a:p>
            <a:pPr lvl="0"/>
            <a:r>
              <a:rPr lang="sv-SE" i="1" dirty="0">
                <a:solidFill>
                  <a:prstClr val="black"/>
                </a:solidFill>
                <a:latin typeface="Inter" panose="02000503000000020004" pitchFamily="2" charset="0"/>
                <a:ea typeface="Inter" panose="02000503000000020004" pitchFamily="2" charset="0"/>
              </a:rPr>
              <a:t>Att ha roligt tillsammans ökar motivation och gemenskap.</a:t>
            </a:r>
          </a:p>
          <a:p>
            <a:pPr lvl="0"/>
            <a:endParaRPr lang="sv-SE" i="1"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Håller tider till träning, samling till match och annan övrig klubbverksamhet. </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Hjälper till att ta fram och plocka tillbaka material till träning och match.</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Hjälper till att </a:t>
            </a:r>
            <a:r>
              <a:rPr lang="sv-SE" dirty="0" err="1">
                <a:solidFill>
                  <a:prstClr val="black"/>
                </a:solidFill>
                <a:latin typeface="Inter" panose="02000503000000020004" pitchFamily="2" charset="0"/>
                <a:ea typeface="Inter" panose="02000503000000020004" pitchFamily="2" charset="0"/>
              </a:rPr>
              <a:t>grovstäda</a:t>
            </a:r>
            <a:r>
              <a:rPr lang="sv-SE" dirty="0">
                <a:solidFill>
                  <a:prstClr val="black"/>
                </a:solidFill>
                <a:latin typeface="Inter" panose="02000503000000020004" pitchFamily="2" charset="0"/>
                <a:ea typeface="Inter" panose="02000503000000020004" pitchFamily="2" charset="0"/>
              </a:rPr>
              <a:t> och hålla ordning i omklädningsrummet vid träning och match samt i materielrum, klubbhuset och andra lokaler som nyttjas.</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Deltar i den obligatoriska domarutbildningen med syfte att öka sina regelkunskaper. Föreningen ser mycket positivt på att aktiva spelare efter genomgången domarutbildning dömer matcher för barn- och ungdomslag.</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Är medveten om att man representerar föreningen när man bär klubboverall eller andra föreningskläder. Detta gäller även utanför föreningens egen verksamhet.</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Betalar eventuella spelaravgifter för cuper och läger</a:t>
            </a:r>
            <a:endParaRPr lang="sv-SE"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0596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algn="ctr">
                <a:lnSpc>
                  <a:spcPts val="1595"/>
                </a:lnSpc>
                <a:spcBef>
                  <a:spcPct val="0"/>
                </a:spcBef>
              </a:pPr>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630054" y="434538"/>
            <a:ext cx="9601200" cy="5909310"/>
          </a:xfrm>
          <a:prstGeom prst="rect">
            <a:avLst/>
          </a:prstGeom>
          <a:noFill/>
        </p:spPr>
        <p:txBody>
          <a:bodyPr wrap="square" rtlCol="0">
            <a:spAutoFit/>
          </a:bodyPr>
          <a:lstStyle/>
          <a:p>
            <a:pPr lvl="0"/>
            <a:r>
              <a:rPr lang="sv-SE" sz="2000" b="1" dirty="0">
                <a:solidFill>
                  <a:srgbClr val="CC0000"/>
                </a:solidFill>
                <a:latin typeface="Inter" panose="02000503000000020004" pitchFamily="2" charset="0"/>
                <a:ea typeface="Inter" panose="02000503000000020004" pitchFamily="2" charset="0"/>
              </a:rPr>
              <a:t>Vårdnadshavares ansvar</a:t>
            </a:r>
          </a:p>
          <a:p>
            <a:pPr lvl="0"/>
            <a:endParaRPr lang="sv-SE" b="1"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Delta vid lagets möten för vårdnadshavare, minst en representant per spelare </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Ta del av information från laget och föreningens hemsida, Laget.se </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Informerar tränare och ledare om det är något de bör känna till om spelaren (foto/sociala medier, allergi, annat av vikt) </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Delta med gemensamma arbetsinsatser vid föreningens arrangemang:</a:t>
            </a:r>
          </a:p>
          <a:p>
            <a:pPr lvl="0"/>
            <a:r>
              <a:rPr lang="sv-SE" dirty="0">
                <a:solidFill>
                  <a:prstClr val="black"/>
                </a:solidFill>
                <a:latin typeface="Inter" panose="02000503000000020004" pitchFamily="2" charset="0"/>
                <a:ea typeface="Inter" panose="02000503000000020004" pitchFamily="2" charset="0"/>
              </a:rPr>
              <a:t>	o Klassbollen</a:t>
            </a:r>
          </a:p>
          <a:p>
            <a:pPr lvl="0"/>
            <a:r>
              <a:rPr lang="sv-SE" dirty="0">
                <a:solidFill>
                  <a:prstClr val="black"/>
                </a:solidFill>
                <a:latin typeface="Inter" panose="02000503000000020004" pitchFamily="2" charset="0"/>
                <a:ea typeface="Inter" panose="02000503000000020004" pitchFamily="2" charset="0"/>
              </a:rPr>
              <a:t>	o Källby-lägret</a:t>
            </a:r>
          </a:p>
          <a:p>
            <a:pPr lvl="0"/>
            <a:r>
              <a:rPr lang="sv-SE" dirty="0">
                <a:solidFill>
                  <a:prstClr val="black"/>
                </a:solidFill>
                <a:latin typeface="Inter" panose="02000503000000020004" pitchFamily="2" charset="0"/>
                <a:ea typeface="Inter" panose="02000503000000020004" pitchFamily="2" charset="0"/>
              </a:rPr>
              <a:t>	o Hjälpa till vid A-lagets hemmamatcher (Kiosk/Entré) </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Se till att det egna barnet/ungdomen har skjuts till och från träningar, hemma-/bortamatcher samt cuper och andra aktiviteter.</a:t>
            </a:r>
          </a:p>
          <a:p>
            <a:pPr lvl="0"/>
            <a:endParaRPr lang="sv-SE" dirty="0">
              <a:solidFill>
                <a:prstClr val="black"/>
              </a:solidFill>
              <a:latin typeface="Inter" panose="02000503000000020004" pitchFamily="2" charset="0"/>
              <a:ea typeface="Inter" panose="02000503000000020004" pitchFamily="2" charset="0"/>
            </a:endParaRPr>
          </a:p>
          <a:p>
            <a:pPr lvl="0"/>
            <a:r>
              <a:rPr lang="sv-SE" dirty="0">
                <a:solidFill>
                  <a:prstClr val="black"/>
                </a:solidFill>
                <a:latin typeface="Inter" panose="02000503000000020004" pitchFamily="2" charset="0"/>
                <a:ea typeface="Inter" panose="02000503000000020004" pitchFamily="2" charset="0"/>
              </a:rPr>
              <a:t>• Som vårdnadshavare vara delaktig i lagets olika ansvarområden så som:</a:t>
            </a:r>
          </a:p>
          <a:p>
            <a:pPr lvl="0"/>
            <a:r>
              <a:rPr lang="sv-SE" dirty="0">
                <a:solidFill>
                  <a:prstClr val="black"/>
                </a:solidFill>
                <a:latin typeface="Inter" panose="02000503000000020004" pitchFamily="2" charset="0"/>
                <a:ea typeface="Inter" panose="02000503000000020004" pitchFamily="2" charset="0"/>
              </a:rPr>
              <a:t>	o Bemanna föreningsarrangemang som kräver medverkan av vuxna.</a:t>
            </a:r>
          </a:p>
          <a:p>
            <a:pPr lvl="0"/>
            <a:r>
              <a:rPr lang="sv-SE" dirty="0">
                <a:solidFill>
                  <a:prstClr val="black"/>
                </a:solidFill>
                <a:latin typeface="Inter" panose="02000503000000020004" pitchFamily="2" charset="0"/>
                <a:ea typeface="Inter" panose="02000503000000020004" pitchFamily="2" charset="0"/>
              </a:rPr>
              <a:t>	o Samordna tvätt av matchställ.</a:t>
            </a:r>
          </a:p>
          <a:p>
            <a:pPr lvl="0"/>
            <a:r>
              <a:rPr lang="sv-SE" dirty="0">
                <a:solidFill>
                  <a:prstClr val="black"/>
                </a:solidFill>
                <a:latin typeface="Inter" panose="02000503000000020004" pitchFamily="2" charset="0"/>
                <a:ea typeface="Inter" panose="02000503000000020004" pitchFamily="2" charset="0"/>
              </a:rPr>
              <a:t>	o Ta ansvar för andra uppgifter som laget kommer överens om</a:t>
            </a:r>
            <a:endParaRPr lang="sv-SE"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9529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marL="0" marR="0" lvl="0" indent="0" algn="ctr" defTabSz="914400" rtl="0" eaLnBrk="1" fontAlgn="auto" latinLnBrk="0" hangingPunct="1">
                <a:lnSpc>
                  <a:spcPts val="159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CC0000"/>
                </a:solidFill>
                <a:effectLst/>
                <a:uLnTx/>
                <a:uFillTx/>
                <a:latin typeface="Boston angel regular"/>
                <a:ea typeface="+mn-ea"/>
                <a:cs typeface="+mn-cs"/>
              </a:rPr>
              <a:t>Ledarstab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XXXXXXXXXXX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67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marL="0" marR="0" lvl="0" indent="0" algn="ctr" defTabSz="914400" rtl="0" eaLnBrk="1" fontAlgn="auto" latinLnBrk="0" hangingPunct="1">
                <a:lnSpc>
                  <a:spcPts val="159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CC0000"/>
                </a:solidFill>
                <a:effectLst/>
                <a:uLnTx/>
                <a:uFillTx/>
                <a:latin typeface="Boston angel regular"/>
                <a:ea typeface="+mn-ea"/>
                <a:cs typeface="+mn-cs"/>
              </a:rPr>
              <a:t>Träningar och matcher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XXXXXXXXXXX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59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marL="0" marR="0" lvl="0" indent="0" algn="ctr" defTabSz="914400" rtl="0" eaLnBrk="1" fontAlgn="auto" latinLnBrk="0" hangingPunct="1">
                <a:lnSpc>
                  <a:spcPts val="159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400" dirty="0">
                <a:solidFill>
                  <a:srgbClr val="CC0000"/>
                </a:solidFill>
                <a:latin typeface="Boston angel regular"/>
              </a:rPr>
              <a:t>Cuper och läger</a:t>
            </a:r>
            <a:endParaRPr kumimoji="0" lang="sv-SE" sz="4400" b="0" i="0" u="none" strike="noStrike" kern="1200" cap="none" spc="0" normalizeH="0" baseline="0" noProof="0" dirty="0">
              <a:ln>
                <a:noFill/>
              </a:ln>
              <a:solidFill>
                <a:srgbClr val="CC0000"/>
              </a:solidFill>
              <a:effectLst/>
              <a:uLnTx/>
              <a:uFillTx/>
              <a:latin typeface="Boston angel 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XXXXXXXXXXX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33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64190"/>
            <a:ext cx="10692000" cy="995810"/>
            <a:chOff x="0" y="0"/>
            <a:chExt cx="4707841" cy="438469"/>
          </a:xfrm>
        </p:grpSpPr>
        <p:sp>
          <p:nvSpPr>
            <p:cNvPr id="3" name="Freeform 3"/>
            <p:cNvSpPr/>
            <p:nvPr/>
          </p:nvSpPr>
          <p:spPr>
            <a:xfrm>
              <a:off x="0" y="0"/>
              <a:ext cx="4707841" cy="438469"/>
            </a:xfrm>
            <a:custGeom>
              <a:avLst/>
              <a:gdLst/>
              <a:ahLst/>
              <a:cxnLst/>
              <a:rect l="l" t="t" r="r" b="b"/>
              <a:pathLst>
                <a:path w="4707841" h="438469">
                  <a:moveTo>
                    <a:pt x="0" y="0"/>
                  </a:moveTo>
                  <a:lnTo>
                    <a:pt x="4707841" y="0"/>
                  </a:lnTo>
                  <a:lnTo>
                    <a:pt x="4707841" y="438469"/>
                  </a:lnTo>
                  <a:lnTo>
                    <a:pt x="0" y="438469"/>
                  </a:lnTo>
                  <a:close/>
                </a:path>
              </a:pathLst>
            </a:custGeom>
            <a:solidFill>
              <a:srgbClr val="E22420"/>
            </a:solidFill>
          </p:spPr>
        </p:sp>
        <p:sp>
          <p:nvSpPr>
            <p:cNvPr id="4" name="TextBox 4"/>
            <p:cNvSpPr txBox="1"/>
            <p:nvPr/>
          </p:nvSpPr>
          <p:spPr>
            <a:xfrm>
              <a:off x="0" y="-9525"/>
              <a:ext cx="4707841" cy="447994"/>
            </a:xfrm>
            <a:prstGeom prst="rect">
              <a:avLst/>
            </a:prstGeom>
          </p:spPr>
          <p:txBody>
            <a:bodyPr lIns="41347" tIns="41347" rIns="41347" bIns="41347" rtlCol="0" anchor="ctr"/>
            <a:lstStyle/>
            <a:p>
              <a:pPr marL="0" marR="0" lvl="0" indent="0" algn="ctr" defTabSz="914400" rtl="0" eaLnBrk="1" fontAlgn="auto" latinLnBrk="0" hangingPunct="1">
                <a:lnSpc>
                  <a:spcPts val="1595"/>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9640747" y="6748083"/>
            <a:ext cx="590507" cy="628024"/>
          </a:xfrm>
          <a:custGeom>
            <a:avLst/>
            <a:gdLst/>
            <a:ahLst/>
            <a:cxnLst/>
            <a:rect l="l" t="t" r="r" b="b"/>
            <a:pathLst>
              <a:path w="590507" h="628024">
                <a:moveTo>
                  <a:pt x="0" y="0"/>
                </a:moveTo>
                <a:lnTo>
                  <a:pt x="590506" y="0"/>
                </a:lnTo>
                <a:lnTo>
                  <a:pt x="590506" y="628024"/>
                </a:lnTo>
                <a:lnTo>
                  <a:pt x="0" y="628024"/>
                </a:lnTo>
                <a:lnTo>
                  <a:pt x="0" y="0"/>
                </a:lnTo>
                <a:close/>
              </a:path>
            </a:pathLst>
          </a:custGeom>
          <a:blipFill>
            <a:blip r:embed="rId2"/>
            <a:stretch>
              <a:fillRect/>
            </a:stretch>
          </a:blipFill>
        </p:spPr>
      </p:sp>
      <p:sp>
        <p:nvSpPr>
          <p:cNvPr id="6" name="textruta 5">
            <a:extLst>
              <a:ext uri="{FF2B5EF4-FFF2-40B4-BE49-F238E27FC236}">
                <a16:creationId xmlns:a16="http://schemas.microsoft.com/office/drawing/2014/main" id="{87F16309-E205-4DF1-839A-A7592323D8D6}"/>
              </a:ext>
            </a:extLst>
          </p:cNvPr>
          <p:cNvSpPr txBox="1"/>
          <p:nvPr/>
        </p:nvSpPr>
        <p:spPr>
          <a:xfrm>
            <a:off x="881954" y="501650"/>
            <a:ext cx="9349300"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CC0000"/>
                </a:solidFill>
                <a:effectLst/>
                <a:uLnTx/>
                <a:uFillTx/>
                <a:latin typeface="Boston angel regular"/>
                <a:ea typeface="+mn-ea"/>
                <a:cs typeface="+mn-cs"/>
              </a:rPr>
              <a:t>Information och kommunikation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XXXXXXXXXXX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Bildobjekt 6">
            <a:extLst>
              <a:ext uri="{FF2B5EF4-FFF2-40B4-BE49-F238E27FC236}">
                <a16:creationId xmlns:a16="http://schemas.microsoft.com/office/drawing/2014/main" id="{85EB203A-FD9F-4F71-9660-2234BE341D0B}"/>
              </a:ext>
            </a:extLst>
          </p:cNvPr>
          <p:cNvPicPr>
            <a:picLocks noChangeAspect="1"/>
          </p:cNvPicPr>
          <p:nvPr/>
        </p:nvPicPr>
        <p:blipFill>
          <a:blip r:embed="rId3"/>
          <a:stretch>
            <a:fillRect/>
          </a:stretch>
        </p:blipFill>
        <p:spPr>
          <a:xfrm>
            <a:off x="5651500" y="1797050"/>
            <a:ext cx="4579754" cy="2312450"/>
          </a:xfrm>
          <a:prstGeom prst="rect">
            <a:avLst/>
          </a:prstGeom>
        </p:spPr>
      </p:pic>
    </p:spTree>
    <p:extLst>
      <p:ext uri="{BB962C8B-B14F-4D97-AF65-F5344CB8AC3E}">
        <p14:creationId xmlns:p14="http://schemas.microsoft.com/office/powerpoint/2010/main" val="2711781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7140</TotalTime>
  <Words>656</Words>
  <Application>Microsoft Office PowerPoint</Application>
  <PresentationFormat>Anpassad</PresentationFormat>
  <Paragraphs>97</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Calibri</vt:lpstr>
      <vt:lpstr>Arial</vt:lpstr>
      <vt:lpstr>Boston angel regular</vt:lpstr>
      <vt:lpstr>Inter</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Falköpings KIK - PPT (A4 (liggande))</dc:title>
  <dc:creator>Sandra Lidberg</dc:creator>
  <cp:lastModifiedBy>Sandra Lidberg</cp:lastModifiedBy>
  <cp:revision>24</cp:revision>
  <dcterms:created xsi:type="dcterms:W3CDTF">2006-08-16T00:00:00Z</dcterms:created>
  <dcterms:modified xsi:type="dcterms:W3CDTF">2025-01-20T16:23:51Z</dcterms:modified>
  <dc:identifier>DAGcG0rSasU</dc:identifier>
</cp:coreProperties>
</file>