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80" r:id="rId5"/>
    <p:sldId id="281" r:id="rId6"/>
    <p:sldId id="287" r:id="rId7"/>
    <p:sldId id="286" r:id="rId8"/>
    <p:sldId id="284" r:id="rId9"/>
    <p:sldId id="285" r:id="rId10"/>
    <p:sldId id="288" r:id="rId11"/>
    <p:sldId id="283" r:id="rId12"/>
  </p:sldIdLst>
  <p:sldSz cx="10693400" cy="7556500"/>
  <p:notesSz cx="6858000" cy="9144000"/>
  <p:embeddedFontLst>
    <p:embeddedFont>
      <p:font typeface="Boston angel regular" pitchFamily="2" charset="0"/>
      <p:regular r:id="rId13"/>
    </p:embeddedFont>
    <p:embeddedFont>
      <p:font typeface="Calibri" panose="020F0502020204030204" pitchFamily="34" charset="0"/>
      <p:regular r:id="rId14"/>
      <p:bold r:id="rId15"/>
      <p:italic r:id="rId16"/>
      <p:boldItalic r:id="rId17"/>
    </p:embeddedFont>
    <p:embeddedFont>
      <p:font typeface="Inter" panose="02000503000000020004" pitchFamily="2" charset="0"/>
      <p:regular r:id="rId18"/>
      <p:bold r:id="rId1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5" d="100"/>
          <a:sy n="75" d="100"/>
        </p:scale>
        <p:origin x="581" y="67"/>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18" Type="http://schemas.openxmlformats.org/officeDocument/2006/relationships/font" Target="fonts/font6.fntdata"/><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5.fntdata"/><Relationship Id="rId2" Type="http://schemas.openxmlformats.org/officeDocument/2006/relationships/slide" Target="slides/slide1.xml"/><Relationship Id="rId16" Type="http://schemas.openxmlformats.org/officeDocument/2006/relationships/font" Target="fonts/font4.fntdata"/><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3.fntdata"/><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1/15/2025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1/15/2025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1/15/2025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4.jpe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6564190"/>
            <a:ext cx="10692000" cy="995810"/>
            <a:chOff x="0" y="0"/>
            <a:chExt cx="4707841" cy="438469"/>
          </a:xfrm>
        </p:grpSpPr>
        <p:sp>
          <p:nvSpPr>
            <p:cNvPr id="3" name="Freeform 3"/>
            <p:cNvSpPr/>
            <p:nvPr/>
          </p:nvSpPr>
          <p:spPr>
            <a:xfrm>
              <a:off x="0" y="0"/>
              <a:ext cx="4707841" cy="438469"/>
            </a:xfrm>
            <a:custGeom>
              <a:avLst/>
              <a:gdLst/>
              <a:ahLst/>
              <a:cxnLst/>
              <a:rect l="l" t="t" r="r" b="b"/>
              <a:pathLst>
                <a:path w="4707841" h="438469">
                  <a:moveTo>
                    <a:pt x="0" y="0"/>
                  </a:moveTo>
                  <a:lnTo>
                    <a:pt x="4707841" y="0"/>
                  </a:lnTo>
                  <a:lnTo>
                    <a:pt x="4707841" y="438469"/>
                  </a:lnTo>
                  <a:lnTo>
                    <a:pt x="0" y="438469"/>
                  </a:lnTo>
                  <a:close/>
                </a:path>
              </a:pathLst>
            </a:custGeom>
            <a:solidFill>
              <a:srgbClr val="E22420"/>
            </a:solidFill>
          </p:spPr>
        </p:sp>
        <p:sp>
          <p:nvSpPr>
            <p:cNvPr id="4" name="TextBox 4"/>
            <p:cNvSpPr txBox="1"/>
            <p:nvPr/>
          </p:nvSpPr>
          <p:spPr>
            <a:xfrm>
              <a:off x="0" y="-9525"/>
              <a:ext cx="4707841" cy="447994"/>
            </a:xfrm>
            <a:prstGeom prst="rect">
              <a:avLst/>
            </a:prstGeom>
          </p:spPr>
          <p:txBody>
            <a:bodyPr lIns="41347" tIns="41347" rIns="41347" bIns="41347" rtlCol="0" anchor="ctr"/>
            <a:lstStyle/>
            <a:p>
              <a:pPr algn="ctr">
                <a:lnSpc>
                  <a:spcPts val="1595"/>
                </a:lnSpc>
                <a:spcBef>
                  <a:spcPct val="0"/>
                </a:spcBef>
              </a:pPr>
              <a:endParaRPr/>
            </a:p>
          </p:txBody>
        </p:sp>
      </p:grpSp>
      <p:sp>
        <p:nvSpPr>
          <p:cNvPr id="5" name="Freeform 5"/>
          <p:cNvSpPr/>
          <p:nvPr/>
        </p:nvSpPr>
        <p:spPr>
          <a:xfrm>
            <a:off x="9640747" y="6748083"/>
            <a:ext cx="590507" cy="628024"/>
          </a:xfrm>
          <a:custGeom>
            <a:avLst/>
            <a:gdLst/>
            <a:ahLst/>
            <a:cxnLst/>
            <a:rect l="l" t="t" r="r" b="b"/>
            <a:pathLst>
              <a:path w="590507" h="628024">
                <a:moveTo>
                  <a:pt x="0" y="0"/>
                </a:moveTo>
                <a:lnTo>
                  <a:pt x="590506" y="0"/>
                </a:lnTo>
                <a:lnTo>
                  <a:pt x="590506" y="628024"/>
                </a:lnTo>
                <a:lnTo>
                  <a:pt x="0" y="628024"/>
                </a:lnTo>
                <a:lnTo>
                  <a:pt x="0" y="0"/>
                </a:lnTo>
                <a:close/>
              </a:path>
            </a:pathLst>
          </a:custGeom>
          <a:blipFill>
            <a:blip r:embed="rId2"/>
            <a:stretch>
              <a:fillRect/>
            </a:stretch>
          </a:blipFill>
        </p:spPr>
      </p:sp>
      <p:pic>
        <p:nvPicPr>
          <p:cNvPr id="7" name="Bildobjekt 6">
            <a:extLst>
              <a:ext uri="{FF2B5EF4-FFF2-40B4-BE49-F238E27FC236}">
                <a16:creationId xmlns:a16="http://schemas.microsoft.com/office/drawing/2014/main" id="{CD21CCBC-D439-423E-8085-8D4DAAB040D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20901" y="1289880"/>
            <a:ext cx="3520901" cy="5274310"/>
          </a:xfrm>
          <a:prstGeom prst="rect">
            <a:avLst/>
          </a:prstGeom>
        </p:spPr>
      </p:pic>
      <p:pic>
        <p:nvPicPr>
          <p:cNvPr id="9" name="Bildobjekt 8">
            <a:extLst>
              <a:ext uri="{FF2B5EF4-FFF2-40B4-BE49-F238E27FC236}">
                <a16:creationId xmlns:a16="http://schemas.microsoft.com/office/drawing/2014/main" id="{EBD063C2-EC8A-4455-802B-D54DE41E320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35009" y="1300477"/>
            <a:ext cx="3645836" cy="5274310"/>
          </a:xfrm>
          <a:prstGeom prst="rect">
            <a:avLst/>
          </a:prstGeom>
        </p:spPr>
      </p:pic>
      <p:pic>
        <p:nvPicPr>
          <p:cNvPr id="11" name="Bildobjekt 10">
            <a:extLst>
              <a:ext uri="{FF2B5EF4-FFF2-40B4-BE49-F238E27FC236}">
                <a16:creationId xmlns:a16="http://schemas.microsoft.com/office/drawing/2014/main" id="{669925A2-4C8F-44E0-BFDD-B5BA2E0901C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1314801"/>
            <a:ext cx="3520901" cy="5274310"/>
          </a:xfrm>
          <a:prstGeom prst="rect">
            <a:avLst/>
          </a:prstGeom>
        </p:spPr>
      </p:pic>
      <p:sp>
        <p:nvSpPr>
          <p:cNvPr id="12" name="textruta 11">
            <a:extLst>
              <a:ext uri="{FF2B5EF4-FFF2-40B4-BE49-F238E27FC236}">
                <a16:creationId xmlns:a16="http://schemas.microsoft.com/office/drawing/2014/main" id="{AC18836D-D829-4427-BFF6-DC3B76828787}"/>
              </a:ext>
            </a:extLst>
          </p:cNvPr>
          <p:cNvSpPr txBox="1"/>
          <p:nvPr/>
        </p:nvSpPr>
        <p:spPr>
          <a:xfrm>
            <a:off x="927100" y="269373"/>
            <a:ext cx="9372600" cy="707886"/>
          </a:xfrm>
          <a:prstGeom prst="rect">
            <a:avLst/>
          </a:prstGeom>
          <a:noFill/>
        </p:spPr>
        <p:txBody>
          <a:bodyPr wrap="square" rtlCol="0">
            <a:spAutoFit/>
          </a:bodyPr>
          <a:lstStyle/>
          <a:p>
            <a:r>
              <a:rPr lang="sv-SE" sz="4000" dirty="0">
                <a:solidFill>
                  <a:srgbClr val="CC0000"/>
                </a:solidFill>
                <a:latin typeface="Boston angel regular" pitchFamily="2" charset="0"/>
              </a:rPr>
              <a:t>VÄLKOMNA TILL FÖRÄLDRAMÖTE 2025</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6564190"/>
            <a:ext cx="10692000" cy="995810"/>
            <a:chOff x="0" y="0"/>
            <a:chExt cx="4707841" cy="438469"/>
          </a:xfrm>
        </p:grpSpPr>
        <p:sp>
          <p:nvSpPr>
            <p:cNvPr id="3" name="Freeform 3"/>
            <p:cNvSpPr/>
            <p:nvPr/>
          </p:nvSpPr>
          <p:spPr>
            <a:xfrm>
              <a:off x="0" y="0"/>
              <a:ext cx="4707841" cy="438469"/>
            </a:xfrm>
            <a:custGeom>
              <a:avLst/>
              <a:gdLst/>
              <a:ahLst/>
              <a:cxnLst/>
              <a:rect l="l" t="t" r="r" b="b"/>
              <a:pathLst>
                <a:path w="4707841" h="438469">
                  <a:moveTo>
                    <a:pt x="0" y="0"/>
                  </a:moveTo>
                  <a:lnTo>
                    <a:pt x="4707841" y="0"/>
                  </a:lnTo>
                  <a:lnTo>
                    <a:pt x="4707841" y="438469"/>
                  </a:lnTo>
                  <a:lnTo>
                    <a:pt x="0" y="438469"/>
                  </a:lnTo>
                  <a:close/>
                </a:path>
              </a:pathLst>
            </a:custGeom>
            <a:solidFill>
              <a:srgbClr val="E22420"/>
            </a:solidFill>
          </p:spPr>
        </p:sp>
        <p:sp>
          <p:nvSpPr>
            <p:cNvPr id="4" name="TextBox 4"/>
            <p:cNvSpPr txBox="1"/>
            <p:nvPr/>
          </p:nvSpPr>
          <p:spPr>
            <a:xfrm>
              <a:off x="0" y="-9525"/>
              <a:ext cx="4707841" cy="447994"/>
            </a:xfrm>
            <a:prstGeom prst="rect">
              <a:avLst/>
            </a:prstGeom>
          </p:spPr>
          <p:txBody>
            <a:bodyPr lIns="41347" tIns="41347" rIns="41347" bIns="41347" rtlCol="0" anchor="ctr"/>
            <a:lstStyle/>
            <a:p>
              <a:pPr marL="0" marR="0" lvl="0" indent="0" algn="ctr" defTabSz="914400" rtl="0" eaLnBrk="1" fontAlgn="auto" latinLnBrk="0" hangingPunct="1">
                <a:lnSpc>
                  <a:spcPts val="1595"/>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5" name="Freeform 5"/>
          <p:cNvSpPr/>
          <p:nvPr/>
        </p:nvSpPr>
        <p:spPr>
          <a:xfrm>
            <a:off x="9640747" y="6748083"/>
            <a:ext cx="590507" cy="628024"/>
          </a:xfrm>
          <a:custGeom>
            <a:avLst/>
            <a:gdLst/>
            <a:ahLst/>
            <a:cxnLst/>
            <a:rect l="l" t="t" r="r" b="b"/>
            <a:pathLst>
              <a:path w="590507" h="628024">
                <a:moveTo>
                  <a:pt x="0" y="0"/>
                </a:moveTo>
                <a:lnTo>
                  <a:pt x="590506" y="0"/>
                </a:lnTo>
                <a:lnTo>
                  <a:pt x="590506" y="628024"/>
                </a:lnTo>
                <a:lnTo>
                  <a:pt x="0" y="628024"/>
                </a:lnTo>
                <a:lnTo>
                  <a:pt x="0" y="0"/>
                </a:lnTo>
                <a:close/>
              </a:path>
            </a:pathLst>
          </a:custGeom>
          <a:blipFill>
            <a:blip r:embed="rId2"/>
            <a:stretch>
              <a:fillRect/>
            </a:stretch>
          </a:blipFill>
        </p:spPr>
      </p:sp>
      <p:sp>
        <p:nvSpPr>
          <p:cNvPr id="6" name="textruta 5">
            <a:extLst>
              <a:ext uri="{FF2B5EF4-FFF2-40B4-BE49-F238E27FC236}">
                <a16:creationId xmlns:a16="http://schemas.microsoft.com/office/drawing/2014/main" id="{87F16309-E205-4DF1-839A-A7592323D8D6}"/>
              </a:ext>
            </a:extLst>
          </p:cNvPr>
          <p:cNvSpPr txBox="1"/>
          <p:nvPr/>
        </p:nvSpPr>
        <p:spPr>
          <a:xfrm>
            <a:off x="881954" y="501650"/>
            <a:ext cx="9349300" cy="533992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4400" dirty="0">
                <a:solidFill>
                  <a:srgbClr val="CC0000"/>
                </a:solidFill>
                <a:latin typeface="Boston angel regular"/>
              </a:rPr>
              <a:t>Medlemsavgifter</a:t>
            </a:r>
            <a:endParaRPr kumimoji="0" lang="sv-SE" sz="4400" b="0" i="0" u="none" strike="noStrike" kern="1200" cap="none" spc="0" normalizeH="0" baseline="0" noProof="0" dirty="0">
              <a:ln>
                <a:noFill/>
              </a:ln>
              <a:solidFill>
                <a:srgbClr val="CC0000"/>
              </a:solidFill>
              <a:effectLst/>
              <a:uLnTx/>
              <a:uFillTx/>
              <a:latin typeface="Boston angel regular"/>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1" i="0" u="none" strike="noStrike" kern="1200" cap="none" spc="0" normalizeH="0" baseline="0" noProof="0" dirty="0">
              <a:ln>
                <a:noFill/>
              </a:ln>
              <a:solidFill>
                <a:prstClr val="black"/>
              </a:solidFill>
              <a:effectLst/>
              <a:uLnTx/>
              <a:uFillTx/>
              <a:latin typeface="Inter" panose="02000503000000020004" pitchFamily="2" charset="0"/>
              <a:ea typeface="Inter" panose="02000503000000020004" pitchFamily="2" charset="0"/>
              <a:cs typeface="+mn-cs"/>
            </a:endParaRP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sv-SE" dirty="0">
                <a:solidFill>
                  <a:prstClr val="black"/>
                </a:solidFill>
                <a:latin typeface="Inter" panose="02000503000000020004" pitchFamily="2" charset="0"/>
                <a:ea typeface="Inter" panose="02000503000000020004" pitchFamily="2" charset="0"/>
              </a:rPr>
              <a:t>Medlemsavgift betalas 2 gånger på år – en gång i februari och en gång i augusti.</a:t>
            </a: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prstClr val="black"/>
                </a:solidFill>
                <a:effectLst/>
                <a:uLnTx/>
                <a:uFillTx/>
                <a:latin typeface="Inter" panose="02000503000000020004" pitchFamily="2" charset="0"/>
                <a:ea typeface="Inter" panose="02000503000000020004" pitchFamily="2" charset="0"/>
                <a:cs typeface="+mn-cs"/>
              </a:rPr>
              <a:t>Aktuella medlemsavgifter finns på Falköpings </a:t>
            </a:r>
            <a:r>
              <a:rPr kumimoji="0" lang="sv-SE" sz="1800" b="0" i="0" u="none" strike="noStrike" kern="1200" cap="none" spc="0" normalizeH="0" baseline="0" noProof="0" dirty="0" err="1">
                <a:ln>
                  <a:noFill/>
                </a:ln>
                <a:solidFill>
                  <a:prstClr val="black"/>
                </a:solidFill>
                <a:effectLst/>
                <a:uLnTx/>
                <a:uFillTx/>
                <a:latin typeface="Inter" panose="02000503000000020004" pitchFamily="2" charset="0"/>
                <a:ea typeface="Inter" panose="02000503000000020004" pitchFamily="2" charset="0"/>
                <a:cs typeface="+mn-cs"/>
              </a:rPr>
              <a:t>KIK:s</a:t>
            </a:r>
            <a:r>
              <a:rPr kumimoji="0" lang="sv-SE" sz="1800" b="0" i="0" u="none" strike="noStrike" kern="1200" cap="none" spc="0" normalizeH="0" baseline="0" noProof="0" dirty="0">
                <a:ln>
                  <a:noFill/>
                </a:ln>
                <a:solidFill>
                  <a:prstClr val="black"/>
                </a:solidFill>
                <a:effectLst/>
                <a:uLnTx/>
                <a:uFillTx/>
                <a:latin typeface="Inter" panose="02000503000000020004" pitchFamily="2" charset="0"/>
                <a:ea typeface="Inter" panose="02000503000000020004" pitchFamily="2" charset="0"/>
                <a:cs typeface="+mn-cs"/>
              </a:rPr>
              <a:t> hemsida.</a:t>
            </a: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sv-SE" dirty="0">
                <a:solidFill>
                  <a:prstClr val="black"/>
                </a:solidFill>
                <a:latin typeface="Inter" panose="02000503000000020004" pitchFamily="2" charset="0"/>
                <a:ea typeface="Inter" panose="02000503000000020004" pitchFamily="2" charset="0"/>
              </a:rPr>
              <a:t>Medlemsavgifterna varierar beroende på ålder.</a:t>
            </a: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endParaRPr lang="sv-SE" dirty="0">
              <a:solidFill>
                <a:prstClr val="black"/>
              </a:solidFill>
              <a:latin typeface="Inter" panose="02000503000000020004" pitchFamily="2" charset="0"/>
              <a:ea typeface="Inter" panose="02000503000000020004" pitchFamily="2" charset="0"/>
            </a:endParaRPr>
          </a:p>
          <a:p>
            <a:pPr marR="0" lvl="0" algn="l" defTabSz="914400" rtl="0" eaLnBrk="1" fontAlgn="auto" latinLnBrk="0" hangingPunct="1">
              <a:lnSpc>
                <a:spcPct val="150000"/>
              </a:lnSpc>
              <a:spcBef>
                <a:spcPts val="0"/>
              </a:spcBef>
              <a:spcAft>
                <a:spcPts val="0"/>
              </a:spcAft>
              <a:buClrTx/>
              <a:buSzTx/>
              <a:tabLst/>
              <a:defRPr/>
            </a:pPr>
            <a:r>
              <a:rPr lang="sv-SE" sz="1600" i="1" dirty="0">
                <a:solidFill>
                  <a:prstClr val="black"/>
                </a:solidFill>
                <a:latin typeface="Inter" panose="02000503000000020004" pitchFamily="2" charset="0"/>
                <a:ea typeface="Inter" panose="02000503000000020004" pitchFamily="2" charset="0"/>
              </a:rPr>
              <a:t>Falköpings KIK har valt att ha två medlemsavgifter på ett år. Detta för att det inte ska bli så kostnadstungt vid ett och samma tillfälle. Men även utifrån att vi har många tjejer som börjar mitt i säsongen i samband med till exempel Klassbollen. Då behöver man bara betala för halva säsongen. Samma sak om man väljer att sluta mitt under pågående säsong. Vi ser detta som fördelaktigt för flera av våra medlemmar.</a:t>
            </a:r>
          </a:p>
          <a:p>
            <a:pPr marR="0" lvl="0" algn="l" defTabSz="914400" rtl="0" eaLnBrk="1" fontAlgn="auto" latinLnBrk="0" hangingPunct="1">
              <a:lnSpc>
                <a:spcPct val="150000"/>
              </a:lnSpc>
              <a:spcBef>
                <a:spcPts val="0"/>
              </a:spcBef>
              <a:spcAft>
                <a:spcPts val="0"/>
              </a:spcAft>
              <a:buClrTx/>
              <a:buSzTx/>
              <a:tabLst/>
              <a:defRPr/>
            </a:pPr>
            <a:endParaRPr kumimoji="0" lang="sv-SE" sz="1800" b="0" i="0" u="none" strike="noStrike" kern="1200" cap="none" spc="0" normalizeH="0" baseline="0" noProof="0" dirty="0">
              <a:ln>
                <a:noFill/>
              </a:ln>
              <a:solidFill>
                <a:prstClr val="black"/>
              </a:solidFill>
              <a:effectLst/>
              <a:uLnTx/>
              <a:uFillTx/>
              <a:latin typeface="Inter" panose="02000503000000020004" pitchFamily="2" charset="0"/>
              <a:ea typeface="Inter" panose="02000503000000020004" pitchFamily="2"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24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900422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6564190"/>
            <a:ext cx="10692000" cy="995810"/>
            <a:chOff x="0" y="0"/>
            <a:chExt cx="4707841" cy="438469"/>
          </a:xfrm>
        </p:grpSpPr>
        <p:sp>
          <p:nvSpPr>
            <p:cNvPr id="3" name="Freeform 3"/>
            <p:cNvSpPr/>
            <p:nvPr/>
          </p:nvSpPr>
          <p:spPr>
            <a:xfrm>
              <a:off x="0" y="0"/>
              <a:ext cx="4707841" cy="438469"/>
            </a:xfrm>
            <a:custGeom>
              <a:avLst/>
              <a:gdLst/>
              <a:ahLst/>
              <a:cxnLst/>
              <a:rect l="l" t="t" r="r" b="b"/>
              <a:pathLst>
                <a:path w="4707841" h="438469">
                  <a:moveTo>
                    <a:pt x="0" y="0"/>
                  </a:moveTo>
                  <a:lnTo>
                    <a:pt x="4707841" y="0"/>
                  </a:lnTo>
                  <a:lnTo>
                    <a:pt x="4707841" y="438469"/>
                  </a:lnTo>
                  <a:lnTo>
                    <a:pt x="0" y="438469"/>
                  </a:lnTo>
                  <a:close/>
                </a:path>
              </a:pathLst>
            </a:custGeom>
            <a:solidFill>
              <a:srgbClr val="E22420"/>
            </a:solidFill>
          </p:spPr>
        </p:sp>
        <p:sp>
          <p:nvSpPr>
            <p:cNvPr id="4" name="TextBox 4"/>
            <p:cNvSpPr txBox="1"/>
            <p:nvPr/>
          </p:nvSpPr>
          <p:spPr>
            <a:xfrm>
              <a:off x="0" y="-9525"/>
              <a:ext cx="4707841" cy="447994"/>
            </a:xfrm>
            <a:prstGeom prst="rect">
              <a:avLst/>
            </a:prstGeom>
          </p:spPr>
          <p:txBody>
            <a:bodyPr lIns="41347" tIns="41347" rIns="41347" bIns="41347" rtlCol="0" anchor="ctr"/>
            <a:lstStyle/>
            <a:p>
              <a:pPr algn="ctr">
                <a:lnSpc>
                  <a:spcPts val="1595"/>
                </a:lnSpc>
                <a:spcBef>
                  <a:spcPct val="0"/>
                </a:spcBef>
              </a:pPr>
              <a:endParaRPr/>
            </a:p>
          </p:txBody>
        </p:sp>
      </p:grpSp>
      <p:sp>
        <p:nvSpPr>
          <p:cNvPr id="5" name="Freeform 5"/>
          <p:cNvSpPr/>
          <p:nvPr/>
        </p:nvSpPr>
        <p:spPr>
          <a:xfrm>
            <a:off x="9640747" y="6748083"/>
            <a:ext cx="590507" cy="628024"/>
          </a:xfrm>
          <a:custGeom>
            <a:avLst/>
            <a:gdLst/>
            <a:ahLst/>
            <a:cxnLst/>
            <a:rect l="l" t="t" r="r" b="b"/>
            <a:pathLst>
              <a:path w="590507" h="628024">
                <a:moveTo>
                  <a:pt x="0" y="0"/>
                </a:moveTo>
                <a:lnTo>
                  <a:pt x="590506" y="0"/>
                </a:lnTo>
                <a:lnTo>
                  <a:pt x="590506" y="628024"/>
                </a:lnTo>
                <a:lnTo>
                  <a:pt x="0" y="628024"/>
                </a:lnTo>
                <a:lnTo>
                  <a:pt x="0" y="0"/>
                </a:lnTo>
                <a:close/>
              </a:path>
            </a:pathLst>
          </a:custGeom>
          <a:blipFill>
            <a:blip r:embed="rId2"/>
            <a:stretch>
              <a:fillRect/>
            </a:stretch>
          </a:blipFill>
        </p:spPr>
      </p:sp>
      <p:sp>
        <p:nvSpPr>
          <p:cNvPr id="6" name="textruta 5">
            <a:extLst>
              <a:ext uri="{FF2B5EF4-FFF2-40B4-BE49-F238E27FC236}">
                <a16:creationId xmlns:a16="http://schemas.microsoft.com/office/drawing/2014/main" id="{87F16309-E205-4DF1-839A-A7592323D8D6}"/>
              </a:ext>
            </a:extLst>
          </p:cNvPr>
          <p:cNvSpPr txBox="1"/>
          <p:nvPr/>
        </p:nvSpPr>
        <p:spPr>
          <a:xfrm>
            <a:off x="881954" y="501650"/>
            <a:ext cx="9349300" cy="2800767"/>
          </a:xfrm>
          <a:prstGeom prst="rect">
            <a:avLst/>
          </a:prstGeom>
          <a:noFill/>
        </p:spPr>
        <p:txBody>
          <a:bodyPr wrap="square" rtlCol="0">
            <a:spAutoFit/>
          </a:bodyPr>
          <a:lstStyle/>
          <a:p>
            <a:r>
              <a:rPr lang="sv-SE" sz="4400" dirty="0">
                <a:solidFill>
                  <a:srgbClr val="CC0000"/>
                </a:solidFill>
                <a:latin typeface="Boston angel regular"/>
              </a:rPr>
              <a:t>Övrigt</a:t>
            </a:r>
          </a:p>
          <a:p>
            <a:pPr marL="285750" indent="-285750">
              <a:lnSpc>
                <a:spcPct val="150000"/>
              </a:lnSpc>
              <a:buFont typeface="Arial" panose="020B0604020202020204" pitchFamily="34" charset="0"/>
              <a:buChar char="•"/>
            </a:pPr>
            <a:r>
              <a:rPr lang="sv-SE" dirty="0">
                <a:latin typeface="Inter" panose="02000503000000020004" pitchFamily="2" charset="0"/>
                <a:ea typeface="Inter" panose="02000503000000020004" pitchFamily="2" charset="0"/>
              </a:rPr>
              <a:t>Domarinsatser</a:t>
            </a:r>
          </a:p>
          <a:p>
            <a:pPr marL="285750" indent="-285750">
              <a:lnSpc>
                <a:spcPct val="150000"/>
              </a:lnSpc>
              <a:buFont typeface="Arial" panose="020B0604020202020204" pitchFamily="34" charset="0"/>
              <a:buChar char="•"/>
            </a:pPr>
            <a:r>
              <a:rPr lang="sv-SE" dirty="0">
                <a:latin typeface="Inter" panose="02000503000000020004" pitchFamily="2" charset="0"/>
                <a:ea typeface="Inter" panose="02000503000000020004" pitchFamily="2" charset="0"/>
              </a:rPr>
              <a:t>Klubbkollektion</a:t>
            </a:r>
          </a:p>
          <a:p>
            <a:pPr marL="285750" indent="-285750">
              <a:lnSpc>
                <a:spcPct val="150000"/>
              </a:lnSpc>
              <a:buFont typeface="Arial" panose="020B0604020202020204" pitchFamily="34" charset="0"/>
              <a:buChar char="•"/>
            </a:pPr>
            <a:r>
              <a:rPr lang="sv-SE" dirty="0">
                <a:latin typeface="Inter" panose="02000503000000020004" pitchFamily="2" charset="0"/>
                <a:ea typeface="Inter" panose="02000503000000020004" pitchFamily="2" charset="0"/>
              </a:rPr>
              <a:t>Heja på A-laget</a:t>
            </a:r>
          </a:p>
          <a:p>
            <a:pPr marL="285750" indent="-285750">
              <a:lnSpc>
                <a:spcPct val="150000"/>
              </a:lnSpc>
              <a:buFont typeface="Arial" panose="020B0604020202020204" pitchFamily="34" charset="0"/>
              <a:buChar char="•"/>
            </a:pPr>
            <a:r>
              <a:rPr lang="sv-SE" dirty="0">
                <a:latin typeface="Inter" panose="02000503000000020004" pitchFamily="2" charset="0"/>
                <a:ea typeface="Inter" panose="02000503000000020004" pitchFamily="2" charset="0"/>
              </a:rPr>
              <a:t>Övriga frågor</a:t>
            </a:r>
          </a:p>
          <a:p>
            <a:endParaRPr lang="sv-SE" sz="2400" dirty="0"/>
          </a:p>
        </p:txBody>
      </p:sp>
    </p:spTree>
    <p:extLst>
      <p:ext uri="{BB962C8B-B14F-4D97-AF65-F5344CB8AC3E}">
        <p14:creationId xmlns:p14="http://schemas.microsoft.com/office/powerpoint/2010/main" val="29632991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6564190"/>
            <a:ext cx="10692000" cy="995810"/>
            <a:chOff x="0" y="0"/>
            <a:chExt cx="4707841" cy="438469"/>
          </a:xfrm>
        </p:grpSpPr>
        <p:sp>
          <p:nvSpPr>
            <p:cNvPr id="3" name="Freeform 3"/>
            <p:cNvSpPr/>
            <p:nvPr/>
          </p:nvSpPr>
          <p:spPr>
            <a:xfrm>
              <a:off x="0" y="0"/>
              <a:ext cx="4707841" cy="438469"/>
            </a:xfrm>
            <a:custGeom>
              <a:avLst/>
              <a:gdLst/>
              <a:ahLst/>
              <a:cxnLst/>
              <a:rect l="l" t="t" r="r" b="b"/>
              <a:pathLst>
                <a:path w="4707841" h="438469">
                  <a:moveTo>
                    <a:pt x="0" y="0"/>
                  </a:moveTo>
                  <a:lnTo>
                    <a:pt x="4707841" y="0"/>
                  </a:lnTo>
                  <a:lnTo>
                    <a:pt x="4707841" y="438469"/>
                  </a:lnTo>
                  <a:lnTo>
                    <a:pt x="0" y="438469"/>
                  </a:lnTo>
                  <a:close/>
                </a:path>
              </a:pathLst>
            </a:custGeom>
            <a:solidFill>
              <a:srgbClr val="E22420"/>
            </a:solidFill>
          </p:spPr>
        </p:sp>
        <p:sp>
          <p:nvSpPr>
            <p:cNvPr id="4" name="TextBox 4"/>
            <p:cNvSpPr txBox="1"/>
            <p:nvPr/>
          </p:nvSpPr>
          <p:spPr>
            <a:xfrm>
              <a:off x="0" y="-9525"/>
              <a:ext cx="4707841" cy="447994"/>
            </a:xfrm>
            <a:prstGeom prst="rect">
              <a:avLst/>
            </a:prstGeom>
          </p:spPr>
          <p:txBody>
            <a:bodyPr lIns="41347" tIns="41347" rIns="41347" bIns="41347" rtlCol="0" anchor="ctr"/>
            <a:lstStyle/>
            <a:p>
              <a:pPr algn="ctr">
                <a:lnSpc>
                  <a:spcPts val="1595"/>
                </a:lnSpc>
                <a:spcBef>
                  <a:spcPct val="0"/>
                </a:spcBef>
              </a:pPr>
              <a:endParaRPr/>
            </a:p>
          </p:txBody>
        </p:sp>
      </p:grpSp>
      <p:sp>
        <p:nvSpPr>
          <p:cNvPr id="5" name="Freeform 5"/>
          <p:cNvSpPr/>
          <p:nvPr/>
        </p:nvSpPr>
        <p:spPr>
          <a:xfrm>
            <a:off x="9640747" y="6748083"/>
            <a:ext cx="590507" cy="628024"/>
          </a:xfrm>
          <a:custGeom>
            <a:avLst/>
            <a:gdLst/>
            <a:ahLst/>
            <a:cxnLst/>
            <a:rect l="l" t="t" r="r" b="b"/>
            <a:pathLst>
              <a:path w="590507" h="628024">
                <a:moveTo>
                  <a:pt x="0" y="0"/>
                </a:moveTo>
                <a:lnTo>
                  <a:pt x="590506" y="0"/>
                </a:lnTo>
                <a:lnTo>
                  <a:pt x="590506" y="628024"/>
                </a:lnTo>
                <a:lnTo>
                  <a:pt x="0" y="628024"/>
                </a:lnTo>
                <a:lnTo>
                  <a:pt x="0" y="0"/>
                </a:lnTo>
                <a:close/>
              </a:path>
            </a:pathLst>
          </a:custGeom>
          <a:blipFill>
            <a:blip r:embed="rId2"/>
            <a:stretch>
              <a:fillRect/>
            </a:stretch>
          </a:blipFill>
        </p:spPr>
      </p:sp>
      <p:sp>
        <p:nvSpPr>
          <p:cNvPr id="6" name="textruta 5">
            <a:extLst>
              <a:ext uri="{FF2B5EF4-FFF2-40B4-BE49-F238E27FC236}">
                <a16:creationId xmlns:a16="http://schemas.microsoft.com/office/drawing/2014/main" id="{87F16309-E205-4DF1-839A-A7592323D8D6}"/>
              </a:ext>
            </a:extLst>
          </p:cNvPr>
          <p:cNvSpPr txBox="1"/>
          <p:nvPr/>
        </p:nvSpPr>
        <p:spPr>
          <a:xfrm>
            <a:off x="881954" y="501650"/>
            <a:ext cx="9349300" cy="5909310"/>
          </a:xfrm>
          <a:prstGeom prst="rect">
            <a:avLst/>
          </a:prstGeom>
          <a:noFill/>
        </p:spPr>
        <p:txBody>
          <a:bodyPr wrap="square" rtlCol="0">
            <a:spAutoFit/>
          </a:bodyPr>
          <a:lstStyle/>
          <a:p>
            <a:r>
              <a:rPr lang="sv-SE" sz="4400" dirty="0">
                <a:solidFill>
                  <a:srgbClr val="CC0000"/>
                </a:solidFill>
                <a:latin typeface="Boston angel regular"/>
              </a:rPr>
              <a:t>Röda tråden</a:t>
            </a:r>
            <a:endParaRPr lang="sv-SE" sz="2000" b="1" dirty="0">
              <a:solidFill>
                <a:srgbClr val="CC0000"/>
              </a:solidFill>
              <a:latin typeface="Inter" panose="02000503000000020004" pitchFamily="2" charset="0"/>
              <a:ea typeface="Inter" panose="02000503000000020004" pitchFamily="2" charset="0"/>
            </a:endParaRPr>
          </a:p>
          <a:p>
            <a:r>
              <a:rPr lang="sv-SE" sz="2000" b="1" dirty="0" err="1">
                <a:solidFill>
                  <a:srgbClr val="CC0000"/>
                </a:solidFill>
                <a:latin typeface="Inter" panose="02000503000000020004" pitchFamily="2" charset="0"/>
                <a:ea typeface="Inter" panose="02000503000000020004" pitchFamily="2" charset="0"/>
              </a:rPr>
              <a:t>FKIK:s</a:t>
            </a:r>
            <a:r>
              <a:rPr lang="sv-SE" sz="2000" b="1" dirty="0">
                <a:solidFill>
                  <a:srgbClr val="CC0000"/>
                </a:solidFill>
                <a:latin typeface="Inter" panose="02000503000000020004" pitchFamily="2" charset="0"/>
                <a:ea typeface="Inter" panose="02000503000000020004" pitchFamily="2" charset="0"/>
              </a:rPr>
              <a:t> </a:t>
            </a:r>
            <a:r>
              <a:rPr lang="sv-SE" sz="2000" b="1" dirty="0" err="1">
                <a:solidFill>
                  <a:srgbClr val="CC0000"/>
                </a:solidFill>
                <a:latin typeface="Inter" panose="02000503000000020004" pitchFamily="2" charset="0"/>
                <a:ea typeface="Inter" panose="02000503000000020004" pitchFamily="2" charset="0"/>
              </a:rPr>
              <a:t>klubbidé</a:t>
            </a:r>
            <a:endParaRPr lang="sv-SE" sz="2000" b="1" dirty="0">
              <a:solidFill>
                <a:srgbClr val="CC0000"/>
              </a:solidFill>
              <a:latin typeface="Inter" panose="02000503000000020004" pitchFamily="2" charset="0"/>
              <a:ea typeface="Inter" panose="02000503000000020004" pitchFamily="2" charset="0"/>
            </a:endParaRPr>
          </a:p>
          <a:p>
            <a:r>
              <a:rPr lang="sv-SE" dirty="0">
                <a:latin typeface="Inter" panose="02000503000000020004" pitchFamily="2" charset="0"/>
                <a:ea typeface="Inter" panose="02000503000000020004" pitchFamily="2" charset="0"/>
              </a:rPr>
              <a:t>• </a:t>
            </a:r>
            <a:r>
              <a:rPr lang="sv-SE" sz="1600" dirty="0">
                <a:latin typeface="Inter" panose="02000503000000020004" pitchFamily="2" charset="0"/>
                <a:ea typeface="Inter" panose="02000503000000020004" pitchFamily="2" charset="0"/>
              </a:rPr>
              <a:t>Att få befintliga och nya medlemmar att trivas och stanna i föreningen.</a:t>
            </a:r>
          </a:p>
          <a:p>
            <a:endParaRPr lang="sv-SE" sz="1600" dirty="0">
              <a:latin typeface="Inter" panose="02000503000000020004" pitchFamily="2" charset="0"/>
              <a:ea typeface="Inter" panose="02000503000000020004" pitchFamily="2" charset="0"/>
            </a:endParaRPr>
          </a:p>
          <a:p>
            <a:r>
              <a:rPr lang="sv-SE" sz="1600" dirty="0">
                <a:latin typeface="Inter" panose="02000503000000020004" pitchFamily="2" charset="0"/>
                <a:ea typeface="Inter" panose="02000503000000020004" pitchFamily="2" charset="0"/>
              </a:rPr>
              <a:t>• Att bedriva barn och ungdomsfotboll med inriktning på bredd och långsiktig kvalité.</a:t>
            </a:r>
          </a:p>
          <a:p>
            <a:endParaRPr lang="sv-SE" sz="1600" dirty="0">
              <a:latin typeface="Inter" panose="02000503000000020004" pitchFamily="2" charset="0"/>
              <a:ea typeface="Inter" panose="02000503000000020004" pitchFamily="2" charset="0"/>
            </a:endParaRPr>
          </a:p>
          <a:p>
            <a:r>
              <a:rPr lang="sv-SE" sz="1600" dirty="0">
                <a:latin typeface="Inter" panose="02000503000000020004" pitchFamily="2" charset="0"/>
                <a:ea typeface="Inter" panose="02000503000000020004" pitchFamily="2" charset="0"/>
              </a:rPr>
              <a:t>• Att erbjuda ledarutbildningar och därigenom utveckla bra ledare.</a:t>
            </a:r>
          </a:p>
          <a:p>
            <a:endParaRPr lang="sv-SE" sz="1600" dirty="0">
              <a:latin typeface="Inter" panose="02000503000000020004" pitchFamily="2" charset="0"/>
              <a:ea typeface="Inter" panose="02000503000000020004" pitchFamily="2" charset="0"/>
            </a:endParaRPr>
          </a:p>
          <a:p>
            <a:r>
              <a:rPr lang="sv-SE" sz="1600" dirty="0">
                <a:latin typeface="Inter" panose="02000503000000020004" pitchFamily="2" charset="0"/>
                <a:ea typeface="Inter" panose="02000503000000020004" pitchFamily="2" charset="0"/>
              </a:rPr>
              <a:t>• Att ha ett starkt representationslag där spelare och ledare är goda förebilder.</a:t>
            </a:r>
          </a:p>
          <a:p>
            <a:endParaRPr lang="sv-SE" sz="1600" dirty="0">
              <a:latin typeface="Inter" panose="02000503000000020004" pitchFamily="2" charset="0"/>
              <a:ea typeface="Inter" panose="02000503000000020004" pitchFamily="2" charset="0"/>
            </a:endParaRPr>
          </a:p>
          <a:p>
            <a:r>
              <a:rPr lang="sv-SE" sz="1600" dirty="0">
                <a:latin typeface="Inter" panose="02000503000000020004" pitchFamily="2" charset="0"/>
                <a:ea typeface="Inter" panose="02000503000000020004" pitchFamily="2" charset="0"/>
              </a:rPr>
              <a:t>• Att genomföra attraktiva fotbollsarrangemang för barn-, ungdoms- och seniorfotboll.</a:t>
            </a:r>
          </a:p>
          <a:p>
            <a:endParaRPr lang="sv-SE" sz="1600" dirty="0">
              <a:latin typeface="Inter" panose="02000503000000020004" pitchFamily="2" charset="0"/>
              <a:ea typeface="Inter" panose="02000503000000020004" pitchFamily="2" charset="0"/>
            </a:endParaRPr>
          </a:p>
          <a:p>
            <a:r>
              <a:rPr lang="sv-SE" sz="1600" dirty="0">
                <a:latin typeface="Inter" panose="02000503000000020004" pitchFamily="2" charset="0"/>
                <a:ea typeface="Inter" panose="02000503000000020004" pitchFamily="2" charset="0"/>
              </a:rPr>
              <a:t>• Att alltid sträva mot en god ekonomi och en ändamålsenlig organisation.</a:t>
            </a:r>
          </a:p>
          <a:p>
            <a:endParaRPr lang="sv-SE" sz="1600" dirty="0">
              <a:latin typeface="Inter" panose="02000503000000020004" pitchFamily="2" charset="0"/>
              <a:ea typeface="Inter" panose="02000503000000020004" pitchFamily="2" charset="0"/>
            </a:endParaRPr>
          </a:p>
          <a:p>
            <a:r>
              <a:rPr lang="sv-SE" sz="1600" dirty="0">
                <a:latin typeface="Inter" panose="02000503000000020004" pitchFamily="2" charset="0"/>
                <a:ea typeface="Inter" panose="02000503000000020004" pitchFamily="2" charset="0"/>
              </a:rPr>
              <a:t>• Representationslaget (senior) är det enda laget i föreningen med ett sportsligt resultatkrav.</a:t>
            </a:r>
          </a:p>
          <a:p>
            <a:endParaRPr lang="sv-SE" sz="1600" dirty="0">
              <a:latin typeface="Inter" panose="02000503000000020004" pitchFamily="2" charset="0"/>
              <a:ea typeface="Inter" panose="02000503000000020004" pitchFamily="2" charset="0"/>
            </a:endParaRPr>
          </a:p>
          <a:p>
            <a:r>
              <a:rPr lang="sv-SE" sz="1600" dirty="0">
                <a:latin typeface="Inter" panose="02000503000000020004" pitchFamily="2" charset="0"/>
                <a:ea typeface="Inter" panose="02000503000000020004" pitchFamily="2" charset="0"/>
              </a:rPr>
              <a:t>• Alla respekterar, oavsett kön, etnisk tillhörighet, religion eller annan trosuppfattning, funktionsnedsättning, sexuell läggning eller ålder. </a:t>
            </a:r>
          </a:p>
          <a:p>
            <a:endParaRPr lang="sv-SE" sz="1600" dirty="0">
              <a:latin typeface="Inter" panose="02000503000000020004" pitchFamily="2" charset="0"/>
              <a:ea typeface="Inter" panose="02000503000000020004" pitchFamily="2" charset="0"/>
            </a:endParaRPr>
          </a:p>
          <a:p>
            <a:r>
              <a:rPr lang="sv-SE" sz="1600" dirty="0">
                <a:latin typeface="Inter" panose="02000503000000020004" pitchFamily="2" charset="0"/>
                <a:ea typeface="Inter" panose="02000503000000020004" pitchFamily="2" charset="0"/>
              </a:rPr>
              <a:t>• Att ha roligt tillsammans gör att motivationen för fotboll ökar  </a:t>
            </a:r>
          </a:p>
          <a:p>
            <a:endParaRPr lang="sv-SE" sz="2400" dirty="0"/>
          </a:p>
        </p:txBody>
      </p:sp>
    </p:spTree>
    <p:extLst>
      <p:ext uri="{BB962C8B-B14F-4D97-AF65-F5344CB8AC3E}">
        <p14:creationId xmlns:p14="http://schemas.microsoft.com/office/powerpoint/2010/main" val="25941327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6564190"/>
            <a:ext cx="10692000" cy="995810"/>
            <a:chOff x="0" y="0"/>
            <a:chExt cx="4707841" cy="438469"/>
          </a:xfrm>
        </p:grpSpPr>
        <p:sp>
          <p:nvSpPr>
            <p:cNvPr id="3" name="Freeform 3"/>
            <p:cNvSpPr/>
            <p:nvPr/>
          </p:nvSpPr>
          <p:spPr>
            <a:xfrm>
              <a:off x="0" y="0"/>
              <a:ext cx="4707841" cy="438469"/>
            </a:xfrm>
            <a:custGeom>
              <a:avLst/>
              <a:gdLst/>
              <a:ahLst/>
              <a:cxnLst/>
              <a:rect l="l" t="t" r="r" b="b"/>
              <a:pathLst>
                <a:path w="4707841" h="438469">
                  <a:moveTo>
                    <a:pt x="0" y="0"/>
                  </a:moveTo>
                  <a:lnTo>
                    <a:pt x="4707841" y="0"/>
                  </a:lnTo>
                  <a:lnTo>
                    <a:pt x="4707841" y="438469"/>
                  </a:lnTo>
                  <a:lnTo>
                    <a:pt x="0" y="438469"/>
                  </a:lnTo>
                  <a:close/>
                </a:path>
              </a:pathLst>
            </a:custGeom>
            <a:solidFill>
              <a:srgbClr val="E22420"/>
            </a:solidFill>
          </p:spPr>
        </p:sp>
        <p:sp>
          <p:nvSpPr>
            <p:cNvPr id="4" name="TextBox 4"/>
            <p:cNvSpPr txBox="1"/>
            <p:nvPr/>
          </p:nvSpPr>
          <p:spPr>
            <a:xfrm>
              <a:off x="0" y="-9525"/>
              <a:ext cx="4707841" cy="447994"/>
            </a:xfrm>
            <a:prstGeom prst="rect">
              <a:avLst/>
            </a:prstGeom>
          </p:spPr>
          <p:txBody>
            <a:bodyPr lIns="41347" tIns="41347" rIns="41347" bIns="41347" rtlCol="0" anchor="ctr"/>
            <a:lstStyle/>
            <a:p>
              <a:pPr algn="ctr">
                <a:lnSpc>
                  <a:spcPts val="1595"/>
                </a:lnSpc>
                <a:spcBef>
                  <a:spcPct val="0"/>
                </a:spcBef>
              </a:pPr>
              <a:endParaRPr/>
            </a:p>
          </p:txBody>
        </p:sp>
      </p:grpSp>
      <p:sp>
        <p:nvSpPr>
          <p:cNvPr id="5" name="Freeform 5"/>
          <p:cNvSpPr/>
          <p:nvPr/>
        </p:nvSpPr>
        <p:spPr>
          <a:xfrm>
            <a:off x="9640747" y="6748083"/>
            <a:ext cx="590507" cy="628024"/>
          </a:xfrm>
          <a:custGeom>
            <a:avLst/>
            <a:gdLst/>
            <a:ahLst/>
            <a:cxnLst/>
            <a:rect l="l" t="t" r="r" b="b"/>
            <a:pathLst>
              <a:path w="590507" h="628024">
                <a:moveTo>
                  <a:pt x="0" y="0"/>
                </a:moveTo>
                <a:lnTo>
                  <a:pt x="590506" y="0"/>
                </a:lnTo>
                <a:lnTo>
                  <a:pt x="590506" y="628024"/>
                </a:lnTo>
                <a:lnTo>
                  <a:pt x="0" y="628024"/>
                </a:lnTo>
                <a:lnTo>
                  <a:pt x="0" y="0"/>
                </a:lnTo>
                <a:close/>
              </a:path>
            </a:pathLst>
          </a:custGeom>
          <a:blipFill>
            <a:blip r:embed="rId2"/>
            <a:stretch>
              <a:fillRect/>
            </a:stretch>
          </a:blipFill>
        </p:spPr>
      </p:sp>
      <p:sp>
        <p:nvSpPr>
          <p:cNvPr id="6" name="textruta 5">
            <a:extLst>
              <a:ext uri="{FF2B5EF4-FFF2-40B4-BE49-F238E27FC236}">
                <a16:creationId xmlns:a16="http://schemas.microsoft.com/office/drawing/2014/main" id="{87F16309-E205-4DF1-839A-A7592323D8D6}"/>
              </a:ext>
            </a:extLst>
          </p:cNvPr>
          <p:cNvSpPr txBox="1"/>
          <p:nvPr/>
        </p:nvSpPr>
        <p:spPr>
          <a:xfrm>
            <a:off x="774700" y="273050"/>
            <a:ext cx="8077200" cy="6217087"/>
          </a:xfrm>
          <a:prstGeom prst="rect">
            <a:avLst/>
          </a:prstGeom>
          <a:noFill/>
        </p:spPr>
        <p:txBody>
          <a:bodyPr wrap="square" rtlCol="0">
            <a:spAutoFit/>
          </a:bodyPr>
          <a:lstStyle/>
          <a:p>
            <a:r>
              <a:rPr lang="sv-SE" sz="2000" b="1" dirty="0">
                <a:solidFill>
                  <a:srgbClr val="CC0000"/>
                </a:solidFill>
                <a:latin typeface="Inter" panose="02000503000000020004" pitchFamily="2" charset="0"/>
                <a:ea typeface="Inter" panose="02000503000000020004" pitchFamily="2" charset="0"/>
              </a:rPr>
              <a:t>Fotbollskultur</a:t>
            </a:r>
          </a:p>
          <a:p>
            <a:endParaRPr lang="sv-SE" b="1" dirty="0">
              <a:latin typeface="Inter" panose="02000503000000020004" pitchFamily="2" charset="0"/>
              <a:ea typeface="Inter" panose="02000503000000020004" pitchFamily="2" charset="0"/>
            </a:endParaRPr>
          </a:p>
          <a:p>
            <a:r>
              <a:rPr lang="sv-SE" b="1" dirty="0">
                <a:latin typeface="Inter" panose="02000503000000020004" pitchFamily="2" charset="0"/>
                <a:ea typeface="Inter" panose="02000503000000020004" pitchFamily="2" charset="0"/>
              </a:rPr>
              <a:t>Ledare</a:t>
            </a:r>
          </a:p>
          <a:p>
            <a:pPr>
              <a:lnSpc>
                <a:spcPct val="110000"/>
              </a:lnSpc>
            </a:pPr>
            <a:r>
              <a:rPr lang="sv-SE" dirty="0">
                <a:latin typeface="Inter" panose="02000503000000020004" pitchFamily="2" charset="0"/>
                <a:ea typeface="Inter" panose="02000503000000020004" pitchFamily="2" charset="0"/>
              </a:rPr>
              <a:t>Leder laget i en positiv anda.</a:t>
            </a:r>
          </a:p>
          <a:p>
            <a:pPr>
              <a:lnSpc>
                <a:spcPct val="110000"/>
              </a:lnSpc>
            </a:pPr>
            <a:r>
              <a:rPr lang="sv-SE" dirty="0">
                <a:latin typeface="Inter" panose="02000503000000020004" pitchFamily="2" charset="0"/>
                <a:ea typeface="Inter" panose="02000503000000020004" pitchFamily="2" charset="0"/>
              </a:rPr>
              <a:t>Skapar goda relationer med motståndarlagets ledare. </a:t>
            </a:r>
          </a:p>
          <a:p>
            <a:pPr>
              <a:lnSpc>
                <a:spcPct val="110000"/>
              </a:lnSpc>
            </a:pPr>
            <a:r>
              <a:rPr lang="sv-SE" dirty="0">
                <a:latin typeface="Inter" panose="02000503000000020004" pitchFamily="2" charset="0"/>
                <a:ea typeface="Inter" panose="02000503000000020004" pitchFamily="2" charset="0"/>
              </a:rPr>
              <a:t>Stöttar och respekterar domarens beslut. </a:t>
            </a:r>
          </a:p>
          <a:p>
            <a:pPr>
              <a:lnSpc>
                <a:spcPct val="110000"/>
              </a:lnSpc>
            </a:pPr>
            <a:r>
              <a:rPr lang="sv-SE" dirty="0">
                <a:latin typeface="Inter" panose="02000503000000020004" pitchFamily="2" charset="0"/>
                <a:ea typeface="Inter" panose="02000503000000020004" pitchFamily="2" charset="0"/>
              </a:rPr>
              <a:t>Tänker på att träning och match är tillfälle för lärande. </a:t>
            </a:r>
          </a:p>
          <a:p>
            <a:pPr>
              <a:lnSpc>
                <a:spcPct val="110000"/>
              </a:lnSpc>
            </a:pPr>
            <a:r>
              <a:rPr lang="sv-SE" dirty="0">
                <a:latin typeface="Inter" panose="02000503000000020004" pitchFamily="2" charset="0"/>
                <a:ea typeface="Inter" panose="02000503000000020004" pitchFamily="2" charset="0"/>
              </a:rPr>
              <a:t>Inkommer till kansliet med utdrag ur belastningsregistret. (Gäller så väl ledare som kringfunktioner)</a:t>
            </a:r>
          </a:p>
          <a:p>
            <a:pPr>
              <a:lnSpc>
                <a:spcPct val="110000"/>
              </a:lnSpc>
            </a:pPr>
            <a:endParaRPr lang="sv-SE" dirty="0">
              <a:latin typeface="Inter" panose="02000503000000020004" pitchFamily="2" charset="0"/>
              <a:ea typeface="Inter" panose="02000503000000020004" pitchFamily="2" charset="0"/>
            </a:endParaRPr>
          </a:p>
          <a:p>
            <a:r>
              <a:rPr lang="sv-SE" b="1" dirty="0">
                <a:latin typeface="Inter" panose="02000503000000020004" pitchFamily="2" charset="0"/>
                <a:ea typeface="Inter" panose="02000503000000020004" pitchFamily="2" charset="0"/>
              </a:rPr>
              <a:t>Spelare</a:t>
            </a:r>
          </a:p>
          <a:p>
            <a:pPr>
              <a:lnSpc>
                <a:spcPct val="110000"/>
              </a:lnSpc>
            </a:pPr>
            <a:r>
              <a:rPr lang="sv-SE" dirty="0">
                <a:latin typeface="Inter" panose="02000503000000020004" pitchFamily="2" charset="0"/>
                <a:ea typeface="Inter" panose="02000503000000020004" pitchFamily="2" charset="0"/>
              </a:rPr>
              <a:t>Berömmer och uppmuntrar sina lagkamrater. </a:t>
            </a:r>
          </a:p>
          <a:p>
            <a:pPr>
              <a:lnSpc>
                <a:spcPct val="110000"/>
              </a:lnSpc>
            </a:pPr>
            <a:r>
              <a:rPr lang="sv-SE" dirty="0">
                <a:latin typeface="Inter" panose="02000503000000020004" pitchFamily="2" charset="0"/>
                <a:ea typeface="Inter" panose="02000503000000020004" pitchFamily="2" charset="0"/>
              </a:rPr>
              <a:t>Respekterar och är schysst mot motståndarna. </a:t>
            </a:r>
          </a:p>
          <a:p>
            <a:pPr>
              <a:lnSpc>
                <a:spcPct val="110000"/>
              </a:lnSpc>
            </a:pPr>
            <a:r>
              <a:rPr lang="sv-SE" dirty="0">
                <a:latin typeface="Inter" panose="02000503000000020004" pitchFamily="2" charset="0"/>
                <a:ea typeface="Inter" panose="02000503000000020004" pitchFamily="2" charset="0"/>
              </a:rPr>
              <a:t>Lyssnar på och respekterar domaren.</a:t>
            </a:r>
          </a:p>
          <a:p>
            <a:endParaRPr lang="sv-SE" dirty="0">
              <a:latin typeface="Inter" panose="02000503000000020004" pitchFamily="2" charset="0"/>
              <a:ea typeface="Inter" panose="02000503000000020004" pitchFamily="2" charset="0"/>
            </a:endParaRPr>
          </a:p>
          <a:p>
            <a:r>
              <a:rPr lang="sv-SE" b="1" dirty="0">
                <a:latin typeface="Inter" panose="02000503000000020004" pitchFamily="2" charset="0"/>
                <a:ea typeface="Inter" panose="02000503000000020004" pitchFamily="2" charset="0"/>
              </a:rPr>
              <a:t>Supportrar/Föräldrar</a:t>
            </a:r>
          </a:p>
          <a:p>
            <a:r>
              <a:rPr lang="sv-SE" dirty="0">
                <a:latin typeface="Inter" panose="02000503000000020004" pitchFamily="2" charset="0"/>
                <a:ea typeface="Inter" panose="02000503000000020004" pitchFamily="2" charset="0"/>
              </a:rPr>
              <a:t>Hejar på hela laget.</a:t>
            </a:r>
          </a:p>
          <a:p>
            <a:r>
              <a:rPr lang="sv-SE" dirty="0">
                <a:latin typeface="Inter" panose="02000503000000020004" pitchFamily="2" charset="0"/>
                <a:ea typeface="Inter" panose="02000503000000020004" pitchFamily="2" charset="0"/>
              </a:rPr>
              <a:t>Stöttar och respekterar ledarna.</a:t>
            </a:r>
          </a:p>
          <a:p>
            <a:r>
              <a:rPr lang="sv-SE" dirty="0">
                <a:latin typeface="Inter" panose="02000503000000020004" pitchFamily="2" charset="0"/>
                <a:ea typeface="Inter" panose="02000503000000020004" pitchFamily="2" charset="0"/>
              </a:rPr>
              <a:t>Låter spelarna själva fatta sina beslut under matcherna.</a:t>
            </a:r>
          </a:p>
          <a:p>
            <a:r>
              <a:rPr lang="sv-SE" dirty="0">
                <a:latin typeface="Inter" panose="02000503000000020004" pitchFamily="2" charset="0"/>
                <a:ea typeface="Inter" panose="02000503000000020004" pitchFamily="2" charset="0"/>
              </a:rPr>
              <a:t>Respekterar domslut och håller god ton.</a:t>
            </a:r>
          </a:p>
          <a:p>
            <a:r>
              <a:rPr lang="sv-SE" dirty="0">
                <a:latin typeface="Inter" panose="02000503000000020004" pitchFamily="2" charset="0"/>
                <a:ea typeface="Inter" panose="02000503000000020004" pitchFamily="2" charset="0"/>
              </a:rPr>
              <a:t>Kommer ihåg att de är förebilder för spelarna.</a:t>
            </a:r>
          </a:p>
        </p:txBody>
      </p:sp>
    </p:spTree>
    <p:extLst>
      <p:ext uri="{BB962C8B-B14F-4D97-AF65-F5344CB8AC3E}">
        <p14:creationId xmlns:p14="http://schemas.microsoft.com/office/powerpoint/2010/main" val="29081478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6564190"/>
            <a:ext cx="10692000" cy="995810"/>
            <a:chOff x="0" y="0"/>
            <a:chExt cx="4707841" cy="438469"/>
          </a:xfrm>
        </p:grpSpPr>
        <p:sp>
          <p:nvSpPr>
            <p:cNvPr id="3" name="Freeform 3"/>
            <p:cNvSpPr/>
            <p:nvPr/>
          </p:nvSpPr>
          <p:spPr>
            <a:xfrm>
              <a:off x="0" y="0"/>
              <a:ext cx="4707841" cy="438469"/>
            </a:xfrm>
            <a:custGeom>
              <a:avLst/>
              <a:gdLst/>
              <a:ahLst/>
              <a:cxnLst/>
              <a:rect l="l" t="t" r="r" b="b"/>
              <a:pathLst>
                <a:path w="4707841" h="438469">
                  <a:moveTo>
                    <a:pt x="0" y="0"/>
                  </a:moveTo>
                  <a:lnTo>
                    <a:pt x="4707841" y="0"/>
                  </a:lnTo>
                  <a:lnTo>
                    <a:pt x="4707841" y="438469"/>
                  </a:lnTo>
                  <a:lnTo>
                    <a:pt x="0" y="438469"/>
                  </a:lnTo>
                  <a:close/>
                </a:path>
              </a:pathLst>
            </a:custGeom>
            <a:solidFill>
              <a:srgbClr val="E22420"/>
            </a:solidFill>
          </p:spPr>
        </p:sp>
        <p:sp>
          <p:nvSpPr>
            <p:cNvPr id="4" name="TextBox 4"/>
            <p:cNvSpPr txBox="1"/>
            <p:nvPr/>
          </p:nvSpPr>
          <p:spPr>
            <a:xfrm>
              <a:off x="0" y="-9525"/>
              <a:ext cx="4707841" cy="447994"/>
            </a:xfrm>
            <a:prstGeom prst="rect">
              <a:avLst/>
            </a:prstGeom>
          </p:spPr>
          <p:txBody>
            <a:bodyPr lIns="41347" tIns="41347" rIns="41347" bIns="41347" rtlCol="0" anchor="ctr"/>
            <a:lstStyle/>
            <a:p>
              <a:pPr algn="ctr">
                <a:lnSpc>
                  <a:spcPts val="1595"/>
                </a:lnSpc>
                <a:spcBef>
                  <a:spcPct val="0"/>
                </a:spcBef>
              </a:pPr>
              <a:endParaRPr/>
            </a:p>
          </p:txBody>
        </p:sp>
      </p:grpSp>
      <p:sp>
        <p:nvSpPr>
          <p:cNvPr id="5" name="Freeform 5"/>
          <p:cNvSpPr/>
          <p:nvPr/>
        </p:nvSpPr>
        <p:spPr>
          <a:xfrm>
            <a:off x="9640747" y="6748083"/>
            <a:ext cx="590507" cy="628024"/>
          </a:xfrm>
          <a:custGeom>
            <a:avLst/>
            <a:gdLst/>
            <a:ahLst/>
            <a:cxnLst/>
            <a:rect l="l" t="t" r="r" b="b"/>
            <a:pathLst>
              <a:path w="590507" h="628024">
                <a:moveTo>
                  <a:pt x="0" y="0"/>
                </a:moveTo>
                <a:lnTo>
                  <a:pt x="590506" y="0"/>
                </a:lnTo>
                <a:lnTo>
                  <a:pt x="590506" y="628024"/>
                </a:lnTo>
                <a:lnTo>
                  <a:pt x="0" y="628024"/>
                </a:lnTo>
                <a:lnTo>
                  <a:pt x="0" y="0"/>
                </a:lnTo>
                <a:close/>
              </a:path>
            </a:pathLst>
          </a:custGeom>
          <a:blipFill>
            <a:blip r:embed="rId2"/>
            <a:stretch>
              <a:fillRect/>
            </a:stretch>
          </a:blipFill>
        </p:spPr>
      </p:sp>
      <p:sp>
        <p:nvSpPr>
          <p:cNvPr id="6" name="textruta 5">
            <a:extLst>
              <a:ext uri="{FF2B5EF4-FFF2-40B4-BE49-F238E27FC236}">
                <a16:creationId xmlns:a16="http://schemas.microsoft.com/office/drawing/2014/main" id="{87F16309-E205-4DF1-839A-A7592323D8D6}"/>
              </a:ext>
            </a:extLst>
          </p:cNvPr>
          <p:cNvSpPr txBox="1"/>
          <p:nvPr/>
        </p:nvSpPr>
        <p:spPr>
          <a:xfrm>
            <a:off x="774700" y="634641"/>
            <a:ext cx="8866047" cy="5539978"/>
          </a:xfrm>
          <a:prstGeom prst="rect">
            <a:avLst/>
          </a:prstGeom>
          <a:noFill/>
        </p:spPr>
        <p:txBody>
          <a:bodyPr wrap="square" rtlCol="0">
            <a:spAutoFit/>
          </a:bodyPr>
          <a:lstStyle/>
          <a:p>
            <a:pPr lvl="0">
              <a:spcAft>
                <a:spcPts val="1200"/>
              </a:spcAft>
            </a:pPr>
            <a:r>
              <a:rPr lang="sv-SE" sz="2000" b="1" dirty="0">
                <a:solidFill>
                  <a:srgbClr val="CC0000"/>
                </a:solidFill>
                <a:latin typeface="Inter" panose="02000503000000020004" pitchFamily="2" charset="0"/>
                <a:ea typeface="Inter" panose="02000503000000020004" pitchFamily="2" charset="0"/>
              </a:rPr>
              <a:t>Spelarens ansvar</a:t>
            </a:r>
          </a:p>
          <a:p>
            <a:pPr lvl="0"/>
            <a:r>
              <a:rPr lang="sv-SE" i="1" dirty="0">
                <a:solidFill>
                  <a:prstClr val="black"/>
                </a:solidFill>
                <a:latin typeface="Inter" panose="02000503000000020004" pitchFamily="2" charset="0"/>
                <a:ea typeface="Inter" panose="02000503000000020004" pitchFamily="2" charset="0"/>
              </a:rPr>
              <a:t>Att ha roligt tillsammans ökar motivation och gemenskap.</a:t>
            </a:r>
          </a:p>
          <a:p>
            <a:pPr lvl="0"/>
            <a:endParaRPr lang="sv-SE" i="1" dirty="0">
              <a:solidFill>
                <a:prstClr val="black"/>
              </a:solidFill>
              <a:latin typeface="Inter" panose="02000503000000020004" pitchFamily="2" charset="0"/>
              <a:ea typeface="Inter" panose="02000503000000020004" pitchFamily="2" charset="0"/>
            </a:endParaRPr>
          </a:p>
          <a:p>
            <a:pPr lvl="0"/>
            <a:r>
              <a:rPr lang="sv-SE" dirty="0">
                <a:solidFill>
                  <a:prstClr val="black"/>
                </a:solidFill>
                <a:latin typeface="Inter" panose="02000503000000020004" pitchFamily="2" charset="0"/>
                <a:ea typeface="Inter" panose="02000503000000020004" pitchFamily="2" charset="0"/>
              </a:rPr>
              <a:t>• Håller tider till träning, samling till match och annan övrig klubbverksamhet. </a:t>
            </a:r>
          </a:p>
          <a:p>
            <a:pPr lvl="0"/>
            <a:endParaRPr lang="sv-SE" dirty="0">
              <a:solidFill>
                <a:prstClr val="black"/>
              </a:solidFill>
              <a:latin typeface="Inter" panose="02000503000000020004" pitchFamily="2" charset="0"/>
              <a:ea typeface="Inter" panose="02000503000000020004" pitchFamily="2" charset="0"/>
            </a:endParaRPr>
          </a:p>
          <a:p>
            <a:pPr lvl="0"/>
            <a:r>
              <a:rPr lang="sv-SE" dirty="0">
                <a:solidFill>
                  <a:prstClr val="black"/>
                </a:solidFill>
                <a:latin typeface="Inter" panose="02000503000000020004" pitchFamily="2" charset="0"/>
                <a:ea typeface="Inter" panose="02000503000000020004" pitchFamily="2" charset="0"/>
              </a:rPr>
              <a:t>• Hjälper till att ta fram och plocka tillbaka material till träning och match.</a:t>
            </a:r>
          </a:p>
          <a:p>
            <a:pPr lvl="0"/>
            <a:endParaRPr lang="sv-SE" dirty="0">
              <a:solidFill>
                <a:prstClr val="black"/>
              </a:solidFill>
              <a:latin typeface="Inter" panose="02000503000000020004" pitchFamily="2" charset="0"/>
              <a:ea typeface="Inter" panose="02000503000000020004" pitchFamily="2" charset="0"/>
            </a:endParaRPr>
          </a:p>
          <a:p>
            <a:pPr lvl="0"/>
            <a:r>
              <a:rPr lang="sv-SE" dirty="0">
                <a:solidFill>
                  <a:prstClr val="black"/>
                </a:solidFill>
                <a:latin typeface="Inter" panose="02000503000000020004" pitchFamily="2" charset="0"/>
                <a:ea typeface="Inter" panose="02000503000000020004" pitchFamily="2" charset="0"/>
              </a:rPr>
              <a:t>• Hjälper till att </a:t>
            </a:r>
            <a:r>
              <a:rPr lang="sv-SE" dirty="0" err="1">
                <a:solidFill>
                  <a:prstClr val="black"/>
                </a:solidFill>
                <a:latin typeface="Inter" panose="02000503000000020004" pitchFamily="2" charset="0"/>
                <a:ea typeface="Inter" panose="02000503000000020004" pitchFamily="2" charset="0"/>
              </a:rPr>
              <a:t>grovstäda</a:t>
            </a:r>
            <a:r>
              <a:rPr lang="sv-SE" dirty="0">
                <a:solidFill>
                  <a:prstClr val="black"/>
                </a:solidFill>
                <a:latin typeface="Inter" panose="02000503000000020004" pitchFamily="2" charset="0"/>
                <a:ea typeface="Inter" panose="02000503000000020004" pitchFamily="2" charset="0"/>
              </a:rPr>
              <a:t> och hålla ordning i omklädningsrummet vid träning och match samt i materielrum, klubbhuset och andra lokaler som nyttjas.</a:t>
            </a:r>
          </a:p>
          <a:p>
            <a:pPr lvl="0"/>
            <a:endParaRPr lang="sv-SE" dirty="0">
              <a:solidFill>
                <a:prstClr val="black"/>
              </a:solidFill>
              <a:latin typeface="Inter" panose="02000503000000020004" pitchFamily="2" charset="0"/>
              <a:ea typeface="Inter" panose="02000503000000020004" pitchFamily="2" charset="0"/>
            </a:endParaRPr>
          </a:p>
          <a:p>
            <a:pPr lvl="0"/>
            <a:r>
              <a:rPr lang="sv-SE" dirty="0">
                <a:solidFill>
                  <a:prstClr val="black"/>
                </a:solidFill>
                <a:latin typeface="Inter" panose="02000503000000020004" pitchFamily="2" charset="0"/>
                <a:ea typeface="Inter" panose="02000503000000020004" pitchFamily="2" charset="0"/>
              </a:rPr>
              <a:t>• Deltar i den obligatoriska domarutbildningen med syfte att öka sina regelkunskaper. Föreningen ser mycket positivt på att aktiva spelare efter genomgången domarutbildning dömer matcher för barn- och ungdomslag.</a:t>
            </a:r>
          </a:p>
          <a:p>
            <a:pPr lvl="0"/>
            <a:endParaRPr lang="sv-SE" dirty="0">
              <a:solidFill>
                <a:prstClr val="black"/>
              </a:solidFill>
              <a:latin typeface="Inter" panose="02000503000000020004" pitchFamily="2" charset="0"/>
              <a:ea typeface="Inter" panose="02000503000000020004" pitchFamily="2" charset="0"/>
            </a:endParaRPr>
          </a:p>
          <a:p>
            <a:pPr lvl="0"/>
            <a:r>
              <a:rPr lang="sv-SE" dirty="0">
                <a:solidFill>
                  <a:prstClr val="black"/>
                </a:solidFill>
                <a:latin typeface="Inter" panose="02000503000000020004" pitchFamily="2" charset="0"/>
                <a:ea typeface="Inter" panose="02000503000000020004" pitchFamily="2" charset="0"/>
              </a:rPr>
              <a:t>• Är medveten om att man representerar föreningen när man bär klubboverall eller andra föreningskläder. Detta gäller även utanför föreningens egen verksamhet.</a:t>
            </a:r>
          </a:p>
          <a:p>
            <a:pPr lvl="0"/>
            <a:endParaRPr lang="sv-SE" dirty="0">
              <a:solidFill>
                <a:prstClr val="black"/>
              </a:solidFill>
              <a:latin typeface="Inter" panose="02000503000000020004" pitchFamily="2" charset="0"/>
              <a:ea typeface="Inter" panose="02000503000000020004" pitchFamily="2" charset="0"/>
            </a:endParaRPr>
          </a:p>
          <a:p>
            <a:pPr lvl="0"/>
            <a:r>
              <a:rPr lang="sv-SE" dirty="0">
                <a:solidFill>
                  <a:prstClr val="black"/>
                </a:solidFill>
                <a:latin typeface="Inter" panose="02000503000000020004" pitchFamily="2" charset="0"/>
                <a:ea typeface="Inter" panose="02000503000000020004" pitchFamily="2" charset="0"/>
              </a:rPr>
              <a:t>• Betalar eventuella spelaravgifter för cuper och läger</a:t>
            </a:r>
            <a:endParaRPr lang="sv-SE" dirty="0">
              <a:latin typeface="Inter" panose="02000503000000020004" pitchFamily="2" charset="0"/>
              <a:ea typeface="Inter" panose="02000503000000020004" pitchFamily="2" charset="0"/>
            </a:endParaRPr>
          </a:p>
        </p:txBody>
      </p:sp>
    </p:spTree>
    <p:extLst>
      <p:ext uri="{BB962C8B-B14F-4D97-AF65-F5344CB8AC3E}">
        <p14:creationId xmlns:p14="http://schemas.microsoft.com/office/powerpoint/2010/main" val="13059679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6564190"/>
            <a:ext cx="10692000" cy="995810"/>
            <a:chOff x="0" y="0"/>
            <a:chExt cx="4707841" cy="438469"/>
          </a:xfrm>
        </p:grpSpPr>
        <p:sp>
          <p:nvSpPr>
            <p:cNvPr id="3" name="Freeform 3"/>
            <p:cNvSpPr/>
            <p:nvPr/>
          </p:nvSpPr>
          <p:spPr>
            <a:xfrm>
              <a:off x="0" y="0"/>
              <a:ext cx="4707841" cy="438469"/>
            </a:xfrm>
            <a:custGeom>
              <a:avLst/>
              <a:gdLst/>
              <a:ahLst/>
              <a:cxnLst/>
              <a:rect l="l" t="t" r="r" b="b"/>
              <a:pathLst>
                <a:path w="4707841" h="438469">
                  <a:moveTo>
                    <a:pt x="0" y="0"/>
                  </a:moveTo>
                  <a:lnTo>
                    <a:pt x="4707841" y="0"/>
                  </a:lnTo>
                  <a:lnTo>
                    <a:pt x="4707841" y="438469"/>
                  </a:lnTo>
                  <a:lnTo>
                    <a:pt x="0" y="438469"/>
                  </a:lnTo>
                  <a:close/>
                </a:path>
              </a:pathLst>
            </a:custGeom>
            <a:solidFill>
              <a:srgbClr val="E22420"/>
            </a:solidFill>
          </p:spPr>
        </p:sp>
        <p:sp>
          <p:nvSpPr>
            <p:cNvPr id="4" name="TextBox 4"/>
            <p:cNvSpPr txBox="1"/>
            <p:nvPr/>
          </p:nvSpPr>
          <p:spPr>
            <a:xfrm>
              <a:off x="0" y="-9525"/>
              <a:ext cx="4707841" cy="447994"/>
            </a:xfrm>
            <a:prstGeom prst="rect">
              <a:avLst/>
            </a:prstGeom>
          </p:spPr>
          <p:txBody>
            <a:bodyPr lIns="41347" tIns="41347" rIns="41347" bIns="41347" rtlCol="0" anchor="ctr"/>
            <a:lstStyle/>
            <a:p>
              <a:pPr algn="ctr">
                <a:lnSpc>
                  <a:spcPts val="1595"/>
                </a:lnSpc>
                <a:spcBef>
                  <a:spcPct val="0"/>
                </a:spcBef>
              </a:pPr>
              <a:endParaRPr/>
            </a:p>
          </p:txBody>
        </p:sp>
      </p:grpSp>
      <p:sp>
        <p:nvSpPr>
          <p:cNvPr id="5" name="Freeform 5"/>
          <p:cNvSpPr/>
          <p:nvPr/>
        </p:nvSpPr>
        <p:spPr>
          <a:xfrm>
            <a:off x="9640747" y="6748083"/>
            <a:ext cx="590507" cy="628024"/>
          </a:xfrm>
          <a:custGeom>
            <a:avLst/>
            <a:gdLst/>
            <a:ahLst/>
            <a:cxnLst/>
            <a:rect l="l" t="t" r="r" b="b"/>
            <a:pathLst>
              <a:path w="590507" h="628024">
                <a:moveTo>
                  <a:pt x="0" y="0"/>
                </a:moveTo>
                <a:lnTo>
                  <a:pt x="590506" y="0"/>
                </a:lnTo>
                <a:lnTo>
                  <a:pt x="590506" y="628024"/>
                </a:lnTo>
                <a:lnTo>
                  <a:pt x="0" y="628024"/>
                </a:lnTo>
                <a:lnTo>
                  <a:pt x="0" y="0"/>
                </a:lnTo>
                <a:close/>
              </a:path>
            </a:pathLst>
          </a:custGeom>
          <a:blipFill>
            <a:blip r:embed="rId2"/>
            <a:stretch>
              <a:fillRect/>
            </a:stretch>
          </a:blipFill>
        </p:spPr>
      </p:sp>
      <p:sp>
        <p:nvSpPr>
          <p:cNvPr id="6" name="textruta 5">
            <a:extLst>
              <a:ext uri="{FF2B5EF4-FFF2-40B4-BE49-F238E27FC236}">
                <a16:creationId xmlns:a16="http://schemas.microsoft.com/office/drawing/2014/main" id="{87F16309-E205-4DF1-839A-A7592323D8D6}"/>
              </a:ext>
            </a:extLst>
          </p:cNvPr>
          <p:cNvSpPr txBox="1"/>
          <p:nvPr/>
        </p:nvSpPr>
        <p:spPr>
          <a:xfrm>
            <a:off x="630054" y="434538"/>
            <a:ext cx="9601200" cy="5909310"/>
          </a:xfrm>
          <a:prstGeom prst="rect">
            <a:avLst/>
          </a:prstGeom>
          <a:noFill/>
        </p:spPr>
        <p:txBody>
          <a:bodyPr wrap="square" rtlCol="0">
            <a:spAutoFit/>
          </a:bodyPr>
          <a:lstStyle/>
          <a:p>
            <a:pPr lvl="0"/>
            <a:r>
              <a:rPr lang="sv-SE" sz="2000" b="1" dirty="0">
                <a:solidFill>
                  <a:srgbClr val="CC0000"/>
                </a:solidFill>
                <a:latin typeface="Inter" panose="02000503000000020004" pitchFamily="2" charset="0"/>
                <a:ea typeface="Inter" panose="02000503000000020004" pitchFamily="2" charset="0"/>
              </a:rPr>
              <a:t>Vårdnadshavares ansvar</a:t>
            </a:r>
          </a:p>
          <a:p>
            <a:pPr lvl="0"/>
            <a:endParaRPr lang="sv-SE" b="1" dirty="0">
              <a:solidFill>
                <a:prstClr val="black"/>
              </a:solidFill>
              <a:latin typeface="Inter" panose="02000503000000020004" pitchFamily="2" charset="0"/>
              <a:ea typeface="Inter" panose="02000503000000020004" pitchFamily="2" charset="0"/>
            </a:endParaRPr>
          </a:p>
          <a:p>
            <a:pPr lvl="0"/>
            <a:r>
              <a:rPr lang="sv-SE" dirty="0">
                <a:solidFill>
                  <a:prstClr val="black"/>
                </a:solidFill>
                <a:latin typeface="Inter" panose="02000503000000020004" pitchFamily="2" charset="0"/>
                <a:ea typeface="Inter" panose="02000503000000020004" pitchFamily="2" charset="0"/>
              </a:rPr>
              <a:t>• Delta vid lagets möten för vårdnadshavare, minst en representant per spelare </a:t>
            </a:r>
          </a:p>
          <a:p>
            <a:pPr lvl="0"/>
            <a:endParaRPr lang="sv-SE" dirty="0">
              <a:solidFill>
                <a:prstClr val="black"/>
              </a:solidFill>
              <a:latin typeface="Inter" panose="02000503000000020004" pitchFamily="2" charset="0"/>
              <a:ea typeface="Inter" panose="02000503000000020004" pitchFamily="2" charset="0"/>
            </a:endParaRPr>
          </a:p>
          <a:p>
            <a:pPr lvl="0"/>
            <a:r>
              <a:rPr lang="sv-SE" dirty="0">
                <a:solidFill>
                  <a:prstClr val="black"/>
                </a:solidFill>
                <a:latin typeface="Inter" panose="02000503000000020004" pitchFamily="2" charset="0"/>
                <a:ea typeface="Inter" panose="02000503000000020004" pitchFamily="2" charset="0"/>
              </a:rPr>
              <a:t>• Ta del av information från laget och föreningens hemsida, Laget.se </a:t>
            </a:r>
          </a:p>
          <a:p>
            <a:pPr lvl="0"/>
            <a:endParaRPr lang="sv-SE" dirty="0">
              <a:solidFill>
                <a:prstClr val="black"/>
              </a:solidFill>
              <a:latin typeface="Inter" panose="02000503000000020004" pitchFamily="2" charset="0"/>
              <a:ea typeface="Inter" panose="02000503000000020004" pitchFamily="2" charset="0"/>
            </a:endParaRPr>
          </a:p>
          <a:p>
            <a:pPr lvl="0"/>
            <a:r>
              <a:rPr lang="sv-SE" dirty="0">
                <a:solidFill>
                  <a:prstClr val="black"/>
                </a:solidFill>
                <a:latin typeface="Inter" panose="02000503000000020004" pitchFamily="2" charset="0"/>
                <a:ea typeface="Inter" panose="02000503000000020004" pitchFamily="2" charset="0"/>
              </a:rPr>
              <a:t>• Informerar tränare och ledare om det är något de bör känna till om spelaren (foto/sociala medier, allergi, annat av vikt) </a:t>
            </a:r>
          </a:p>
          <a:p>
            <a:pPr lvl="0"/>
            <a:endParaRPr lang="sv-SE" dirty="0">
              <a:solidFill>
                <a:prstClr val="black"/>
              </a:solidFill>
              <a:latin typeface="Inter" panose="02000503000000020004" pitchFamily="2" charset="0"/>
              <a:ea typeface="Inter" panose="02000503000000020004" pitchFamily="2" charset="0"/>
            </a:endParaRPr>
          </a:p>
          <a:p>
            <a:pPr lvl="0"/>
            <a:r>
              <a:rPr lang="sv-SE" dirty="0">
                <a:solidFill>
                  <a:prstClr val="black"/>
                </a:solidFill>
                <a:latin typeface="Inter" panose="02000503000000020004" pitchFamily="2" charset="0"/>
                <a:ea typeface="Inter" panose="02000503000000020004" pitchFamily="2" charset="0"/>
              </a:rPr>
              <a:t>• Delta med gemensamma arbetsinsatser vid föreningens arrangemang:</a:t>
            </a:r>
          </a:p>
          <a:p>
            <a:pPr lvl="0"/>
            <a:r>
              <a:rPr lang="sv-SE" dirty="0">
                <a:solidFill>
                  <a:prstClr val="black"/>
                </a:solidFill>
                <a:latin typeface="Inter" panose="02000503000000020004" pitchFamily="2" charset="0"/>
                <a:ea typeface="Inter" panose="02000503000000020004" pitchFamily="2" charset="0"/>
              </a:rPr>
              <a:t>	o Klassbollen</a:t>
            </a:r>
          </a:p>
          <a:p>
            <a:pPr lvl="0"/>
            <a:r>
              <a:rPr lang="sv-SE" dirty="0">
                <a:solidFill>
                  <a:prstClr val="black"/>
                </a:solidFill>
                <a:latin typeface="Inter" panose="02000503000000020004" pitchFamily="2" charset="0"/>
                <a:ea typeface="Inter" panose="02000503000000020004" pitchFamily="2" charset="0"/>
              </a:rPr>
              <a:t>	o Källby-lägret</a:t>
            </a:r>
          </a:p>
          <a:p>
            <a:pPr lvl="0"/>
            <a:r>
              <a:rPr lang="sv-SE" dirty="0">
                <a:solidFill>
                  <a:prstClr val="black"/>
                </a:solidFill>
                <a:latin typeface="Inter" panose="02000503000000020004" pitchFamily="2" charset="0"/>
                <a:ea typeface="Inter" panose="02000503000000020004" pitchFamily="2" charset="0"/>
              </a:rPr>
              <a:t>	o Hjälpa till vid A-lagets hemmamatcher (Kiosk/Entré) </a:t>
            </a:r>
          </a:p>
          <a:p>
            <a:pPr lvl="0"/>
            <a:endParaRPr lang="sv-SE" dirty="0">
              <a:solidFill>
                <a:prstClr val="black"/>
              </a:solidFill>
              <a:latin typeface="Inter" panose="02000503000000020004" pitchFamily="2" charset="0"/>
              <a:ea typeface="Inter" panose="02000503000000020004" pitchFamily="2" charset="0"/>
            </a:endParaRPr>
          </a:p>
          <a:p>
            <a:pPr lvl="0"/>
            <a:r>
              <a:rPr lang="sv-SE" dirty="0">
                <a:solidFill>
                  <a:prstClr val="black"/>
                </a:solidFill>
                <a:latin typeface="Inter" panose="02000503000000020004" pitchFamily="2" charset="0"/>
                <a:ea typeface="Inter" panose="02000503000000020004" pitchFamily="2" charset="0"/>
              </a:rPr>
              <a:t>• Se till att det egna barnet/ungdomen har skjuts till och från träningar, hemma-/bortamatcher samt cuper och andra aktiviteter.</a:t>
            </a:r>
          </a:p>
          <a:p>
            <a:pPr lvl="0"/>
            <a:endParaRPr lang="sv-SE" dirty="0">
              <a:solidFill>
                <a:prstClr val="black"/>
              </a:solidFill>
              <a:latin typeface="Inter" panose="02000503000000020004" pitchFamily="2" charset="0"/>
              <a:ea typeface="Inter" panose="02000503000000020004" pitchFamily="2" charset="0"/>
            </a:endParaRPr>
          </a:p>
          <a:p>
            <a:pPr lvl="0"/>
            <a:r>
              <a:rPr lang="sv-SE" dirty="0">
                <a:solidFill>
                  <a:prstClr val="black"/>
                </a:solidFill>
                <a:latin typeface="Inter" panose="02000503000000020004" pitchFamily="2" charset="0"/>
                <a:ea typeface="Inter" panose="02000503000000020004" pitchFamily="2" charset="0"/>
              </a:rPr>
              <a:t>• Som vårdnadshavare vara delaktig i lagets olika ansvarområden så som:</a:t>
            </a:r>
          </a:p>
          <a:p>
            <a:pPr lvl="0"/>
            <a:r>
              <a:rPr lang="sv-SE" dirty="0">
                <a:solidFill>
                  <a:prstClr val="black"/>
                </a:solidFill>
                <a:latin typeface="Inter" panose="02000503000000020004" pitchFamily="2" charset="0"/>
                <a:ea typeface="Inter" panose="02000503000000020004" pitchFamily="2" charset="0"/>
              </a:rPr>
              <a:t>	o Bemanna föreningsarrangemang som kräver medverkan av vuxna.</a:t>
            </a:r>
          </a:p>
          <a:p>
            <a:pPr lvl="0"/>
            <a:r>
              <a:rPr lang="sv-SE" dirty="0">
                <a:solidFill>
                  <a:prstClr val="black"/>
                </a:solidFill>
                <a:latin typeface="Inter" panose="02000503000000020004" pitchFamily="2" charset="0"/>
                <a:ea typeface="Inter" panose="02000503000000020004" pitchFamily="2" charset="0"/>
              </a:rPr>
              <a:t>	o Samordna tvätt av matchställ.</a:t>
            </a:r>
          </a:p>
          <a:p>
            <a:pPr lvl="0"/>
            <a:r>
              <a:rPr lang="sv-SE" dirty="0">
                <a:solidFill>
                  <a:prstClr val="black"/>
                </a:solidFill>
                <a:latin typeface="Inter" panose="02000503000000020004" pitchFamily="2" charset="0"/>
                <a:ea typeface="Inter" panose="02000503000000020004" pitchFamily="2" charset="0"/>
              </a:rPr>
              <a:t>	o Ta ansvar för andra uppgifter som laget kommer överens om</a:t>
            </a:r>
            <a:endParaRPr lang="sv-SE" dirty="0">
              <a:latin typeface="Inter" panose="02000503000000020004" pitchFamily="2" charset="0"/>
              <a:ea typeface="Inter" panose="02000503000000020004" pitchFamily="2" charset="0"/>
            </a:endParaRPr>
          </a:p>
        </p:txBody>
      </p:sp>
    </p:spTree>
    <p:extLst>
      <p:ext uri="{BB962C8B-B14F-4D97-AF65-F5344CB8AC3E}">
        <p14:creationId xmlns:p14="http://schemas.microsoft.com/office/powerpoint/2010/main" val="9952948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6564190"/>
            <a:ext cx="10692000" cy="995810"/>
            <a:chOff x="0" y="0"/>
            <a:chExt cx="4707841" cy="438469"/>
          </a:xfrm>
        </p:grpSpPr>
        <p:sp>
          <p:nvSpPr>
            <p:cNvPr id="3" name="Freeform 3"/>
            <p:cNvSpPr/>
            <p:nvPr/>
          </p:nvSpPr>
          <p:spPr>
            <a:xfrm>
              <a:off x="0" y="0"/>
              <a:ext cx="4707841" cy="438469"/>
            </a:xfrm>
            <a:custGeom>
              <a:avLst/>
              <a:gdLst/>
              <a:ahLst/>
              <a:cxnLst/>
              <a:rect l="l" t="t" r="r" b="b"/>
              <a:pathLst>
                <a:path w="4707841" h="438469">
                  <a:moveTo>
                    <a:pt x="0" y="0"/>
                  </a:moveTo>
                  <a:lnTo>
                    <a:pt x="4707841" y="0"/>
                  </a:lnTo>
                  <a:lnTo>
                    <a:pt x="4707841" y="438469"/>
                  </a:lnTo>
                  <a:lnTo>
                    <a:pt x="0" y="438469"/>
                  </a:lnTo>
                  <a:close/>
                </a:path>
              </a:pathLst>
            </a:custGeom>
            <a:solidFill>
              <a:srgbClr val="E22420"/>
            </a:solidFill>
          </p:spPr>
        </p:sp>
        <p:sp>
          <p:nvSpPr>
            <p:cNvPr id="4" name="TextBox 4"/>
            <p:cNvSpPr txBox="1"/>
            <p:nvPr/>
          </p:nvSpPr>
          <p:spPr>
            <a:xfrm>
              <a:off x="0" y="-9525"/>
              <a:ext cx="4707841" cy="447994"/>
            </a:xfrm>
            <a:prstGeom prst="rect">
              <a:avLst/>
            </a:prstGeom>
          </p:spPr>
          <p:txBody>
            <a:bodyPr lIns="41347" tIns="41347" rIns="41347" bIns="41347" rtlCol="0" anchor="ctr"/>
            <a:lstStyle/>
            <a:p>
              <a:pPr marL="0" marR="0" lvl="0" indent="0" algn="ctr" defTabSz="914400" rtl="0" eaLnBrk="1" fontAlgn="auto" latinLnBrk="0" hangingPunct="1">
                <a:lnSpc>
                  <a:spcPts val="1595"/>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5" name="Freeform 5"/>
          <p:cNvSpPr/>
          <p:nvPr/>
        </p:nvSpPr>
        <p:spPr>
          <a:xfrm>
            <a:off x="9640747" y="6748083"/>
            <a:ext cx="590507" cy="628024"/>
          </a:xfrm>
          <a:custGeom>
            <a:avLst/>
            <a:gdLst/>
            <a:ahLst/>
            <a:cxnLst/>
            <a:rect l="l" t="t" r="r" b="b"/>
            <a:pathLst>
              <a:path w="590507" h="628024">
                <a:moveTo>
                  <a:pt x="0" y="0"/>
                </a:moveTo>
                <a:lnTo>
                  <a:pt x="590506" y="0"/>
                </a:lnTo>
                <a:lnTo>
                  <a:pt x="590506" y="628024"/>
                </a:lnTo>
                <a:lnTo>
                  <a:pt x="0" y="628024"/>
                </a:lnTo>
                <a:lnTo>
                  <a:pt x="0" y="0"/>
                </a:lnTo>
                <a:close/>
              </a:path>
            </a:pathLst>
          </a:custGeom>
          <a:blipFill>
            <a:blip r:embed="rId2"/>
            <a:stretch>
              <a:fillRect/>
            </a:stretch>
          </a:blipFill>
        </p:spPr>
      </p:sp>
      <p:sp>
        <p:nvSpPr>
          <p:cNvPr id="6" name="textruta 5">
            <a:extLst>
              <a:ext uri="{FF2B5EF4-FFF2-40B4-BE49-F238E27FC236}">
                <a16:creationId xmlns:a16="http://schemas.microsoft.com/office/drawing/2014/main" id="{87F16309-E205-4DF1-839A-A7592323D8D6}"/>
              </a:ext>
            </a:extLst>
          </p:cNvPr>
          <p:cNvSpPr txBox="1"/>
          <p:nvPr/>
        </p:nvSpPr>
        <p:spPr>
          <a:xfrm>
            <a:off x="881954" y="501650"/>
            <a:ext cx="9349300" cy="183127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4400" b="0" i="0" u="none" strike="noStrike" kern="1200" cap="none" spc="0" normalizeH="0" baseline="0" noProof="0" dirty="0">
                <a:ln>
                  <a:noFill/>
                </a:ln>
                <a:solidFill>
                  <a:srgbClr val="CC0000"/>
                </a:solidFill>
                <a:effectLst/>
                <a:uLnTx/>
                <a:uFillTx/>
                <a:latin typeface="Boston angel regular"/>
                <a:ea typeface="+mn-ea"/>
                <a:cs typeface="+mn-cs"/>
              </a:rPr>
              <a:t>Ledarstab</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1" i="0" u="none" strike="noStrike" kern="1200" cap="none" spc="0" normalizeH="0" baseline="0" noProof="0" dirty="0">
              <a:ln>
                <a:noFill/>
              </a:ln>
              <a:solidFill>
                <a:prstClr val="black"/>
              </a:solidFill>
              <a:effectLst/>
              <a:uLnTx/>
              <a:uFillTx/>
              <a:latin typeface="Inter" panose="02000503000000020004" pitchFamily="2" charset="0"/>
              <a:ea typeface="Inter" panose="02000503000000020004" pitchFamily="2" charset="0"/>
              <a:cs typeface="+mn-cs"/>
            </a:endParaRP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prstClr val="black"/>
                </a:solidFill>
                <a:effectLst/>
                <a:uLnTx/>
                <a:uFillTx/>
                <a:latin typeface="Inter" panose="02000503000000020004" pitchFamily="2" charset="0"/>
                <a:ea typeface="Inter" panose="02000503000000020004" pitchFamily="2" charset="0"/>
                <a:cs typeface="+mn-cs"/>
              </a:rPr>
              <a:t>XXXXXXXXXXX</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24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026764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6564190"/>
            <a:ext cx="10692000" cy="995810"/>
            <a:chOff x="0" y="0"/>
            <a:chExt cx="4707841" cy="438469"/>
          </a:xfrm>
        </p:grpSpPr>
        <p:sp>
          <p:nvSpPr>
            <p:cNvPr id="3" name="Freeform 3"/>
            <p:cNvSpPr/>
            <p:nvPr/>
          </p:nvSpPr>
          <p:spPr>
            <a:xfrm>
              <a:off x="0" y="0"/>
              <a:ext cx="4707841" cy="438469"/>
            </a:xfrm>
            <a:custGeom>
              <a:avLst/>
              <a:gdLst/>
              <a:ahLst/>
              <a:cxnLst/>
              <a:rect l="l" t="t" r="r" b="b"/>
              <a:pathLst>
                <a:path w="4707841" h="438469">
                  <a:moveTo>
                    <a:pt x="0" y="0"/>
                  </a:moveTo>
                  <a:lnTo>
                    <a:pt x="4707841" y="0"/>
                  </a:lnTo>
                  <a:lnTo>
                    <a:pt x="4707841" y="438469"/>
                  </a:lnTo>
                  <a:lnTo>
                    <a:pt x="0" y="438469"/>
                  </a:lnTo>
                  <a:close/>
                </a:path>
              </a:pathLst>
            </a:custGeom>
            <a:solidFill>
              <a:srgbClr val="E22420"/>
            </a:solidFill>
          </p:spPr>
        </p:sp>
        <p:sp>
          <p:nvSpPr>
            <p:cNvPr id="4" name="TextBox 4"/>
            <p:cNvSpPr txBox="1"/>
            <p:nvPr/>
          </p:nvSpPr>
          <p:spPr>
            <a:xfrm>
              <a:off x="0" y="-9525"/>
              <a:ext cx="4707841" cy="447994"/>
            </a:xfrm>
            <a:prstGeom prst="rect">
              <a:avLst/>
            </a:prstGeom>
          </p:spPr>
          <p:txBody>
            <a:bodyPr lIns="41347" tIns="41347" rIns="41347" bIns="41347" rtlCol="0" anchor="ctr"/>
            <a:lstStyle/>
            <a:p>
              <a:pPr marL="0" marR="0" lvl="0" indent="0" algn="ctr" defTabSz="914400" rtl="0" eaLnBrk="1" fontAlgn="auto" latinLnBrk="0" hangingPunct="1">
                <a:lnSpc>
                  <a:spcPts val="1595"/>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5" name="Freeform 5"/>
          <p:cNvSpPr/>
          <p:nvPr/>
        </p:nvSpPr>
        <p:spPr>
          <a:xfrm>
            <a:off x="9640747" y="6748083"/>
            <a:ext cx="590507" cy="628024"/>
          </a:xfrm>
          <a:custGeom>
            <a:avLst/>
            <a:gdLst/>
            <a:ahLst/>
            <a:cxnLst/>
            <a:rect l="l" t="t" r="r" b="b"/>
            <a:pathLst>
              <a:path w="590507" h="628024">
                <a:moveTo>
                  <a:pt x="0" y="0"/>
                </a:moveTo>
                <a:lnTo>
                  <a:pt x="590506" y="0"/>
                </a:lnTo>
                <a:lnTo>
                  <a:pt x="590506" y="628024"/>
                </a:lnTo>
                <a:lnTo>
                  <a:pt x="0" y="628024"/>
                </a:lnTo>
                <a:lnTo>
                  <a:pt x="0" y="0"/>
                </a:lnTo>
                <a:close/>
              </a:path>
            </a:pathLst>
          </a:custGeom>
          <a:blipFill>
            <a:blip r:embed="rId2"/>
            <a:stretch>
              <a:fillRect/>
            </a:stretch>
          </a:blipFill>
        </p:spPr>
      </p:sp>
      <p:sp>
        <p:nvSpPr>
          <p:cNvPr id="6" name="textruta 5">
            <a:extLst>
              <a:ext uri="{FF2B5EF4-FFF2-40B4-BE49-F238E27FC236}">
                <a16:creationId xmlns:a16="http://schemas.microsoft.com/office/drawing/2014/main" id="{87F16309-E205-4DF1-839A-A7592323D8D6}"/>
              </a:ext>
            </a:extLst>
          </p:cNvPr>
          <p:cNvSpPr txBox="1"/>
          <p:nvPr/>
        </p:nvSpPr>
        <p:spPr>
          <a:xfrm>
            <a:off x="881954" y="501650"/>
            <a:ext cx="9349300" cy="183127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4400" b="0" i="0" u="none" strike="noStrike" kern="1200" cap="none" spc="0" normalizeH="0" baseline="0" noProof="0" dirty="0">
                <a:ln>
                  <a:noFill/>
                </a:ln>
                <a:solidFill>
                  <a:srgbClr val="CC0000"/>
                </a:solidFill>
                <a:effectLst/>
                <a:uLnTx/>
                <a:uFillTx/>
                <a:latin typeface="Boston angel regular"/>
                <a:ea typeface="+mn-ea"/>
                <a:cs typeface="+mn-cs"/>
              </a:rPr>
              <a:t>Träningar och matcher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1" i="0" u="none" strike="noStrike" kern="1200" cap="none" spc="0" normalizeH="0" baseline="0" noProof="0" dirty="0">
              <a:ln>
                <a:noFill/>
              </a:ln>
              <a:solidFill>
                <a:prstClr val="black"/>
              </a:solidFill>
              <a:effectLst/>
              <a:uLnTx/>
              <a:uFillTx/>
              <a:latin typeface="Inter" panose="02000503000000020004" pitchFamily="2" charset="0"/>
              <a:ea typeface="Inter" panose="02000503000000020004" pitchFamily="2" charset="0"/>
              <a:cs typeface="+mn-cs"/>
            </a:endParaRP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prstClr val="black"/>
                </a:solidFill>
                <a:effectLst/>
                <a:uLnTx/>
                <a:uFillTx/>
                <a:latin typeface="Inter" panose="02000503000000020004" pitchFamily="2" charset="0"/>
                <a:ea typeface="Inter" panose="02000503000000020004" pitchFamily="2" charset="0"/>
                <a:cs typeface="+mn-cs"/>
              </a:rPr>
              <a:t>XXXXXXXXXXX</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24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975917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6564190"/>
            <a:ext cx="10692000" cy="995810"/>
            <a:chOff x="0" y="0"/>
            <a:chExt cx="4707841" cy="438469"/>
          </a:xfrm>
        </p:grpSpPr>
        <p:sp>
          <p:nvSpPr>
            <p:cNvPr id="3" name="Freeform 3"/>
            <p:cNvSpPr/>
            <p:nvPr/>
          </p:nvSpPr>
          <p:spPr>
            <a:xfrm>
              <a:off x="0" y="0"/>
              <a:ext cx="4707841" cy="438469"/>
            </a:xfrm>
            <a:custGeom>
              <a:avLst/>
              <a:gdLst/>
              <a:ahLst/>
              <a:cxnLst/>
              <a:rect l="l" t="t" r="r" b="b"/>
              <a:pathLst>
                <a:path w="4707841" h="438469">
                  <a:moveTo>
                    <a:pt x="0" y="0"/>
                  </a:moveTo>
                  <a:lnTo>
                    <a:pt x="4707841" y="0"/>
                  </a:lnTo>
                  <a:lnTo>
                    <a:pt x="4707841" y="438469"/>
                  </a:lnTo>
                  <a:lnTo>
                    <a:pt x="0" y="438469"/>
                  </a:lnTo>
                  <a:close/>
                </a:path>
              </a:pathLst>
            </a:custGeom>
            <a:solidFill>
              <a:srgbClr val="E22420"/>
            </a:solidFill>
          </p:spPr>
        </p:sp>
        <p:sp>
          <p:nvSpPr>
            <p:cNvPr id="4" name="TextBox 4"/>
            <p:cNvSpPr txBox="1"/>
            <p:nvPr/>
          </p:nvSpPr>
          <p:spPr>
            <a:xfrm>
              <a:off x="0" y="-9525"/>
              <a:ext cx="4707841" cy="447994"/>
            </a:xfrm>
            <a:prstGeom prst="rect">
              <a:avLst/>
            </a:prstGeom>
          </p:spPr>
          <p:txBody>
            <a:bodyPr lIns="41347" tIns="41347" rIns="41347" bIns="41347" rtlCol="0" anchor="ctr"/>
            <a:lstStyle/>
            <a:p>
              <a:pPr marL="0" marR="0" lvl="0" indent="0" algn="ctr" defTabSz="914400" rtl="0" eaLnBrk="1" fontAlgn="auto" latinLnBrk="0" hangingPunct="1">
                <a:lnSpc>
                  <a:spcPts val="1595"/>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5" name="Freeform 5"/>
          <p:cNvSpPr/>
          <p:nvPr/>
        </p:nvSpPr>
        <p:spPr>
          <a:xfrm>
            <a:off x="9640747" y="6748083"/>
            <a:ext cx="590507" cy="628024"/>
          </a:xfrm>
          <a:custGeom>
            <a:avLst/>
            <a:gdLst/>
            <a:ahLst/>
            <a:cxnLst/>
            <a:rect l="l" t="t" r="r" b="b"/>
            <a:pathLst>
              <a:path w="590507" h="628024">
                <a:moveTo>
                  <a:pt x="0" y="0"/>
                </a:moveTo>
                <a:lnTo>
                  <a:pt x="590506" y="0"/>
                </a:lnTo>
                <a:lnTo>
                  <a:pt x="590506" y="628024"/>
                </a:lnTo>
                <a:lnTo>
                  <a:pt x="0" y="628024"/>
                </a:lnTo>
                <a:lnTo>
                  <a:pt x="0" y="0"/>
                </a:lnTo>
                <a:close/>
              </a:path>
            </a:pathLst>
          </a:custGeom>
          <a:blipFill>
            <a:blip r:embed="rId2"/>
            <a:stretch>
              <a:fillRect/>
            </a:stretch>
          </a:blipFill>
        </p:spPr>
      </p:sp>
      <p:sp>
        <p:nvSpPr>
          <p:cNvPr id="6" name="textruta 5">
            <a:extLst>
              <a:ext uri="{FF2B5EF4-FFF2-40B4-BE49-F238E27FC236}">
                <a16:creationId xmlns:a16="http://schemas.microsoft.com/office/drawing/2014/main" id="{87F16309-E205-4DF1-839A-A7592323D8D6}"/>
              </a:ext>
            </a:extLst>
          </p:cNvPr>
          <p:cNvSpPr txBox="1"/>
          <p:nvPr/>
        </p:nvSpPr>
        <p:spPr>
          <a:xfrm>
            <a:off x="881954" y="501650"/>
            <a:ext cx="9349300" cy="183127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4400" dirty="0">
                <a:solidFill>
                  <a:srgbClr val="CC0000"/>
                </a:solidFill>
                <a:latin typeface="Boston angel regular"/>
              </a:rPr>
              <a:t>Cuper och läger</a:t>
            </a:r>
            <a:endParaRPr kumimoji="0" lang="sv-SE" sz="4400" b="0" i="0" u="none" strike="noStrike" kern="1200" cap="none" spc="0" normalizeH="0" baseline="0" noProof="0" dirty="0">
              <a:ln>
                <a:noFill/>
              </a:ln>
              <a:solidFill>
                <a:srgbClr val="CC0000"/>
              </a:solidFill>
              <a:effectLst/>
              <a:uLnTx/>
              <a:uFillTx/>
              <a:latin typeface="Boston angel regular"/>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1" i="0" u="none" strike="noStrike" kern="1200" cap="none" spc="0" normalizeH="0" baseline="0" noProof="0" dirty="0">
              <a:ln>
                <a:noFill/>
              </a:ln>
              <a:solidFill>
                <a:prstClr val="black"/>
              </a:solidFill>
              <a:effectLst/>
              <a:uLnTx/>
              <a:uFillTx/>
              <a:latin typeface="Inter" panose="02000503000000020004" pitchFamily="2" charset="0"/>
              <a:ea typeface="Inter" panose="02000503000000020004" pitchFamily="2" charset="0"/>
              <a:cs typeface="+mn-cs"/>
            </a:endParaRP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prstClr val="black"/>
                </a:solidFill>
                <a:effectLst/>
                <a:uLnTx/>
                <a:uFillTx/>
                <a:latin typeface="Inter" panose="02000503000000020004" pitchFamily="2" charset="0"/>
                <a:ea typeface="Inter" panose="02000503000000020004" pitchFamily="2" charset="0"/>
                <a:cs typeface="+mn-cs"/>
              </a:rPr>
              <a:t>XXXXXXXXXXX</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24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733358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6564190"/>
            <a:ext cx="10692000" cy="995810"/>
            <a:chOff x="0" y="0"/>
            <a:chExt cx="4707841" cy="438469"/>
          </a:xfrm>
        </p:grpSpPr>
        <p:sp>
          <p:nvSpPr>
            <p:cNvPr id="3" name="Freeform 3"/>
            <p:cNvSpPr/>
            <p:nvPr/>
          </p:nvSpPr>
          <p:spPr>
            <a:xfrm>
              <a:off x="0" y="0"/>
              <a:ext cx="4707841" cy="438469"/>
            </a:xfrm>
            <a:custGeom>
              <a:avLst/>
              <a:gdLst/>
              <a:ahLst/>
              <a:cxnLst/>
              <a:rect l="l" t="t" r="r" b="b"/>
              <a:pathLst>
                <a:path w="4707841" h="438469">
                  <a:moveTo>
                    <a:pt x="0" y="0"/>
                  </a:moveTo>
                  <a:lnTo>
                    <a:pt x="4707841" y="0"/>
                  </a:lnTo>
                  <a:lnTo>
                    <a:pt x="4707841" y="438469"/>
                  </a:lnTo>
                  <a:lnTo>
                    <a:pt x="0" y="438469"/>
                  </a:lnTo>
                  <a:close/>
                </a:path>
              </a:pathLst>
            </a:custGeom>
            <a:solidFill>
              <a:srgbClr val="E22420"/>
            </a:solidFill>
          </p:spPr>
        </p:sp>
        <p:sp>
          <p:nvSpPr>
            <p:cNvPr id="4" name="TextBox 4"/>
            <p:cNvSpPr txBox="1"/>
            <p:nvPr/>
          </p:nvSpPr>
          <p:spPr>
            <a:xfrm>
              <a:off x="0" y="-9525"/>
              <a:ext cx="4707841" cy="447994"/>
            </a:xfrm>
            <a:prstGeom prst="rect">
              <a:avLst/>
            </a:prstGeom>
          </p:spPr>
          <p:txBody>
            <a:bodyPr lIns="41347" tIns="41347" rIns="41347" bIns="41347" rtlCol="0" anchor="ctr"/>
            <a:lstStyle/>
            <a:p>
              <a:pPr marL="0" marR="0" lvl="0" indent="0" algn="ctr" defTabSz="914400" rtl="0" eaLnBrk="1" fontAlgn="auto" latinLnBrk="0" hangingPunct="1">
                <a:lnSpc>
                  <a:spcPts val="1595"/>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5" name="Freeform 5"/>
          <p:cNvSpPr/>
          <p:nvPr/>
        </p:nvSpPr>
        <p:spPr>
          <a:xfrm>
            <a:off x="9640747" y="6748083"/>
            <a:ext cx="590507" cy="628024"/>
          </a:xfrm>
          <a:custGeom>
            <a:avLst/>
            <a:gdLst/>
            <a:ahLst/>
            <a:cxnLst/>
            <a:rect l="l" t="t" r="r" b="b"/>
            <a:pathLst>
              <a:path w="590507" h="628024">
                <a:moveTo>
                  <a:pt x="0" y="0"/>
                </a:moveTo>
                <a:lnTo>
                  <a:pt x="590506" y="0"/>
                </a:lnTo>
                <a:lnTo>
                  <a:pt x="590506" y="628024"/>
                </a:lnTo>
                <a:lnTo>
                  <a:pt x="0" y="628024"/>
                </a:lnTo>
                <a:lnTo>
                  <a:pt x="0" y="0"/>
                </a:lnTo>
                <a:close/>
              </a:path>
            </a:pathLst>
          </a:custGeom>
          <a:blipFill>
            <a:blip r:embed="rId2"/>
            <a:stretch>
              <a:fillRect/>
            </a:stretch>
          </a:blipFill>
        </p:spPr>
      </p:sp>
      <p:sp>
        <p:nvSpPr>
          <p:cNvPr id="6" name="textruta 5">
            <a:extLst>
              <a:ext uri="{FF2B5EF4-FFF2-40B4-BE49-F238E27FC236}">
                <a16:creationId xmlns:a16="http://schemas.microsoft.com/office/drawing/2014/main" id="{87F16309-E205-4DF1-839A-A7592323D8D6}"/>
              </a:ext>
            </a:extLst>
          </p:cNvPr>
          <p:cNvSpPr txBox="1"/>
          <p:nvPr/>
        </p:nvSpPr>
        <p:spPr>
          <a:xfrm>
            <a:off x="881954" y="501650"/>
            <a:ext cx="9349300" cy="183127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4400" b="0" i="0" u="none" strike="noStrike" kern="1200" cap="none" spc="0" normalizeH="0" baseline="0" noProof="0" dirty="0">
                <a:ln>
                  <a:noFill/>
                </a:ln>
                <a:solidFill>
                  <a:srgbClr val="CC0000"/>
                </a:solidFill>
                <a:effectLst/>
                <a:uLnTx/>
                <a:uFillTx/>
                <a:latin typeface="Boston angel regular"/>
                <a:ea typeface="+mn-ea"/>
                <a:cs typeface="+mn-cs"/>
              </a:rPr>
              <a:t>Information och kommunikation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1" i="0" u="none" strike="noStrike" kern="1200" cap="none" spc="0" normalizeH="0" baseline="0" noProof="0" dirty="0">
              <a:ln>
                <a:noFill/>
              </a:ln>
              <a:solidFill>
                <a:prstClr val="black"/>
              </a:solidFill>
              <a:effectLst/>
              <a:uLnTx/>
              <a:uFillTx/>
              <a:latin typeface="Inter" panose="02000503000000020004" pitchFamily="2" charset="0"/>
              <a:ea typeface="Inter" panose="02000503000000020004" pitchFamily="2" charset="0"/>
              <a:cs typeface="+mn-cs"/>
            </a:endParaRP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prstClr val="black"/>
                </a:solidFill>
                <a:effectLst/>
                <a:uLnTx/>
                <a:uFillTx/>
                <a:latin typeface="Inter" panose="02000503000000020004" pitchFamily="2" charset="0"/>
                <a:ea typeface="Inter" panose="02000503000000020004" pitchFamily="2" charset="0"/>
                <a:cs typeface="+mn-cs"/>
              </a:rPr>
              <a:t>XXXXXXXXXXX</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24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7" name="Bildobjekt 6">
            <a:extLst>
              <a:ext uri="{FF2B5EF4-FFF2-40B4-BE49-F238E27FC236}">
                <a16:creationId xmlns:a16="http://schemas.microsoft.com/office/drawing/2014/main" id="{85EB203A-FD9F-4F71-9660-2234BE341D0B}"/>
              </a:ext>
            </a:extLst>
          </p:cNvPr>
          <p:cNvPicPr>
            <a:picLocks noChangeAspect="1"/>
          </p:cNvPicPr>
          <p:nvPr/>
        </p:nvPicPr>
        <p:blipFill>
          <a:blip r:embed="rId3"/>
          <a:stretch>
            <a:fillRect/>
          </a:stretch>
        </p:blipFill>
        <p:spPr>
          <a:xfrm>
            <a:off x="5651500" y="1797050"/>
            <a:ext cx="4579754" cy="2312450"/>
          </a:xfrm>
          <a:prstGeom prst="rect">
            <a:avLst/>
          </a:prstGeom>
        </p:spPr>
      </p:pic>
    </p:spTree>
    <p:extLst>
      <p:ext uri="{BB962C8B-B14F-4D97-AF65-F5344CB8AC3E}">
        <p14:creationId xmlns:p14="http://schemas.microsoft.com/office/powerpoint/2010/main" val="271178194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7140</TotalTime>
  <Words>656</Words>
  <Application>Microsoft Office PowerPoint</Application>
  <PresentationFormat>Anpassad</PresentationFormat>
  <Paragraphs>97</Paragraphs>
  <Slides>11</Slides>
  <Notes>0</Notes>
  <HiddenSlides>0</HiddenSlides>
  <MMClips>0</MMClips>
  <ScaleCrop>false</ScaleCrop>
  <HeadingPairs>
    <vt:vector size="6" baseType="variant">
      <vt:variant>
        <vt:lpstr>Använt teckensnitt</vt:lpstr>
      </vt:variant>
      <vt:variant>
        <vt:i4>4</vt:i4>
      </vt:variant>
      <vt:variant>
        <vt:lpstr>Tema</vt:lpstr>
      </vt:variant>
      <vt:variant>
        <vt:i4>1</vt:i4>
      </vt:variant>
      <vt:variant>
        <vt:lpstr>Bildrubriker</vt:lpstr>
      </vt:variant>
      <vt:variant>
        <vt:i4>11</vt:i4>
      </vt:variant>
    </vt:vector>
  </HeadingPairs>
  <TitlesOfParts>
    <vt:vector size="16" baseType="lpstr">
      <vt:lpstr>Calibri</vt:lpstr>
      <vt:lpstr>Arial</vt:lpstr>
      <vt:lpstr>Boston angel regular</vt:lpstr>
      <vt:lpstr>Inter</vt:lpstr>
      <vt:lpstr>Office Theme</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Falköpings KIK - PPT (A4 (liggande))</dc:title>
  <dc:creator>Sandra Lidberg</dc:creator>
  <cp:lastModifiedBy>Sandra Lidberg</cp:lastModifiedBy>
  <cp:revision>24</cp:revision>
  <dcterms:created xsi:type="dcterms:W3CDTF">2006-08-16T00:00:00Z</dcterms:created>
  <dcterms:modified xsi:type="dcterms:W3CDTF">2025-01-20T16:23:51Z</dcterms:modified>
  <dc:identifier>DAGcG0rSasU</dc:identifier>
</cp:coreProperties>
</file>