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  <p:sldId id="257" r:id="rId3"/>
    <p:sldId id="260" r:id="rId4"/>
    <p:sldId id="262" r:id="rId5"/>
    <p:sldId id="258" r:id="rId6"/>
    <p:sldId id="259" r:id="rId7"/>
    <p:sldId id="261" r:id="rId8"/>
  </p:sldIdLst>
  <p:sldSz cx="18288000" cy="10287000"/>
  <p:notesSz cx="6858000" cy="9144000"/>
  <p:embeddedFontLst>
    <p:embeddedFont>
      <p:font typeface="Berthold Block" panose="020B0604020202020204" charset="0"/>
      <p:regular r:id="rId9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3A0646B-D9AC-4687-B4B7-3DDBE340F442}" v="412" dt="2026-03-24T07:39:55.27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2" autoAdjust="0"/>
  </p:normalViewPr>
  <p:slideViewPr>
    <p:cSldViewPr>
      <p:cViewPr varScale="1">
        <p:scale>
          <a:sx n="70" d="100"/>
          <a:sy n="70" d="100"/>
        </p:scale>
        <p:origin x="774" y="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font" Target="fonts/font1.fntdata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ruto Michael" userId="42d0a991-8161-4f10-81f2-5a31b1f79502" providerId="ADAL" clId="{EC0C8183-E437-4618-B21C-C763B8E77DC9}"/>
    <pc:docChg chg="custSel addSld delSld modSld sldOrd">
      <pc:chgData name="Bruto Michael" userId="42d0a991-8161-4f10-81f2-5a31b1f79502" providerId="ADAL" clId="{EC0C8183-E437-4618-B21C-C763B8E77DC9}" dt="2026-03-24T07:51:09.588" v="2758" actId="1076"/>
      <pc:docMkLst>
        <pc:docMk/>
      </pc:docMkLst>
      <pc:sldChg chg="addSp modSp add del mod setBg">
        <pc:chgData name="Bruto Michael" userId="42d0a991-8161-4f10-81f2-5a31b1f79502" providerId="ADAL" clId="{EC0C8183-E437-4618-B21C-C763B8E77DC9}" dt="2026-03-24T07:51:09.588" v="2758" actId="1076"/>
        <pc:sldMkLst>
          <pc:docMk/>
          <pc:sldMk cId="0" sldId="257"/>
        </pc:sldMkLst>
        <pc:spChg chg="add mod">
          <ac:chgData name="Bruto Michael" userId="42d0a991-8161-4f10-81f2-5a31b1f79502" providerId="ADAL" clId="{EC0C8183-E437-4618-B21C-C763B8E77DC9}" dt="2026-03-24T07:51:09.588" v="2758" actId="1076"/>
          <ac:spMkLst>
            <pc:docMk/>
            <pc:sldMk cId="0" sldId="257"/>
            <ac:spMk id="6" creationId="{B58CEBA5-2609-8D19-FCC3-8C3D4C4D4583}"/>
          </ac:spMkLst>
        </pc:spChg>
      </pc:sldChg>
      <pc:sldChg chg="modSp mod modAnim">
        <pc:chgData name="Bruto Michael" userId="42d0a991-8161-4f10-81f2-5a31b1f79502" providerId="ADAL" clId="{EC0C8183-E437-4618-B21C-C763B8E77DC9}" dt="2026-03-24T07:36:03.988" v="1668" actId="20577"/>
        <pc:sldMkLst>
          <pc:docMk/>
          <pc:sldMk cId="0" sldId="258"/>
        </pc:sldMkLst>
        <pc:spChg chg="mod">
          <ac:chgData name="Bruto Michael" userId="42d0a991-8161-4f10-81f2-5a31b1f79502" providerId="ADAL" clId="{EC0C8183-E437-4618-B21C-C763B8E77DC9}" dt="2026-03-24T07:36:03.988" v="1668" actId="20577"/>
          <ac:spMkLst>
            <pc:docMk/>
            <pc:sldMk cId="0" sldId="258"/>
            <ac:spMk id="6" creationId="{8E6A798B-8A77-B838-7875-80CD539674BC}"/>
          </ac:spMkLst>
        </pc:spChg>
        <pc:spChg chg="mod">
          <ac:chgData name="Bruto Michael" userId="42d0a991-8161-4f10-81f2-5a31b1f79502" providerId="ADAL" clId="{EC0C8183-E437-4618-B21C-C763B8E77DC9}" dt="2026-03-24T07:27:16.819" v="1088" actId="1076"/>
          <ac:spMkLst>
            <pc:docMk/>
            <pc:sldMk cId="0" sldId="258"/>
            <ac:spMk id="7" creationId="{800E100F-CA91-1BF4-E670-04D88BFCBDA5}"/>
          </ac:spMkLst>
        </pc:spChg>
        <pc:picChg chg="mod">
          <ac:chgData name="Bruto Michael" userId="42d0a991-8161-4f10-81f2-5a31b1f79502" providerId="ADAL" clId="{EC0C8183-E437-4618-B21C-C763B8E77DC9}" dt="2026-03-24T07:27:12.834" v="1087" actId="1076"/>
          <ac:picMkLst>
            <pc:docMk/>
            <pc:sldMk cId="0" sldId="258"/>
            <ac:picMk id="11" creationId="{F704D880-F8F7-4CF9-C94E-CC02A7BB1F22}"/>
          </ac:picMkLst>
        </pc:picChg>
        <pc:picChg chg="mod">
          <ac:chgData name="Bruto Michael" userId="42d0a991-8161-4f10-81f2-5a31b1f79502" providerId="ADAL" clId="{EC0C8183-E437-4618-B21C-C763B8E77DC9}" dt="2026-03-24T07:27:11.230" v="1086" actId="1076"/>
          <ac:picMkLst>
            <pc:docMk/>
            <pc:sldMk cId="0" sldId="258"/>
            <ac:picMk id="13" creationId="{F5A53D92-BFE6-FB15-1EA1-152770051426}"/>
          </ac:picMkLst>
        </pc:picChg>
      </pc:sldChg>
      <pc:sldChg chg="modSp mod">
        <pc:chgData name="Bruto Michael" userId="42d0a991-8161-4f10-81f2-5a31b1f79502" providerId="ADAL" clId="{EC0C8183-E437-4618-B21C-C763B8E77DC9}" dt="2026-03-24T07:36:13.587" v="1669" actId="20577"/>
        <pc:sldMkLst>
          <pc:docMk/>
          <pc:sldMk cId="0" sldId="259"/>
        </pc:sldMkLst>
        <pc:spChg chg="mod">
          <ac:chgData name="Bruto Michael" userId="42d0a991-8161-4f10-81f2-5a31b1f79502" providerId="ADAL" clId="{EC0C8183-E437-4618-B21C-C763B8E77DC9}" dt="2026-03-24T07:36:13.587" v="1669" actId="20577"/>
          <ac:spMkLst>
            <pc:docMk/>
            <pc:sldMk cId="0" sldId="259"/>
            <ac:spMk id="6" creationId="{DD471FD8-50EB-F48E-545E-E03887B1F21D}"/>
          </ac:spMkLst>
        </pc:spChg>
      </pc:sldChg>
      <pc:sldChg chg="addSp modSp mod ord">
        <pc:chgData name="Bruto Michael" userId="42d0a991-8161-4f10-81f2-5a31b1f79502" providerId="ADAL" clId="{EC0C8183-E437-4618-B21C-C763B8E77DC9}" dt="2026-03-24T07:17:01.782" v="935" actId="1076"/>
        <pc:sldMkLst>
          <pc:docMk/>
          <pc:sldMk cId="0" sldId="260"/>
        </pc:sldMkLst>
        <pc:spChg chg="add mod">
          <ac:chgData name="Bruto Michael" userId="42d0a991-8161-4f10-81f2-5a31b1f79502" providerId="ADAL" clId="{EC0C8183-E437-4618-B21C-C763B8E77DC9}" dt="2026-03-23T09:41:15.504" v="582" actId="20577"/>
          <ac:spMkLst>
            <pc:docMk/>
            <pc:sldMk cId="0" sldId="260"/>
            <ac:spMk id="6" creationId="{AD73DFF4-9319-D9BA-DB74-745A04890DE2}"/>
          </ac:spMkLst>
        </pc:spChg>
        <pc:picChg chg="add mod modCrop">
          <ac:chgData name="Bruto Michael" userId="42d0a991-8161-4f10-81f2-5a31b1f79502" providerId="ADAL" clId="{EC0C8183-E437-4618-B21C-C763B8E77DC9}" dt="2026-03-24T07:17:01.782" v="935" actId="1076"/>
          <ac:picMkLst>
            <pc:docMk/>
            <pc:sldMk cId="0" sldId="260"/>
            <ac:picMk id="8" creationId="{020E44C2-B628-8884-EFF6-7B914A0353FD}"/>
          </ac:picMkLst>
        </pc:picChg>
      </pc:sldChg>
      <pc:sldChg chg="addSp modSp mod">
        <pc:chgData name="Bruto Michael" userId="42d0a991-8161-4f10-81f2-5a31b1f79502" providerId="ADAL" clId="{EC0C8183-E437-4618-B21C-C763B8E77DC9}" dt="2026-03-24T07:50:52.267" v="2756" actId="20577"/>
        <pc:sldMkLst>
          <pc:docMk/>
          <pc:sldMk cId="0" sldId="261"/>
        </pc:sldMkLst>
        <pc:spChg chg="add mod">
          <ac:chgData name="Bruto Michael" userId="42d0a991-8161-4f10-81f2-5a31b1f79502" providerId="ADAL" clId="{EC0C8183-E437-4618-B21C-C763B8E77DC9}" dt="2026-03-24T07:50:52.267" v="2756" actId="20577"/>
          <ac:spMkLst>
            <pc:docMk/>
            <pc:sldMk cId="0" sldId="261"/>
            <ac:spMk id="6" creationId="{81A4C0AA-AEC9-1017-D03D-B07A1C14F18A}"/>
          </ac:spMkLst>
        </pc:spChg>
      </pc:sldChg>
      <pc:sldChg chg="new del">
        <pc:chgData name="Bruto Michael" userId="42d0a991-8161-4f10-81f2-5a31b1f79502" providerId="ADAL" clId="{EC0C8183-E437-4618-B21C-C763B8E77DC9}" dt="2026-03-24T07:31:40.961" v="1380" actId="47"/>
        <pc:sldMkLst>
          <pc:docMk/>
          <pc:sldMk cId="3062975916" sldId="262"/>
        </pc:sldMkLst>
      </pc:sldChg>
      <pc:sldChg chg="addSp delSp modSp add mod">
        <pc:chgData name="Bruto Michael" userId="42d0a991-8161-4f10-81f2-5a31b1f79502" providerId="ADAL" clId="{EC0C8183-E437-4618-B21C-C763B8E77DC9}" dt="2026-03-24T07:49:47.101" v="2690" actId="1076"/>
        <pc:sldMkLst>
          <pc:docMk/>
          <pc:sldMk cId="3674029847" sldId="262"/>
        </pc:sldMkLst>
        <pc:spChg chg="mod">
          <ac:chgData name="Bruto Michael" userId="42d0a991-8161-4f10-81f2-5a31b1f79502" providerId="ADAL" clId="{EC0C8183-E437-4618-B21C-C763B8E77DC9}" dt="2026-03-24T07:49:41.307" v="2689" actId="20577"/>
          <ac:spMkLst>
            <pc:docMk/>
            <pc:sldMk cId="3674029847" sldId="262"/>
            <ac:spMk id="5" creationId="{D482DA75-34CF-6DF9-73FE-B39551C1E621}"/>
          </ac:spMkLst>
        </pc:spChg>
        <pc:spChg chg="del mod">
          <ac:chgData name="Bruto Michael" userId="42d0a991-8161-4f10-81f2-5a31b1f79502" providerId="ADAL" clId="{EC0C8183-E437-4618-B21C-C763B8E77DC9}" dt="2026-03-24T07:32:06.871" v="1395"/>
          <ac:spMkLst>
            <pc:docMk/>
            <pc:sldMk cId="3674029847" sldId="262"/>
            <ac:spMk id="6" creationId="{E56E830A-96A6-FCD8-57F2-6FAD4CAE8E07}"/>
          </ac:spMkLst>
        </pc:spChg>
        <pc:spChg chg="add mod">
          <ac:chgData name="Bruto Michael" userId="42d0a991-8161-4f10-81f2-5a31b1f79502" providerId="ADAL" clId="{EC0C8183-E437-4618-B21C-C763B8E77DC9}" dt="2026-03-24T07:49:47.101" v="2690" actId="1076"/>
          <ac:spMkLst>
            <pc:docMk/>
            <pc:sldMk cId="3674029847" sldId="262"/>
            <ac:spMk id="7" creationId="{C24F5224-700E-CDE8-7E12-584607359BA2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3/24/2026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3/24/2026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3/24/2026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EF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0" y="8476203"/>
            <a:ext cx="18288000" cy="1841088"/>
            <a:chOff x="0" y="0"/>
            <a:chExt cx="2833290" cy="285233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2833290" cy="285233"/>
            </a:xfrm>
            <a:custGeom>
              <a:avLst/>
              <a:gdLst/>
              <a:ahLst/>
              <a:cxnLst/>
              <a:rect l="l" t="t" r="r" b="b"/>
              <a:pathLst>
                <a:path w="2833290" h="285233">
                  <a:moveTo>
                    <a:pt x="0" y="0"/>
                  </a:moveTo>
                  <a:lnTo>
                    <a:pt x="2833290" y="0"/>
                  </a:lnTo>
                  <a:lnTo>
                    <a:pt x="2833290" y="285233"/>
                  </a:lnTo>
                  <a:lnTo>
                    <a:pt x="0" y="285233"/>
                  </a:lnTo>
                  <a:close/>
                </a:path>
              </a:pathLst>
            </a:custGeom>
            <a:solidFill>
              <a:srgbClr val="E22420"/>
            </a:solidFill>
          </p:spPr>
          <p:txBody>
            <a:bodyPr/>
            <a:lstStyle/>
            <a:p>
              <a:endParaRPr lang="sv-SE"/>
            </a:p>
          </p:txBody>
        </p:sp>
      </p:grpSp>
      <p:sp>
        <p:nvSpPr>
          <p:cNvPr id="4" name="Freeform 4"/>
          <p:cNvSpPr/>
          <p:nvPr/>
        </p:nvSpPr>
        <p:spPr>
          <a:xfrm>
            <a:off x="15835256" y="7694106"/>
            <a:ext cx="1424044" cy="1564194"/>
          </a:xfrm>
          <a:custGeom>
            <a:avLst/>
            <a:gdLst/>
            <a:ahLst/>
            <a:cxnLst/>
            <a:rect l="l" t="t" r="r" b="b"/>
            <a:pathLst>
              <a:path w="1424044" h="1564194">
                <a:moveTo>
                  <a:pt x="0" y="0"/>
                </a:moveTo>
                <a:lnTo>
                  <a:pt x="1424044" y="0"/>
                </a:lnTo>
                <a:lnTo>
                  <a:pt x="1424044" y="1564194"/>
                </a:lnTo>
                <a:lnTo>
                  <a:pt x="0" y="1564194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-7833" t="-4992" r="-3916" b="-3209"/>
            </a:stretch>
          </a:blipFill>
        </p:spPr>
        <p:txBody>
          <a:bodyPr/>
          <a:lstStyle/>
          <a:p>
            <a:endParaRPr lang="sv-SE"/>
          </a:p>
        </p:txBody>
      </p:sp>
      <p:grpSp>
        <p:nvGrpSpPr>
          <p:cNvPr id="5" name="Group 5"/>
          <p:cNvGrpSpPr/>
          <p:nvPr/>
        </p:nvGrpSpPr>
        <p:grpSpPr>
          <a:xfrm>
            <a:off x="1028700" y="2284953"/>
            <a:ext cx="16230600" cy="5246370"/>
            <a:chOff x="0" y="0"/>
            <a:chExt cx="13103135" cy="4235450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13103135" cy="4235450"/>
            </a:xfrm>
            <a:custGeom>
              <a:avLst/>
              <a:gdLst/>
              <a:ahLst/>
              <a:cxnLst/>
              <a:rect l="l" t="t" r="r" b="b"/>
              <a:pathLst>
                <a:path w="13103135" h="4235450">
                  <a:moveTo>
                    <a:pt x="13103135" y="4235450"/>
                  </a:moveTo>
                  <a:lnTo>
                    <a:pt x="0" y="3696970"/>
                  </a:lnTo>
                  <a:lnTo>
                    <a:pt x="0" y="0"/>
                  </a:lnTo>
                  <a:lnTo>
                    <a:pt x="13103135" y="538480"/>
                  </a:lnTo>
                  <a:close/>
                </a:path>
              </a:pathLst>
            </a:custGeom>
            <a:blipFill>
              <a:blip r:embed="rId3"/>
              <a:stretch>
                <a:fillRect t="-53216" b="-53216"/>
              </a:stretch>
            </a:blipFill>
          </p:spPr>
          <p:txBody>
            <a:bodyPr/>
            <a:lstStyle/>
            <a:p>
              <a:endParaRPr lang="sv-SE"/>
            </a:p>
          </p:txBody>
        </p:sp>
      </p:grpSp>
      <p:sp>
        <p:nvSpPr>
          <p:cNvPr id="7" name="TextBox 7"/>
          <p:cNvSpPr txBox="1"/>
          <p:nvPr/>
        </p:nvSpPr>
        <p:spPr>
          <a:xfrm>
            <a:off x="1028700" y="885825"/>
            <a:ext cx="16230600" cy="123634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0080"/>
              </a:lnSpc>
              <a:spcBef>
                <a:spcPct val="0"/>
              </a:spcBef>
            </a:pPr>
            <a:r>
              <a:rPr lang="en-US" sz="7200">
                <a:solidFill>
                  <a:srgbClr val="1D2333"/>
                </a:solidFill>
                <a:latin typeface="Berthold Block"/>
                <a:ea typeface="Berthold Block"/>
                <a:cs typeface="Berthold Block"/>
                <a:sym typeface="Berthold Block"/>
              </a:rPr>
              <a:t>Välkommen på föräldramöte!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0" y="8476203"/>
            <a:ext cx="18288000" cy="1841088"/>
            <a:chOff x="0" y="0"/>
            <a:chExt cx="2833290" cy="285233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2833290" cy="285233"/>
            </a:xfrm>
            <a:custGeom>
              <a:avLst/>
              <a:gdLst/>
              <a:ahLst/>
              <a:cxnLst/>
              <a:rect l="l" t="t" r="r" b="b"/>
              <a:pathLst>
                <a:path w="2833290" h="285233">
                  <a:moveTo>
                    <a:pt x="0" y="0"/>
                  </a:moveTo>
                  <a:lnTo>
                    <a:pt x="2833290" y="0"/>
                  </a:lnTo>
                  <a:lnTo>
                    <a:pt x="2833290" y="285233"/>
                  </a:lnTo>
                  <a:lnTo>
                    <a:pt x="0" y="285233"/>
                  </a:lnTo>
                  <a:close/>
                </a:path>
              </a:pathLst>
            </a:custGeom>
            <a:solidFill>
              <a:srgbClr val="E22420"/>
            </a:solidFill>
          </p:spPr>
          <p:txBody>
            <a:bodyPr/>
            <a:lstStyle/>
            <a:p>
              <a:endParaRPr lang="sv-SE"/>
            </a:p>
          </p:txBody>
        </p:sp>
      </p:grpSp>
      <p:sp>
        <p:nvSpPr>
          <p:cNvPr id="4" name="Freeform 4"/>
          <p:cNvSpPr/>
          <p:nvPr/>
        </p:nvSpPr>
        <p:spPr>
          <a:xfrm>
            <a:off x="15835256" y="7694106"/>
            <a:ext cx="1424044" cy="1564194"/>
          </a:xfrm>
          <a:custGeom>
            <a:avLst/>
            <a:gdLst/>
            <a:ahLst/>
            <a:cxnLst/>
            <a:rect l="l" t="t" r="r" b="b"/>
            <a:pathLst>
              <a:path w="1424044" h="1564194">
                <a:moveTo>
                  <a:pt x="0" y="0"/>
                </a:moveTo>
                <a:lnTo>
                  <a:pt x="1424044" y="0"/>
                </a:lnTo>
                <a:lnTo>
                  <a:pt x="1424044" y="1564194"/>
                </a:lnTo>
                <a:lnTo>
                  <a:pt x="0" y="1564194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-7833" t="-4992" r="-3916" b="-3209"/>
            </a:stretch>
          </a:blipFill>
        </p:spPr>
        <p:txBody>
          <a:bodyPr/>
          <a:lstStyle/>
          <a:p>
            <a:endParaRPr lang="sv-SE"/>
          </a:p>
        </p:txBody>
      </p:sp>
      <p:sp>
        <p:nvSpPr>
          <p:cNvPr id="5" name="TextBox 5"/>
          <p:cNvSpPr txBox="1"/>
          <p:nvPr/>
        </p:nvSpPr>
        <p:spPr>
          <a:xfrm>
            <a:off x="1028700" y="885825"/>
            <a:ext cx="16230600" cy="123634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0080"/>
              </a:lnSpc>
              <a:spcBef>
                <a:spcPct val="0"/>
              </a:spcBef>
            </a:pPr>
            <a:r>
              <a:rPr lang="en-US" sz="7200">
                <a:solidFill>
                  <a:srgbClr val="1D2333"/>
                </a:solidFill>
                <a:latin typeface="Berthold Block"/>
                <a:ea typeface="Berthold Block"/>
                <a:cs typeface="Berthold Block"/>
                <a:sym typeface="Berthold Block"/>
              </a:rPr>
              <a:t>Ledarstab</a:t>
            </a:r>
          </a:p>
        </p:txBody>
      </p:sp>
      <p:sp>
        <p:nvSpPr>
          <p:cNvPr id="6" name="textruta 5">
            <a:extLst>
              <a:ext uri="{FF2B5EF4-FFF2-40B4-BE49-F238E27FC236}">
                <a16:creationId xmlns:a16="http://schemas.microsoft.com/office/drawing/2014/main" id="{B58CEBA5-2609-8D19-FCC3-8C3D4C4D4583}"/>
              </a:ext>
            </a:extLst>
          </p:cNvPr>
          <p:cNvSpPr txBox="1"/>
          <p:nvPr/>
        </p:nvSpPr>
        <p:spPr>
          <a:xfrm>
            <a:off x="2057400" y="2705100"/>
            <a:ext cx="84582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sv-SE" sz="2400" dirty="0"/>
              <a:t>Lovisa Olsson</a:t>
            </a:r>
          </a:p>
          <a:p>
            <a:pPr marL="285750" indent="-285750"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sv-SE" sz="2400" dirty="0"/>
              <a:t>Malin Davidsson</a:t>
            </a:r>
          </a:p>
          <a:p>
            <a:pPr marL="285750" indent="-285750"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sv-SE" sz="2400" dirty="0"/>
              <a:t>Mari Johansson</a:t>
            </a:r>
          </a:p>
          <a:p>
            <a:pPr marL="285750" indent="-285750"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sv-SE" sz="2400" dirty="0"/>
              <a:t>Hans Johansson</a:t>
            </a:r>
          </a:p>
          <a:p>
            <a:pPr marL="285750" indent="-285750"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sv-SE" sz="2400" dirty="0"/>
              <a:t>Michael Bruto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EF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0" y="8476203"/>
            <a:ext cx="18288000" cy="1841088"/>
            <a:chOff x="0" y="0"/>
            <a:chExt cx="2833290" cy="285233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2833290" cy="285233"/>
            </a:xfrm>
            <a:custGeom>
              <a:avLst/>
              <a:gdLst/>
              <a:ahLst/>
              <a:cxnLst/>
              <a:rect l="l" t="t" r="r" b="b"/>
              <a:pathLst>
                <a:path w="2833290" h="285233">
                  <a:moveTo>
                    <a:pt x="0" y="0"/>
                  </a:moveTo>
                  <a:lnTo>
                    <a:pt x="2833290" y="0"/>
                  </a:lnTo>
                  <a:lnTo>
                    <a:pt x="2833290" y="285233"/>
                  </a:lnTo>
                  <a:lnTo>
                    <a:pt x="0" y="285233"/>
                  </a:lnTo>
                  <a:close/>
                </a:path>
              </a:pathLst>
            </a:custGeom>
            <a:solidFill>
              <a:srgbClr val="E22420"/>
            </a:solidFill>
          </p:spPr>
          <p:txBody>
            <a:bodyPr/>
            <a:lstStyle/>
            <a:p>
              <a:endParaRPr lang="sv-SE"/>
            </a:p>
          </p:txBody>
        </p:sp>
      </p:grpSp>
      <p:sp>
        <p:nvSpPr>
          <p:cNvPr id="4" name="Freeform 4"/>
          <p:cNvSpPr/>
          <p:nvPr/>
        </p:nvSpPr>
        <p:spPr>
          <a:xfrm>
            <a:off x="15835256" y="7694106"/>
            <a:ext cx="1424044" cy="1564194"/>
          </a:xfrm>
          <a:custGeom>
            <a:avLst/>
            <a:gdLst/>
            <a:ahLst/>
            <a:cxnLst/>
            <a:rect l="l" t="t" r="r" b="b"/>
            <a:pathLst>
              <a:path w="1424044" h="1564194">
                <a:moveTo>
                  <a:pt x="0" y="0"/>
                </a:moveTo>
                <a:lnTo>
                  <a:pt x="1424044" y="0"/>
                </a:lnTo>
                <a:lnTo>
                  <a:pt x="1424044" y="1564194"/>
                </a:lnTo>
                <a:lnTo>
                  <a:pt x="0" y="1564194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-7833" t="-4992" r="-3916" b="-3209"/>
            </a:stretch>
          </a:blipFill>
        </p:spPr>
        <p:txBody>
          <a:bodyPr/>
          <a:lstStyle/>
          <a:p>
            <a:endParaRPr lang="sv-SE"/>
          </a:p>
        </p:txBody>
      </p:sp>
      <p:sp>
        <p:nvSpPr>
          <p:cNvPr id="5" name="TextBox 5"/>
          <p:cNvSpPr txBox="1"/>
          <p:nvPr/>
        </p:nvSpPr>
        <p:spPr>
          <a:xfrm>
            <a:off x="1028700" y="885825"/>
            <a:ext cx="16230600" cy="123634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0080"/>
              </a:lnSpc>
              <a:spcBef>
                <a:spcPct val="0"/>
              </a:spcBef>
            </a:pPr>
            <a:r>
              <a:rPr lang="en-US" sz="7200">
                <a:solidFill>
                  <a:srgbClr val="1D2333"/>
                </a:solidFill>
                <a:latin typeface="Berthold Block"/>
                <a:ea typeface="Berthold Block"/>
                <a:cs typeface="Berthold Block"/>
                <a:sym typeface="Berthold Block"/>
              </a:rPr>
              <a:t>Information och kommunikation</a:t>
            </a:r>
          </a:p>
        </p:txBody>
      </p:sp>
      <p:sp>
        <p:nvSpPr>
          <p:cNvPr id="6" name="textruta 5">
            <a:extLst>
              <a:ext uri="{FF2B5EF4-FFF2-40B4-BE49-F238E27FC236}">
                <a16:creationId xmlns:a16="http://schemas.microsoft.com/office/drawing/2014/main" id="{AD73DFF4-9319-D9BA-DB74-745A04890DE2}"/>
              </a:ext>
            </a:extLst>
          </p:cNvPr>
          <p:cNvSpPr txBox="1"/>
          <p:nvPr/>
        </p:nvSpPr>
        <p:spPr>
          <a:xfrm>
            <a:off x="1219200" y="2324100"/>
            <a:ext cx="1211580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sv-SE" dirty="0"/>
              <a:t>All information kommuniceras via Laget.se</a:t>
            </a:r>
          </a:p>
          <a:p>
            <a:pPr marL="285750" indent="-285750">
              <a:buClr>
                <a:srgbClr val="C00000"/>
              </a:buClr>
              <a:buFont typeface="Wingdings" panose="05000000000000000000" pitchFamily="2" charset="2"/>
              <a:buChar char="§"/>
            </a:pPr>
            <a:endParaRPr lang="sv-SE" dirty="0"/>
          </a:p>
          <a:p>
            <a:pPr marL="285750" indent="-285750"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sv-SE" dirty="0" err="1"/>
              <a:t>Supertext</a:t>
            </a:r>
            <a:r>
              <a:rPr lang="sv-SE" dirty="0"/>
              <a:t> är ett hjälpmedel för oss att få ut information snabbt men inget ni använder.</a:t>
            </a:r>
          </a:p>
          <a:p>
            <a:pPr marL="285750" indent="-285750">
              <a:buClr>
                <a:srgbClr val="C00000"/>
              </a:buClr>
              <a:buFont typeface="Wingdings" panose="05000000000000000000" pitchFamily="2" charset="2"/>
              <a:buChar char="§"/>
            </a:pPr>
            <a:endParaRPr lang="sv-SE" dirty="0"/>
          </a:p>
          <a:p>
            <a:pPr marL="285750" indent="-285750"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sv-SE" dirty="0"/>
              <a:t>Informera oss om det är något vi bör känna till om spelarna.</a:t>
            </a:r>
          </a:p>
          <a:p>
            <a:endParaRPr lang="sv-SE" dirty="0"/>
          </a:p>
          <a:p>
            <a:endParaRPr lang="sv-SE" dirty="0"/>
          </a:p>
        </p:txBody>
      </p:sp>
      <p:pic>
        <p:nvPicPr>
          <p:cNvPr id="8" name="Bildobjekt 7">
            <a:extLst>
              <a:ext uri="{FF2B5EF4-FFF2-40B4-BE49-F238E27FC236}">
                <a16:creationId xmlns:a16="http://schemas.microsoft.com/office/drawing/2014/main" id="{020E44C2-B628-8884-EFF6-7B914A0353FD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t="4934" b="43938"/>
          <a:stretch>
            <a:fillRect/>
          </a:stretch>
        </p:blipFill>
        <p:spPr>
          <a:xfrm>
            <a:off x="11002269" y="3924300"/>
            <a:ext cx="3804287" cy="426720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3ECC65D-8C5A-4777-3C88-A33E5E5C054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>
            <a:extLst>
              <a:ext uri="{FF2B5EF4-FFF2-40B4-BE49-F238E27FC236}">
                <a16:creationId xmlns:a16="http://schemas.microsoft.com/office/drawing/2014/main" id="{F23DF580-BC52-9C25-BE24-EFBFB89DE34F}"/>
              </a:ext>
            </a:extLst>
          </p:cNvPr>
          <p:cNvGrpSpPr/>
          <p:nvPr/>
        </p:nvGrpSpPr>
        <p:grpSpPr>
          <a:xfrm>
            <a:off x="0" y="8476203"/>
            <a:ext cx="18288000" cy="1841088"/>
            <a:chOff x="0" y="0"/>
            <a:chExt cx="2833290" cy="285233"/>
          </a:xfrm>
        </p:grpSpPr>
        <p:sp>
          <p:nvSpPr>
            <p:cNvPr id="3" name="Freeform 3">
              <a:extLst>
                <a:ext uri="{FF2B5EF4-FFF2-40B4-BE49-F238E27FC236}">
                  <a16:creationId xmlns:a16="http://schemas.microsoft.com/office/drawing/2014/main" id="{AC808E16-9240-2668-99E6-217F8195F912}"/>
                </a:ext>
              </a:extLst>
            </p:cNvPr>
            <p:cNvSpPr/>
            <p:nvPr/>
          </p:nvSpPr>
          <p:spPr>
            <a:xfrm>
              <a:off x="0" y="0"/>
              <a:ext cx="2833290" cy="285233"/>
            </a:xfrm>
            <a:custGeom>
              <a:avLst/>
              <a:gdLst/>
              <a:ahLst/>
              <a:cxnLst/>
              <a:rect l="l" t="t" r="r" b="b"/>
              <a:pathLst>
                <a:path w="2833290" h="285233">
                  <a:moveTo>
                    <a:pt x="0" y="0"/>
                  </a:moveTo>
                  <a:lnTo>
                    <a:pt x="2833290" y="0"/>
                  </a:lnTo>
                  <a:lnTo>
                    <a:pt x="2833290" y="285233"/>
                  </a:lnTo>
                  <a:lnTo>
                    <a:pt x="0" y="285233"/>
                  </a:lnTo>
                  <a:close/>
                </a:path>
              </a:pathLst>
            </a:custGeom>
            <a:solidFill>
              <a:srgbClr val="E22420"/>
            </a:solidFill>
          </p:spPr>
          <p:txBody>
            <a:bodyPr/>
            <a:lstStyle/>
            <a:p>
              <a:endParaRPr lang="sv-SE"/>
            </a:p>
          </p:txBody>
        </p:sp>
      </p:grpSp>
      <p:sp>
        <p:nvSpPr>
          <p:cNvPr id="4" name="Freeform 4">
            <a:extLst>
              <a:ext uri="{FF2B5EF4-FFF2-40B4-BE49-F238E27FC236}">
                <a16:creationId xmlns:a16="http://schemas.microsoft.com/office/drawing/2014/main" id="{78DD39BD-1204-3B0A-4B4F-91BA18796758}"/>
              </a:ext>
            </a:extLst>
          </p:cNvPr>
          <p:cNvSpPr/>
          <p:nvPr/>
        </p:nvSpPr>
        <p:spPr>
          <a:xfrm>
            <a:off x="15835256" y="7694106"/>
            <a:ext cx="1424044" cy="1564194"/>
          </a:xfrm>
          <a:custGeom>
            <a:avLst/>
            <a:gdLst/>
            <a:ahLst/>
            <a:cxnLst/>
            <a:rect l="l" t="t" r="r" b="b"/>
            <a:pathLst>
              <a:path w="1424044" h="1564194">
                <a:moveTo>
                  <a:pt x="0" y="0"/>
                </a:moveTo>
                <a:lnTo>
                  <a:pt x="1424044" y="0"/>
                </a:lnTo>
                <a:lnTo>
                  <a:pt x="1424044" y="1564194"/>
                </a:lnTo>
                <a:lnTo>
                  <a:pt x="0" y="1564194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-7833" t="-4992" r="-3916" b="-3209"/>
            </a:stretch>
          </a:blipFill>
        </p:spPr>
        <p:txBody>
          <a:bodyPr/>
          <a:lstStyle/>
          <a:p>
            <a:endParaRPr lang="sv-SE"/>
          </a:p>
        </p:txBody>
      </p:sp>
      <p:sp>
        <p:nvSpPr>
          <p:cNvPr id="5" name="TextBox 5">
            <a:extLst>
              <a:ext uri="{FF2B5EF4-FFF2-40B4-BE49-F238E27FC236}">
                <a16:creationId xmlns:a16="http://schemas.microsoft.com/office/drawing/2014/main" id="{D482DA75-34CF-6DF9-73FE-B39551C1E621}"/>
              </a:ext>
            </a:extLst>
          </p:cNvPr>
          <p:cNvSpPr txBox="1"/>
          <p:nvPr/>
        </p:nvSpPr>
        <p:spPr>
          <a:xfrm>
            <a:off x="1028700" y="885825"/>
            <a:ext cx="16230600" cy="123634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0080"/>
              </a:lnSpc>
              <a:spcBef>
                <a:spcPct val="0"/>
              </a:spcBef>
            </a:pPr>
            <a:r>
              <a:rPr lang="en-US" sz="7200" dirty="0" err="1">
                <a:solidFill>
                  <a:srgbClr val="1D2333"/>
                </a:solidFill>
                <a:latin typeface="Berthold Block"/>
                <a:ea typeface="Berthold Block"/>
                <a:cs typeface="Berthold Block"/>
                <a:sym typeface="Berthold Block"/>
              </a:rPr>
              <a:t>Matchvärdar</a:t>
            </a:r>
            <a:r>
              <a:rPr lang="en-US" sz="7200" dirty="0">
                <a:solidFill>
                  <a:srgbClr val="1D2333"/>
                </a:solidFill>
                <a:latin typeface="Berthold Block"/>
                <a:ea typeface="Berthold Block"/>
                <a:cs typeface="Berthold Block"/>
                <a:sym typeface="Berthold Block"/>
              </a:rPr>
              <a:t> för </a:t>
            </a:r>
            <a:r>
              <a:rPr lang="en-US" sz="7200" dirty="0" err="1">
                <a:solidFill>
                  <a:srgbClr val="1D2333"/>
                </a:solidFill>
                <a:latin typeface="Berthold Block"/>
                <a:ea typeface="Berthold Block"/>
                <a:cs typeface="Berthold Block"/>
                <a:sym typeface="Berthold Block"/>
              </a:rPr>
              <a:t>bättre</a:t>
            </a:r>
            <a:r>
              <a:rPr lang="en-US" sz="7200" dirty="0">
                <a:solidFill>
                  <a:srgbClr val="1D2333"/>
                </a:solidFill>
                <a:latin typeface="Berthold Block"/>
                <a:ea typeface="Berthold Block"/>
                <a:cs typeface="Berthold Block"/>
                <a:sym typeface="Berthold Block"/>
              </a:rPr>
              <a:t> </a:t>
            </a:r>
            <a:r>
              <a:rPr lang="en-US" sz="7200" dirty="0" err="1">
                <a:solidFill>
                  <a:srgbClr val="1D2333"/>
                </a:solidFill>
                <a:latin typeface="Berthold Block"/>
                <a:ea typeface="Berthold Block"/>
                <a:cs typeface="Berthold Block"/>
                <a:sym typeface="Berthold Block"/>
              </a:rPr>
              <a:t>matchmiljö</a:t>
            </a:r>
            <a:endParaRPr lang="en-US" sz="7200" dirty="0">
              <a:solidFill>
                <a:srgbClr val="1D2333"/>
              </a:solidFill>
              <a:latin typeface="Berthold Block"/>
              <a:ea typeface="Berthold Block"/>
              <a:cs typeface="Berthold Block"/>
              <a:sym typeface="Berthold Block"/>
            </a:endParaRPr>
          </a:p>
        </p:txBody>
      </p:sp>
      <p:sp>
        <p:nvSpPr>
          <p:cNvPr id="7" name="textruta 6">
            <a:extLst>
              <a:ext uri="{FF2B5EF4-FFF2-40B4-BE49-F238E27FC236}">
                <a16:creationId xmlns:a16="http://schemas.microsoft.com/office/drawing/2014/main" id="{C24F5224-700E-CDE8-7E12-584607359BA2}"/>
              </a:ext>
            </a:extLst>
          </p:cNvPr>
          <p:cNvSpPr txBox="1"/>
          <p:nvPr/>
        </p:nvSpPr>
        <p:spPr>
          <a:xfrm>
            <a:off x="1028700" y="2091983"/>
            <a:ext cx="10515600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sv-SE" dirty="0"/>
          </a:p>
          <a:p>
            <a:pPr marL="285750" indent="-285750"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sv-SE" dirty="0"/>
              <a:t>Matchvärdar under våra matcher.</a:t>
            </a:r>
          </a:p>
          <a:p>
            <a:pPr marL="285750" indent="-285750">
              <a:buClr>
                <a:srgbClr val="C00000"/>
              </a:buClr>
              <a:buFontTx/>
              <a:buChar char="-"/>
            </a:pPr>
            <a:r>
              <a:rPr lang="sv-SE" dirty="0"/>
              <a:t>Uppgift som matchvärd är att hålla koll under matchen se till att ingen i publiken stör ledare, spelar eller domare.</a:t>
            </a:r>
          </a:p>
          <a:p>
            <a:pPr marL="285750" indent="-285750">
              <a:buClr>
                <a:srgbClr val="C00000"/>
              </a:buClr>
              <a:buFontTx/>
              <a:buChar char="-"/>
            </a:pPr>
            <a:r>
              <a:rPr lang="sv-SE" dirty="0"/>
              <a:t>Sätta stopp för alla former av diskriminerande beteenden.</a:t>
            </a:r>
          </a:p>
          <a:p>
            <a:pPr marL="285750" indent="-285750">
              <a:buClr>
                <a:srgbClr val="C00000"/>
              </a:buClr>
              <a:buFontTx/>
              <a:buChar char="-"/>
            </a:pPr>
            <a:r>
              <a:rPr lang="sv-SE" dirty="0"/>
              <a:t>Har mandat till att avbryta matcher.</a:t>
            </a:r>
          </a:p>
          <a:p>
            <a:pPr marL="285750" indent="-285750"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sv-SE" dirty="0"/>
              <a:t>Före match</a:t>
            </a:r>
          </a:p>
          <a:p>
            <a:pPr marL="285750" indent="-285750">
              <a:buClr>
                <a:srgbClr val="C00000"/>
              </a:buClr>
              <a:buFontTx/>
              <a:buChar char="-"/>
            </a:pPr>
            <a:r>
              <a:rPr lang="sv-SE" dirty="0"/>
              <a:t>Välkomna motståndarlaget och domare, visa omklädningsrum och planer.</a:t>
            </a:r>
          </a:p>
          <a:p>
            <a:pPr marL="285750" indent="-285750">
              <a:buClr>
                <a:srgbClr val="C00000"/>
              </a:buClr>
              <a:buFontTx/>
              <a:buChar char="-"/>
            </a:pPr>
            <a:r>
              <a:rPr lang="sv-SE" dirty="0"/>
              <a:t>Kalla till matchmöte 10 minuter innan match.</a:t>
            </a:r>
          </a:p>
          <a:p>
            <a:pPr marL="285750" indent="-285750"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sv-SE" dirty="0"/>
              <a:t>Under matchen </a:t>
            </a:r>
          </a:p>
          <a:p>
            <a:pPr marL="285750" indent="-285750">
              <a:buClr>
                <a:srgbClr val="C00000"/>
              </a:buClr>
              <a:buFontTx/>
              <a:buChar char="-"/>
            </a:pPr>
            <a:r>
              <a:rPr lang="sv-SE" dirty="0"/>
              <a:t>Se till att publiken håller ett bra avstånd till planen</a:t>
            </a:r>
          </a:p>
          <a:p>
            <a:pPr marL="285750" indent="-285750">
              <a:buClr>
                <a:srgbClr val="C00000"/>
              </a:buClr>
              <a:buFontTx/>
              <a:buChar char="-"/>
            </a:pPr>
            <a:r>
              <a:rPr lang="sv-SE" dirty="0"/>
              <a:t>Ingen publik ska stå bakom målen</a:t>
            </a:r>
          </a:p>
          <a:p>
            <a:pPr marL="285750" indent="-285750">
              <a:buClr>
                <a:srgbClr val="C00000"/>
              </a:buClr>
              <a:buFontTx/>
              <a:buChar char="-"/>
            </a:pPr>
            <a:r>
              <a:rPr lang="sv-SE" dirty="0"/>
              <a:t>Ge moraliskt stöd till domaren i paus</a:t>
            </a:r>
          </a:p>
          <a:p>
            <a:pPr marL="285750" indent="-285750">
              <a:buClr>
                <a:srgbClr val="C00000"/>
              </a:buClr>
              <a:buFontTx/>
              <a:buChar char="-"/>
            </a:pPr>
            <a:r>
              <a:rPr lang="sv-SE" dirty="0"/>
              <a:t>Se till att inte publiken stör</a:t>
            </a:r>
          </a:p>
          <a:p>
            <a:pPr marL="285750" indent="-285750"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sv-SE" dirty="0"/>
              <a:t>Efter match</a:t>
            </a:r>
          </a:p>
          <a:p>
            <a:pPr marL="285750" indent="-285750">
              <a:buClr>
                <a:srgbClr val="C00000"/>
              </a:buClr>
              <a:buFontTx/>
              <a:buChar char="-"/>
            </a:pPr>
            <a:r>
              <a:rPr lang="sv-SE" dirty="0"/>
              <a:t>Prata uppmuntrande med domaren</a:t>
            </a:r>
          </a:p>
          <a:p>
            <a:pPr marL="285750" indent="-285750">
              <a:buClr>
                <a:srgbClr val="C00000"/>
              </a:buClr>
              <a:buFontTx/>
              <a:buChar char="-"/>
            </a:pPr>
            <a:r>
              <a:rPr lang="sv-SE" dirty="0"/>
              <a:t>Stäm av med båda lagens ledare hur de upplevde matchen ur ett fair play-perspektiv.</a:t>
            </a:r>
          </a:p>
          <a:p>
            <a:pPr marL="285750" indent="-285750">
              <a:buClr>
                <a:srgbClr val="C00000"/>
              </a:buClr>
              <a:buFontTx/>
              <a:buChar char="-"/>
            </a:pPr>
            <a:endParaRPr lang="sv-SE" dirty="0"/>
          </a:p>
          <a:p>
            <a:pPr>
              <a:buClr>
                <a:srgbClr val="C00000"/>
              </a:buClr>
            </a:pPr>
            <a:r>
              <a:rPr lang="sv-SE" dirty="0"/>
              <a:t> </a:t>
            </a:r>
          </a:p>
          <a:p>
            <a:pPr marL="285750" indent="-285750">
              <a:buClr>
                <a:srgbClr val="C00000"/>
              </a:buClr>
              <a:buFont typeface="Wingdings" panose="05000000000000000000" pitchFamily="2" charset="2"/>
              <a:buChar char="§"/>
            </a:pP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6740298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EF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0" y="8476203"/>
            <a:ext cx="18288000" cy="1841088"/>
            <a:chOff x="0" y="0"/>
            <a:chExt cx="2833290" cy="285233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2833290" cy="285233"/>
            </a:xfrm>
            <a:custGeom>
              <a:avLst/>
              <a:gdLst/>
              <a:ahLst/>
              <a:cxnLst/>
              <a:rect l="l" t="t" r="r" b="b"/>
              <a:pathLst>
                <a:path w="2833290" h="285233">
                  <a:moveTo>
                    <a:pt x="0" y="0"/>
                  </a:moveTo>
                  <a:lnTo>
                    <a:pt x="2833290" y="0"/>
                  </a:lnTo>
                  <a:lnTo>
                    <a:pt x="2833290" y="285233"/>
                  </a:lnTo>
                  <a:lnTo>
                    <a:pt x="0" y="285233"/>
                  </a:lnTo>
                  <a:close/>
                </a:path>
              </a:pathLst>
            </a:custGeom>
            <a:solidFill>
              <a:srgbClr val="E22420"/>
            </a:solidFill>
          </p:spPr>
          <p:txBody>
            <a:bodyPr/>
            <a:lstStyle/>
            <a:p>
              <a:endParaRPr lang="sv-SE"/>
            </a:p>
          </p:txBody>
        </p:sp>
      </p:grpSp>
      <p:sp>
        <p:nvSpPr>
          <p:cNvPr id="4" name="Freeform 4"/>
          <p:cNvSpPr/>
          <p:nvPr/>
        </p:nvSpPr>
        <p:spPr>
          <a:xfrm>
            <a:off x="15835256" y="7694106"/>
            <a:ext cx="1424044" cy="1564194"/>
          </a:xfrm>
          <a:custGeom>
            <a:avLst/>
            <a:gdLst/>
            <a:ahLst/>
            <a:cxnLst/>
            <a:rect l="l" t="t" r="r" b="b"/>
            <a:pathLst>
              <a:path w="1424044" h="1564194">
                <a:moveTo>
                  <a:pt x="0" y="0"/>
                </a:moveTo>
                <a:lnTo>
                  <a:pt x="1424044" y="0"/>
                </a:lnTo>
                <a:lnTo>
                  <a:pt x="1424044" y="1564194"/>
                </a:lnTo>
                <a:lnTo>
                  <a:pt x="0" y="1564194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-7833" t="-4992" r="-3916" b="-3209"/>
            </a:stretch>
          </a:blipFill>
        </p:spPr>
        <p:txBody>
          <a:bodyPr/>
          <a:lstStyle/>
          <a:p>
            <a:endParaRPr lang="sv-SE"/>
          </a:p>
        </p:txBody>
      </p:sp>
      <p:sp>
        <p:nvSpPr>
          <p:cNvPr id="5" name="TextBox 5"/>
          <p:cNvSpPr txBox="1"/>
          <p:nvPr/>
        </p:nvSpPr>
        <p:spPr>
          <a:xfrm>
            <a:off x="1028700" y="885825"/>
            <a:ext cx="16230600" cy="123634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0080"/>
              </a:lnSpc>
              <a:spcBef>
                <a:spcPct val="0"/>
              </a:spcBef>
            </a:pPr>
            <a:r>
              <a:rPr lang="en-US" sz="7200" dirty="0" err="1">
                <a:solidFill>
                  <a:srgbClr val="1D2333"/>
                </a:solidFill>
                <a:latin typeface="Berthold Block"/>
                <a:ea typeface="Berthold Block"/>
                <a:cs typeface="Berthold Block"/>
                <a:sym typeface="Berthold Block"/>
              </a:rPr>
              <a:t>Träningar</a:t>
            </a:r>
            <a:r>
              <a:rPr lang="en-US" sz="7200" dirty="0">
                <a:solidFill>
                  <a:srgbClr val="1D2333"/>
                </a:solidFill>
                <a:latin typeface="Berthold Block"/>
                <a:ea typeface="Berthold Block"/>
                <a:cs typeface="Berthold Block"/>
                <a:sym typeface="Berthold Block"/>
              </a:rPr>
              <a:t> och matcher</a:t>
            </a:r>
          </a:p>
        </p:txBody>
      </p:sp>
      <p:sp>
        <p:nvSpPr>
          <p:cNvPr id="6" name="textruta 5">
            <a:extLst>
              <a:ext uri="{FF2B5EF4-FFF2-40B4-BE49-F238E27FC236}">
                <a16:creationId xmlns:a16="http://schemas.microsoft.com/office/drawing/2014/main" id="{8E6A798B-8A77-B838-7875-80CD539674BC}"/>
              </a:ext>
            </a:extLst>
          </p:cNvPr>
          <p:cNvSpPr txBox="1"/>
          <p:nvPr/>
        </p:nvSpPr>
        <p:spPr>
          <a:xfrm>
            <a:off x="478466" y="2347406"/>
            <a:ext cx="6150934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b="1" dirty="0"/>
              <a:t>Rutiner vid träningar</a:t>
            </a:r>
          </a:p>
          <a:p>
            <a:endParaRPr lang="sv-SE" dirty="0"/>
          </a:p>
          <a:p>
            <a:pPr marL="285750" indent="-285750"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sv-SE" dirty="0"/>
              <a:t>Anmälning sker via laget.se</a:t>
            </a:r>
          </a:p>
          <a:p>
            <a:pPr marL="285750" indent="-285750"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sv-SE" dirty="0"/>
              <a:t>Samling inne i omklädningsrummet, ej planen</a:t>
            </a:r>
          </a:p>
          <a:p>
            <a:pPr marL="285750" indent="-285750"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sv-SE" dirty="0"/>
              <a:t>Kom i tid, vi är på plats 20 minuter innan träning. </a:t>
            </a:r>
          </a:p>
          <a:p>
            <a:pPr marL="285750" indent="-285750"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sv-SE" dirty="0"/>
              <a:t>Vi duschar tillsammans efter träning</a:t>
            </a:r>
          </a:p>
          <a:p>
            <a:endParaRPr lang="sv-SE" dirty="0"/>
          </a:p>
          <a:p>
            <a:r>
              <a:rPr lang="sv-SE" dirty="0"/>
              <a:t>Träningar på </a:t>
            </a:r>
            <a:r>
              <a:rPr lang="sv-SE" dirty="0" err="1"/>
              <a:t>Dotorp</a:t>
            </a:r>
            <a:r>
              <a:rPr lang="sv-SE" dirty="0"/>
              <a:t> startar 20 april.</a:t>
            </a:r>
          </a:p>
          <a:p>
            <a:endParaRPr lang="sv-SE" dirty="0"/>
          </a:p>
          <a:p>
            <a:r>
              <a:rPr lang="sv-SE" dirty="0"/>
              <a:t>Måndagar 17.15- 18.45</a:t>
            </a:r>
          </a:p>
          <a:p>
            <a:r>
              <a:rPr lang="sv-SE" dirty="0"/>
              <a:t>Onsdagar 17.15- 18.45</a:t>
            </a:r>
          </a:p>
        </p:txBody>
      </p:sp>
      <p:sp>
        <p:nvSpPr>
          <p:cNvPr id="7" name="textruta 6">
            <a:extLst>
              <a:ext uri="{FF2B5EF4-FFF2-40B4-BE49-F238E27FC236}">
                <a16:creationId xmlns:a16="http://schemas.microsoft.com/office/drawing/2014/main" id="{800E100F-CA91-1BF4-E670-04D88BFCBDA5}"/>
              </a:ext>
            </a:extLst>
          </p:cNvPr>
          <p:cNvSpPr txBox="1"/>
          <p:nvPr/>
        </p:nvSpPr>
        <p:spPr>
          <a:xfrm>
            <a:off x="7162800" y="2284133"/>
            <a:ext cx="7568610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b="1" dirty="0"/>
              <a:t>Matcher &amp; Cuper</a:t>
            </a:r>
          </a:p>
          <a:p>
            <a:endParaRPr lang="sv-SE" b="1" dirty="0"/>
          </a:p>
          <a:p>
            <a:pPr marL="285750" indent="-285750"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sv-SE" dirty="0"/>
              <a:t>Anmält två lag till DIV.7</a:t>
            </a:r>
          </a:p>
          <a:p>
            <a:pPr marL="285750" indent="-285750"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sv-SE" dirty="0"/>
              <a:t>Fortsätter med fyra grupper, likt förra året.</a:t>
            </a:r>
          </a:p>
          <a:p>
            <a:pPr marL="285750" indent="-285750">
              <a:buClr>
                <a:srgbClr val="C00000"/>
              </a:buClr>
              <a:buFont typeface="Arial" panose="020B0604020202020204" pitchFamily="34" charset="0"/>
              <a:buChar char="•"/>
            </a:pPr>
            <a:endParaRPr lang="sv-SE" dirty="0"/>
          </a:p>
          <a:p>
            <a:pPr>
              <a:buClr>
                <a:srgbClr val="C00000"/>
              </a:buClr>
            </a:pPr>
            <a:r>
              <a:rPr lang="sv-SE" b="1" dirty="0"/>
              <a:t>Rutiner vid match</a:t>
            </a:r>
          </a:p>
          <a:p>
            <a:pPr>
              <a:buClr>
                <a:srgbClr val="C00000"/>
              </a:buClr>
            </a:pPr>
            <a:endParaRPr lang="sv-SE" b="1" dirty="0"/>
          </a:p>
          <a:p>
            <a:pPr marL="285750" indent="-285750"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sv-SE" dirty="0"/>
              <a:t>Anmälan sker via laget</a:t>
            </a:r>
          </a:p>
          <a:p>
            <a:pPr marL="285750" indent="-285750"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sv-SE" dirty="0"/>
              <a:t>Kom i tid, kontakta oss om det finns förhinder</a:t>
            </a:r>
          </a:p>
          <a:p>
            <a:pPr marL="285750" indent="-285750"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sv-SE" dirty="0"/>
              <a:t>Försöker samåka. </a:t>
            </a:r>
          </a:p>
          <a:p>
            <a:pPr marL="285750" indent="-285750"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sv-SE" dirty="0"/>
              <a:t>Lagkapten</a:t>
            </a:r>
          </a:p>
          <a:p>
            <a:pPr marL="285750" indent="-285750"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sv-SE" dirty="0"/>
              <a:t>Vi duschar tillsammans efter match</a:t>
            </a:r>
          </a:p>
          <a:p>
            <a:pPr marL="285750" indent="-285750"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sv-SE" dirty="0"/>
              <a:t>Vi låter våra barn ta egna beslut på planen, Föräldrar säger inte vad dom skall göra.</a:t>
            </a:r>
          </a:p>
          <a:p>
            <a:pPr marL="285750" indent="-285750"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sv-SE" dirty="0"/>
              <a:t>Vi stöttar med ord som bra jobbat, bra pass, bra räddning, bra kämpat!</a:t>
            </a:r>
          </a:p>
          <a:p>
            <a:pPr marL="285750" indent="-285750"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sv-SE" dirty="0"/>
              <a:t>Föräldrar ansvarar för kiosk vid hemmamatch</a:t>
            </a:r>
          </a:p>
          <a:p>
            <a:pPr marL="285750" indent="-285750"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sv-SE" dirty="0"/>
              <a:t>Föräldrar tvättar enligt schema</a:t>
            </a:r>
          </a:p>
          <a:p>
            <a:pPr marL="285750" indent="-285750">
              <a:buClr>
                <a:srgbClr val="C00000"/>
              </a:buClr>
              <a:buFont typeface="Arial" panose="020B0604020202020204" pitchFamily="34" charset="0"/>
              <a:buChar char="•"/>
            </a:pPr>
            <a:endParaRPr lang="sv-SE" dirty="0"/>
          </a:p>
          <a:p>
            <a:pPr marL="285750" indent="-285750">
              <a:buClr>
                <a:srgbClr val="C00000"/>
              </a:buClr>
              <a:buFont typeface="Arial" panose="020B0604020202020204" pitchFamily="34" charset="0"/>
              <a:buChar char="•"/>
            </a:pPr>
            <a:endParaRPr lang="sv-SE" dirty="0"/>
          </a:p>
        </p:txBody>
      </p:sp>
      <p:pic>
        <p:nvPicPr>
          <p:cNvPr id="11" name="Bildobjekt 10">
            <a:extLst>
              <a:ext uri="{FF2B5EF4-FFF2-40B4-BE49-F238E27FC236}">
                <a16:creationId xmlns:a16="http://schemas.microsoft.com/office/drawing/2014/main" id="{F704D880-F8F7-4CF9-C94E-CC02A7BB1F2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481755" y="1435562"/>
            <a:ext cx="3352800" cy="2937409"/>
          </a:xfrm>
          <a:prstGeom prst="rect">
            <a:avLst/>
          </a:prstGeom>
        </p:spPr>
      </p:pic>
      <p:pic>
        <p:nvPicPr>
          <p:cNvPr id="13" name="Bildobjekt 12">
            <a:extLst>
              <a:ext uri="{FF2B5EF4-FFF2-40B4-BE49-F238E27FC236}">
                <a16:creationId xmlns:a16="http://schemas.microsoft.com/office/drawing/2014/main" id="{F5A53D92-BFE6-FB15-1EA1-15277005142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4405344" y="4540494"/>
            <a:ext cx="2895600" cy="298608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EF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0" y="8476203"/>
            <a:ext cx="18288000" cy="1841088"/>
            <a:chOff x="0" y="0"/>
            <a:chExt cx="2833290" cy="285233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2833290" cy="285233"/>
            </a:xfrm>
            <a:custGeom>
              <a:avLst/>
              <a:gdLst/>
              <a:ahLst/>
              <a:cxnLst/>
              <a:rect l="l" t="t" r="r" b="b"/>
              <a:pathLst>
                <a:path w="2833290" h="285233">
                  <a:moveTo>
                    <a:pt x="0" y="0"/>
                  </a:moveTo>
                  <a:lnTo>
                    <a:pt x="2833290" y="0"/>
                  </a:lnTo>
                  <a:lnTo>
                    <a:pt x="2833290" y="285233"/>
                  </a:lnTo>
                  <a:lnTo>
                    <a:pt x="0" y="285233"/>
                  </a:lnTo>
                  <a:close/>
                </a:path>
              </a:pathLst>
            </a:custGeom>
            <a:solidFill>
              <a:srgbClr val="E22420"/>
            </a:solidFill>
          </p:spPr>
          <p:txBody>
            <a:bodyPr/>
            <a:lstStyle/>
            <a:p>
              <a:endParaRPr lang="sv-SE"/>
            </a:p>
          </p:txBody>
        </p:sp>
      </p:grpSp>
      <p:sp>
        <p:nvSpPr>
          <p:cNvPr id="4" name="Freeform 4"/>
          <p:cNvSpPr/>
          <p:nvPr/>
        </p:nvSpPr>
        <p:spPr>
          <a:xfrm>
            <a:off x="15835256" y="7694106"/>
            <a:ext cx="1424044" cy="1564194"/>
          </a:xfrm>
          <a:custGeom>
            <a:avLst/>
            <a:gdLst/>
            <a:ahLst/>
            <a:cxnLst/>
            <a:rect l="l" t="t" r="r" b="b"/>
            <a:pathLst>
              <a:path w="1424044" h="1564194">
                <a:moveTo>
                  <a:pt x="0" y="0"/>
                </a:moveTo>
                <a:lnTo>
                  <a:pt x="1424044" y="0"/>
                </a:lnTo>
                <a:lnTo>
                  <a:pt x="1424044" y="1564194"/>
                </a:lnTo>
                <a:lnTo>
                  <a:pt x="0" y="1564194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-7833" t="-4992" r="-3916" b="-3209"/>
            </a:stretch>
          </a:blipFill>
        </p:spPr>
        <p:txBody>
          <a:bodyPr/>
          <a:lstStyle/>
          <a:p>
            <a:endParaRPr lang="sv-SE"/>
          </a:p>
        </p:txBody>
      </p:sp>
      <p:sp>
        <p:nvSpPr>
          <p:cNvPr id="5" name="TextBox 5"/>
          <p:cNvSpPr txBox="1"/>
          <p:nvPr/>
        </p:nvSpPr>
        <p:spPr>
          <a:xfrm>
            <a:off x="1028700" y="885825"/>
            <a:ext cx="16230600" cy="123634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0080"/>
              </a:lnSpc>
              <a:spcBef>
                <a:spcPct val="0"/>
              </a:spcBef>
            </a:pPr>
            <a:r>
              <a:rPr lang="en-US" sz="7200">
                <a:solidFill>
                  <a:srgbClr val="1D2333"/>
                </a:solidFill>
                <a:latin typeface="Berthold Block"/>
                <a:ea typeface="Berthold Block"/>
                <a:cs typeface="Berthold Block"/>
                <a:sym typeface="Berthold Block"/>
              </a:rPr>
              <a:t>Cuper och läger</a:t>
            </a:r>
          </a:p>
        </p:txBody>
      </p:sp>
      <p:sp>
        <p:nvSpPr>
          <p:cNvPr id="6" name="textruta 5">
            <a:extLst>
              <a:ext uri="{FF2B5EF4-FFF2-40B4-BE49-F238E27FC236}">
                <a16:creationId xmlns:a16="http://schemas.microsoft.com/office/drawing/2014/main" id="{DD471FD8-50EB-F48E-545E-E03887B1F21D}"/>
              </a:ext>
            </a:extLst>
          </p:cNvPr>
          <p:cNvSpPr txBox="1"/>
          <p:nvPr/>
        </p:nvSpPr>
        <p:spPr>
          <a:xfrm>
            <a:off x="1567218" y="2599814"/>
            <a:ext cx="75438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b="1" dirty="0"/>
              <a:t>Cuper under året.</a:t>
            </a:r>
          </a:p>
          <a:p>
            <a:pPr marL="285750" indent="-285750"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sv-SE" dirty="0"/>
              <a:t>GIF Cupen 25-26 april, två lag anmälda</a:t>
            </a:r>
          </a:p>
          <a:p>
            <a:pPr marL="285750" indent="-285750"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sv-SE" dirty="0"/>
              <a:t>Borås Arena Cup, oktober. </a:t>
            </a:r>
          </a:p>
          <a:p>
            <a:pPr marL="285750" indent="-285750">
              <a:buClr>
                <a:srgbClr val="C00000"/>
              </a:buClr>
              <a:buFont typeface="Arial" panose="020B0604020202020204" pitchFamily="34" charset="0"/>
              <a:buChar char="•"/>
            </a:pPr>
            <a:endParaRPr lang="sv-SE" dirty="0"/>
          </a:p>
          <a:p>
            <a:pPr marL="285750" indent="-285750">
              <a:buClr>
                <a:srgbClr val="C00000"/>
              </a:buClr>
              <a:buFont typeface="Arial" panose="020B0604020202020204" pitchFamily="34" charset="0"/>
              <a:buChar char="•"/>
            </a:pPr>
            <a:endParaRPr lang="sv-SE" dirty="0"/>
          </a:p>
          <a:p>
            <a:pPr>
              <a:buClr>
                <a:srgbClr val="C00000"/>
              </a:buClr>
            </a:pPr>
            <a:r>
              <a:rPr lang="sv-SE" b="1" dirty="0"/>
              <a:t>Läger</a:t>
            </a:r>
          </a:p>
          <a:p>
            <a:pPr marL="285750" indent="-285750"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sv-SE" dirty="0"/>
              <a:t>FKIK läger. 21-23 augusti </a:t>
            </a:r>
          </a:p>
          <a:p>
            <a:pPr marL="285750" indent="-285750"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sv-SE" dirty="0"/>
              <a:t>Föräldrainsatser under lägret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EF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0" y="8476203"/>
            <a:ext cx="18288000" cy="1841088"/>
            <a:chOff x="0" y="0"/>
            <a:chExt cx="2833290" cy="285233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2833290" cy="285233"/>
            </a:xfrm>
            <a:custGeom>
              <a:avLst/>
              <a:gdLst/>
              <a:ahLst/>
              <a:cxnLst/>
              <a:rect l="l" t="t" r="r" b="b"/>
              <a:pathLst>
                <a:path w="2833290" h="285233">
                  <a:moveTo>
                    <a:pt x="0" y="0"/>
                  </a:moveTo>
                  <a:lnTo>
                    <a:pt x="2833290" y="0"/>
                  </a:lnTo>
                  <a:lnTo>
                    <a:pt x="2833290" y="285233"/>
                  </a:lnTo>
                  <a:lnTo>
                    <a:pt x="0" y="285233"/>
                  </a:lnTo>
                  <a:close/>
                </a:path>
              </a:pathLst>
            </a:custGeom>
            <a:solidFill>
              <a:srgbClr val="E22420"/>
            </a:solidFill>
          </p:spPr>
          <p:txBody>
            <a:bodyPr/>
            <a:lstStyle/>
            <a:p>
              <a:endParaRPr lang="sv-SE"/>
            </a:p>
          </p:txBody>
        </p:sp>
      </p:grpSp>
      <p:sp>
        <p:nvSpPr>
          <p:cNvPr id="4" name="Freeform 4"/>
          <p:cNvSpPr/>
          <p:nvPr/>
        </p:nvSpPr>
        <p:spPr>
          <a:xfrm>
            <a:off x="15835256" y="7694106"/>
            <a:ext cx="1424044" cy="1564194"/>
          </a:xfrm>
          <a:custGeom>
            <a:avLst/>
            <a:gdLst/>
            <a:ahLst/>
            <a:cxnLst/>
            <a:rect l="l" t="t" r="r" b="b"/>
            <a:pathLst>
              <a:path w="1424044" h="1564194">
                <a:moveTo>
                  <a:pt x="0" y="0"/>
                </a:moveTo>
                <a:lnTo>
                  <a:pt x="1424044" y="0"/>
                </a:lnTo>
                <a:lnTo>
                  <a:pt x="1424044" y="1564194"/>
                </a:lnTo>
                <a:lnTo>
                  <a:pt x="0" y="1564194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-7833" t="-4992" r="-3916" b="-3209"/>
            </a:stretch>
          </a:blipFill>
        </p:spPr>
        <p:txBody>
          <a:bodyPr/>
          <a:lstStyle/>
          <a:p>
            <a:endParaRPr lang="sv-SE"/>
          </a:p>
        </p:txBody>
      </p:sp>
      <p:sp>
        <p:nvSpPr>
          <p:cNvPr id="5" name="TextBox 5"/>
          <p:cNvSpPr txBox="1"/>
          <p:nvPr/>
        </p:nvSpPr>
        <p:spPr>
          <a:xfrm>
            <a:off x="1028700" y="885825"/>
            <a:ext cx="16230600" cy="123634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0080"/>
              </a:lnSpc>
              <a:spcBef>
                <a:spcPct val="0"/>
              </a:spcBef>
            </a:pPr>
            <a:r>
              <a:rPr lang="en-US" sz="7200">
                <a:solidFill>
                  <a:srgbClr val="1D2333"/>
                </a:solidFill>
                <a:latin typeface="Berthold Block"/>
                <a:ea typeface="Berthold Block"/>
                <a:cs typeface="Berthold Block"/>
                <a:sym typeface="Berthold Block"/>
              </a:rPr>
              <a:t>Övrigt</a:t>
            </a:r>
          </a:p>
        </p:txBody>
      </p:sp>
      <p:sp>
        <p:nvSpPr>
          <p:cNvPr id="6" name="textruta 5">
            <a:extLst>
              <a:ext uri="{FF2B5EF4-FFF2-40B4-BE49-F238E27FC236}">
                <a16:creationId xmlns:a16="http://schemas.microsoft.com/office/drawing/2014/main" id="{81A4C0AA-AEC9-1017-D03D-B07A1C14F18A}"/>
              </a:ext>
            </a:extLst>
          </p:cNvPr>
          <p:cNvSpPr txBox="1"/>
          <p:nvPr/>
        </p:nvSpPr>
        <p:spPr>
          <a:xfrm>
            <a:off x="1371600" y="2324100"/>
            <a:ext cx="1043940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sv-SE" dirty="0"/>
              <a:t>Kickoff lördag 18 april</a:t>
            </a:r>
          </a:p>
          <a:p>
            <a:pPr marL="285750" indent="-285750"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sv-SE" dirty="0"/>
              <a:t>Tjejerna kommer att få domarutbildning under våren.</a:t>
            </a:r>
          </a:p>
          <a:p>
            <a:pPr marL="285750" indent="-285750"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sv-SE" dirty="0"/>
              <a:t>Samarbeta mellan årskullarna, för att bygga en mer hållbar förening.</a:t>
            </a:r>
          </a:p>
          <a:p>
            <a:pPr marL="285750" indent="-285750"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sv-SE" dirty="0"/>
              <a:t>Utbildning för tjejerna, Mens och Idrott 23 april.</a:t>
            </a:r>
          </a:p>
          <a:p>
            <a:pPr>
              <a:buClr>
                <a:srgbClr val="C00000"/>
              </a:buClr>
            </a:pPr>
            <a:r>
              <a:rPr lang="sv-SE" dirty="0"/>
              <a:t> </a:t>
            </a:r>
          </a:p>
          <a:p>
            <a:pPr marL="285750" indent="-285750"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sv-SE" dirty="0"/>
              <a:t>Föräldrainsatser matchvärdar.</a:t>
            </a:r>
          </a:p>
          <a:p>
            <a:pPr marL="285750" indent="-285750"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sv-SE" dirty="0"/>
              <a:t>Föräldrainsatser under seniorernas matcher under året.</a:t>
            </a:r>
            <a:br>
              <a:rPr lang="sv-SE" dirty="0"/>
            </a:br>
            <a:r>
              <a:rPr lang="sv-SE" dirty="0"/>
              <a:t>A-lag 24/5 kl. 12.30</a:t>
            </a:r>
            <a:br>
              <a:rPr lang="sv-SE" dirty="0"/>
            </a:br>
            <a:r>
              <a:rPr lang="sv-SE" dirty="0"/>
              <a:t>A-lag 3/10 kl. 13.00</a:t>
            </a:r>
            <a:br>
              <a:rPr lang="sv-SE" dirty="0"/>
            </a:br>
            <a:r>
              <a:rPr lang="sv-SE" dirty="0"/>
              <a:t>U-lag 24/8 kl. 18.45</a:t>
            </a:r>
          </a:p>
          <a:p>
            <a:pPr marL="285750" indent="-285750"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sv-SE" dirty="0"/>
              <a:t>Föräldrainsatser under klassbollen</a:t>
            </a:r>
          </a:p>
          <a:p>
            <a:pPr marL="285750" indent="-285750">
              <a:buClr>
                <a:srgbClr val="C00000"/>
              </a:buClr>
              <a:buFont typeface="Wingdings" panose="05000000000000000000" pitchFamily="2" charset="2"/>
              <a:buChar char="§"/>
            </a:pPr>
            <a:endParaRPr lang="sv-SE" dirty="0"/>
          </a:p>
          <a:p>
            <a:pPr marL="285750" indent="-285750"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sv-SE" dirty="0"/>
              <a:t>Övriga frågor, diskussion </a:t>
            </a:r>
            <a:br>
              <a:rPr lang="sv-SE" dirty="0"/>
            </a:br>
            <a:endParaRPr lang="sv-SE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161</TotalTime>
  <Words>416</Words>
  <Application>Microsoft Office PowerPoint</Application>
  <PresentationFormat>Anpassad</PresentationFormat>
  <Paragraphs>80</Paragraphs>
  <Slides>7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4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7</vt:i4>
      </vt:variant>
    </vt:vector>
  </HeadingPairs>
  <TitlesOfParts>
    <vt:vector size="12" baseType="lpstr">
      <vt:lpstr>Arial</vt:lpstr>
      <vt:lpstr>Calibri</vt:lpstr>
      <vt:lpstr>Berthold Block</vt:lpstr>
      <vt:lpstr>Wingdings</vt:lpstr>
      <vt:lpstr>Office Theme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Välkommen på föräldramöte!</dc:title>
  <dc:creator>Bruto Michael</dc:creator>
  <cp:lastModifiedBy>Bruto Michael</cp:lastModifiedBy>
  <cp:revision>2</cp:revision>
  <dcterms:created xsi:type="dcterms:W3CDTF">2006-08-16T00:00:00Z</dcterms:created>
  <dcterms:modified xsi:type="dcterms:W3CDTF">2026-03-24T07:51:20Z</dcterms:modified>
  <dc:identifier>DAHCmnHUUFU</dc:identifier>
</cp:coreProperties>
</file>