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270" r:id="rId6"/>
    <p:sldId id="289" r:id="rId7"/>
    <p:sldId id="267" r:id="rId8"/>
    <p:sldId id="273" r:id="rId9"/>
    <p:sldId id="271" r:id="rId10"/>
    <p:sldId id="274" r:id="rId11"/>
    <p:sldId id="277" r:id="rId12"/>
    <p:sldId id="278" r:id="rId13"/>
    <p:sldId id="276" r:id="rId14"/>
    <p:sldId id="285" r:id="rId15"/>
    <p:sldId id="279" r:id="rId16"/>
    <p:sldId id="288" r:id="rId17"/>
    <p:sldId id="286" r:id="rId18"/>
    <p:sldId id="283" r:id="rId19"/>
    <p:sldId id="287" r:id="rId20"/>
    <p:sldId id="265" r:id="rId2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9"/>
    <p:restoredTop sz="76642" autoAdjust="0"/>
  </p:normalViewPr>
  <p:slideViewPr>
    <p:cSldViewPr snapToGrid="0" snapToObjects="1">
      <p:cViewPr varScale="1">
        <p:scale>
          <a:sx n="74" d="100"/>
          <a:sy n="74" d="100"/>
        </p:scale>
        <p:origin x="201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0032F-485F-4C20-87C5-CF19CA53E09D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D4CE0-86B4-4815-9F66-74D58B7343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713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0348C-2D9D-442B-9B13-C3174C08864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680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2C5B8-9FCF-C657-D4E7-68C22F7A1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0A919D65-366A-3995-4AD4-833D3FB2A2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4EB0CC7-F90A-D45B-CEA4-12B9DDB0F7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E39E4DC-C83D-86AB-69D9-2C914190C2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0348C-2D9D-442B-9B13-C3174C08864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959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Utvärderingen av förra säsongen visar att alla (som svarade) var nöjda eller mycket nöjda, trygga och att stämningen i gruppen är bra. </a:t>
            </a:r>
          </a:p>
          <a:p>
            <a:r>
              <a:rPr lang="sv-SE" dirty="0"/>
              <a:t>På frågan om träningsupplägg var det 50/50 mellan en och två gånger i veckan. Vi beslutade att köra 1 gång, 1,5 och eventuellt lägga in extra träningar någon gång mellan varven för de som vill.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0348C-2D9D-442B-9B13-C3174C08864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140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3117D-E483-5416-C938-9309895AF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CFA780D-ADAE-1A29-AB49-2A39426BC0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EBEC6C59-9E1C-8B5A-A903-9FF047D57F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55A9601-7533-93B6-9DD3-52848EB508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0348C-2D9D-442B-9B13-C3174C08864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350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77567-A6A2-0DB3-C3DF-CF8BAD53B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037B39A3-2F41-D1C2-776C-029897D5B5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15131E22-81D8-4784-796D-9F1F4D8B6B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DAC0738-6288-603A-0397-AE578070BF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0348C-2D9D-442B-9B13-C3174C08864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699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0348C-2D9D-442B-9B13-C3174C08864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541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Diskussionsfråga:</a:t>
            </a:r>
          </a:p>
          <a:p>
            <a:r>
              <a:rPr lang="sv-SE" dirty="0"/>
              <a:t>Nivåindela ibland eller alltid blanda?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D4CE0-86B4-4815-9F66-74D58B734306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6190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803E4-164A-80BB-4D58-D4EC56B60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86B5B19E-2014-5CF7-D172-19D3279BBC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9C2302C5-0514-669B-523B-798B256E15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C8BA010-0BF5-DFAB-9C7B-F0FCFD39C8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0348C-2D9D-442B-9B13-C3174C08864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33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0348C-2D9D-442B-9B13-C3174C08864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78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0348C-2D9D-442B-9B13-C3174C08864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166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0348C-2D9D-442B-9B13-C3174C08864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973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0348C-2D9D-442B-9B13-C3174C08864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917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0348C-2D9D-442B-9B13-C3174C08864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458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0348C-2D9D-442B-9B13-C3174C08864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708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0348C-2D9D-442B-9B13-C3174C08864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478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16FCED-1D3D-4E4F-A9B4-0E4997D9D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BCB97BD-4B20-AF43-A9DB-640546602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DE60753-A7FD-EF41-8827-AB070BF53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2BB2-063A-A342-AE10-F93B512C82AC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6D47821-347F-CC40-A06B-BE316EF70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0BED64C-1DAD-B742-98CC-1FBD4BF1B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EA1F-2583-CF44-890A-72FF0F3A77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944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7FF49A-0BCA-BC42-987D-D2789410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75E0C4E-7335-0349-BF03-9EAF915A9B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796D174-2BA7-EA44-9098-E5C7E36FC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2BB2-063A-A342-AE10-F93B512C82AC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1A0745A-B6A6-5942-B83B-4A731517D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51647E5-E666-9644-9227-CDB62DAF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EA1F-2583-CF44-890A-72FF0F3A77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5328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DBCDA61C-797C-0B42-94F0-4AEFE278E9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BD01E75-0C07-6142-A261-C8E47BF17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877835-53AF-A34D-8C8D-97F391EE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2BB2-063A-A342-AE10-F93B512C82AC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C916387-7468-354F-BE78-9C7B7B8C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E7B9C2F-C41D-9548-8191-A914DE376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EA1F-2583-CF44-890A-72FF0F3A77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609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8CA7E8-D633-B346-A24B-80DAA1D20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879A86F-BD32-B145-BBEF-20D7B6349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DCE1F28-C1D4-6D4E-BFE4-F7F770586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2BB2-063A-A342-AE10-F93B512C82AC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C55C20-87F8-794F-AC2E-B50503FEA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D70858-216D-9E45-A77A-950D92E32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EA1F-2583-CF44-890A-72FF0F3A77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376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8839C2-9009-1046-ABBE-05B688547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1B86C6-55B4-7848-B372-E02D57A90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F204000-5A24-CB4F-B66C-DEAEC1164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2BB2-063A-A342-AE10-F93B512C82AC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D1273EA-4501-C041-99E8-18D82C60C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7DE77EB-04F1-6741-9A4B-C2E752187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EA1F-2583-CF44-890A-72FF0F3A77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44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F6B860-FDD0-5843-A07E-868E34504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747AEF8-9361-BA47-B0B1-F832DB7F77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5A7A3AB-EDFF-D643-A007-F283BD6B2D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7B418E7-6D7F-484C-817D-0CD5DADD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2BB2-063A-A342-AE10-F93B512C82AC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A103746-CB25-E24B-AB75-DFC943A8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6C410E2-8F65-904A-AEBD-7F7DF66F1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EA1F-2583-CF44-890A-72FF0F3A77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24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AB7536-AEBD-F144-8BE3-98944CE65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D1ECB1C-2D88-4D40-8F4D-892E81042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1ACE888-2382-A343-84D5-C72BBB69B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314FCE3-8543-C042-B176-4C1BB20712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417C3D5-7AE7-3542-9382-D1D638EF24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B729311-BEFB-5341-B96B-3AF27E350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2BB2-063A-A342-AE10-F93B512C82AC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8C9F1CB-069C-984F-8757-411FAA80F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756899C-9C94-3545-AD38-A6C56CB49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EA1F-2583-CF44-890A-72FF0F3A77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406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21DEF7-D03B-244B-BC02-CA4F99C12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BB7A255-AEAE-3A46-AAA4-95BBF880F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2BB2-063A-A342-AE10-F93B512C82AC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BA5C525-DD52-C04F-AA08-D15CF036E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3829E54-01F7-CE4B-B42C-3970FE3D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EA1F-2583-CF44-890A-72FF0F3A77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973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54F8265-CD17-6D40-94B8-76ED341B6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2BB2-063A-A342-AE10-F93B512C82AC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97FFE7B-3F7F-2A48-AA84-2A8970724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FFF38FB-9F1D-024B-A97D-F1E803E51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EA1F-2583-CF44-890A-72FF0F3A77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2825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1BF3B6-043C-3E4C-B7B9-53702E45E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6D636E-3F3B-E64B-9C25-51E4F9EC5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C93BBED-F935-4E41-B93C-089A585A2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B5E8391-F538-D54E-9FE3-7177FFF70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2BB2-063A-A342-AE10-F93B512C82AC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A3624DC-427B-E94F-B737-8E6DB8B67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4599706-7625-544C-A3E2-C1610F884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EA1F-2583-CF44-890A-72FF0F3A77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3646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3AE69B-C8C9-8545-8679-98B1212F3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8D5FF05-2F61-B64D-8089-221B8A5FA4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6D975E3-DDB6-6241-8C8B-2190C012E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E85BE4D-FDA5-EF41-A5AF-F6EAD0E79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2BB2-063A-A342-AE10-F93B512C82AC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9B8CFF5-17E2-7B46-94C8-1C6D572CF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3049688-A457-2C4C-A2F1-B73AAFBBB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EA1F-2583-CF44-890A-72FF0F3A77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670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8BC460D-7E48-CF41-82CE-4D1BC918B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61D081-027E-CE4D-982F-21B4F6979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0F721F9-FA36-0D43-96D9-026AB76986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82BB2-063A-A342-AE10-F93B512C82AC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2F8BDC9-16C9-054A-8B97-F73F96C00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81A60A9-8037-9244-BD39-B3FF95C89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EA1F-2583-CF44-890A-72FF0F3A77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897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venskfotboll.se/svff/spelklar/information-spelkla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AB20C1E-8C89-C54F-A788-B066B792A288}"/>
              </a:ext>
            </a:extLst>
          </p:cNvPr>
          <p:cNvSpPr/>
          <p:nvPr/>
        </p:nvSpPr>
        <p:spPr>
          <a:xfrm>
            <a:off x="-247519" y="-1350"/>
            <a:ext cx="1243951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10AB490-CA23-7044-9BF2-68FB042FD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3867" y="2326105"/>
            <a:ext cx="7924266" cy="1102895"/>
          </a:xfrm>
        </p:spPr>
        <p:txBody>
          <a:bodyPr>
            <a:noAutofit/>
          </a:bodyPr>
          <a:lstStyle/>
          <a:p>
            <a:r>
              <a:rPr lang="sv-SE" sz="72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FÖRÄLDRAINFO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C63433B-5AD6-D341-AA12-0B347C3C4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6408" y="3454553"/>
            <a:ext cx="9766042" cy="683131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>
              <a:lnSpc>
                <a:spcPct val="150000"/>
              </a:lnSpc>
            </a:pPr>
            <a:r>
              <a:rPr lang="sv-SE" sz="32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FFK P2017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2D224C5-0366-C348-90FC-3B1738795F26}"/>
              </a:ext>
            </a:extLst>
          </p:cNvPr>
          <p:cNvSpPr/>
          <p:nvPr/>
        </p:nvSpPr>
        <p:spPr>
          <a:xfrm>
            <a:off x="10001249" y="-181513"/>
            <a:ext cx="2474529" cy="7202423"/>
          </a:xfrm>
          <a:custGeom>
            <a:avLst/>
            <a:gdLst>
              <a:gd name="connsiteX0" fmla="*/ 0 w 4409090"/>
              <a:gd name="connsiteY0" fmla="*/ 0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0 w 4409090"/>
              <a:gd name="connsiteY4" fmla="*/ 0 h 5181600"/>
              <a:gd name="connsiteX0" fmla="*/ 1460938 w 4409090"/>
              <a:gd name="connsiteY0" fmla="*/ 73572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1460938 w 4409090"/>
              <a:gd name="connsiteY4" fmla="*/ 73572 h 5181600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9090" h="5181600">
                <a:moveTo>
                  <a:pt x="3508972" y="39849"/>
                </a:moveTo>
                <a:lnTo>
                  <a:pt x="4409090" y="0"/>
                </a:lnTo>
                <a:lnTo>
                  <a:pt x="4409090" y="5181600"/>
                </a:lnTo>
                <a:lnTo>
                  <a:pt x="0" y="5181600"/>
                </a:lnTo>
                <a:cubicBezTo>
                  <a:pt x="1727137" y="4192670"/>
                  <a:pt x="3618894" y="2934327"/>
                  <a:pt x="3508972" y="39849"/>
                </a:cubicBezTo>
                <a:close/>
              </a:path>
            </a:pathLst>
          </a:custGeom>
          <a:solidFill>
            <a:srgbClr val="9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08B8FF27-DF5F-AA3D-86DA-402B5D274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89" y="445445"/>
            <a:ext cx="1579494" cy="2086595"/>
          </a:xfrm>
          <a:prstGeom prst="rect">
            <a:avLst/>
          </a:prstGeom>
        </p:spPr>
      </p:pic>
      <p:cxnSp>
        <p:nvCxnSpPr>
          <p:cNvPr id="6" name="Rak 5">
            <a:extLst>
              <a:ext uri="{FF2B5EF4-FFF2-40B4-BE49-F238E27FC236}">
                <a16:creationId xmlns:a16="http://schemas.microsoft.com/office/drawing/2014/main" id="{4FA9AEBB-3DDE-FA4B-1BF3-55899F562EFC}"/>
              </a:ext>
            </a:extLst>
          </p:cNvPr>
          <p:cNvCxnSpPr>
            <a:cxnSpLocks/>
          </p:cNvCxnSpPr>
          <p:nvPr/>
        </p:nvCxnSpPr>
        <p:spPr>
          <a:xfrm>
            <a:off x="629391" y="6080166"/>
            <a:ext cx="9371858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ruta 7">
            <a:extLst>
              <a:ext uri="{FF2B5EF4-FFF2-40B4-BE49-F238E27FC236}">
                <a16:creationId xmlns:a16="http://schemas.microsoft.com/office/drawing/2014/main" id="{AE711BD3-E9AB-A91F-483E-BEAEE1B2ADD9}"/>
              </a:ext>
            </a:extLst>
          </p:cNvPr>
          <p:cNvSpPr txBox="1"/>
          <p:nvPr/>
        </p:nvSpPr>
        <p:spPr>
          <a:xfrm>
            <a:off x="534391" y="6103919"/>
            <a:ext cx="3800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Falköpings Fotbollsklubb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5F8418B1-266A-4456-30B4-C47AA0092247}"/>
              </a:ext>
            </a:extLst>
          </p:cNvPr>
          <p:cNvSpPr txBox="1"/>
          <p:nvPr/>
        </p:nvSpPr>
        <p:spPr>
          <a:xfrm>
            <a:off x="6293500" y="6103919"/>
            <a:ext cx="3800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2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959900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CC2A79-323F-4555-AB6D-4BF039711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sz="3200" b="1" spc="7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BOLLKALLE/KIOSK/ENTRÈ ODENPLAN 2025</a:t>
            </a:r>
            <a:endParaRPr lang="sv-SE" sz="3200" spc="75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8C775ED-3CC8-456A-B2E2-AC017119D5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690689"/>
            <a:ext cx="4829174" cy="43100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sv-SE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Samling vid Odenplan SENAST 30 minuter innan matchstart. </a:t>
            </a:r>
          </a:p>
          <a:p>
            <a:pPr marL="0" indent="0">
              <a:buNone/>
            </a:pPr>
            <a:r>
              <a:rPr lang="sv-SE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sv-SE" sz="1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behövs 8 bollkallar till varje match.</a:t>
            </a:r>
          </a:p>
          <a:p>
            <a:pPr marL="0" indent="0">
              <a:buNone/>
            </a:pPr>
            <a:r>
              <a:rPr lang="sv-SE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Västar till bollkallarna finns i kioskförrådet. </a:t>
            </a:r>
          </a:p>
          <a:p>
            <a:pPr>
              <a:buFontTx/>
              <a:buChar char="-"/>
            </a:pPr>
            <a:r>
              <a:rPr lang="sv-SE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Bollkallarna bjuds på korv och festis i pausen.  </a:t>
            </a:r>
          </a:p>
          <a:p>
            <a:pPr marL="0" indent="0">
              <a:buNone/>
            </a:pPr>
            <a:r>
              <a:rPr lang="sv-SE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sv-SE" sz="1600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Denna lista gäller även som bemanningslista för kiosk &amp; entré på Odenplan i samband med matchen.</a:t>
            </a:r>
            <a:r>
              <a:rPr lang="sv-SE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sv-SE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Kioskpersonal samlas 30 minuter innan matchstart för att förbereda (framför allt korvkokningen, mer info finns i kioskrutinen)</a:t>
            </a:r>
          </a:p>
          <a:p>
            <a:pPr marL="0" indent="0">
              <a:buNone/>
            </a:pPr>
            <a:endParaRPr lang="sv-SE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EF4DD9BA-AB5B-D84B-AEF0-D7C989B75202}"/>
              </a:ext>
            </a:extLst>
          </p:cNvPr>
          <p:cNvCxnSpPr>
            <a:cxnSpLocks/>
          </p:cNvCxnSpPr>
          <p:nvPr/>
        </p:nvCxnSpPr>
        <p:spPr>
          <a:xfrm>
            <a:off x="629391" y="6080166"/>
            <a:ext cx="10913423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ruta 7">
            <a:extLst>
              <a:ext uri="{FF2B5EF4-FFF2-40B4-BE49-F238E27FC236}">
                <a16:creationId xmlns:a16="http://schemas.microsoft.com/office/drawing/2014/main" id="{B73E8918-DAE4-FF4C-ACC7-024FB0C95EAA}"/>
              </a:ext>
            </a:extLst>
          </p:cNvPr>
          <p:cNvSpPr txBox="1"/>
          <p:nvPr/>
        </p:nvSpPr>
        <p:spPr>
          <a:xfrm>
            <a:off x="534391" y="6103919"/>
            <a:ext cx="3800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Falköpings FK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F444F2E-E8DD-1F4B-83FF-896108E81A16}"/>
              </a:ext>
            </a:extLst>
          </p:cNvPr>
          <p:cNvSpPr txBox="1"/>
          <p:nvPr/>
        </p:nvSpPr>
        <p:spPr>
          <a:xfrm>
            <a:off x="7849585" y="6103919"/>
            <a:ext cx="3800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E2CF7A90-93BE-AEBF-5097-D5C8D2DF4599}"/>
              </a:ext>
            </a:extLst>
          </p:cNvPr>
          <p:cNvSpPr txBox="1">
            <a:spLocks/>
          </p:cNvSpPr>
          <p:nvPr/>
        </p:nvSpPr>
        <p:spPr>
          <a:xfrm>
            <a:off x="6457950" y="1690689"/>
            <a:ext cx="4895850" cy="4310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800" b="1" dirty="0">
                <a:solidFill>
                  <a:srgbClr val="59595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ODENPLAN</a:t>
            </a:r>
            <a:r>
              <a:rPr lang="sv-SE" sz="1800" b="1" dirty="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</a:p>
          <a:p>
            <a:pPr marL="0" indent="0">
              <a:buNone/>
            </a:pPr>
            <a:r>
              <a:rPr lang="sv-SE" sz="1800" b="1" dirty="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DATUM			START	</a:t>
            </a:r>
          </a:p>
          <a:p>
            <a:pPr marL="0" indent="0">
              <a:buNone/>
            </a:pPr>
            <a:r>
              <a:rPr lang="sv-SE" sz="1100" dirty="0">
                <a:solidFill>
                  <a:srgbClr val="3B383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LÖRDAG </a:t>
            </a:r>
            <a:r>
              <a:rPr lang="sv-SE" sz="1100" dirty="0">
                <a:solidFill>
                  <a:srgbClr val="3B383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AUGUSTI</a:t>
            </a:r>
            <a:r>
              <a:rPr lang="sv-SE" sz="1100" dirty="0">
                <a:solidFill>
                  <a:srgbClr val="3B383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13.00 (IFK HJO)</a:t>
            </a:r>
          </a:p>
          <a:p>
            <a:pPr marL="0" indent="0">
              <a:buNone/>
            </a:pPr>
            <a:r>
              <a:rPr lang="sv-SE" sz="1100" dirty="0">
                <a:solidFill>
                  <a:srgbClr val="3B383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BOLLKALLA</a:t>
            </a:r>
            <a:r>
              <a:rPr lang="sv-SE" sz="1100" dirty="0">
                <a:solidFill>
                  <a:srgbClr val="3B383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		(</a:t>
            </a:r>
            <a:r>
              <a:rPr lang="sv-SE" sz="1100" dirty="0" err="1">
                <a:solidFill>
                  <a:srgbClr val="3B383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Ajdin</a:t>
            </a:r>
            <a:r>
              <a:rPr lang="sv-SE" sz="1100" dirty="0">
                <a:solidFill>
                  <a:srgbClr val="3B383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Tristan, Axel, Jamie, </a:t>
            </a:r>
            <a:r>
              <a:rPr lang="sv-SE" sz="1100" dirty="0" err="1">
                <a:solidFill>
                  <a:srgbClr val="3B383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Tilo</a:t>
            </a:r>
            <a:r>
              <a:rPr lang="sv-SE" sz="1100" dirty="0">
                <a:solidFill>
                  <a:srgbClr val="3B383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Sixten +2)</a:t>
            </a:r>
            <a:endParaRPr lang="sv-SE" sz="1100" dirty="0">
              <a:solidFill>
                <a:srgbClr val="3B3838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1100" dirty="0">
                <a:solidFill>
                  <a:srgbClr val="3B383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SÖNDAG 14 SEPTEMBER		16.00 (ULVÅKERS IF)</a:t>
            </a:r>
          </a:p>
          <a:p>
            <a:pPr marL="0" indent="0">
              <a:buNone/>
            </a:pPr>
            <a:r>
              <a:rPr lang="sv-SE" sz="1100" dirty="0">
                <a:solidFill>
                  <a:srgbClr val="3B383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KIOSK och ENTRÉ	(William, </a:t>
            </a:r>
            <a:r>
              <a:rPr lang="sv-SE" sz="1100" dirty="0" err="1">
                <a:solidFill>
                  <a:srgbClr val="3B383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Artemii</a:t>
            </a:r>
            <a:r>
              <a:rPr lang="sv-SE" sz="1100" dirty="0">
                <a:solidFill>
                  <a:srgbClr val="3B383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Loke, Oliver)</a:t>
            </a:r>
          </a:p>
          <a:p>
            <a:pPr marL="0" indent="0">
              <a:buNone/>
            </a:pPr>
            <a:r>
              <a:rPr lang="sv-SE" sz="1100" dirty="0">
                <a:solidFill>
                  <a:srgbClr val="3B383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BOLLKALLAR</a:t>
            </a:r>
            <a:r>
              <a:rPr lang="sv-SE" sz="1100" dirty="0">
                <a:solidFill>
                  <a:srgbClr val="3B383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(</a:t>
            </a:r>
            <a:r>
              <a:rPr lang="sv-SE" sz="1100" dirty="0">
                <a:solidFill>
                  <a:srgbClr val="3B383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Sigge, Oscar, Joel, </a:t>
            </a:r>
            <a:r>
              <a:rPr lang="sv-SE" sz="1100" dirty="0" err="1">
                <a:solidFill>
                  <a:srgbClr val="3B383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Vedad</a:t>
            </a:r>
            <a:r>
              <a:rPr lang="sv-SE" sz="1100" dirty="0">
                <a:solidFill>
                  <a:srgbClr val="3B383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Gillis, Lias +2)</a:t>
            </a:r>
            <a:endParaRPr lang="sv-SE" sz="1100" dirty="0">
              <a:solidFill>
                <a:srgbClr val="3B3838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 sz="1100" dirty="0">
              <a:solidFill>
                <a:srgbClr val="3B3838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 sz="1100" dirty="0">
              <a:solidFill>
                <a:srgbClr val="3B3838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FC36810-919C-15F9-503D-71BE0F1BF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4285" y="124534"/>
            <a:ext cx="805133" cy="106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3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8F81B-4F52-8C6F-55C6-D68C1A0EE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594D6B-8157-DD72-CBB4-E86B66A01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sz="3200" b="1" spc="7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BOHAGET 2025</a:t>
            </a:r>
            <a:endParaRPr lang="sv-SE" sz="3200" spc="75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F023416-6020-B597-5600-8E9E951B45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690689"/>
            <a:ext cx="4829174" cy="43100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1600" b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- Öppettider 10.00-14.00.</a:t>
            </a:r>
          </a:p>
          <a:p>
            <a:pPr marL="0" indent="0">
              <a:buNone/>
            </a:pPr>
            <a:br>
              <a:rPr lang="sv-SE" sz="1600" b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sv-SE" sz="1600" b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- Samling vid Bohaget 09.30.</a:t>
            </a:r>
          </a:p>
          <a:p>
            <a:pPr marL="0" indent="0">
              <a:buNone/>
            </a:pPr>
            <a:br>
              <a:rPr lang="sv-SE" sz="1600" b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sv-SE" sz="1600" b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- Arbetsuppgifter; bemanna kassa, hålla ordning i butiken, hjälpa kunder.</a:t>
            </a:r>
          </a:p>
          <a:p>
            <a:pPr marL="0" indent="0">
              <a:buNone/>
            </a:pPr>
            <a:br>
              <a:rPr lang="sv-SE" sz="1600" b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sv-SE" sz="1600" b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- Efter stängning, städ + lås, hemgång ca 14.30."</a:t>
            </a:r>
            <a:endParaRPr lang="sv-SE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EFDB7EE7-9E2E-9706-D31F-A1D26BBE92E0}"/>
              </a:ext>
            </a:extLst>
          </p:cNvPr>
          <p:cNvCxnSpPr>
            <a:cxnSpLocks/>
          </p:cNvCxnSpPr>
          <p:nvPr/>
        </p:nvCxnSpPr>
        <p:spPr>
          <a:xfrm>
            <a:off x="629391" y="6080166"/>
            <a:ext cx="10913423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ruta 7">
            <a:extLst>
              <a:ext uri="{FF2B5EF4-FFF2-40B4-BE49-F238E27FC236}">
                <a16:creationId xmlns:a16="http://schemas.microsoft.com/office/drawing/2014/main" id="{12B5DAF1-A5C8-D650-1B35-B3B406EB64CF}"/>
              </a:ext>
            </a:extLst>
          </p:cNvPr>
          <p:cNvSpPr txBox="1"/>
          <p:nvPr/>
        </p:nvSpPr>
        <p:spPr>
          <a:xfrm>
            <a:off x="534391" y="6103919"/>
            <a:ext cx="3800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Falköpings FK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6B6E5DA9-EDB0-E529-A1B3-3AD08A7C3AF8}"/>
              </a:ext>
            </a:extLst>
          </p:cNvPr>
          <p:cNvSpPr txBox="1"/>
          <p:nvPr/>
        </p:nvSpPr>
        <p:spPr>
          <a:xfrm>
            <a:off x="7849585" y="6103919"/>
            <a:ext cx="3800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725FB6E8-017F-677D-4FF4-196B3FFB6523}"/>
              </a:ext>
            </a:extLst>
          </p:cNvPr>
          <p:cNvSpPr txBox="1">
            <a:spLocks/>
          </p:cNvSpPr>
          <p:nvPr/>
        </p:nvSpPr>
        <p:spPr>
          <a:xfrm>
            <a:off x="6457950" y="1690689"/>
            <a:ext cx="4686300" cy="4310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v-SE" sz="1800" b="1" dirty="0">
              <a:solidFill>
                <a:srgbClr val="595959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1800" b="1" dirty="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DATUM			ANSVARIGA</a:t>
            </a:r>
          </a:p>
          <a:p>
            <a:pPr marL="0" indent="0">
              <a:buNone/>
            </a:pPr>
            <a:endParaRPr lang="sv-SE" sz="18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200" dirty="0">
                <a:solidFill>
                  <a:srgbClr val="3B383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LÖRDAG 5 APRIL		Hjalmar F och Elliot</a:t>
            </a:r>
          </a:p>
          <a:p>
            <a:pPr marL="0" indent="0">
              <a:buNone/>
            </a:pPr>
            <a:r>
              <a:rPr lang="sv-SE" sz="1200" dirty="0">
                <a:solidFill>
                  <a:srgbClr val="3B383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LÖRDAG 31 MAJ		</a:t>
            </a:r>
            <a:r>
              <a:rPr lang="sv-SE" sz="1200" dirty="0">
                <a:solidFill>
                  <a:srgbClr val="3B383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Colin och Leon</a:t>
            </a:r>
            <a:endParaRPr lang="sv-SE" sz="1200" dirty="0">
              <a:solidFill>
                <a:srgbClr val="3B3838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1200" dirty="0">
                <a:solidFill>
                  <a:srgbClr val="3B383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LÖRDAG 30 AUGUSTI		</a:t>
            </a:r>
            <a:r>
              <a:rPr lang="sv-SE" sz="12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Muxsin</a:t>
            </a:r>
            <a:r>
              <a:rPr lang="sv-SE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och Elvin</a:t>
            </a:r>
          </a:p>
          <a:p>
            <a:pPr marL="0" indent="0">
              <a:buNone/>
            </a:pPr>
            <a:r>
              <a:rPr lang="sv-SE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LÖRDAG 25 OKTOBER		Alexander och Gustav</a:t>
            </a:r>
            <a:endParaRPr lang="sv-SE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v-SE" sz="11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0078406-F021-4A73-665E-9D863C8C7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4285" y="124534"/>
            <a:ext cx="805133" cy="106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3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CC2A79-323F-4555-AB6D-4BF039711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b="1" dirty="0">
                <a:latin typeface="Century Gothic" panose="020B0502020202020204" pitchFamily="34" charset="0"/>
                <a:cs typeface="Arial" panose="020B0604020202020204" pitchFamily="34" charset="0"/>
              </a:rPr>
              <a:t>Träningar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8C775ED-3CC8-456A-B2E2-AC017119D5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9390" y="1690688"/>
            <a:ext cx="10913423" cy="4486275"/>
          </a:xfrm>
        </p:spPr>
        <p:txBody>
          <a:bodyPr>
            <a:normAutofit/>
          </a:bodyPr>
          <a:lstStyle/>
          <a:p>
            <a:pPr lvl="1">
              <a:lnSpc>
                <a:spcPct val="115000"/>
              </a:lnSpc>
            </a:pPr>
            <a:r>
              <a:rPr lang="sv-SE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Onsdagar 17.30 – 19.00 på </a:t>
            </a:r>
            <a:r>
              <a:rPr lang="sv-SE" sz="18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Falevi</a:t>
            </a:r>
            <a:br>
              <a:rPr lang="sv-SE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sv-SE" sz="18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prel</a:t>
            </a:r>
            <a:r>
              <a:rPr lang="sv-SE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start 9 maj) </a:t>
            </a:r>
          </a:p>
          <a:p>
            <a:pPr marL="457200" lvl="1" indent="0">
              <a:lnSpc>
                <a:spcPct val="115000"/>
              </a:lnSpc>
              <a:buNone/>
            </a:pPr>
            <a:endParaRPr lang="sv-SE" sz="1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</a:pPr>
            <a:r>
              <a:rPr lang="sv-SE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 i tid, för barnens skull</a:t>
            </a:r>
          </a:p>
          <a:p>
            <a:pPr marL="457200" lvl="1" indent="0">
              <a:lnSpc>
                <a:spcPct val="115000"/>
              </a:lnSpc>
              <a:buNone/>
            </a:pPr>
            <a:endParaRPr lang="sv-SE" sz="1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</a:pPr>
            <a:r>
              <a:rPr lang="sv-SE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Svara på kallelse i laget, det</a:t>
            </a:r>
            <a:br>
              <a:rPr lang="sv-SE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underlättar planering av träningarna</a:t>
            </a:r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EF4DD9BA-AB5B-D84B-AEF0-D7C989B75202}"/>
              </a:ext>
            </a:extLst>
          </p:cNvPr>
          <p:cNvCxnSpPr>
            <a:cxnSpLocks/>
          </p:cNvCxnSpPr>
          <p:nvPr/>
        </p:nvCxnSpPr>
        <p:spPr>
          <a:xfrm>
            <a:off x="629391" y="6080166"/>
            <a:ext cx="10913423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ruta 7">
            <a:extLst>
              <a:ext uri="{FF2B5EF4-FFF2-40B4-BE49-F238E27FC236}">
                <a16:creationId xmlns:a16="http://schemas.microsoft.com/office/drawing/2014/main" id="{B73E8918-DAE4-FF4C-ACC7-024FB0C95EAA}"/>
              </a:ext>
            </a:extLst>
          </p:cNvPr>
          <p:cNvSpPr txBox="1"/>
          <p:nvPr/>
        </p:nvSpPr>
        <p:spPr>
          <a:xfrm>
            <a:off x="534391" y="6103919"/>
            <a:ext cx="3800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Falköpings FK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F444F2E-E8DD-1F4B-83FF-896108E81A16}"/>
              </a:ext>
            </a:extLst>
          </p:cNvPr>
          <p:cNvSpPr txBox="1"/>
          <p:nvPr/>
        </p:nvSpPr>
        <p:spPr>
          <a:xfrm>
            <a:off x="7796647" y="6103919"/>
            <a:ext cx="3800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2025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7DC702D-873B-9A15-C4F8-835DAF7A0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4285" y="124534"/>
            <a:ext cx="805133" cy="1063623"/>
          </a:xfrm>
          <a:prstGeom prst="rect">
            <a:avLst/>
          </a:prstGeom>
        </p:spPr>
      </p:pic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D9F51685-423D-05FB-20C0-6491C45D7DA0}"/>
              </a:ext>
            </a:extLst>
          </p:cNvPr>
          <p:cNvSpPr txBox="1">
            <a:spLocks/>
          </p:cNvSpPr>
          <p:nvPr/>
        </p:nvSpPr>
        <p:spPr>
          <a:xfrm>
            <a:off x="5769525" y="1677798"/>
            <a:ext cx="5967822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15000"/>
              </a:lnSpc>
            </a:pPr>
            <a:r>
              <a:rPr lang="sv-SE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Ledare och lagförälder 2025</a:t>
            </a:r>
            <a:br>
              <a:rPr lang="sv-SE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sv-SE" sz="18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Nihad</a:t>
            </a:r>
            <a:r>
              <a:rPr lang="sv-SE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sv-SE" sz="18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Ajdins</a:t>
            </a:r>
            <a:r>
              <a:rPr lang="sv-SE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pappa), Peter (Sigges pappa), Nina och Emanuel (Lias mamma och pappa), Edvin (Elliots pappa) är tränare/ledare. </a:t>
            </a:r>
            <a:br>
              <a:rPr lang="sv-SE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Pia (Colins mamma) är lagförälder. </a:t>
            </a:r>
          </a:p>
          <a:p>
            <a:pPr lvl="1">
              <a:lnSpc>
                <a:spcPct val="115000"/>
              </a:lnSpc>
            </a:pPr>
            <a:endParaRPr lang="sv-SE" sz="1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</a:pPr>
            <a:r>
              <a:rPr lang="sv-SE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”Dubblering”</a:t>
            </a:r>
            <a:br>
              <a:rPr lang="sv-SE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Träna extra med äldre eller yngre</a:t>
            </a:r>
            <a:br>
              <a:rPr lang="sv-SE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Ska gå via ledarna. Meddela Edvin om ert barn önskar dubblera. </a:t>
            </a:r>
          </a:p>
          <a:p>
            <a:pPr marL="457200" lvl="1" indent="0">
              <a:lnSpc>
                <a:spcPct val="115000"/>
              </a:lnSpc>
              <a:buNone/>
            </a:pPr>
            <a:endParaRPr lang="sv-SE" sz="1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endParaRPr lang="sv-SE" sz="12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529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6E188-BED9-9446-06C6-83D59DC94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A320C9-0727-F1BB-08FF-0C243D863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b="1" dirty="0">
                <a:latin typeface="Century Gothic" panose="020B0502020202020204" pitchFamily="34" charset="0"/>
                <a:cs typeface="Arial" panose="020B0604020202020204" pitchFamily="34" charset="0"/>
              </a:rPr>
              <a:t>Fokus 2025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8A9D646-C581-C34D-D1B3-B5DB74C31A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9390" y="2182303"/>
            <a:ext cx="10913423" cy="3294266"/>
          </a:xfrm>
        </p:spPr>
        <p:txBody>
          <a:bodyPr>
            <a:normAutofit/>
          </a:bodyPr>
          <a:lstStyle/>
          <a:p>
            <a:pPr lvl="1">
              <a:lnSpc>
                <a:spcPct val="115000"/>
              </a:lnSpc>
            </a:pPr>
            <a:r>
              <a:rPr lang="sv-SE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Glädje och gemenskap</a:t>
            </a:r>
          </a:p>
          <a:p>
            <a:pPr lvl="1">
              <a:lnSpc>
                <a:spcPct val="115000"/>
              </a:lnSpc>
            </a:pPr>
            <a:r>
              <a:rPr lang="sv-SE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 med boll</a:t>
            </a:r>
          </a:p>
          <a:p>
            <a:pPr lvl="1">
              <a:lnSpc>
                <a:spcPct val="115000"/>
              </a:lnSpc>
            </a:pPr>
            <a:r>
              <a:rPr lang="sv-SE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Passningar och samarbete</a:t>
            </a:r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0C57408A-FB59-B1AE-2C09-3FDA8B7F7C7D}"/>
              </a:ext>
            </a:extLst>
          </p:cNvPr>
          <p:cNvCxnSpPr>
            <a:cxnSpLocks/>
          </p:cNvCxnSpPr>
          <p:nvPr/>
        </p:nvCxnSpPr>
        <p:spPr>
          <a:xfrm>
            <a:off x="629391" y="6080166"/>
            <a:ext cx="10913423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ruta 7">
            <a:extLst>
              <a:ext uri="{FF2B5EF4-FFF2-40B4-BE49-F238E27FC236}">
                <a16:creationId xmlns:a16="http://schemas.microsoft.com/office/drawing/2014/main" id="{E97D14CF-26FA-E9B8-628E-B19A0684DBB4}"/>
              </a:ext>
            </a:extLst>
          </p:cNvPr>
          <p:cNvSpPr txBox="1"/>
          <p:nvPr/>
        </p:nvSpPr>
        <p:spPr>
          <a:xfrm>
            <a:off x="534391" y="6103919"/>
            <a:ext cx="3800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Falköpings FK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2BDF9E3-632E-42E5-DF0F-9050E79F2B33}"/>
              </a:ext>
            </a:extLst>
          </p:cNvPr>
          <p:cNvSpPr txBox="1"/>
          <p:nvPr/>
        </p:nvSpPr>
        <p:spPr>
          <a:xfrm>
            <a:off x="7796647" y="6103919"/>
            <a:ext cx="3800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2025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06CF16A-DB3C-A7C3-C05F-F7A2CC1EB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4285" y="124534"/>
            <a:ext cx="805133" cy="1063623"/>
          </a:xfrm>
          <a:prstGeom prst="rect">
            <a:avLst/>
          </a:prstGeom>
        </p:spPr>
      </p:pic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023B0D5E-6327-101A-3676-8B7FD41BB62F}"/>
              </a:ext>
            </a:extLst>
          </p:cNvPr>
          <p:cNvSpPr txBox="1">
            <a:spLocks/>
          </p:cNvSpPr>
          <p:nvPr/>
        </p:nvSpPr>
        <p:spPr>
          <a:xfrm>
            <a:off x="5991596" y="1677798"/>
            <a:ext cx="5794240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endParaRPr lang="sv-SE" sz="12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968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3F2DE-9EC9-4F73-402D-2D6D11283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D62DDC-2A93-AD39-89B4-69B854CC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sz="3200" b="1" spc="75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Aktiviteter och kommunikation</a:t>
            </a:r>
            <a:r>
              <a:rPr lang="sv-SE" sz="3200" b="1" spc="7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endParaRPr lang="sv-SE" sz="3200" spc="75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68D8B1-5D8A-3B42-2152-B0039D90C2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0020" y="1690689"/>
            <a:ext cx="5335979" cy="43100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600" b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Giff</a:t>
            </a:r>
            <a:r>
              <a:rPr lang="sv-SE" sz="1600" b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-cupen i Tidaholm (</a:t>
            </a:r>
            <a:r>
              <a:rPr lang="sv-SE" sz="1600" b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Ulvesborg</a:t>
            </a:r>
            <a:r>
              <a:rPr lang="sv-SE" sz="1600" b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) </a:t>
            </a:r>
            <a:r>
              <a:rPr lang="sv-SE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lör</a:t>
            </a:r>
            <a:r>
              <a:rPr lang="sv-SE" sz="1600" b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dag 26 april</a:t>
            </a:r>
            <a:br>
              <a:rPr lang="sv-SE" sz="1600" b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sv-SE" sz="1600" b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- FFK röd 9.30, 10.30, 11.30</a:t>
            </a:r>
            <a:br>
              <a:rPr lang="sv-SE" sz="1600" b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sv-SE" sz="1600" b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- FFK svart 12.30, 13.30, 14.30</a:t>
            </a:r>
            <a:br>
              <a:rPr lang="sv-SE" sz="1600" b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endParaRPr lang="sv-SE" sz="1800" b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r>
              <a:rPr lang="sv-SE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Matchsammandrag, 5</a:t>
            </a:r>
            <a:r>
              <a:rPr lang="sv-SE" sz="16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-manna spel</a:t>
            </a:r>
          </a:p>
          <a:p>
            <a:pPr marL="0" indent="0">
              <a:buNone/>
            </a:pPr>
            <a:endParaRPr lang="sv-SE" sz="1600" b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r>
              <a:rPr lang="sv-SE" sz="1600" b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Ev</a:t>
            </a:r>
            <a:r>
              <a:rPr lang="sv-SE" sz="1600" b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allsvensk match. Datum och match ej spikad</a:t>
            </a:r>
          </a:p>
          <a:p>
            <a:pPr marL="0" indent="0">
              <a:buNone/>
            </a:pPr>
            <a:endParaRPr lang="sv-SE" sz="16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6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FFK-dagen på </a:t>
            </a:r>
            <a:r>
              <a:rPr lang="sv-SE" sz="1600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Falevi</a:t>
            </a:r>
            <a:r>
              <a:rPr lang="sv-SE" sz="16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v-SE" sz="1600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Prel</a:t>
            </a:r>
            <a:r>
              <a:rPr lang="sv-SE" sz="16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augusti. Datum ej spikat.</a:t>
            </a:r>
            <a:endParaRPr lang="sv-SE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98656C5D-526A-1A45-8688-6D7C0FAA9D6B}"/>
              </a:ext>
            </a:extLst>
          </p:cNvPr>
          <p:cNvCxnSpPr>
            <a:cxnSpLocks/>
          </p:cNvCxnSpPr>
          <p:nvPr/>
        </p:nvCxnSpPr>
        <p:spPr>
          <a:xfrm>
            <a:off x="629391" y="6080166"/>
            <a:ext cx="10913423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ruta 7">
            <a:extLst>
              <a:ext uri="{FF2B5EF4-FFF2-40B4-BE49-F238E27FC236}">
                <a16:creationId xmlns:a16="http://schemas.microsoft.com/office/drawing/2014/main" id="{9B329A84-9786-9A1C-A6DB-68FFCB2830D3}"/>
              </a:ext>
            </a:extLst>
          </p:cNvPr>
          <p:cNvSpPr txBox="1"/>
          <p:nvPr/>
        </p:nvSpPr>
        <p:spPr>
          <a:xfrm>
            <a:off x="534391" y="6103919"/>
            <a:ext cx="3800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Falköpings FK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B294B9B2-E499-8789-E095-1A03A0EA3786}"/>
              </a:ext>
            </a:extLst>
          </p:cNvPr>
          <p:cNvSpPr txBox="1"/>
          <p:nvPr/>
        </p:nvSpPr>
        <p:spPr>
          <a:xfrm>
            <a:off x="7849585" y="6103919"/>
            <a:ext cx="3800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2025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DFD5890-0FCF-05CB-7BFA-7458BF9E4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4285" y="124534"/>
            <a:ext cx="805133" cy="1063623"/>
          </a:xfrm>
          <a:prstGeom prst="rect">
            <a:avLst/>
          </a:prstGeom>
        </p:spPr>
      </p:pic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ED7D502A-C85C-D743-6A41-202224C276BF}"/>
              </a:ext>
            </a:extLst>
          </p:cNvPr>
          <p:cNvSpPr txBox="1">
            <a:spLocks/>
          </p:cNvSpPr>
          <p:nvPr/>
        </p:nvSpPr>
        <p:spPr>
          <a:xfrm>
            <a:off x="6605880" y="1690688"/>
            <a:ext cx="4829174" cy="4310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v-SE" sz="16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All info kommer via laget.se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sv-SE" sz="1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sv-SE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Kallelse via laget.se till träningar och matcher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sv-SE" sz="1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sv-SE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Gemenskapsaktivitet(er)?</a:t>
            </a:r>
          </a:p>
          <a:p>
            <a:endParaRPr lang="sv-SE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sv-SE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Meddela gärna oss om allergier eller eventuellt fotoförbud</a:t>
            </a:r>
          </a:p>
          <a:p>
            <a:pPr marL="0" indent="0">
              <a:buNone/>
            </a:pPr>
            <a:endParaRPr lang="sv-SE" sz="16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v-SE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v-SE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567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CC2A79-323F-4555-AB6D-4BF039711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b="1" dirty="0">
                <a:latin typeface="Century Gothic" panose="020B0502020202020204" pitchFamily="34" charset="0"/>
                <a:cs typeface="Arial" panose="020B0604020202020204" pitchFamily="34" charset="0"/>
              </a:rPr>
              <a:t>Matchsammandrag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8C775ED-3CC8-456A-B2E2-AC017119D5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9390" y="1690688"/>
            <a:ext cx="10913423" cy="4486275"/>
          </a:xfrm>
        </p:spPr>
        <p:txBody>
          <a:bodyPr>
            <a:normAutofit/>
          </a:bodyPr>
          <a:lstStyle/>
          <a:p>
            <a:pPr lvl="1">
              <a:lnSpc>
                <a:spcPct val="115000"/>
              </a:lnSpc>
            </a:pPr>
            <a:r>
              <a:rPr lang="sv-SE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har anmält 3 lag</a:t>
            </a:r>
          </a:p>
          <a:p>
            <a:pPr lvl="1">
              <a:lnSpc>
                <a:spcPct val="115000"/>
              </a:lnSpc>
            </a:pPr>
            <a:r>
              <a:rPr lang="sv-SE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Alla barn spelar lika mycket</a:t>
            </a:r>
          </a:p>
          <a:p>
            <a:pPr lvl="1">
              <a:lnSpc>
                <a:spcPct val="115000"/>
              </a:lnSpc>
            </a:pPr>
            <a:r>
              <a:rPr lang="sv-SE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Kallelse via laget.se</a:t>
            </a:r>
          </a:p>
          <a:p>
            <a:pPr lvl="1">
              <a:lnSpc>
                <a:spcPct val="115000"/>
              </a:lnSpc>
            </a:pPr>
            <a:r>
              <a:rPr lang="sv-SE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Nya matchställ (kvitteras ut)</a:t>
            </a:r>
          </a:p>
          <a:p>
            <a:pPr lvl="1">
              <a:lnSpc>
                <a:spcPct val="115000"/>
              </a:lnSpc>
            </a:pPr>
            <a:r>
              <a:rPr lang="sv-SE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Kiosk på </a:t>
            </a:r>
            <a:r>
              <a:rPr lang="sv-SE" sz="18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Falevi</a:t>
            </a:r>
            <a:r>
              <a:rPr lang="sv-SE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vid ett tillfälle. Behövs 2-3 föräldrar. </a:t>
            </a:r>
            <a:endParaRPr lang="sv-SE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15000"/>
              </a:lnSpc>
              <a:buNone/>
            </a:pPr>
            <a:endParaRPr lang="sv-SE" sz="1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15000"/>
              </a:lnSpc>
              <a:buNone/>
            </a:pPr>
            <a:r>
              <a:rPr lang="sv-SE" sz="1400" b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Datum för sammandrag</a:t>
            </a:r>
          </a:p>
          <a:p>
            <a:pPr marL="457200" lvl="1" indent="0">
              <a:lnSpc>
                <a:spcPct val="115000"/>
              </a:lnSpc>
              <a:buNone/>
            </a:pPr>
            <a:r>
              <a:rPr lang="sv-SE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(Exakta datum kommer inom ett par veckor)</a:t>
            </a:r>
            <a:endParaRPr lang="sv-SE" sz="1400" b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lvl="1"/>
            <a:r>
              <a:rPr lang="sv-SE" sz="1200" b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10/11 maj</a:t>
            </a:r>
          </a:p>
          <a:p>
            <a:pPr lvl="1"/>
            <a:r>
              <a:rPr lang="sv-SE" sz="1200" b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31 maj/1 juni</a:t>
            </a:r>
          </a:p>
          <a:p>
            <a:pPr lvl="1"/>
            <a:r>
              <a:rPr lang="sv-SE" sz="1200" b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14/15 juni</a:t>
            </a:r>
          </a:p>
          <a:p>
            <a:pPr lvl="1"/>
            <a:r>
              <a:rPr lang="sv-SE" sz="1200" b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23/24 augusti</a:t>
            </a:r>
          </a:p>
          <a:p>
            <a:pPr lvl="1"/>
            <a:r>
              <a:rPr lang="sv-SE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6/7 september</a:t>
            </a:r>
          </a:p>
          <a:p>
            <a:pPr lvl="1"/>
            <a:r>
              <a:rPr lang="sv-SE" sz="1200" b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20-21 september</a:t>
            </a:r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EF4DD9BA-AB5B-D84B-AEF0-D7C989B75202}"/>
              </a:ext>
            </a:extLst>
          </p:cNvPr>
          <p:cNvCxnSpPr>
            <a:cxnSpLocks/>
          </p:cNvCxnSpPr>
          <p:nvPr/>
        </p:nvCxnSpPr>
        <p:spPr>
          <a:xfrm>
            <a:off x="629391" y="6080166"/>
            <a:ext cx="10913423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ruta 7">
            <a:extLst>
              <a:ext uri="{FF2B5EF4-FFF2-40B4-BE49-F238E27FC236}">
                <a16:creationId xmlns:a16="http://schemas.microsoft.com/office/drawing/2014/main" id="{B73E8918-DAE4-FF4C-ACC7-024FB0C95EAA}"/>
              </a:ext>
            </a:extLst>
          </p:cNvPr>
          <p:cNvSpPr txBox="1"/>
          <p:nvPr/>
        </p:nvSpPr>
        <p:spPr>
          <a:xfrm>
            <a:off x="534391" y="6103919"/>
            <a:ext cx="3800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Falköpings FK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F444F2E-E8DD-1F4B-83FF-896108E81A16}"/>
              </a:ext>
            </a:extLst>
          </p:cNvPr>
          <p:cNvSpPr txBox="1"/>
          <p:nvPr/>
        </p:nvSpPr>
        <p:spPr>
          <a:xfrm>
            <a:off x="7849585" y="6103919"/>
            <a:ext cx="3800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2025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265A5C7-7376-9FF9-6F08-120DEE473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4285" y="124534"/>
            <a:ext cx="805133" cy="106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30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D2B3E-C82A-A639-622B-20DF517B4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AFA8E815-5561-2C62-A03C-3819961AEF40}"/>
              </a:ext>
            </a:extLst>
          </p:cNvPr>
          <p:cNvSpPr/>
          <p:nvPr/>
        </p:nvSpPr>
        <p:spPr>
          <a:xfrm>
            <a:off x="0" y="6659"/>
            <a:ext cx="1243951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6CFDB99-B952-E035-5F0A-4F2E695AAC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7911" y="3189676"/>
            <a:ext cx="6903875" cy="683131"/>
          </a:xfrm>
        </p:spPr>
        <p:txBody>
          <a:bodyPr>
            <a:noAutofit/>
          </a:bodyPr>
          <a:lstStyle/>
          <a:p>
            <a:r>
              <a:rPr lang="sv-SE" sz="72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Frågor?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40ECF12-1BF0-8E64-699E-8194F1064A0F}"/>
              </a:ext>
            </a:extLst>
          </p:cNvPr>
          <p:cNvSpPr/>
          <p:nvPr/>
        </p:nvSpPr>
        <p:spPr>
          <a:xfrm>
            <a:off x="10001249" y="-181513"/>
            <a:ext cx="2474529" cy="7202423"/>
          </a:xfrm>
          <a:custGeom>
            <a:avLst/>
            <a:gdLst>
              <a:gd name="connsiteX0" fmla="*/ 0 w 4409090"/>
              <a:gd name="connsiteY0" fmla="*/ 0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0 w 4409090"/>
              <a:gd name="connsiteY4" fmla="*/ 0 h 5181600"/>
              <a:gd name="connsiteX0" fmla="*/ 1460938 w 4409090"/>
              <a:gd name="connsiteY0" fmla="*/ 73572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1460938 w 4409090"/>
              <a:gd name="connsiteY4" fmla="*/ 73572 h 5181600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9090" h="5181600">
                <a:moveTo>
                  <a:pt x="3508972" y="39849"/>
                </a:moveTo>
                <a:lnTo>
                  <a:pt x="4409090" y="0"/>
                </a:lnTo>
                <a:lnTo>
                  <a:pt x="4409090" y="5181600"/>
                </a:lnTo>
                <a:lnTo>
                  <a:pt x="0" y="5181600"/>
                </a:lnTo>
                <a:cubicBezTo>
                  <a:pt x="1727137" y="4192670"/>
                  <a:pt x="3618894" y="2934327"/>
                  <a:pt x="3508972" y="39849"/>
                </a:cubicBezTo>
                <a:close/>
              </a:path>
            </a:pathLst>
          </a:custGeom>
          <a:solidFill>
            <a:srgbClr val="9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ABEF293D-064E-C1E5-7C7A-1ACBFA581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89" y="445445"/>
            <a:ext cx="1579494" cy="208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99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AB20C1E-8C89-C54F-A788-B066B792A288}"/>
              </a:ext>
            </a:extLst>
          </p:cNvPr>
          <p:cNvSpPr/>
          <p:nvPr/>
        </p:nvSpPr>
        <p:spPr>
          <a:xfrm>
            <a:off x="0" y="6659"/>
            <a:ext cx="1243951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10AB490-CA23-7044-9BF2-68FB042FD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7911" y="3189676"/>
            <a:ext cx="6903875" cy="683131"/>
          </a:xfrm>
        </p:spPr>
        <p:txBody>
          <a:bodyPr>
            <a:noAutofit/>
          </a:bodyPr>
          <a:lstStyle/>
          <a:p>
            <a:r>
              <a:rPr lang="sv-SE" sz="72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TACK!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2D224C5-0366-C348-90FC-3B1738795F26}"/>
              </a:ext>
            </a:extLst>
          </p:cNvPr>
          <p:cNvSpPr/>
          <p:nvPr/>
        </p:nvSpPr>
        <p:spPr>
          <a:xfrm>
            <a:off x="10001249" y="-181513"/>
            <a:ext cx="2474529" cy="7202423"/>
          </a:xfrm>
          <a:custGeom>
            <a:avLst/>
            <a:gdLst>
              <a:gd name="connsiteX0" fmla="*/ 0 w 4409090"/>
              <a:gd name="connsiteY0" fmla="*/ 0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0 w 4409090"/>
              <a:gd name="connsiteY4" fmla="*/ 0 h 5181600"/>
              <a:gd name="connsiteX0" fmla="*/ 1460938 w 4409090"/>
              <a:gd name="connsiteY0" fmla="*/ 73572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1460938 w 4409090"/>
              <a:gd name="connsiteY4" fmla="*/ 73572 h 5181600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9090" h="5181600">
                <a:moveTo>
                  <a:pt x="3508972" y="39849"/>
                </a:moveTo>
                <a:lnTo>
                  <a:pt x="4409090" y="0"/>
                </a:lnTo>
                <a:lnTo>
                  <a:pt x="4409090" y="5181600"/>
                </a:lnTo>
                <a:lnTo>
                  <a:pt x="0" y="5181600"/>
                </a:lnTo>
                <a:cubicBezTo>
                  <a:pt x="1727137" y="4192670"/>
                  <a:pt x="3618894" y="2934327"/>
                  <a:pt x="3508972" y="39849"/>
                </a:cubicBezTo>
                <a:close/>
              </a:path>
            </a:pathLst>
          </a:custGeom>
          <a:solidFill>
            <a:srgbClr val="9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08B8FF27-DF5F-AA3D-86DA-402B5D274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89" y="445445"/>
            <a:ext cx="1579494" cy="208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25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CC2A79-323F-4555-AB6D-4BF039711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>
                <a:latin typeface="Century Gothic" panose="020B0502020202020204" pitchFamily="34" charset="0"/>
                <a:cs typeface="Arial" panose="020B0604020202020204" pitchFamily="34" charset="0"/>
              </a:rPr>
              <a:t>Kontaktpersoner för Falköpings FK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8C775ED-3CC8-456A-B2E2-AC017119D5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9391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900" b="1" dirty="0">
                <a:latin typeface="Century Gothic" panose="020B0502020202020204" pitchFamily="34" charset="0"/>
                <a:cs typeface="Arial" panose="020B0604020202020204" pitchFamily="34" charset="0"/>
              </a:rPr>
              <a:t>Andreas Brorsson</a:t>
            </a:r>
            <a:br>
              <a:rPr lang="sv-SE" sz="1900" b="1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sv-SE" sz="1900" b="1" dirty="0">
                <a:latin typeface="Century Gothic" panose="020B0502020202020204" pitchFamily="34" charset="0"/>
                <a:cs typeface="Arial" panose="020B0604020202020204" pitchFamily="34" charset="0"/>
              </a:rPr>
              <a:t>Ordförande</a:t>
            </a:r>
          </a:p>
          <a:p>
            <a:pPr marL="0" indent="0">
              <a:buNone/>
            </a:pPr>
            <a:r>
              <a:rPr lang="sv-SE" sz="1700" dirty="0">
                <a:latin typeface="Century Gothic" panose="020B0502020202020204" pitchFamily="34" charset="0"/>
                <a:cs typeface="Arial" panose="020B0604020202020204" pitchFamily="34" charset="0"/>
              </a:rPr>
              <a:t>Telefon: 0706 – 05 50 15</a:t>
            </a:r>
          </a:p>
          <a:p>
            <a:pPr marL="0" indent="0">
              <a:buNone/>
            </a:pPr>
            <a:r>
              <a:rPr lang="sv-SE" sz="1700" dirty="0">
                <a:latin typeface="Century Gothic" panose="020B0502020202020204" pitchFamily="34" charset="0"/>
                <a:cs typeface="Arial" panose="020B0604020202020204" pitchFamily="34" charset="0"/>
              </a:rPr>
              <a:t>E-post: brorssonffk@gmail.com</a:t>
            </a:r>
            <a:endParaRPr lang="sv-SE" sz="19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1900" b="1" dirty="0">
                <a:latin typeface="Century Gothic" panose="020B0502020202020204" pitchFamily="34" charset="0"/>
                <a:cs typeface="Arial" panose="020B0604020202020204" pitchFamily="34" charset="0"/>
              </a:rPr>
              <a:t>Andreas Wilhelmsson</a:t>
            </a:r>
            <a:br>
              <a:rPr lang="sv-SE" sz="1900" b="1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sv-SE" sz="1900" b="1" dirty="0">
                <a:latin typeface="Century Gothic" panose="020B0502020202020204" pitchFamily="34" charset="0"/>
                <a:cs typeface="Arial" panose="020B0604020202020204" pitchFamily="34" charset="0"/>
              </a:rPr>
              <a:t>Ungdomsansvarig</a:t>
            </a:r>
          </a:p>
          <a:p>
            <a:pPr marL="0" indent="0">
              <a:buNone/>
            </a:pPr>
            <a:r>
              <a:rPr lang="sv-SE" sz="1700" dirty="0">
                <a:latin typeface="Century Gothic" panose="020B0502020202020204" pitchFamily="34" charset="0"/>
                <a:cs typeface="Arial" panose="020B0604020202020204" pitchFamily="34" charset="0"/>
              </a:rPr>
              <a:t>Telefon: 0731-57 51 14</a:t>
            </a:r>
          </a:p>
          <a:p>
            <a:pPr marL="0" indent="0">
              <a:buNone/>
            </a:pPr>
            <a:r>
              <a:rPr lang="sv-SE" sz="1700" dirty="0">
                <a:latin typeface="Century Gothic" panose="020B0502020202020204" pitchFamily="34" charset="0"/>
                <a:cs typeface="Arial" panose="020B0604020202020204" pitchFamily="34" charset="0"/>
              </a:rPr>
              <a:t>E-post: andwilh@icloud.com</a:t>
            </a:r>
          </a:p>
          <a:p>
            <a:pPr marL="0" indent="0">
              <a:buNone/>
            </a:pPr>
            <a:r>
              <a:rPr lang="sv-SE" sz="1900" b="1" dirty="0">
                <a:latin typeface="Century Gothic" panose="020B0502020202020204" pitchFamily="34" charset="0"/>
                <a:cs typeface="Arial" panose="020B0604020202020204" pitchFamily="34" charset="0"/>
              </a:rPr>
              <a:t>Johannes Andersson</a:t>
            </a:r>
          </a:p>
          <a:p>
            <a:pPr marL="0" indent="0">
              <a:buNone/>
            </a:pPr>
            <a:r>
              <a:rPr lang="sv-SE" sz="1900" b="1" dirty="0">
                <a:latin typeface="Century Gothic" panose="020B0502020202020204" pitchFamily="34" charset="0"/>
                <a:cs typeface="Arial" panose="020B0604020202020204" pitchFamily="34" charset="0"/>
              </a:rPr>
              <a:t>Kansli</a:t>
            </a:r>
          </a:p>
          <a:p>
            <a:pPr marL="0" indent="0">
              <a:buNone/>
            </a:pPr>
            <a:r>
              <a:rPr lang="sv-SE" sz="1700" dirty="0">
                <a:latin typeface="Century Gothic" panose="020B0502020202020204" pitchFamily="34" charset="0"/>
                <a:cs typeface="Arial" panose="020B0604020202020204" pitchFamily="34" charset="0"/>
              </a:rPr>
              <a:t>Telefon: 0724 – 06 46 37</a:t>
            </a:r>
          </a:p>
          <a:p>
            <a:pPr marL="0" indent="0">
              <a:buNone/>
            </a:pPr>
            <a:r>
              <a:rPr lang="sv-SE" sz="1700" dirty="0">
                <a:latin typeface="Century Gothic" panose="020B0502020202020204" pitchFamily="34" charset="0"/>
                <a:cs typeface="Arial" panose="020B0604020202020204" pitchFamily="34" charset="0"/>
              </a:rPr>
              <a:t>E-post: falkopingsfk@gmail.com</a:t>
            </a:r>
          </a:p>
          <a:p>
            <a:pPr marL="0" indent="0">
              <a:buNone/>
            </a:pPr>
            <a:endParaRPr lang="sv-SE" sz="18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18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latshållare för innehåll 3">
            <a:extLst>
              <a:ext uri="{FF2B5EF4-FFF2-40B4-BE49-F238E27FC236}">
                <a16:creationId xmlns:a16="http://schemas.microsoft.com/office/drawing/2014/main" id="{3D7F2D21-BFF5-C147-93DD-F52FC1D36D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sv-SE" dirty="0"/>
          </a:p>
          <a:p>
            <a:pPr marL="457200" lvl="1" indent="0">
              <a:buNone/>
            </a:pPr>
            <a:endParaRPr lang="sv-SE" dirty="0"/>
          </a:p>
          <a:p>
            <a:pPr marL="457200" lvl="1" indent="0">
              <a:buNone/>
            </a:pPr>
            <a:endParaRPr lang="sv-SE" dirty="0"/>
          </a:p>
          <a:p>
            <a:pPr marL="457200" lvl="1" indent="0">
              <a:buNone/>
            </a:pPr>
            <a:endParaRPr lang="sv-SE" dirty="0"/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EF4DD9BA-AB5B-D84B-AEF0-D7C989B75202}"/>
              </a:ext>
            </a:extLst>
          </p:cNvPr>
          <p:cNvCxnSpPr>
            <a:cxnSpLocks/>
          </p:cNvCxnSpPr>
          <p:nvPr/>
        </p:nvCxnSpPr>
        <p:spPr>
          <a:xfrm>
            <a:off x="629391" y="6080166"/>
            <a:ext cx="10913423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ruta 7">
            <a:extLst>
              <a:ext uri="{FF2B5EF4-FFF2-40B4-BE49-F238E27FC236}">
                <a16:creationId xmlns:a16="http://schemas.microsoft.com/office/drawing/2014/main" id="{B73E8918-DAE4-FF4C-ACC7-024FB0C95EAA}"/>
              </a:ext>
            </a:extLst>
          </p:cNvPr>
          <p:cNvSpPr txBox="1"/>
          <p:nvPr/>
        </p:nvSpPr>
        <p:spPr>
          <a:xfrm>
            <a:off x="534391" y="6103919"/>
            <a:ext cx="3800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Falköpings FK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F444F2E-E8DD-1F4B-83FF-896108E81A16}"/>
              </a:ext>
            </a:extLst>
          </p:cNvPr>
          <p:cNvSpPr txBox="1"/>
          <p:nvPr/>
        </p:nvSpPr>
        <p:spPr>
          <a:xfrm>
            <a:off x="7849585" y="6103919"/>
            <a:ext cx="3800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2025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8FB973E-CCFF-7F88-78C1-687F615CE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784" y="1728520"/>
            <a:ext cx="2574431" cy="3400959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74C5DD9F-88D8-4B54-6440-FF0F68CAF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4285" y="124534"/>
            <a:ext cx="805133" cy="106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99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B3FD6-6B4C-D54A-3B8B-36F9D989E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En bild som visar klädsel, person, fotbeklädnader, inomhus&#10;&#10;AI-genererat innehåll kan vara felaktigt.">
            <a:extLst>
              <a:ext uri="{FF2B5EF4-FFF2-40B4-BE49-F238E27FC236}">
                <a16:creationId xmlns:a16="http://schemas.microsoft.com/office/drawing/2014/main" id="{706F7A19-02AF-6523-F163-2BF63D64EF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221" t="12512" r="7201" b="3862"/>
          <a:stretch/>
        </p:blipFill>
        <p:spPr>
          <a:xfrm>
            <a:off x="8046690" y="2998859"/>
            <a:ext cx="4123184" cy="3057556"/>
          </a:xfrm>
          <a:prstGeom prst="rect">
            <a:avLst/>
          </a:prstGeom>
        </p:spPr>
      </p:pic>
      <p:pic>
        <p:nvPicPr>
          <p:cNvPr id="11" name="Bildobjekt 10" descr="En bild som visar gräs, utomhus, himmel, person&#10;&#10;AI-genererat innehåll kan vara felaktigt.">
            <a:extLst>
              <a:ext uri="{FF2B5EF4-FFF2-40B4-BE49-F238E27FC236}">
                <a16:creationId xmlns:a16="http://schemas.microsoft.com/office/drawing/2014/main" id="{1EEAE04C-C654-00C4-E935-B2D0C2C196E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795" t="19267" r="6009" b="13072"/>
          <a:stretch/>
        </p:blipFill>
        <p:spPr>
          <a:xfrm>
            <a:off x="3650354" y="1302342"/>
            <a:ext cx="4537578" cy="264072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B328AE2-4945-98CC-1592-BD78637E6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983"/>
            <a:ext cx="10515600" cy="1325563"/>
          </a:xfrm>
        </p:spPr>
        <p:txBody>
          <a:bodyPr/>
          <a:lstStyle/>
          <a:p>
            <a:pPr algn="ctr"/>
            <a:r>
              <a:rPr lang="sv-SE" b="1" dirty="0">
                <a:latin typeface="Century Gothic" panose="020B0502020202020204" pitchFamily="34" charset="0"/>
                <a:cs typeface="Arial" panose="020B0604020202020204" pitchFamily="34" charset="0"/>
              </a:rPr>
              <a:t>FFK P2017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8979B2-F901-BAC7-BF11-3564691C66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9391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900" b="1" dirty="0">
                <a:latin typeface="Century Gothic" panose="020B0502020202020204" pitchFamily="34" charset="0"/>
                <a:cs typeface="Arial" panose="020B0604020202020204" pitchFamily="34" charset="0"/>
              </a:rPr>
              <a:t>Ledare</a:t>
            </a:r>
          </a:p>
          <a:p>
            <a:pPr marL="0" indent="0">
              <a:buNone/>
            </a:pPr>
            <a:r>
              <a:rPr lang="sv-SE" sz="1700" dirty="0" err="1">
                <a:latin typeface="Century Gothic" panose="020B0502020202020204" pitchFamily="34" charset="0"/>
                <a:cs typeface="Arial" panose="020B0604020202020204" pitchFamily="34" charset="0"/>
              </a:rPr>
              <a:t>Nihad</a:t>
            </a:r>
            <a:r>
              <a:rPr lang="sv-SE" sz="17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sv-SE" sz="1700" dirty="0" err="1">
                <a:latin typeface="Century Gothic" panose="020B0502020202020204" pitchFamily="34" charset="0"/>
                <a:cs typeface="Arial" panose="020B0604020202020204" pitchFamily="34" charset="0"/>
              </a:rPr>
              <a:t>Hadzimahovic</a:t>
            </a:r>
            <a:endParaRPr lang="sv-SE" sz="17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1700" dirty="0">
                <a:latin typeface="Century Gothic" panose="020B0502020202020204" pitchFamily="34" charset="0"/>
                <a:cs typeface="Arial" panose="020B0604020202020204" pitchFamily="34" charset="0"/>
              </a:rPr>
              <a:t>Peter Johansson</a:t>
            </a:r>
          </a:p>
          <a:p>
            <a:pPr marL="0" indent="0">
              <a:buNone/>
            </a:pPr>
            <a:r>
              <a:rPr lang="sv-SE" sz="1700" dirty="0">
                <a:latin typeface="Century Gothic" panose="020B0502020202020204" pitchFamily="34" charset="0"/>
                <a:cs typeface="Arial" panose="020B0604020202020204" pitchFamily="34" charset="0"/>
              </a:rPr>
              <a:t>Nina Molin</a:t>
            </a:r>
          </a:p>
          <a:p>
            <a:pPr marL="0" indent="0">
              <a:buNone/>
            </a:pPr>
            <a:r>
              <a:rPr lang="sv-SE" sz="1700" dirty="0">
                <a:latin typeface="Century Gothic" panose="020B0502020202020204" pitchFamily="34" charset="0"/>
                <a:cs typeface="Arial" panose="020B0604020202020204" pitchFamily="34" charset="0"/>
              </a:rPr>
              <a:t>Emanuel Lager</a:t>
            </a:r>
          </a:p>
          <a:p>
            <a:pPr marL="0" indent="0">
              <a:buNone/>
            </a:pPr>
            <a:r>
              <a:rPr lang="sv-SE" sz="1700" dirty="0">
                <a:latin typeface="Century Gothic" panose="020B0502020202020204" pitchFamily="34" charset="0"/>
                <a:cs typeface="Arial" panose="020B0604020202020204" pitchFamily="34" charset="0"/>
              </a:rPr>
              <a:t>Edvin Ekholm</a:t>
            </a:r>
          </a:p>
          <a:p>
            <a:pPr marL="0" indent="0">
              <a:buNone/>
            </a:pPr>
            <a:endParaRPr lang="sv-SE" sz="17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1900" b="1" dirty="0">
                <a:latin typeface="Century Gothic" panose="020B0502020202020204" pitchFamily="34" charset="0"/>
                <a:cs typeface="Arial" panose="020B0604020202020204" pitchFamily="34" charset="0"/>
              </a:rPr>
              <a:t>Lagförälder/administrativ</a:t>
            </a:r>
          </a:p>
          <a:p>
            <a:pPr marL="0" indent="0">
              <a:buNone/>
            </a:pPr>
            <a:r>
              <a:rPr lang="sv-SE" sz="1700" dirty="0">
                <a:latin typeface="Century Gothic" panose="020B0502020202020204" pitchFamily="34" charset="0"/>
                <a:cs typeface="Arial" panose="020B0604020202020204" pitchFamily="34" charset="0"/>
              </a:rPr>
              <a:t>Pia Lindberg</a:t>
            </a:r>
          </a:p>
          <a:p>
            <a:pPr marL="0" indent="0">
              <a:buNone/>
            </a:pPr>
            <a:endParaRPr lang="sv-SE" sz="18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18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latshållare för innehåll 3">
            <a:extLst>
              <a:ext uri="{FF2B5EF4-FFF2-40B4-BE49-F238E27FC236}">
                <a16:creationId xmlns:a16="http://schemas.microsoft.com/office/drawing/2014/main" id="{0AC956B6-A027-B325-C799-D7A4B7797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sv-SE" dirty="0"/>
          </a:p>
          <a:p>
            <a:pPr marL="457200" lvl="1" indent="0">
              <a:buNone/>
            </a:pPr>
            <a:endParaRPr lang="sv-SE" dirty="0"/>
          </a:p>
          <a:p>
            <a:pPr marL="457200" lvl="1" indent="0">
              <a:buNone/>
            </a:pPr>
            <a:endParaRPr lang="sv-SE" dirty="0"/>
          </a:p>
          <a:p>
            <a:pPr marL="457200" lvl="1" indent="0">
              <a:buNone/>
            </a:pPr>
            <a:endParaRPr lang="sv-SE" dirty="0"/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DF31AE05-EC84-8946-162E-ED4508581A07}"/>
              </a:ext>
            </a:extLst>
          </p:cNvPr>
          <p:cNvCxnSpPr>
            <a:cxnSpLocks/>
          </p:cNvCxnSpPr>
          <p:nvPr/>
        </p:nvCxnSpPr>
        <p:spPr>
          <a:xfrm>
            <a:off x="629391" y="6080166"/>
            <a:ext cx="10913423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ruta 7">
            <a:extLst>
              <a:ext uri="{FF2B5EF4-FFF2-40B4-BE49-F238E27FC236}">
                <a16:creationId xmlns:a16="http://schemas.microsoft.com/office/drawing/2014/main" id="{13D76EA5-A4E5-7C80-F2B0-A8F492567553}"/>
              </a:ext>
            </a:extLst>
          </p:cNvPr>
          <p:cNvSpPr txBox="1"/>
          <p:nvPr/>
        </p:nvSpPr>
        <p:spPr>
          <a:xfrm>
            <a:off x="534391" y="6103919"/>
            <a:ext cx="3800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Falköpings FK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ECDFBBCB-16AB-C012-645C-7C33B3C6C80D}"/>
              </a:ext>
            </a:extLst>
          </p:cNvPr>
          <p:cNvSpPr txBox="1"/>
          <p:nvPr/>
        </p:nvSpPr>
        <p:spPr>
          <a:xfrm>
            <a:off x="7849585" y="6103919"/>
            <a:ext cx="3800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2025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256D7C2-BE9C-451E-A3CC-EEEC481D8E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4285" y="124534"/>
            <a:ext cx="805133" cy="106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15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680CD5-6A96-4B3D-96A8-5D0C71A0D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>
                <a:latin typeface="Century Gothic" panose="020B0502020202020204" pitchFamily="34" charset="0"/>
                <a:cs typeface="Arial" panose="020B0604020202020204" pitchFamily="34" charset="0"/>
              </a:rPr>
              <a:t>Vad Falköpings FK står för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E46559B-2867-4B5E-8F03-6FBFCF1FB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186" y="1825625"/>
            <a:ext cx="5038112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v-SE" sz="3800" b="1" dirty="0">
                <a:latin typeface="Century Gothic" panose="020B0502020202020204" pitchFamily="34" charset="0"/>
                <a:cs typeface="Arial" panose="020B0604020202020204" pitchFamily="34" charset="0"/>
              </a:rPr>
              <a:t>Vision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v-SE" sz="2900" dirty="0">
                <a:latin typeface="Century Gothic" panose="020B0502020202020204" pitchFamily="34" charset="0"/>
                <a:cs typeface="Arial" panose="020B0604020202020204" pitchFamily="34" charset="0"/>
              </a:rPr>
              <a:t>Något för alla - hela livet</a:t>
            </a:r>
          </a:p>
          <a:p>
            <a:pPr marL="0" indent="0">
              <a:buNone/>
            </a:pPr>
            <a:endParaRPr lang="sv-SE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3800" b="1" dirty="0">
                <a:latin typeface="Century Gothic" panose="020B0502020202020204" pitchFamily="34" charset="0"/>
                <a:cs typeface="Arial" panose="020B0604020202020204" pitchFamily="34" charset="0"/>
              </a:rPr>
              <a:t>Idé</a:t>
            </a:r>
          </a:p>
          <a:p>
            <a:pPr>
              <a:lnSpc>
                <a:spcPct val="120000"/>
              </a:lnSpc>
            </a:pPr>
            <a:r>
              <a:rPr lang="sv-SE" sz="2900" dirty="0">
                <a:latin typeface="Century Gothic" panose="020B0502020202020204" pitchFamily="34" charset="0"/>
                <a:cs typeface="Arial" panose="020B0604020202020204" pitchFamily="34" charset="0"/>
              </a:rPr>
              <a:t>Alla ska kunna vara med i </a:t>
            </a:r>
            <a:r>
              <a:rPr lang="sv-SE" sz="2900" b="1" dirty="0">
                <a:latin typeface="Century Gothic" panose="020B0502020202020204" pitchFamily="34" charset="0"/>
                <a:cs typeface="Arial" panose="020B0604020202020204" pitchFamily="34" charset="0"/>
              </a:rPr>
              <a:t>Falköpings FK.</a:t>
            </a:r>
          </a:p>
          <a:p>
            <a:pPr>
              <a:lnSpc>
                <a:spcPct val="120000"/>
              </a:lnSpc>
            </a:pPr>
            <a:r>
              <a:rPr lang="sv-SE" sz="2900" dirty="0">
                <a:latin typeface="Century Gothic" panose="020B0502020202020204" pitchFamily="34" charset="0"/>
                <a:cs typeface="Arial" panose="020B0604020202020204" pitchFamily="34" charset="0"/>
              </a:rPr>
              <a:t>Våra kärnvärden är jämställdhet, respekt och kamratskap. Alla ska känna sig välkomna och kunna vara med på sina villkor. </a:t>
            </a:r>
          </a:p>
          <a:p>
            <a:pPr>
              <a:lnSpc>
                <a:spcPct val="120000"/>
              </a:lnSpc>
            </a:pPr>
            <a:r>
              <a:rPr lang="sv-SE" sz="2900" dirty="0">
                <a:latin typeface="Century Gothic" panose="020B0502020202020204" pitchFamily="34" charset="0"/>
                <a:cs typeface="Arial" panose="020B0604020202020204" pitchFamily="34" charset="0"/>
              </a:rPr>
              <a:t>Detta skapar förutsättningar för idrott hela livet.</a:t>
            </a:r>
            <a:br>
              <a:rPr lang="sv-SE" dirty="0">
                <a:latin typeface="Century Gothic" panose="020B0502020202020204" pitchFamily="34" charset="0"/>
              </a:rPr>
            </a:br>
            <a:endParaRPr lang="sv-SE" dirty="0">
              <a:latin typeface="Century Gothic" panose="020B0502020202020204" pitchFamily="34" charset="0"/>
            </a:endParaRPr>
          </a:p>
          <a:p>
            <a:endParaRPr lang="sv-SE" dirty="0">
              <a:latin typeface="Century Gothic" panose="020B0502020202020204" pitchFamily="34" charset="0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6B990ED-800C-4F91-BA17-A29E9F082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1214" y="1825625"/>
            <a:ext cx="5181600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sv-SE" sz="2900" dirty="0">
                <a:latin typeface="Century Gothic" panose="020B0502020202020204" pitchFamily="34" charset="0"/>
                <a:cs typeface="Arial" panose="020B0604020202020204" pitchFamily="34" charset="0"/>
              </a:rPr>
              <a:t>I </a:t>
            </a:r>
            <a:r>
              <a:rPr lang="sv-SE" sz="2900" b="1" dirty="0">
                <a:latin typeface="Century Gothic" panose="020B0502020202020204" pitchFamily="34" charset="0"/>
                <a:cs typeface="Arial" panose="020B0604020202020204" pitchFamily="34" charset="0"/>
              </a:rPr>
              <a:t>Falköpings FK </a:t>
            </a:r>
            <a:r>
              <a:rPr lang="sv-SE" sz="2900" dirty="0">
                <a:latin typeface="Century Gothic" panose="020B0502020202020204" pitchFamily="34" charset="0"/>
                <a:cs typeface="Arial" panose="020B0604020202020204" pitchFamily="34" charset="0"/>
              </a:rPr>
              <a:t>arbetar vi utifrån Barnkonventionen. Vi följer framförallt dess fyra grundläggande och vägledande principer: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sv-SE" sz="2900" dirty="0">
                <a:latin typeface="Century Gothic" panose="020B0502020202020204" pitchFamily="34" charset="0"/>
                <a:cs typeface="Arial" panose="020B0604020202020204" pitchFamily="34" charset="0"/>
              </a:rPr>
              <a:t>Alla barns lika värde med samma rättigheter.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sv-SE" sz="2900" dirty="0">
                <a:latin typeface="Century Gothic" panose="020B0502020202020204" pitchFamily="34" charset="0"/>
                <a:cs typeface="Arial" panose="020B0604020202020204" pitchFamily="34" charset="0"/>
              </a:rPr>
              <a:t>Barnets bästa ska beaktas i alla beslut som rör barnet.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sv-SE" sz="2900" dirty="0">
                <a:latin typeface="Century Gothic" panose="020B0502020202020204" pitchFamily="34" charset="0"/>
                <a:cs typeface="Arial" panose="020B0604020202020204" pitchFamily="34" charset="0"/>
              </a:rPr>
              <a:t>Alla barn har rätt till liv och utveckling.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sv-SE" sz="2900" dirty="0">
                <a:latin typeface="Century Gothic" panose="020B0502020202020204" pitchFamily="34" charset="0"/>
                <a:cs typeface="Arial" panose="020B0604020202020204" pitchFamily="34" charset="0"/>
              </a:rPr>
              <a:t>Alla barn har rätt att uttrycka sin mening och få den respekterad.</a:t>
            </a:r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B2BC2E7A-3DE2-A24B-A4EA-D98676EFBBFF}"/>
              </a:ext>
            </a:extLst>
          </p:cNvPr>
          <p:cNvCxnSpPr>
            <a:cxnSpLocks/>
          </p:cNvCxnSpPr>
          <p:nvPr/>
        </p:nvCxnSpPr>
        <p:spPr>
          <a:xfrm>
            <a:off x="629391" y="6080166"/>
            <a:ext cx="10913423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ruta 6">
            <a:extLst>
              <a:ext uri="{FF2B5EF4-FFF2-40B4-BE49-F238E27FC236}">
                <a16:creationId xmlns:a16="http://schemas.microsoft.com/office/drawing/2014/main" id="{2D74796E-BE2F-8C47-A31D-04EB3774F637}"/>
              </a:ext>
            </a:extLst>
          </p:cNvPr>
          <p:cNvSpPr txBox="1"/>
          <p:nvPr/>
        </p:nvSpPr>
        <p:spPr>
          <a:xfrm>
            <a:off x="534391" y="6103919"/>
            <a:ext cx="3800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Falköpings FK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58DE3FD-4FD5-9146-8125-A91548E0EFEC}"/>
              </a:ext>
            </a:extLst>
          </p:cNvPr>
          <p:cNvSpPr txBox="1"/>
          <p:nvPr/>
        </p:nvSpPr>
        <p:spPr>
          <a:xfrm>
            <a:off x="7849585" y="6103919"/>
            <a:ext cx="3800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2025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59E1A4F-38A4-04BB-455C-F5195DA25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4285" y="124534"/>
            <a:ext cx="805133" cy="106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85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680CD5-6A96-4B3D-96A8-5D0C71A0D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sv-SE" sz="4900" b="1" i="0" u="none" strike="noStrike" baseline="0" dirty="0">
                <a:latin typeface="Century Gothic" panose="020B0502020202020204" pitchFamily="34" charset="0"/>
              </a:rPr>
              <a:t>FFK´S VÄRDEGRUND </a:t>
            </a:r>
            <a:br>
              <a:rPr lang="sv-SE" sz="2000" b="0" i="0" u="none" strike="noStrike" baseline="0" dirty="0">
                <a:latin typeface="Century Gothic" panose="020B0502020202020204" pitchFamily="34" charset="0"/>
              </a:rPr>
            </a:br>
            <a:r>
              <a:rPr lang="sv-SE" sz="2000" b="0" i="0" u="none" strike="noStrike" baseline="0" dirty="0">
                <a:latin typeface="Century Gothic" panose="020B0502020202020204" pitchFamily="34" charset="0"/>
              </a:rPr>
              <a:t>- </a:t>
            </a:r>
            <a:r>
              <a:rPr lang="sv-SE" sz="2000" b="1" i="0" u="none" strike="noStrike" baseline="0" dirty="0">
                <a:latin typeface="Century Gothic" panose="020B0502020202020204" pitchFamily="34" charset="0"/>
              </a:rPr>
              <a:t>GENOM AKTIVITET I FALKÖPINGS FK SKAPAR VI DET GODA MÖTET </a:t>
            </a:r>
            <a:br>
              <a:rPr lang="sv-SE" sz="2000" b="1" i="0" u="none" strike="noStrike" baseline="0" dirty="0">
                <a:latin typeface="Century Gothic" panose="020B0502020202020204" pitchFamily="34" charset="0"/>
              </a:rPr>
            </a:br>
            <a:r>
              <a:rPr lang="sv-SE" sz="2000" b="1" i="0" u="none" strike="noStrike" baseline="0" dirty="0">
                <a:latin typeface="Century Gothic" panose="020B0502020202020204" pitchFamily="34" charset="0"/>
              </a:rPr>
              <a:t>MELLAN SPELARE, TRÄNARE, LEDARE, FÖRÄLDRAR &amp; PUBLIK! </a:t>
            </a:r>
            <a:br>
              <a:rPr lang="sv-SE" sz="2000" b="1" i="0" u="none" strike="noStrike" baseline="0" dirty="0">
                <a:latin typeface="Century Gothic" panose="020B0502020202020204" pitchFamily="34" charset="0"/>
              </a:rPr>
            </a:br>
            <a:endParaRPr lang="sv-SE" sz="20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E46559B-2867-4B5E-8F03-6FBFCF1FB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9391" y="2000250"/>
            <a:ext cx="10893630" cy="3876674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sz="18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Vi behandlar andra så som vi själva vill bli behandlade</a:t>
            </a:r>
            <a:br>
              <a:rPr lang="sv-SE" sz="18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8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Vi tar ställning för rent spel och fuskar inte till oss fördelar</a:t>
            </a:r>
            <a:br>
              <a:rPr lang="sv-SE" sz="18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8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Vi tar ställning mot rasism &amp; mobbning</a:t>
            </a:r>
            <a:br>
              <a:rPr lang="sv-SE" sz="18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8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Vi använder inte svordomar, könsord eller rasistiska uttryck – oavsett språk</a:t>
            </a:r>
            <a:br>
              <a:rPr lang="sv-SE" sz="18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8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 Vi lyssnar till vad våra ledare, spelare och tränare säger och visar varandra respekt</a:t>
            </a:r>
            <a:br>
              <a:rPr lang="sv-SE" sz="18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8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 Vi protesterar inte mot domslut</a:t>
            </a:r>
            <a:br>
              <a:rPr lang="sv-SE" sz="18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8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7) Vi är rädda om material som tillhör föreningen, vår egen och andras</a:t>
            </a:r>
            <a:br>
              <a:rPr lang="sv-SE" sz="18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8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8) Vi tackar alltid motståndaren, varandra och domare efter spelad match</a:t>
            </a:r>
            <a:br>
              <a:rPr lang="sv-SE" sz="18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8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9) Vi håller naturligtvis matcher och träningar alkohol och drogfria</a:t>
            </a:r>
            <a:br>
              <a:rPr lang="sv-SE" sz="18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8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10) Vi stöttar våra egna lag och hånar inte våra motståndare</a:t>
            </a:r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B2BC2E7A-3DE2-A24B-A4EA-D98676EFBBFF}"/>
              </a:ext>
            </a:extLst>
          </p:cNvPr>
          <p:cNvCxnSpPr>
            <a:cxnSpLocks/>
          </p:cNvCxnSpPr>
          <p:nvPr/>
        </p:nvCxnSpPr>
        <p:spPr>
          <a:xfrm>
            <a:off x="629391" y="6080166"/>
            <a:ext cx="10913423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ruta 6">
            <a:extLst>
              <a:ext uri="{FF2B5EF4-FFF2-40B4-BE49-F238E27FC236}">
                <a16:creationId xmlns:a16="http://schemas.microsoft.com/office/drawing/2014/main" id="{2D74796E-BE2F-8C47-A31D-04EB3774F637}"/>
              </a:ext>
            </a:extLst>
          </p:cNvPr>
          <p:cNvSpPr txBox="1"/>
          <p:nvPr/>
        </p:nvSpPr>
        <p:spPr>
          <a:xfrm>
            <a:off x="534391" y="6103919"/>
            <a:ext cx="3800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Falköpings FK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58DE3FD-4FD5-9146-8125-A91548E0EFEC}"/>
              </a:ext>
            </a:extLst>
          </p:cNvPr>
          <p:cNvSpPr txBox="1"/>
          <p:nvPr/>
        </p:nvSpPr>
        <p:spPr>
          <a:xfrm>
            <a:off x="7849585" y="6103919"/>
            <a:ext cx="3800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2025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FD6B1B2-DA44-3C46-E30B-A186AD345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4285" y="124534"/>
            <a:ext cx="805133" cy="106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381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CC2A79-323F-4555-AB6D-4BF039711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b="1" dirty="0">
                <a:latin typeface="Century Gothic" panose="020B0502020202020204" pitchFamily="34" charset="0"/>
                <a:cs typeface="Arial" panose="020B0604020202020204" pitchFamily="34" charset="0"/>
              </a:rPr>
              <a:t>Vad får man för medlems- &amp; </a:t>
            </a:r>
            <a:br>
              <a:rPr lang="sv-SE" sz="4000" b="1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sv-SE" sz="4000" b="1" dirty="0">
                <a:latin typeface="Century Gothic" panose="020B0502020202020204" pitchFamily="34" charset="0"/>
                <a:cs typeface="Arial" panose="020B0604020202020204" pitchFamily="34" charset="0"/>
              </a:rPr>
              <a:t>tränings-/spelaravgiften?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8C775ED-3CC8-456A-B2E2-AC017119D5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9390" y="1690688"/>
            <a:ext cx="10913423" cy="4486275"/>
          </a:xfrm>
        </p:spPr>
        <p:txBody>
          <a:bodyPr>
            <a:normAutofit/>
          </a:bodyPr>
          <a:lstStyle/>
          <a:p>
            <a:pPr lvl="1">
              <a:lnSpc>
                <a:spcPct val="115000"/>
              </a:lnSpc>
            </a:pPr>
            <a:r>
              <a:rPr lang="sv-SE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Utbildade tränare</a:t>
            </a:r>
            <a:endParaRPr lang="sv-SE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</a:pPr>
            <a:r>
              <a:rPr lang="sv-SE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 till träning och match (en kostnad på ca 30.000kr per år på ungdomssidan)</a:t>
            </a:r>
            <a:endParaRPr lang="sv-SE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</a:pPr>
            <a:r>
              <a:rPr lang="sv-SE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Få tvingande försäljningsuppdrag </a:t>
            </a:r>
          </a:p>
          <a:p>
            <a:pPr lvl="1">
              <a:lnSpc>
                <a:spcPct val="115000"/>
              </a:lnSpc>
            </a:pPr>
            <a:r>
              <a:rPr lang="sv-SE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Delta i c</a:t>
            </a:r>
            <a:r>
              <a:rPr lang="sv-SE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uper</a:t>
            </a:r>
            <a:endParaRPr lang="sv-SE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</a:pPr>
            <a:r>
              <a:rPr lang="sv-SE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Försäkring (”Råd och vård”)</a:t>
            </a:r>
            <a:endParaRPr lang="sv-SE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</a:pPr>
            <a:r>
              <a:rPr lang="sv-SE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äger vår egen idrottsplats och har planskötare och kanslist anställda. Övrigt arbete är ideellt såsom tränare, styrelse, </a:t>
            </a:r>
            <a:r>
              <a:rPr lang="sv-SE" sz="16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materialare</a:t>
            </a:r>
            <a:r>
              <a:rPr lang="sv-SE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vaktmästare m.m.</a:t>
            </a:r>
            <a:endParaRPr lang="sv-SE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sv-SE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Tränings- och spelaravgift är obligatorisk för att man ska få vara med och spela. Har man problem att betala, prata med oss så löser vi det. </a:t>
            </a:r>
            <a:endParaRPr lang="sv-SE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Kiosken på Falevi drivs av respektive lag och pengarna går till lagets egna kassa.</a:t>
            </a:r>
            <a:endParaRPr lang="sv-SE" sz="18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EF4DD9BA-AB5B-D84B-AEF0-D7C989B75202}"/>
              </a:ext>
            </a:extLst>
          </p:cNvPr>
          <p:cNvCxnSpPr>
            <a:cxnSpLocks/>
          </p:cNvCxnSpPr>
          <p:nvPr/>
        </p:nvCxnSpPr>
        <p:spPr>
          <a:xfrm>
            <a:off x="629391" y="6080166"/>
            <a:ext cx="10913423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ruta 7">
            <a:extLst>
              <a:ext uri="{FF2B5EF4-FFF2-40B4-BE49-F238E27FC236}">
                <a16:creationId xmlns:a16="http://schemas.microsoft.com/office/drawing/2014/main" id="{B73E8918-DAE4-FF4C-ACC7-024FB0C95EAA}"/>
              </a:ext>
            </a:extLst>
          </p:cNvPr>
          <p:cNvSpPr txBox="1"/>
          <p:nvPr/>
        </p:nvSpPr>
        <p:spPr>
          <a:xfrm>
            <a:off x="534391" y="6103919"/>
            <a:ext cx="3800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Falköpings FK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F444F2E-E8DD-1F4B-83FF-896108E81A16}"/>
              </a:ext>
            </a:extLst>
          </p:cNvPr>
          <p:cNvSpPr txBox="1"/>
          <p:nvPr/>
        </p:nvSpPr>
        <p:spPr>
          <a:xfrm>
            <a:off x="7849585" y="6103919"/>
            <a:ext cx="3800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2025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0627B36-DDC9-CF89-8D1D-1DEF0C774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4285" y="124534"/>
            <a:ext cx="805133" cy="106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18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CC2A79-323F-4555-AB6D-4BF039711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b="1" dirty="0">
                <a:latin typeface="Century Gothic" panose="020B0502020202020204" pitchFamily="34" charset="0"/>
                <a:cs typeface="Arial" panose="020B0604020202020204" pitchFamily="34" charset="0"/>
              </a:rPr>
              <a:t>Fotbollsförälder i FFK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8C775ED-3CC8-456A-B2E2-AC017119D5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62850" y="1690688"/>
            <a:ext cx="3979963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18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1800" b="1" dirty="0">
                <a:latin typeface="Century Gothic" panose="020B0502020202020204" pitchFamily="34" charset="0"/>
                <a:cs typeface="Arial" panose="020B0604020202020204" pitchFamily="34" charset="0"/>
              </a:rPr>
              <a:t>Svenska Fotbollsförbundet har samlat nyttig info till både spelare och föräldrar kring kost, skador, träning m.m. på sin hemsida, de kallar detta ”Spelklar”</a:t>
            </a:r>
          </a:p>
          <a:p>
            <a:pPr marL="0" indent="0">
              <a:buNone/>
            </a:pPr>
            <a:endParaRPr lang="sv-SE" sz="18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1800" b="1" dirty="0">
                <a:latin typeface="Century Gothic" panose="020B0502020202020204" pitchFamily="34" charset="0"/>
                <a:cs typeface="Arial" panose="020B0604020202020204" pitchFamily="34" charset="0"/>
                <a:hlinkClick r:id="rId3"/>
              </a:rPr>
              <a:t>https://www.svenskfotboll.se/svff/spelklar/information-spelklar/</a:t>
            </a:r>
            <a:endParaRPr lang="sv-SE" sz="18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18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EF4DD9BA-AB5B-D84B-AEF0-D7C989B75202}"/>
              </a:ext>
            </a:extLst>
          </p:cNvPr>
          <p:cNvCxnSpPr>
            <a:cxnSpLocks/>
          </p:cNvCxnSpPr>
          <p:nvPr/>
        </p:nvCxnSpPr>
        <p:spPr>
          <a:xfrm>
            <a:off x="629391" y="6080166"/>
            <a:ext cx="10913423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ruta 7">
            <a:extLst>
              <a:ext uri="{FF2B5EF4-FFF2-40B4-BE49-F238E27FC236}">
                <a16:creationId xmlns:a16="http://schemas.microsoft.com/office/drawing/2014/main" id="{B73E8918-DAE4-FF4C-ACC7-024FB0C95EAA}"/>
              </a:ext>
            </a:extLst>
          </p:cNvPr>
          <p:cNvSpPr txBox="1"/>
          <p:nvPr/>
        </p:nvSpPr>
        <p:spPr>
          <a:xfrm>
            <a:off x="534391" y="6103919"/>
            <a:ext cx="3800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Falköpings FK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F444F2E-E8DD-1F4B-83FF-896108E81A16}"/>
              </a:ext>
            </a:extLst>
          </p:cNvPr>
          <p:cNvSpPr txBox="1"/>
          <p:nvPr/>
        </p:nvSpPr>
        <p:spPr>
          <a:xfrm>
            <a:off x="7849585" y="6103919"/>
            <a:ext cx="3800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E49AAF2B-20CD-5A8A-F2AE-F7EBE860EE38}"/>
              </a:ext>
            </a:extLst>
          </p:cNvPr>
          <p:cNvSpPr txBox="1">
            <a:spLocks/>
          </p:cNvSpPr>
          <p:nvPr/>
        </p:nvSpPr>
        <p:spPr>
          <a:xfrm>
            <a:off x="838199" y="1714440"/>
            <a:ext cx="6617775" cy="4200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300" b="1" dirty="0">
                <a:latin typeface="Century Gothic" panose="020B0502020202020204" pitchFamily="34" charset="0"/>
              </a:rPr>
              <a:t>Tio budord för fotbollsföräldrar</a:t>
            </a:r>
          </a:p>
          <a:p>
            <a:pPr marL="0" indent="0">
              <a:buNone/>
            </a:pPr>
            <a:r>
              <a:rPr lang="sv-SE" sz="1300" dirty="0">
                <a:latin typeface="Century Gothic" panose="020B0502020202020204" pitchFamily="34" charset="0"/>
              </a:rPr>
              <a:t>1. Följ med på träning och match – ditt barn sätter värde på det</a:t>
            </a:r>
          </a:p>
          <a:p>
            <a:pPr marL="0" indent="0">
              <a:buNone/>
            </a:pPr>
            <a:r>
              <a:rPr lang="sv-SE" sz="1300" dirty="0">
                <a:latin typeface="Century Gothic" panose="020B0502020202020204" pitchFamily="34" charset="0"/>
              </a:rPr>
              <a:t>2. Skapa god stämning på träning och match</a:t>
            </a:r>
          </a:p>
          <a:p>
            <a:pPr marL="0" indent="0">
              <a:buNone/>
            </a:pPr>
            <a:r>
              <a:rPr lang="sv-SE" sz="1300" dirty="0">
                <a:latin typeface="Century Gothic" panose="020B0502020202020204" pitchFamily="34" charset="0"/>
              </a:rPr>
              <a:t>3. Uppehåll dig längs ena sidlinjen och var lugn. Låt barnen spela.</a:t>
            </a:r>
          </a:p>
          <a:p>
            <a:pPr marL="0" indent="0">
              <a:buNone/>
            </a:pPr>
            <a:r>
              <a:rPr lang="sv-SE" sz="1300" dirty="0">
                <a:latin typeface="Century Gothic" panose="020B0502020202020204" pitchFamily="34" charset="0"/>
              </a:rPr>
              <a:t>4. Uppmuntra alla spelarna i laget, inte bara ditt eget barn, i både med och motgång.</a:t>
            </a:r>
          </a:p>
          <a:p>
            <a:pPr marL="0" indent="0">
              <a:buNone/>
            </a:pPr>
            <a:r>
              <a:rPr lang="sv-SE" sz="1300" dirty="0">
                <a:latin typeface="Century Gothic" panose="020B0502020202020204" pitchFamily="34" charset="0"/>
              </a:rPr>
              <a:t>5. Respektera ledarnas matchning och beslut. Sätt dig in i föreningens policy/värdegrund.</a:t>
            </a:r>
          </a:p>
          <a:p>
            <a:pPr marL="0" indent="0">
              <a:buNone/>
            </a:pPr>
            <a:r>
              <a:rPr lang="sv-SE" sz="1300" dirty="0">
                <a:latin typeface="Century Gothic" panose="020B0502020202020204" pitchFamily="34" charset="0"/>
              </a:rPr>
              <a:t>6. Respektera domarens beslut och se henne/ honom som en vägledare under utbildning.</a:t>
            </a:r>
          </a:p>
          <a:p>
            <a:pPr marL="0" indent="0">
              <a:buNone/>
            </a:pPr>
            <a:r>
              <a:rPr lang="sv-SE" sz="1300" dirty="0">
                <a:latin typeface="Century Gothic" panose="020B0502020202020204" pitchFamily="34" charset="0"/>
              </a:rPr>
              <a:t>7. Uppmuntra ditt barn att delta – pressa inte.</a:t>
            </a:r>
          </a:p>
          <a:p>
            <a:pPr marL="0" indent="0">
              <a:buNone/>
            </a:pPr>
            <a:r>
              <a:rPr lang="sv-SE" sz="1300" dirty="0">
                <a:latin typeface="Century Gothic" panose="020B0502020202020204" pitchFamily="34" charset="0"/>
              </a:rPr>
              <a:t>8. Fråga barnen om matchen var rolig, spännande, juste eller om spelet var bra – fokusera inte på resultatet.</a:t>
            </a:r>
          </a:p>
          <a:p>
            <a:pPr marL="0" indent="0">
              <a:buNone/>
            </a:pPr>
            <a:r>
              <a:rPr lang="sv-SE" sz="1300" dirty="0">
                <a:latin typeface="Century Gothic" panose="020B0502020202020204" pitchFamily="34" charset="0"/>
              </a:rPr>
              <a:t>9. Stöd föreningen i dess arbete. Din insats blir värdesatt, inte minst av ditt barn.</a:t>
            </a:r>
          </a:p>
          <a:p>
            <a:pPr marL="0" indent="0">
              <a:buNone/>
            </a:pPr>
            <a:r>
              <a:rPr lang="sv-SE" sz="1300" dirty="0">
                <a:latin typeface="Century Gothic" panose="020B0502020202020204" pitchFamily="34" charset="0"/>
              </a:rPr>
              <a:t>10. Kom ihåg att det är ditt barn som spelar fotboll – inte Du själv.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8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FB73C39-D1B6-1C03-DBE3-5D7FC2C3A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4285" y="124534"/>
            <a:ext cx="805133" cy="106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05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CC2A79-323F-4555-AB6D-4BF039711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b="1" dirty="0">
                <a:latin typeface="Century Gothic" panose="020B0502020202020204" pitchFamily="34" charset="0"/>
                <a:cs typeface="Arial" panose="020B0604020202020204" pitchFamily="34" charset="0"/>
              </a:rPr>
              <a:t>Info FFK-huset</a:t>
            </a:r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EF4DD9BA-AB5B-D84B-AEF0-D7C989B75202}"/>
              </a:ext>
            </a:extLst>
          </p:cNvPr>
          <p:cNvCxnSpPr>
            <a:cxnSpLocks/>
          </p:cNvCxnSpPr>
          <p:nvPr/>
        </p:nvCxnSpPr>
        <p:spPr>
          <a:xfrm>
            <a:off x="629391" y="6080166"/>
            <a:ext cx="10913423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ruta 7">
            <a:extLst>
              <a:ext uri="{FF2B5EF4-FFF2-40B4-BE49-F238E27FC236}">
                <a16:creationId xmlns:a16="http://schemas.microsoft.com/office/drawing/2014/main" id="{B73E8918-DAE4-FF4C-ACC7-024FB0C95EAA}"/>
              </a:ext>
            </a:extLst>
          </p:cNvPr>
          <p:cNvSpPr txBox="1"/>
          <p:nvPr/>
        </p:nvSpPr>
        <p:spPr>
          <a:xfrm>
            <a:off x="534391" y="6103919"/>
            <a:ext cx="3800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Falköpings FK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F444F2E-E8DD-1F4B-83FF-896108E81A16}"/>
              </a:ext>
            </a:extLst>
          </p:cNvPr>
          <p:cNvSpPr txBox="1"/>
          <p:nvPr/>
        </p:nvSpPr>
        <p:spPr>
          <a:xfrm>
            <a:off x="7849585" y="6103919"/>
            <a:ext cx="3800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2025</a:t>
            </a: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E49AAF2B-20CD-5A8A-F2AE-F7EBE860EE38}"/>
              </a:ext>
            </a:extLst>
          </p:cNvPr>
          <p:cNvSpPr txBox="1">
            <a:spLocks/>
          </p:cNvSpPr>
          <p:nvPr/>
        </p:nvSpPr>
        <p:spPr>
          <a:xfrm>
            <a:off x="838199" y="1714440"/>
            <a:ext cx="7315201" cy="4200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300" dirty="0">
                <a:latin typeface="Century Gothic" panose="020B0502020202020204" pitchFamily="34" charset="0"/>
              </a:rPr>
              <a:t>Vårt fina hus blir bara finare!</a:t>
            </a:r>
          </a:p>
          <a:p>
            <a:pPr marL="0" indent="0">
              <a:buNone/>
            </a:pPr>
            <a:r>
              <a:rPr lang="sv-SE" sz="1300" dirty="0">
                <a:latin typeface="Century Gothic" panose="020B0502020202020204" pitchFamily="34" charset="0"/>
              </a:rPr>
              <a:t>Inom kort kommer alla våningar vara genomgångna och upprustade.</a:t>
            </a:r>
          </a:p>
          <a:p>
            <a:pPr marL="0" indent="0">
              <a:buNone/>
            </a:pPr>
            <a:r>
              <a:rPr lang="sv-SE" sz="1300" b="1" dirty="0">
                <a:latin typeface="Century Gothic" panose="020B0502020202020204" pitchFamily="34" charset="0"/>
              </a:rPr>
              <a:t>Klubblokalen</a:t>
            </a:r>
          </a:p>
          <a:p>
            <a:pPr marL="0" indent="0">
              <a:buNone/>
            </a:pPr>
            <a:r>
              <a:rPr lang="sv-SE" sz="1300" dirty="0">
                <a:latin typeface="Century Gothic" panose="020B0502020202020204" pitchFamily="34" charset="0"/>
              </a:rPr>
              <a:t>Kan lånas gratis av alla ledare i föreningen.</a:t>
            </a:r>
          </a:p>
          <a:p>
            <a:pPr marL="0" indent="0">
              <a:buNone/>
            </a:pPr>
            <a:r>
              <a:rPr lang="sv-SE" sz="1300" b="1" dirty="0">
                <a:latin typeface="Century Gothic" panose="020B0502020202020204" pitchFamily="34" charset="0"/>
              </a:rPr>
              <a:t>Festvåningen</a:t>
            </a:r>
          </a:p>
          <a:p>
            <a:pPr marL="0" indent="0">
              <a:buNone/>
            </a:pPr>
            <a:r>
              <a:rPr lang="sv-SE" sz="1300" dirty="0">
                <a:latin typeface="Century Gothic" panose="020B0502020202020204" pitchFamily="34" charset="0"/>
              </a:rPr>
              <a:t>Kan hyras av alla, även icke FFK-anknutna.</a:t>
            </a:r>
          </a:p>
          <a:p>
            <a:pPr marL="0" indent="0">
              <a:buNone/>
            </a:pPr>
            <a:r>
              <a:rPr lang="sv-SE" sz="1300" b="1" dirty="0">
                <a:latin typeface="Century Gothic" panose="020B0502020202020204" pitchFamily="34" charset="0"/>
              </a:rPr>
              <a:t>Källare/gymmet</a:t>
            </a:r>
          </a:p>
          <a:p>
            <a:pPr marL="0" indent="0">
              <a:buNone/>
            </a:pPr>
            <a:r>
              <a:rPr lang="sv-SE" sz="1300" dirty="0">
                <a:latin typeface="Century Gothic" panose="020B0502020202020204" pitchFamily="34" charset="0"/>
              </a:rPr>
              <a:t>Som medlem kan man lösa ett medlemskap för att få tillgång till gymmet, kostnaden är 500:-/år samt 50:- för dörrtaggen (detta beror på att vi vill att gymmet ska vara självfinansierande och inte drabba kärnverksamheten ekonomiskt)</a:t>
            </a:r>
          </a:p>
          <a:p>
            <a:pPr marL="0" indent="0">
              <a:buNone/>
            </a:pPr>
            <a:r>
              <a:rPr lang="sv-SE" sz="1300" b="1" dirty="0">
                <a:latin typeface="Century Gothic" panose="020B0502020202020204" pitchFamily="34" charset="0"/>
              </a:rPr>
              <a:t>Övrigt</a:t>
            </a:r>
          </a:p>
          <a:p>
            <a:pPr marL="0" indent="0">
              <a:buNone/>
            </a:pPr>
            <a:r>
              <a:rPr lang="sv-SE" sz="1300" dirty="0">
                <a:latin typeface="Century Gothic" panose="020B0502020202020204" pitchFamily="34" charset="0"/>
              </a:rPr>
              <a:t>Partytält - Tältet är 8x5 meter och färgen är Vit/Grå.</a:t>
            </a:r>
            <a:br>
              <a:rPr lang="sv-SE" sz="1300" dirty="0">
                <a:latin typeface="Century Gothic" panose="020B0502020202020204" pitchFamily="34" charset="0"/>
              </a:rPr>
            </a:br>
            <a:br>
              <a:rPr lang="sv-SE" sz="1300" dirty="0">
                <a:latin typeface="Century Gothic" panose="020B0502020202020204" pitchFamily="34" charset="0"/>
              </a:rPr>
            </a:br>
            <a:r>
              <a:rPr lang="sv-SE" sz="1300" dirty="0">
                <a:latin typeface="Century Gothic" panose="020B0502020202020204" pitchFamily="34" charset="0"/>
              </a:rPr>
              <a:t>Pris 2000:- </a:t>
            </a:r>
            <a:r>
              <a:rPr lang="sv-SE" sz="1300" dirty="0" err="1">
                <a:latin typeface="Century Gothic" panose="020B0502020202020204" pitchFamily="34" charset="0"/>
              </a:rPr>
              <a:t>fre</a:t>
            </a:r>
            <a:r>
              <a:rPr lang="sv-SE" sz="1300" dirty="0">
                <a:latin typeface="Century Gothic" panose="020B0502020202020204" pitchFamily="34" charset="0"/>
              </a:rPr>
              <a:t>-sön (fällbara bord samt stolar finns att låna för medlemmar i mån av ledigt)</a:t>
            </a:r>
          </a:p>
          <a:p>
            <a:pPr marL="0" indent="0">
              <a:buNone/>
            </a:pPr>
            <a:endParaRPr lang="sv-SE" sz="5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sv-SE" sz="1300" dirty="0">
                <a:latin typeface="Century Gothic" panose="020B0502020202020204" pitchFamily="34" charset="0"/>
              </a:rPr>
              <a:t>För mer info, kontakta Johannes på kansliet.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0DC9E11-2EF6-B03F-CD71-42485282C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4285" y="124534"/>
            <a:ext cx="805133" cy="106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5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CC2A79-323F-4555-AB6D-4BF039711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b="1" dirty="0">
                <a:latin typeface="Century Gothic" panose="020B0502020202020204" pitchFamily="34" charset="0"/>
                <a:cs typeface="Arial" panose="020B0604020202020204" pitchFamily="34" charset="0"/>
              </a:rPr>
              <a:t>Föräldrauppdrag under 2025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8C775ED-3CC8-456A-B2E2-AC017119D5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9390" y="1593891"/>
            <a:ext cx="10913423" cy="4486275"/>
          </a:xfrm>
        </p:spPr>
        <p:txBody>
          <a:bodyPr>
            <a:normAutofit/>
          </a:bodyPr>
          <a:lstStyle/>
          <a:p>
            <a:r>
              <a:rPr lang="sv-SE" sz="1800" dirty="0">
                <a:latin typeface="Century Gothic" panose="020B0502020202020204" pitchFamily="34" charset="0"/>
                <a:cs typeface="Arial" panose="020B0604020202020204" pitchFamily="34" charset="0"/>
              </a:rPr>
              <a:t>Idrottsrabatten </a:t>
            </a:r>
          </a:p>
          <a:p>
            <a:pPr lvl="1"/>
            <a:r>
              <a:rPr lang="sv-SE" sz="1400" dirty="0">
                <a:latin typeface="Century Gothic" panose="020B0502020202020204" pitchFamily="34" charset="0"/>
                <a:cs typeface="Arial" panose="020B0604020202020204" pitchFamily="34" charset="0"/>
              </a:rPr>
              <a:t>3 häften som lämnas ut på våren (2st för P2017)</a:t>
            </a:r>
          </a:p>
          <a:p>
            <a:endParaRPr lang="sv-SE" sz="18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sv-SE" sz="1800" dirty="0">
                <a:latin typeface="Century Gothic" panose="020B0502020202020204" pitchFamily="34" charset="0"/>
                <a:cs typeface="Arial" panose="020B0604020202020204" pitchFamily="34" charset="0"/>
              </a:rPr>
              <a:t>I slutet på augusti startar vi upp försäljningen av </a:t>
            </a:r>
            <a:r>
              <a:rPr lang="sv-SE" sz="1800" dirty="0" err="1">
                <a:latin typeface="Century Gothic" panose="020B0502020202020204" pitchFamily="34" charset="0"/>
                <a:cs typeface="Arial" panose="020B0604020202020204" pitchFamily="34" charset="0"/>
              </a:rPr>
              <a:t>Newbody</a:t>
            </a:r>
            <a:r>
              <a:rPr lang="sv-SE" sz="1800" dirty="0">
                <a:latin typeface="Century Gothic" panose="020B0502020202020204" pitchFamily="34" charset="0"/>
                <a:cs typeface="Arial" panose="020B0604020202020204" pitchFamily="34" charset="0"/>
              </a:rPr>
              <a:t> och Kakservice.</a:t>
            </a:r>
          </a:p>
          <a:p>
            <a:pPr marL="0" indent="0">
              <a:buNone/>
            </a:pPr>
            <a:endParaRPr lang="sv-SE" sz="18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sv-SE" sz="1800" dirty="0">
                <a:latin typeface="Century Gothic" panose="020B0502020202020204" pitchFamily="34" charset="0"/>
                <a:cs typeface="Arial" panose="020B0604020202020204" pitchFamily="34" charset="0"/>
              </a:rPr>
              <a:t>Bemanning Odenplan. </a:t>
            </a:r>
          </a:p>
          <a:p>
            <a:pPr marL="0" indent="0">
              <a:buNone/>
            </a:pPr>
            <a:r>
              <a:rPr lang="sv-SE" sz="1800" dirty="0">
                <a:latin typeface="Century Gothic" panose="020B0502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sv-SE" sz="1800" dirty="0">
                <a:latin typeface="Century Gothic" panose="020B0502020202020204" pitchFamily="34" charset="0"/>
                <a:cs typeface="Arial" panose="020B0604020202020204" pitchFamily="34" charset="0"/>
              </a:rPr>
              <a:t>Bemanning Bohaget</a:t>
            </a:r>
          </a:p>
          <a:p>
            <a:pPr marL="0" indent="0">
              <a:buNone/>
            </a:pPr>
            <a:endParaRPr lang="sv-SE" sz="18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sv-SE" sz="1800" dirty="0">
                <a:latin typeface="Century Gothic" panose="020B0502020202020204" pitchFamily="34" charset="0"/>
                <a:cs typeface="Arial" panose="020B0604020202020204" pitchFamily="34" charset="0"/>
              </a:rPr>
              <a:t>Spökvandringen på Mösseberg </a:t>
            </a:r>
          </a:p>
          <a:p>
            <a:pPr lvl="1"/>
            <a:r>
              <a:rPr lang="sv-SE" sz="1400" dirty="0">
                <a:latin typeface="Century Gothic" panose="020B0502020202020204" pitchFamily="34" charset="0"/>
                <a:cs typeface="Arial" panose="020B0604020202020204" pitchFamily="34" charset="0"/>
              </a:rPr>
              <a:t>Ca 90 frivilliga</a:t>
            </a:r>
            <a:endParaRPr lang="sv-SE" sz="18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EF4DD9BA-AB5B-D84B-AEF0-D7C989B75202}"/>
              </a:ext>
            </a:extLst>
          </p:cNvPr>
          <p:cNvCxnSpPr>
            <a:cxnSpLocks/>
          </p:cNvCxnSpPr>
          <p:nvPr/>
        </p:nvCxnSpPr>
        <p:spPr>
          <a:xfrm>
            <a:off x="629391" y="6080166"/>
            <a:ext cx="10913423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ruta 7">
            <a:extLst>
              <a:ext uri="{FF2B5EF4-FFF2-40B4-BE49-F238E27FC236}">
                <a16:creationId xmlns:a16="http://schemas.microsoft.com/office/drawing/2014/main" id="{B73E8918-DAE4-FF4C-ACC7-024FB0C95EAA}"/>
              </a:ext>
            </a:extLst>
          </p:cNvPr>
          <p:cNvSpPr txBox="1"/>
          <p:nvPr/>
        </p:nvSpPr>
        <p:spPr>
          <a:xfrm>
            <a:off x="534391" y="6103919"/>
            <a:ext cx="3800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Falköpings FK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F444F2E-E8DD-1F4B-83FF-896108E81A16}"/>
              </a:ext>
            </a:extLst>
          </p:cNvPr>
          <p:cNvSpPr txBox="1"/>
          <p:nvPr/>
        </p:nvSpPr>
        <p:spPr>
          <a:xfrm>
            <a:off x="7849585" y="6103919"/>
            <a:ext cx="3800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2025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06A1DDF-09F8-A020-1C67-6B3522C4D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4285" y="124534"/>
            <a:ext cx="805133" cy="106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31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A7450EEE6ABA648B30DDF3405D96795" ma:contentTypeVersion="12" ma:contentTypeDescription="Skapa ett nytt dokument." ma:contentTypeScope="" ma:versionID="5d381a4d2048ac1222d17d40f060e443">
  <xsd:schema xmlns:xsd="http://www.w3.org/2001/XMLSchema" xmlns:xs="http://www.w3.org/2001/XMLSchema" xmlns:p="http://schemas.microsoft.com/office/2006/metadata/properties" xmlns:ns2="09695822-81d1-4dc3-826d-e3044816642a" xmlns:ns3="c9690685-5a42-45f8-9d07-aacb758db8c5" targetNamespace="http://schemas.microsoft.com/office/2006/metadata/properties" ma:root="true" ma:fieldsID="78272d79f3e440f78d6b116e72c90784" ns2:_="" ns3:_="">
    <xsd:import namespace="09695822-81d1-4dc3-826d-e3044816642a"/>
    <xsd:import namespace="c9690685-5a42-45f8-9d07-aacb758db8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695822-81d1-4dc3-826d-e304481664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690685-5a42-45f8-9d07-aacb758db8c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2D8E75-8154-46B0-AAFE-38F3550FE8C4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87C89E8-879C-4D43-8253-80953F97BA9F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09695822-81d1-4dc3-826d-e3044816642a"/>
    <ds:schemaRef ds:uri="c9690685-5a42-45f8-9d07-aacb758db8c5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8B0B07-E8A2-46A6-837F-B736C766EE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13522</TotalTime>
  <Words>1482</Words>
  <Application>Microsoft Office PowerPoint</Application>
  <PresentationFormat>Bredbild</PresentationFormat>
  <Paragraphs>218</Paragraphs>
  <Slides>17</Slides>
  <Notes>15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Courier New</vt:lpstr>
      <vt:lpstr>Office-tema</vt:lpstr>
      <vt:lpstr>FÖRÄLDRAINFO</vt:lpstr>
      <vt:lpstr>Kontaktpersoner för Falköpings FK</vt:lpstr>
      <vt:lpstr>FFK P2017</vt:lpstr>
      <vt:lpstr>Vad Falköpings FK står för</vt:lpstr>
      <vt:lpstr>FFK´S VÄRDEGRUND  - GENOM AKTIVITET I FALKÖPINGS FK SKAPAR VI DET GODA MÖTET  MELLAN SPELARE, TRÄNARE, LEDARE, FÖRÄLDRAR &amp; PUBLIK!  </vt:lpstr>
      <vt:lpstr>Vad får man för medlems- &amp;  tränings-/spelaravgiften?</vt:lpstr>
      <vt:lpstr>Fotbollsförälder i FFK</vt:lpstr>
      <vt:lpstr>Info FFK-huset</vt:lpstr>
      <vt:lpstr>Föräldrauppdrag under 2025</vt:lpstr>
      <vt:lpstr>BOLLKALLE/KIOSK/ENTRÈ ODENPLAN 2025</vt:lpstr>
      <vt:lpstr>BOHAGET 2025</vt:lpstr>
      <vt:lpstr>Träningar</vt:lpstr>
      <vt:lpstr>Fokus 2025</vt:lpstr>
      <vt:lpstr>Aktiviteter och kommunikation 2025</vt:lpstr>
      <vt:lpstr>Matchsammandrag</vt:lpstr>
      <vt:lpstr>Frågor?</vt:lpstr>
      <vt:lpstr>TACK!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Rubrik</dc:title>
  <dc:creator>Microsoft Office User</dc:creator>
  <cp:lastModifiedBy>Edvin Ekholm</cp:lastModifiedBy>
  <cp:revision>70</cp:revision>
  <dcterms:created xsi:type="dcterms:W3CDTF">2020-11-02T12:37:17Z</dcterms:created>
  <dcterms:modified xsi:type="dcterms:W3CDTF">2025-04-14T06:32:44Z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0x010100EA7450EEE6ABA648B30DDF3405D96795</vt:lpwstr>
  </property>
</Properties>
</file>