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1" r:id="rId4"/>
    <p:sldId id="265" r:id="rId5"/>
    <p:sldId id="266" r:id="rId6"/>
    <p:sldId id="259" r:id="rId7"/>
    <p:sldId id="260" r:id="rId8"/>
    <p:sldId id="264" r:id="rId9"/>
    <p:sldId id="262" r:id="rId10"/>
    <p:sldId id="263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942" autoAdjust="0"/>
  </p:normalViewPr>
  <p:slideViewPr>
    <p:cSldViewPr snapToGrid="0">
      <p:cViewPr varScale="1">
        <p:scale>
          <a:sx n="55" d="100"/>
          <a:sy n="55" d="100"/>
        </p:scale>
        <p:origin x="10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A6F3F-20C7-44D2-9B70-216083F802BC}" type="datetimeFigureOut">
              <a:rPr lang="sv-SE" smtClean="0"/>
              <a:t>2021-05-20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791CD-DCB1-40B7-8DE0-0D753BDF271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9999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Emil J: Liten, snabb, spelförståelse</a:t>
            </a:r>
          </a:p>
          <a:p>
            <a:r>
              <a:rPr lang="sv-SE" dirty="0"/>
              <a:t>Robin N: Stor, stark, tuff, skott, täcka skott</a:t>
            </a:r>
          </a:p>
          <a:p>
            <a:r>
              <a:rPr lang="sv-SE" dirty="0"/>
              <a:t>Kasper H: Passningar, spelförståelse</a:t>
            </a:r>
          </a:p>
          <a:p>
            <a:r>
              <a:rPr lang="sv-SE" dirty="0"/>
              <a:t>Galante: Skott, rörelse, avslut</a:t>
            </a:r>
          </a:p>
          <a:p>
            <a:r>
              <a:rPr lang="sv-SE" dirty="0" err="1"/>
              <a:t>Ganevik</a:t>
            </a:r>
            <a:r>
              <a:rPr lang="sv-SE" dirty="0"/>
              <a:t>: Liten, Snabb, arbetskapacitet, INSTÄLLNING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791CD-DCB1-40B7-8DE0-0D753BDF271F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3351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791CD-DCB1-40B7-8DE0-0D753BDF271F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2606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BA0CA-8505-49FA-9376-20B563E63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43E88-64A0-4103-BFB2-B26B360B7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9204C-F4F2-4AD9-BE81-1D9BD2A81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4B99-0AD7-4E3E-B156-62A73CF7FDA5}" type="datetimeFigureOut">
              <a:rPr lang="sv-SE" smtClean="0"/>
              <a:t>2021-05-20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C048A-8AD3-4120-8AEE-8D25235D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60964-F86C-4BDB-91D1-5BE61EB1E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37E9-A81D-48B6-B576-0860F515962A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519E575-FEDB-4F57-AC6A-71BDC6C49E41}"/>
              </a:ext>
            </a:extLst>
          </p:cNvPr>
          <p:cNvSpPr/>
          <p:nvPr userDrawn="1"/>
        </p:nvSpPr>
        <p:spPr>
          <a:xfrm>
            <a:off x="1143001" y="1397922"/>
            <a:ext cx="10067192" cy="4932540"/>
          </a:xfrm>
          <a:prstGeom prst="roundRect">
            <a:avLst/>
          </a:prstGeom>
          <a:noFill/>
          <a:ln w="444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B74DAC-9620-4701-9782-BCC6329FDDBF}"/>
              </a:ext>
            </a:extLst>
          </p:cNvPr>
          <p:cNvCxnSpPr>
            <a:cxnSpLocks/>
            <a:stCxn id="7" idx="0"/>
            <a:endCxn id="7" idx="2"/>
          </p:cNvCxnSpPr>
          <p:nvPr userDrawn="1"/>
        </p:nvCxnSpPr>
        <p:spPr>
          <a:xfrm>
            <a:off x="6176597" y="1397922"/>
            <a:ext cx="0" cy="493254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9D5DA0B-FB89-4273-AB30-D49CD91A3AE6}"/>
              </a:ext>
            </a:extLst>
          </p:cNvPr>
          <p:cNvSpPr/>
          <p:nvPr userDrawn="1"/>
        </p:nvSpPr>
        <p:spPr>
          <a:xfrm>
            <a:off x="1793627" y="3067664"/>
            <a:ext cx="1288012" cy="1582993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75E924-40F8-48CD-B56E-33704D41B592}"/>
              </a:ext>
            </a:extLst>
          </p:cNvPr>
          <p:cNvSpPr/>
          <p:nvPr userDrawn="1"/>
        </p:nvSpPr>
        <p:spPr>
          <a:xfrm>
            <a:off x="9271556" y="3067664"/>
            <a:ext cx="1288012" cy="1582993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1A5492-654C-40E7-B798-39D02B37012E}"/>
              </a:ext>
            </a:extLst>
          </p:cNvPr>
          <p:cNvSpPr/>
          <p:nvPr userDrawn="1"/>
        </p:nvSpPr>
        <p:spPr>
          <a:xfrm>
            <a:off x="1943683" y="3408105"/>
            <a:ext cx="363020" cy="902107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7D2F59-9B54-44DA-B273-E83419723EA8}"/>
              </a:ext>
            </a:extLst>
          </p:cNvPr>
          <p:cNvSpPr/>
          <p:nvPr userDrawn="1"/>
        </p:nvSpPr>
        <p:spPr>
          <a:xfrm>
            <a:off x="10035353" y="3408105"/>
            <a:ext cx="363020" cy="902107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304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0C21E-F7F7-4326-8234-AD94F03F2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10FC7F-2E2B-4673-AD32-587198E86D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F5C8D-A831-4A6C-A199-7FD1E6BAC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4B99-0AD7-4E3E-B156-62A73CF7FDA5}" type="datetimeFigureOut">
              <a:rPr lang="sv-SE" smtClean="0"/>
              <a:t>2021-05-20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9D033-7443-4975-B3DF-BBB342C0A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B3992-2C66-440B-9C93-8D0A68D39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37E9-A81D-48B6-B576-0860F515962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0660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AB7F20-D94E-47BA-AC49-AA564CEB4D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C95E5-177A-42ED-99AE-53A4DF2B3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66126-A6F3-4323-8F7D-5B42BEE06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4B99-0AD7-4E3E-B156-62A73CF7FDA5}" type="datetimeFigureOut">
              <a:rPr lang="sv-SE" smtClean="0"/>
              <a:t>2021-05-20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D1F6B-8C67-4B05-A2F8-716FF2678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4D948-B910-4501-AD3E-2428EC0E4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37E9-A81D-48B6-B576-0860F515962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15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7271D-69B8-4386-B331-A2A9F2362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44265-FE35-4F0C-8D87-F42C6B808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D05DE-9899-4EFE-8CD8-FDF67F8DE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4B99-0AD7-4E3E-B156-62A73CF7FDA5}" type="datetimeFigureOut">
              <a:rPr lang="sv-SE" smtClean="0"/>
              <a:t>2021-05-20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24E92-B55A-49CD-9B8D-CDFA8E679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9E40C-2449-468F-90A2-3F459916C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37E9-A81D-48B6-B576-0860F515962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4374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1AF52-59F2-4F09-AA3F-8611A16A0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F03D18-C9D7-4231-87FA-AE6533D9F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B578E-D169-463B-BD3E-FF940663E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4B99-0AD7-4E3E-B156-62A73CF7FDA5}" type="datetimeFigureOut">
              <a:rPr lang="sv-SE" smtClean="0"/>
              <a:t>2021-05-20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2E5D5-735C-4795-BDA1-FCFDFC44D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906F4-4195-4E4F-A810-107691740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37E9-A81D-48B6-B576-0860F515962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6967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B47E0-ED54-4A5E-BF06-64DC604D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F63CD-F945-45FE-874C-644E025FB8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613674-DA4D-418D-B98C-3E9EB0C42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949914-847D-4A2B-BD88-4A2CC0956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4B99-0AD7-4E3E-B156-62A73CF7FDA5}" type="datetimeFigureOut">
              <a:rPr lang="sv-SE" smtClean="0"/>
              <a:t>2021-05-20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9C36D7-F925-4519-8583-B5B8F66EE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7E1460-41DF-4E7F-A112-0E5750D46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37E9-A81D-48B6-B576-0860F515962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545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49419-F95D-4D19-9875-AB9B83B67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E7240-C9C0-44EF-AF77-75AB6B722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41541-BCB2-4EC9-8471-83D0E93C9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C8B425-A8C6-4B82-8663-187B67CCBC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6CB2E4-EAFB-497A-A864-1A605A010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B1481B-6A57-4203-9855-07D50AC47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4B99-0AD7-4E3E-B156-62A73CF7FDA5}" type="datetimeFigureOut">
              <a:rPr lang="sv-SE" smtClean="0"/>
              <a:t>2021-05-20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08661B-A951-4AAE-B54C-EC57D8B67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36A3BF-059B-47DE-85FE-636691811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37E9-A81D-48B6-B576-0860F515962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5211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C19B2-957D-4D45-AB34-B94ABD9A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7A8DE9-10DC-47AD-B389-35E2A833F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4B99-0AD7-4E3E-B156-62A73CF7FDA5}" type="datetimeFigureOut">
              <a:rPr lang="sv-SE" smtClean="0"/>
              <a:t>2021-05-20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244984-DD6C-4B9E-915D-5E2980FF8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C90306-0728-4CD3-B50C-D14A88D79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37E9-A81D-48B6-B576-0860F515962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832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2D8E7B-A908-4F20-B204-3DF1FD4DE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4B99-0AD7-4E3E-B156-62A73CF7FDA5}" type="datetimeFigureOut">
              <a:rPr lang="sv-SE" smtClean="0"/>
              <a:t>2021-05-20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E908BF-3CF4-4123-9F57-EDFDC08DA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E0978F-1E0C-452E-9110-844C37342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37E9-A81D-48B6-B576-0860F515962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3600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B32EB-3074-4E35-B452-7D26D6A2E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46E6D-23FF-46DC-BBD6-E9C781317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79338-4EDA-4BAD-8E4C-F8C85C850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B9F4EE-1BCD-459F-96C3-23BEF423B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4B99-0AD7-4E3E-B156-62A73CF7FDA5}" type="datetimeFigureOut">
              <a:rPr lang="sv-SE" smtClean="0"/>
              <a:t>2021-05-20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9A916E-64C8-474A-B6D8-7AF1E21DF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4CF61E-3B8C-45CC-A8AF-EAA80A7EC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37E9-A81D-48B6-B576-0860F515962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8169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3946-66B1-49C7-9FE2-C4D10E06B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A9ADB8-B75B-4060-B963-25FA94F30C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2E059-20DA-490A-8CAF-09DB2913F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5300D-BD26-4D55-BE81-2771DE4E6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4B99-0AD7-4E3E-B156-62A73CF7FDA5}" type="datetimeFigureOut">
              <a:rPr lang="sv-SE" smtClean="0"/>
              <a:t>2021-05-20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A06EF-F106-44D3-8AA1-9FBD8033B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8E0D4-5B8D-4978-8DDF-59C94C8C6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37E9-A81D-48B6-B576-0860F515962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524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FC8495-9B17-4762-BC01-27C8E0B33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1C327-C3B1-4626-99A1-35DEE1A5C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61F17-CA66-4DD8-B77F-2AAFC9FC25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14B99-0AD7-4E3E-B156-62A73CF7FDA5}" type="datetimeFigureOut">
              <a:rPr lang="sv-SE" smtClean="0"/>
              <a:t>2021-05-20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A72D3-8D22-4471-A419-71A0A3B576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8907A-8FC6-4DB7-8A28-975755331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637E9-A81D-48B6-B576-0860F515962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781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9A0AC9-89E9-49D7-A5BC-B550859CF0F0}"/>
              </a:ext>
            </a:extLst>
          </p:cNvPr>
          <p:cNvSpPr txBox="1"/>
          <p:nvPr/>
        </p:nvSpPr>
        <p:spPr>
          <a:xfrm>
            <a:off x="3751920" y="382318"/>
            <a:ext cx="5461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latin typeface="Neue Haas Grotesk Text Pro" panose="020B0504020202020204" pitchFamily="34" charset="0"/>
              </a:rPr>
              <a:t>FHIB P07 Föräldramöte 210530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F79123-F858-4BC8-BAC8-889CC30D7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9431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7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90703D-55E3-4EFF-B080-F3C20A04A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352" y="149024"/>
            <a:ext cx="1485900" cy="1485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3964BD-05CA-4D85-94B1-C33B9D7BCDF9}"/>
              </a:ext>
            </a:extLst>
          </p:cNvPr>
          <p:cNvSpPr txBox="1"/>
          <p:nvPr/>
        </p:nvSpPr>
        <p:spPr>
          <a:xfrm>
            <a:off x="888254" y="630364"/>
            <a:ext cx="5461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latin typeface="Neue Haas Grotesk Text Pro" panose="020B0504020202020204" pitchFamily="34" charset="0"/>
              </a:rPr>
              <a:t>Övrigt/frågor?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C59EAC-E15D-480A-8056-ED6B36A99398}"/>
              </a:ext>
            </a:extLst>
          </p:cNvPr>
          <p:cNvSpPr txBox="1"/>
          <p:nvPr/>
        </p:nvSpPr>
        <p:spPr>
          <a:xfrm>
            <a:off x="888253" y="1766612"/>
            <a:ext cx="108600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sv-SE" sz="2400" dirty="0">
                <a:latin typeface="Neue Haas Grotesk Text Pro" panose="020B0504020202020204" pitchFamily="34" charset="0"/>
              </a:rPr>
              <a:t>Föreningen har anställt föreningsutvecklare</a:t>
            </a:r>
          </a:p>
          <a:p>
            <a:pPr marL="800100" lvl="1" indent="-342900">
              <a:buFontTx/>
              <a:buChar char="-"/>
            </a:pPr>
            <a:r>
              <a:rPr lang="sv-SE" sz="2400" dirty="0">
                <a:latin typeface="Neue Haas Grotesk Text Pro" panose="020B0504020202020204" pitchFamily="34" charset="0"/>
              </a:rPr>
              <a:t>Fokus och satsning på ungdomssektionen och röd tråd genom hela verksamheten</a:t>
            </a:r>
          </a:p>
          <a:p>
            <a:pPr marL="800100" lvl="1" indent="-342900">
              <a:buFontTx/>
              <a:buChar char="-"/>
            </a:pPr>
            <a:r>
              <a:rPr lang="sv-SE" sz="2400" dirty="0">
                <a:latin typeface="Neue Haas Grotesk Text Pro" panose="020B0504020202020204" pitchFamily="34" charset="0"/>
              </a:rPr>
              <a:t>Ytterligare möjligheter/förutsättningar till utveckling</a:t>
            </a:r>
          </a:p>
          <a:p>
            <a:pPr marL="800100" lvl="1" indent="-342900">
              <a:buFontTx/>
              <a:buChar char="-"/>
            </a:pPr>
            <a:endParaRPr lang="sv-SE" sz="2400" dirty="0">
              <a:latin typeface="Neue Haas Grotesk Text Pro" panose="020B0504020202020204" pitchFamily="34" charset="0"/>
            </a:endParaRPr>
          </a:p>
          <a:p>
            <a:pPr marL="342900" indent="-342900">
              <a:buFontTx/>
              <a:buChar char="-"/>
            </a:pPr>
            <a:endParaRPr lang="sv-SE" sz="2400" dirty="0">
              <a:latin typeface="Neue Haas Grotesk Text Pro" panose="020B05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sv-SE" sz="2400" dirty="0">
                <a:latin typeface="Neue Haas Grotesk Text Pro" panose="020B0504020202020204" pitchFamily="34" charset="0"/>
              </a:rPr>
              <a:t>Övrigt/diskussion?</a:t>
            </a:r>
          </a:p>
          <a:p>
            <a:pPr marL="342900" indent="-342900">
              <a:buFontTx/>
              <a:buChar char="-"/>
            </a:pPr>
            <a:endParaRPr lang="sv-SE" sz="2400" dirty="0">
              <a:latin typeface="Neue Haas Grotesk Text Pro" panose="020B0504020202020204" pitchFamily="34" charset="0"/>
            </a:endParaRPr>
          </a:p>
          <a:p>
            <a:pPr marL="342900" indent="-342900">
              <a:buFontTx/>
              <a:buChar char="-"/>
            </a:pPr>
            <a:endParaRPr lang="sv-SE" sz="2400" dirty="0">
              <a:latin typeface="Neue Haas Grotesk Text Pro" panose="020B0504020202020204" pitchFamily="34" charset="0"/>
            </a:endParaRPr>
          </a:p>
          <a:p>
            <a:pPr lvl="1"/>
            <a:endParaRPr lang="sv-SE" sz="2400" dirty="0">
              <a:latin typeface="Neue Haas Grotesk Text Pro" panose="020B0504020202020204" pitchFamily="34" charset="0"/>
            </a:endParaRPr>
          </a:p>
          <a:p>
            <a:pPr marL="342900" indent="-342900">
              <a:buFontTx/>
              <a:buChar char="-"/>
            </a:pPr>
            <a:endParaRPr lang="sv-SE" sz="2400" dirty="0">
              <a:latin typeface="Neue Haas Grotesk Tex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050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90703D-55E3-4EFF-B080-F3C20A04A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352" y="149024"/>
            <a:ext cx="1485900" cy="1485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3964BD-05CA-4D85-94B1-C33B9D7BCDF9}"/>
              </a:ext>
            </a:extLst>
          </p:cNvPr>
          <p:cNvSpPr txBox="1"/>
          <p:nvPr/>
        </p:nvSpPr>
        <p:spPr>
          <a:xfrm>
            <a:off x="888254" y="630364"/>
            <a:ext cx="5461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latin typeface="Neue Haas Grotesk Text Pro" panose="020B0504020202020204" pitchFamily="34" charset="0"/>
              </a:rPr>
              <a:t>Agenda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C59EAC-E15D-480A-8056-ED6B36A99398}"/>
              </a:ext>
            </a:extLst>
          </p:cNvPr>
          <p:cNvSpPr txBox="1"/>
          <p:nvPr/>
        </p:nvSpPr>
        <p:spPr>
          <a:xfrm>
            <a:off x="888254" y="1766612"/>
            <a:ext cx="5461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sv-SE" sz="2400" dirty="0">
                <a:latin typeface="Neue Haas Grotesk Text Pro" panose="020B0504020202020204" pitchFamily="34" charset="0"/>
              </a:rPr>
              <a:t>Kravbild spelare</a:t>
            </a:r>
          </a:p>
          <a:p>
            <a:pPr marL="342900" indent="-342900">
              <a:buFontTx/>
              <a:buChar char="-"/>
            </a:pPr>
            <a:r>
              <a:rPr lang="sv-SE" sz="2400" dirty="0">
                <a:latin typeface="Neue Haas Grotesk Text Pro" panose="020B0504020202020204" pitchFamily="34" charset="0"/>
              </a:rPr>
              <a:t>Försäsong</a:t>
            </a:r>
          </a:p>
          <a:p>
            <a:pPr marL="342900" indent="-342900">
              <a:buFontTx/>
              <a:buChar char="-"/>
            </a:pPr>
            <a:r>
              <a:rPr lang="sv-SE" sz="2400" dirty="0">
                <a:latin typeface="Neue Haas Grotesk Text Pro" panose="020B0504020202020204" pitchFamily="34" charset="0"/>
              </a:rPr>
              <a:t>Innesäsong</a:t>
            </a:r>
          </a:p>
          <a:p>
            <a:pPr marL="342900" indent="-342900">
              <a:buFontTx/>
              <a:buChar char="-"/>
            </a:pPr>
            <a:r>
              <a:rPr lang="sv-SE" sz="2400" dirty="0">
                <a:latin typeface="Neue Haas Grotesk Text Pro" panose="020B0504020202020204" pitchFamily="34" charset="0"/>
              </a:rPr>
              <a:t>Praktiska frågor</a:t>
            </a:r>
          </a:p>
          <a:p>
            <a:pPr marL="342900" indent="-342900">
              <a:buFontTx/>
              <a:buChar char="-"/>
            </a:pPr>
            <a:r>
              <a:rPr lang="sv-SE" sz="2400" dirty="0">
                <a:latin typeface="Neue Haas Grotesk Text Pro" panose="020B0504020202020204" pitchFamily="34" charset="0"/>
              </a:rPr>
              <a:t>Lagkassa</a:t>
            </a:r>
          </a:p>
          <a:p>
            <a:pPr marL="342900" indent="-342900">
              <a:buFontTx/>
              <a:buChar char="-"/>
            </a:pPr>
            <a:r>
              <a:rPr lang="sv-SE" sz="2400" dirty="0">
                <a:latin typeface="Neue Haas Grotesk Text Pro" panose="020B0504020202020204" pitchFamily="34" charset="0"/>
              </a:rPr>
              <a:t>Övrigt/frågor/diskussion</a:t>
            </a:r>
          </a:p>
          <a:p>
            <a:pPr marL="342900" indent="-342900">
              <a:buFontTx/>
              <a:buChar char="-"/>
            </a:pPr>
            <a:endParaRPr lang="sv-SE" sz="2400" dirty="0">
              <a:latin typeface="Neue Haas Grotesk Tex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552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90703D-55E3-4EFF-B080-F3C20A04A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352" y="149024"/>
            <a:ext cx="1485900" cy="1485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3964BD-05CA-4D85-94B1-C33B9D7BCDF9}"/>
              </a:ext>
            </a:extLst>
          </p:cNvPr>
          <p:cNvSpPr txBox="1"/>
          <p:nvPr/>
        </p:nvSpPr>
        <p:spPr>
          <a:xfrm>
            <a:off x="888254" y="630364"/>
            <a:ext cx="5461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latin typeface="Neue Haas Grotesk Text Pro" panose="020B0504020202020204" pitchFamily="34" charset="0"/>
              </a:rPr>
              <a:t>Kravbild spelare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C59EAC-E15D-480A-8056-ED6B36A99398}"/>
              </a:ext>
            </a:extLst>
          </p:cNvPr>
          <p:cNvSpPr txBox="1"/>
          <p:nvPr/>
        </p:nvSpPr>
        <p:spPr>
          <a:xfrm>
            <a:off x="888253" y="1766612"/>
            <a:ext cx="1086005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sv-SE" sz="2000" dirty="0">
                <a:latin typeface="Neue Haas Grotesk Text Pro" panose="020B0504020202020204" pitchFamily="34" charset="0"/>
              </a:rPr>
              <a:t>Grundfilosofi (fortsatt)</a:t>
            </a:r>
          </a:p>
          <a:p>
            <a:pPr marL="800100" lvl="1" indent="-342900">
              <a:buFontTx/>
              <a:buChar char="-"/>
            </a:pPr>
            <a:r>
              <a:rPr lang="sv-SE" sz="2000" dirty="0">
                <a:latin typeface="Neue Haas Grotesk Text Pro" panose="020B0504020202020204" pitchFamily="34" charset="0"/>
              </a:rPr>
              <a:t>Alla som är med och tränar får spela matcher</a:t>
            </a:r>
          </a:p>
          <a:p>
            <a:pPr marL="800100" lvl="1" indent="-342900">
              <a:buFontTx/>
              <a:buChar char="-"/>
            </a:pPr>
            <a:r>
              <a:rPr lang="sv-SE" sz="2000" dirty="0">
                <a:latin typeface="Neue Haas Grotesk Text Pro" panose="020B0504020202020204" pitchFamily="34" charset="0"/>
              </a:rPr>
              <a:t>Vi ska ha roligt tillsammans, bra kompis och utveckling som innebandyspelare</a:t>
            </a:r>
          </a:p>
          <a:p>
            <a:pPr marL="342900" indent="-342900">
              <a:buFontTx/>
              <a:buChar char="-"/>
            </a:pPr>
            <a:endParaRPr lang="sv-SE" sz="2000" dirty="0">
              <a:latin typeface="Neue Haas Grotesk Text Pro" panose="020B05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sv-SE" sz="2000" dirty="0">
                <a:latin typeface="Neue Haas Grotesk Text Pro" panose="020B0504020202020204" pitchFamily="34" charset="0"/>
              </a:rPr>
              <a:t>Träningsnärvaro kommer reflekteras vid matchspel</a:t>
            </a:r>
          </a:p>
          <a:p>
            <a:pPr marL="800100" lvl="1" indent="-342900">
              <a:buFontTx/>
              <a:buChar char="-"/>
            </a:pPr>
            <a:r>
              <a:rPr lang="sv-SE" sz="2000" dirty="0">
                <a:latin typeface="Neue Haas Grotesk Text Pro" panose="020B0504020202020204" pitchFamily="34" charset="0"/>
              </a:rPr>
              <a:t>Försäsong/</a:t>
            </a:r>
            <a:r>
              <a:rPr lang="sv-SE" sz="2000" dirty="0" err="1">
                <a:latin typeface="Neue Haas Grotesk Text Pro" panose="020B0504020202020204" pitchFamily="34" charset="0"/>
              </a:rPr>
              <a:t>fys</a:t>
            </a:r>
            <a:r>
              <a:rPr lang="sv-SE" sz="2000" dirty="0">
                <a:latin typeface="Neue Haas Grotesk Text Pro" panose="020B0504020202020204" pitchFamily="34" charset="0"/>
              </a:rPr>
              <a:t> räknas inkluderas i träningsnärvaro</a:t>
            </a:r>
          </a:p>
          <a:p>
            <a:pPr marL="342900" indent="-342900">
              <a:buFontTx/>
              <a:buChar char="-"/>
            </a:pPr>
            <a:endParaRPr lang="sv-SE" sz="2000" dirty="0">
              <a:latin typeface="Neue Haas Grotesk Text Pro" panose="020B05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sv-SE" sz="2000" dirty="0">
                <a:latin typeface="Neue Haas Grotesk Text Pro" panose="020B0504020202020204" pitchFamily="34" charset="0"/>
              </a:rPr>
              <a:t>Kravbild vid träning/match</a:t>
            </a:r>
          </a:p>
          <a:p>
            <a:pPr marL="800100" lvl="1" indent="-342900">
              <a:buFontTx/>
              <a:buChar char="-"/>
            </a:pPr>
            <a:r>
              <a:rPr lang="sv-SE" sz="2000" dirty="0">
                <a:latin typeface="Neue Haas Grotesk Text Pro" panose="020B0504020202020204" pitchFamily="34" charset="0"/>
              </a:rPr>
              <a:t>Kom förberedd: utrustning, mat, sömn, etc.</a:t>
            </a:r>
          </a:p>
          <a:p>
            <a:pPr marL="800100" lvl="1" indent="-342900">
              <a:buFontTx/>
              <a:buChar char="-"/>
            </a:pPr>
            <a:r>
              <a:rPr lang="sv-SE" sz="2000" dirty="0">
                <a:latin typeface="Neue Haas Grotesk Text Pro" panose="020B0504020202020204" pitchFamily="34" charset="0"/>
              </a:rPr>
              <a:t>Lyssna på genomgångar och ta till dig budskap (ökade krav)</a:t>
            </a:r>
          </a:p>
          <a:p>
            <a:pPr marL="800100" lvl="1" indent="-342900">
              <a:buFontTx/>
              <a:buChar char="-"/>
            </a:pPr>
            <a:r>
              <a:rPr lang="sv-SE" sz="2000" dirty="0">
                <a:latin typeface="Neue Haas Grotesk Text Pro" panose="020B0504020202020204" pitchFamily="34" charset="0"/>
              </a:rPr>
              <a:t>Man gör alltid sitt bästa – alla utifrån sina personliga förutsättningar</a:t>
            </a:r>
          </a:p>
          <a:p>
            <a:pPr marL="342900" indent="-342900">
              <a:buFontTx/>
              <a:buChar char="-"/>
            </a:pPr>
            <a:endParaRPr lang="sv-SE" sz="2000" dirty="0">
              <a:latin typeface="Neue Haas Grotesk Text Pro" panose="020B05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sv-SE" sz="2000" dirty="0">
                <a:latin typeface="Neue Haas Grotesk Text Pro" panose="020B0504020202020204" pitchFamily="34" charset="0"/>
              </a:rPr>
              <a:t>Enstaka tillfällen (cuper) med matchning</a:t>
            </a:r>
          </a:p>
          <a:p>
            <a:pPr marL="342900" indent="-342900">
              <a:buFontTx/>
              <a:buChar char="-"/>
            </a:pPr>
            <a:endParaRPr lang="sv-SE" sz="2000" dirty="0">
              <a:latin typeface="Neue Haas Grotesk Text Pro" panose="020B05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sv-SE" sz="2000" dirty="0">
                <a:latin typeface="Neue Haas Grotesk Text Pro" panose="020B0504020202020204" pitchFamily="34" charset="0"/>
              </a:rPr>
              <a:t>Spelarkontrakt som tidigare år</a:t>
            </a:r>
          </a:p>
          <a:p>
            <a:pPr marL="342900" indent="-342900">
              <a:buFontTx/>
              <a:buChar char="-"/>
            </a:pPr>
            <a:endParaRPr lang="sv-SE" sz="2000" dirty="0">
              <a:latin typeface="Neue Haas Grotesk Text Pro" panose="020B0504020202020204" pitchFamily="34" charset="0"/>
            </a:endParaRPr>
          </a:p>
          <a:p>
            <a:pPr marL="342900" indent="-342900">
              <a:buFontTx/>
              <a:buChar char="-"/>
            </a:pPr>
            <a:endParaRPr lang="sv-SE" sz="2000" dirty="0">
              <a:latin typeface="Neue Haas Grotesk Text Pro" panose="020B0504020202020204" pitchFamily="34" charset="0"/>
            </a:endParaRPr>
          </a:p>
          <a:p>
            <a:pPr marL="800100" lvl="1" indent="-342900">
              <a:buFontTx/>
              <a:buChar char="-"/>
            </a:pPr>
            <a:endParaRPr lang="sv-SE" sz="2000" dirty="0">
              <a:latin typeface="Neue Haas Grotesk Text Pro" panose="020B0504020202020204" pitchFamily="34" charset="0"/>
            </a:endParaRPr>
          </a:p>
          <a:p>
            <a:pPr marL="800100" lvl="1" indent="-342900">
              <a:buFontTx/>
              <a:buChar char="-"/>
            </a:pPr>
            <a:endParaRPr lang="sv-SE" sz="2000" dirty="0">
              <a:latin typeface="Neue Haas Grotesk Text Pro" panose="020B0504020202020204" pitchFamily="34" charset="0"/>
            </a:endParaRPr>
          </a:p>
          <a:p>
            <a:pPr marL="342900" indent="-342900">
              <a:buFontTx/>
              <a:buChar char="-"/>
            </a:pPr>
            <a:endParaRPr lang="sv-SE" sz="2000" dirty="0">
              <a:latin typeface="Neue Haas Grotesk Text Pro" panose="020B0504020202020204" pitchFamily="34" charset="0"/>
            </a:endParaRPr>
          </a:p>
          <a:p>
            <a:pPr lvl="1"/>
            <a:endParaRPr lang="sv-SE" sz="2000" dirty="0">
              <a:latin typeface="Neue Haas Grotesk Text Pro" panose="020B0504020202020204" pitchFamily="34" charset="0"/>
            </a:endParaRPr>
          </a:p>
          <a:p>
            <a:pPr marL="342900" indent="-342900">
              <a:buFontTx/>
              <a:buChar char="-"/>
            </a:pPr>
            <a:endParaRPr lang="sv-SE" sz="2000" dirty="0">
              <a:latin typeface="Neue Haas Grotesk Tex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30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90703D-55E3-4EFF-B080-F3C20A04A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352" y="149024"/>
            <a:ext cx="1485900" cy="1485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3964BD-05CA-4D85-94B1-C33B9D7BCDF9}"/>
              </a:ext>
            </a:extLst>
          </p:cNvPr>
          <p:cNvSpPr txBox="1"/>
          <p:nvPr/>
        </p:nvSpPr>
        <p:spPr>
          <a:xfrm>
            <a:off x="888254" y="630364"/>
            <a:ext cx="5461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latin typeface="Neue Haas Grotesk Text Pro" panose="020B0504020202020204" pitchFamily="34" charset="0"/>
              </a:rPr>
              <a:t>Målsättning (varför har vi krav?)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C59EAC-E15D-480A-8056-ED6B36A99398}"/>
              </a:ext>
            </a:extLst>
          </p:cNvPr>
          <p:cNvSpPr txBox="1"/>
          <p:nvPr/>
        </p:nvSpPr>
        <p:spPr>
          <a:xfrm>
            <a:off x="888253" y="1766612"/>
            <a:ext cx="108600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sv-SE" sz="2000" dirty="0">
                <a:latin typeface="Neue Haas Grotesk Text Pro" panose="020B0504020202020204" pitchFamily="34" charset="0"/>
              </a:rPr>
              <a:t>Ha roligt tillsammans kommer ge prestation och resultat på planen</a:t>
            </a:r>
          </a:p>
          <a:p>
            <a:pPr marL="342900" indent="-342900">
              <a:buFontTx/>
              <a:buChar char="-"/>
            </a:pPr>
            <a:endParaRPr lang="sv-SE" sz="2000" dirty="0">
              <a:latin typeface="Neue Haas Grotesk Text Pro" panose="020B05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sv-SE" sz="2000" dirty="0">
                <a:latin typeface="Neue Haas Grotesk Text Pro" panose="020B0504020202020204" pitchFamily="34" charset="0"/>
              </a:rPr>
              <a:t>Duktiga spelare som har potential att utvecklas vidare genom träning och fokus</a:t>
            </a:r>
          </a:p>
          <a:p>
            <a:pPr marL="342900" indent="-342900">
              <a:buFontTx/>
              <a:buChar char="-"/>
            </a:pPr>
            <a:endParaRPr lang="sv-SE" sz="2000" dirty="0">
              <a:latin typeface="Neue Haas Grotesk Text Pro" panose="020B05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sv-SE" sz="2000" dirty="0">
                <a:latin typeface="Neue Haas Grotesk Text Pro" panose="020B0504020202020204" pitchFamily="34" charset="0"/>
              </a:rPr>
              <a:t>Ha kvar barnen och hela gruppen i innebandyutövande under flera ytterligare år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AE08C5-1A10-4168-ABC0-87B5D4AD6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47" y="3556487"/>
            <a:ext cx="1771376" cy="33015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1AE119-41C8-4A04-A9C4-1AF5F865FA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423" y="3556487"/>
            <a:ext cx="2660921" cy="33015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7FC5E7-EE80-408C-A92F-0AA50FF0B69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2051"/>
          <a:stretch/>
        </p:blipFill>
        <p:spPr>
          <a:xfrm>
            <a:off x="4791345" y="3556487"/>
            <a:ext cx="2015906" cy="33015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7DF11D-3401-4DA0-933E-8E0E253017A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8863"/>
          <a:stretch/>
        </p:blipFill>
        <p:spPr>
          <a:xfrm>
            <a:off x="9357416" y="3556487"/>
            <a:ext cx="2390888" cy="33015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43F68C-E5C7-4530-AED6-828165CB138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4452"/>
          <a:stretch/>
        </p:blipFill>
        <p:spPr>
          <a:xfrm>
            <a:off x="6807251" y="3556487"/>
            <a:ext cx="2548820" cy="330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0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90703D-55E3-4EFF-B080-F3C20A04A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352" y="149024"/>
            <a:ext cx="1485900" cy="1485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3964BD-05CA-4D85-94B1-C33B9D7BCDF9}"/>
              </a:ext>
            </a:extLst>
          </p:cNvPr>
          <p:cNvSpPr txBox="1"/>
          <p:nvPr/>
        </p:nvSpPr>
        <p:spPr>
          <a:xfrm>
            <a:off x="888254" y="630364"/>
            <a:ext cx="5461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latin typeface="Neue Haas Grotesk Text Pro" panose="020B0504020202020204" pitchFamily="34" charset="0"/>
              </a:rPr>
              <a:t>Målsättning (varför har vi krav?)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C59EAC-E15D-480A-8056-ED6B36A99398}"/>
              </a:ext>
            </a:extLst>
          </p:cNvPr>
          <p:cNvSpPr txBox="1"/>
          <p:nvPr/>
        </p:nvSpPr>
        <p:spPr>
          <a:xfrm>
            <a:off x="888253" y="1766612"/>
            <a:ext cx="108600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sv-SE" sz="2000" dirty="0">
                <a:latin typeface="Neue Haas Grotesk Text Pro" panose="020B0504020202020204" pitchFamily="34" charset="0"/>
              </a:rPr>
              <a:t>P16 SM 2023</a:t>
            </a:r>
          </a:p>
          <a:p>
            <a:pPr marL="800100" lvl="1" indent="-342900">
              <a:buFontTx/>
              <a:buChar char="-"/>
            </a:pPr>
            <a:r>
              <a:rPr lang="sv-SE" sz="2000" dirty="0">
                <a:latin typeface="Neue Haas Grotesk Text Pro" panose="020B0504020202020204" pitchFamily="34" charset="0"/>
              </a:rPr>
              <a:t>Ledarstaben har en ambition och önskan om sikte mot detta</a:t>
            </a:r>
          </a:p>
          <a:p>
            <a:pPr marL="800100" lvl="1" indent="-342900">
              <a:buFontTx/>
              <a:buChar char="-"/>
            </a:pPr>
            <a:r>
              <a:rPr lang="sv-SE" sz="2000" dirty="0">
                <a:latin typeface="Neue Haas Grotesk Text Pro" panose="020B0504020202020204" pitchFamily="34" charset="0"/>
              </a:rPr>
              <a:t>Vi behöver ha en gemensam ambition kring detta (föräldrarna skall ha insikt)</a:t>
            </a:r>
          </a:p>
          <a:p>
            <a:pPr lvl="1"/>
            <a:endParaRPr lang="sv-SE" sz="2000" dirty="0">
              <a:latin typeface="Neue Haas Grotesk Text Pro" panose="020B0504020202020204" pitchFamily="34" charset="0"/>
            </a:endParaRPr>
          </a:p>
          <a:p>
            <a:pPr marL="800100" lvl="1" indent="-342900">
              <a:buFontTx/>
              <a:buChar char="-"/>
            </a:pPr>
            <a:r>
              <a:rPr lang="sv-SE" sz="2000" b="1" dirty="0">
                <a:latin typeface="Neue Haas Grotesk Text Pro" panose="020B0504020202020204" pitchFamily="34" charset="0"/>
              </a:rPr>
              <a:t>Diskussion med spelarna under kommande samlingar och år – gemensamt mål</a:t>
            </a:r>
          </a:p>
          <a:p>
            <a:pPr marL="342900" indent="-342900">
              <a:buFontTx/>
              <a:buChar char="-"/>
            </a:pPr>
            <a:endParaRPr lang="sv-SE" sz="2000" dirty="0">
              <a:latin typeface="Neue Haas Grotesk Text Pro" panose="020B0504020202020204" pitchFamily="34" charset="0"/>
            </a:endParaRPr>
          </a:p>
          <a:p>
            <a:pPr marL="342900" indent="-342900">
              <a:buFontTx/>
              <a:buChar char="-"/>
            </a:pPr>
            <a:endParaRPr lang="sv-SE" sz="2000" dirty="0">
              <a:latin typeface="Neue Haas Grotesk Text Pro" panose="020B0504020202020204" pitchFamily="34" charset="0"/>
            </a:endParaRPr>
          </a:p>
          <a:p>
            <a:pPr marL="800100" lvl="1" indent="-342900">
              <a:buFontTx/>
              <a:buChar char="-"/>
            </a:pPr>
            <a:endParaRPr lang="sv-SE" sz="2000" dirty="0">
              <a:latin typeface="Neue Haas Grotesk Text Pro" panose="020B0504020202020204" pitchFamily="34" charset="0"/>
            </a:endParaRPr>
          </a:p>
          <a:p>
            <a:pPr marL="800100" lvl="1" indent="-342900">
              <a:buFontTx/>
              <a:buChar char="-"/>
            </a:pPr>
            <a:endParaRPr lang="sv-SE" sz="2000" dirty="0">
              <a:latin typeface="Neue Haas Grotesk Text Pro" panose="020B0504020202020204" pitchFamily="34" charset="0"/>
            </a:endParaRPr>
          </a:p>
          <a:p>
            <a:pPr marL="342900" indent="-342900">
              <a:buFontTx/>
              <a:buChar char="-"/>
            </a:pPr>
            <a:endParaRPr lang="sv-SE" sz="2000" dirty="0">
              <a:latin typeface="Neue Haas Grotesk Text Pro" panose="020B0504020202020204" pitchFamily="34" charset="0"/>
            </a:endParaRPr>
          </a:p>
          <a:p>
            <a:pPr lvl="1"/>
            <a:endParaRPr lang="sv-SE" sz="2000" dirty="0">
              <a:latin typeface="Neue Haas Grotesk Text Pro" panose="020B0504020202020204" pitchFamily="34" charset="0"/>
            </a:endParaRPr>
          </a:p>
          <a:p>
            <a:pPr marL="342900" indent="-342900">
              <a:buFontTx/>
              <a:buChar char="-"/>
            </a:pPr>
            <a:endParaRPr lang="sv-SE" sz="2000" dirty="0">
              <a:latin typeface="Neue Haas Grotesk Tex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886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90703D-55E3-4EFF-B080-F3C20A04A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352" y="149024"/>
            <a:ext cx="1485900" cy="1485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3964BD-05CA-4D85-94B1-C33B9D7BCDF9}"/>
              </a:ext>
            </a:extLst>
          </p:cNvPr>
          <p:cNvSpPr txBox="1"/>
          <p:nvPr/>
        </p:nvSpPr>
        <p:spPr>
          <a:xfrm>
            <a:off x="888254" y="630364"/>
            <a:ext cx="5461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latin typeface="Neue Haas Grotesk Text Pro" panose="020B0504020202020204" pitchFamily="34" charset="0"/>
              </a:rPr>
              <a:t>Försäsong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C59EAC-E15D-480A-8056-ED6B36A99398}"/>
              </a:ext>
            </a:extLst>
          </p:cNvPr>
          <p:cNvSpPr txBox="1"/>
          <p:nvPr/>
        </p:nvSpPr>
        <p:spPr>
          <a:xfrm>
            <a:off x="888253" y="1766612"/>
            <a:ext cx="11119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sv-SE" sz="2400" dirty="0">
                <a:latin typeface="Neue Haas Grotesk Text Pro" panose="020B0504020202020204" pitchFamily="34" charset="0"/>
              </a:rPr>
              <a:t>Träning utomhus 2ggr/v under v21-25</a:t>
            </a:r>
          </a:p>
          <a:p>
            <a:pPr marL="800100" lvl="1" indent="-342900">
              <a:buFontTx/>
              <a:buChar char="-"/>
            </a:pPr>
            <a:r>
              <a:rPr lang="sv-SE" sz="2400" dirty="0">
                <a:latin typeface="Neue Haas Grotesk Text Pro" panose="020B0504020202020204" pitchFamily="34" charset="0"/>
              </a:rPr>
              <a:t>Tisdag och Torsdag </a:t>
            </a:r>
            <a:r>
              <a:rPr lang="sv-SE" sz="2400" dirty="0" err="1">
                <a:latin typeface="Neue Haas Grotesk Text Pro" panose="020B0504020202020204" pitchFamily="34" charset="0"/>
              </a:rPr>
              <a:t>kl</a:t>
            </a:r>
            <a:r>
              <a:rPr lang="sv-SE" sz="2400" dirty="0">
                <a:latin typeface="Neue Haas Grotesk Text Pro" panose="020B0504020202020204" pitchFamily="34" charset="0"/>
              </a:rPr>
              <a:t> 18:00-19:30 (se kalender laget.se)</a:t>
            </a:r>
          </a:p>
          <a:p>
            <a:pPr marL="342900" indent="-342900">
              <a:buFontTx/>
              <a:buChar char="-"/>
            </a:pPr>
            <a:endParaRPr lang="sv-SE" sz="2400" dirty="0">
              <a:latin typeface="Neue Haas Grotesk Text Pro" panose="020B05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sv-SE" sz="2400" dirty="0">
                <a:latin typeface="Neue Haas Grotesk Text Pro" panose="020B0504020202020204" pitchFamily="34" charset="0"/>
              </a:rPr>
              <a:t>Träning utomhus 2ggr/v under v 31-35</a:t>
            </a:r>
          </a:p>
          <a:p>
            <a:pPr marL="800100" lvl="1" indent="-342900">
              <a:buFontTx/>
              <a:buChar char="-"/>
            </a:pPr>
            <a:r>
              <a:rPr lang="sv-SE" sz="2400" dirty="0">
                <a:latin typeface="Neue Haas Grotesk Text Pro" panose="020B0504020202020204" pitchFamily="34" charset="0"/>
              </a:rPr>
              <a:t>Tisdag och Torsdag </a:t>
            </a:r>
            <a:r>
              <a:rPr lang="sv-SE" sz="2400" dirty="0" err="1">
                <a:latin typeface="Neue Haas Grotesk Text Pro" panose="020B0504020202020204" pitchFamily="34" charset="0"/>
              </a:rPr>
              <a:t>kl</a:t>
            </a:r>
            <a:r>
              <a:rPr lang="sv-SE" sz="2400" dirty="0">
                <a:latin typeface="Neue Haas Grotesk Text Pro" panose="020B0504020202020204" pitchFamily="34" charset="0"/>
              </a:rPr>
              <a:t> 18:00-19:30 (se kalender laget.se)</a:t>
            </a:r>
          </a:p>
          <a:p>
            <a:pPr marL="800100" lvl="1" indent="-342900">
              <a:buFontTx/>
              <a:buChar char="-"/>
            </a:pPr>
            <a:endParaRPr lang="sv-SE" sz="2400" dirty="0">
              <a:latin typeface="Neue Haas Grotesk Text Pro" panose="020B05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sv-SE" sz="2400" dirty="0">
                <a:latin typeface="Neue Haas Grotesk Text Pro" panose="020B0504020202020204" pitchFamily="34" charset="0"/>
              </a:rPr>
              <a:t>Spelare som utövar sommaridrott måste inte delta på innebandyns träningar men man är välkommen (i samråd med förälder)</a:t>
            </a:r>
          </a:p>
          <a:p>
            <a:pPr marL="342900" indent="-342900">
              <a:buFontTx/>
              <a:buChar char="-"/>
            </a:pPr>
            <a:endParaRPr lang="sv-SE" sz="2400" dirty="0">
              <a:latin typeface="Neue Haas Grotesk Text Pro" panose="020B05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sv-SE" sz="2400" dirty="0">
                <a:latin typeface="Neue Haas Grotesk Text Pro" panose="020B0504020202020204" pitchFamily="34" charset="0"/>
              </a:rPr>
              <a:t>Spelare som inte utövar annan idrott förväntas delta i försäsongsträning för att förbereda sig och kroppen inför kommande säsong</a:t>
            </a:r>
          </a:p>
          <a:p>
            <a:pPr marL="342900" indent="-342900">
              <a:buFontTx/>
              <a:buChar char="-"/>
            </a:pPr>
            <a:endParaRPr lang="sv-SE" sz="2400" dirty="0">
              <a:latin typeface="Neue Haas Grotesk Tex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61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90703D-55E3-4EFF-B080-F3C20A04A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352" y="149024"/>
            <a:ext cx="1485900" cy="1485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3964BD-05CA-4D85-94B1-C33B9D7BCDF9}"/>
              </a:ext>
            </a:extLst>
          </p:cNvPr>
          <p:cNvSpPr txBox="1"/>
          <p:nvPr/>
        </p:nvSpPr>
        <p:spPr>
          <a:xfrm>
            <a:off x="888254" y="630364"/>
            <a:ext cx="5461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latin typeface="Neue Haas Grotesk Text Pro" panose="020B0504020202020204" pitchFamily="34" charset="0"/>
              </a:rPr>
              <a:t>Innesäsong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C59EAC-E15D-480A-8056-ED6B36A99398}"/>
              </a:ext>
            </a:extLst>
          </p:cNvPr>
          <p:cNvSpPr txBox="1"/>
          <p:nvPr/>
        </p:nvSpPr>
        <p:spPr>
          <a:xfrm>
            <a:off x="888253" y="1766612"/>
            <a:ext cx="94132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sv-SE" sz="2400" dirty="0">
                <a:latin typeface="Neue Haas Grotesk Text Pro" panose="020B0504020202020204" pitchFamily="34" charset="0"/>
              </a:rPr>
              <a:t>Träning inomhus (innebandy) 2ggr/v från v36</a:t>
            </a:r>
          </a:p>
          <a:p>
            <a:pPr marL="800100" lvl="1" indent="-342900">
              <a:buFontTx/>
              <a:buChar char="-"/>
            </a:pPr>
            <a:r>
              <a:rPr lang="sv-SE" sz="2400" dirty="0">
                <a:latin typeface="Neue Haas Grotesk Text Pro" panose="020B0504020202020204" pitchFamily="34" charset="0"/>
              </a:rPr>
              <a:t>Måndag 18:30-20:00 </a:t>
            </a:r>
            <a:r>
              <a:rPr lang="sv-SE" sz="2400" dirty="0" err="1">
                <a:latin typeface="Neue Haas Grotesk Text Pro" panose="020B0504020202020204" pitchFamily="34" charset="0"/>
              </a:rPr>
              <a:t>Alléhallen</a:t>
            </a:r>
            <a:endParaRPr lang="sv-SE" sz="2400" dirty="0">
              <a:latin typeface="Neue Haas Grotesk Text Pro" panose="020B0504020202020204" pitchFamily="34" charset="0"/>
            </a:endParaRPr>
          </a:p>
          <a:p>
            <a:pPr marL="800100" lvl="1" indent="-342900">
              <a:buFontTx/>
              <a:buChar char="-"/>
            </a:pPr>
            <a:r>
              <a:rPr lang="sv-SE" sz="2400" dirty="0">
                <a:latin typeface="Neue Haas Grotesk Text Pro" panose="020B0504020202020204" pitchFamily="34" charset="0"/>
              </a:rPr>
              <a:t>Onsdag 20:00-21:30 C-hallen (värmning utomhus)</a:t>
            </a:r>
          </a:p>
          <a:p>
            <a:pPr marL="800100" lvl="1" indent="-342900">
              <a:buFontTx/>
              <a:buChar char="-"/>
            </a:pPr>
            <a:endParaRPr lang="sv-SE" sz="2400" dirty="0">
              <a:latin typeface="Neue Haas Grotesk Text Pro" panose="020B0504020202020204" pitchFamily="34" charset="0"/>
            </a:endParaRPr>
          </a:p>
          <a:p>
            <a:pPr marL="800100" lvl="1" indent="-342900">
              <a:buFontTx/>
              <a:buChar char="-"/>
            </a:pPr>
            <a:r>
              <a:rPr lang="sv-SE" sz="2400" dirty="0">
                <a:latin typeface="Neue Haas Grotesk Text Pro" panose="020B0504020202020204" pitchFamily="34" charset="0"/>
              </a:rPr>
              <a:t>Torsdag 18:00-19:30 Utomhus/gympasal – fokus </a:t>
            </a:r>
            <a:r>
              <a:rPr lang="sv-SE" sz="2400" dirty="0" err="1">
                <a:latin typeface="Neue Haas Grotesk Text Pro" panose="020B0504020202020204" pitchFamily="34" charset="0"/>
              </a:rPr>
              <a:t>fys</a:t>
            </a:r>
            <a:endParaRPr lang="sv-SE" sz="2400" dirty="0">
              <a:latin typeface="Neue Haas Grotesk Text Pro" panose="020B0504020202020204" pitchFamily="34" charset="0"/>
            </a:endParaRPr>
          </a:p>
          <a:p>
            <a:pPr marL="800100" lvl="1" indent="-342900">
              <a:buFontTx/>
              <a:buChar char="-"/>
            </a:pPr>
            <a:endParaRPr lang="sv-SE" sz="2400" dirty="0">
              <a:latin typeface="Neue Haas Grotesk Text Pro" panose="020B05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sv-SE" sz="2400" dirty="0">
                <a:latin typeface="Neue Haas Grotesk Text Pro" panose="020B0504020202020204" pitchFamily="34" charset="0"/>
              </a:rPr>
              <a:t>Vänerns pärla cup 2/10-21 (1 dag, ej övernattning)</a:t>
            </a:r>
          </a:p>
          <a:p>
            <a:pPr marL="342900" indent="-342900">
              <a:buFontTx/>
              <a:buChar char="-"/>
            </a:pPr>
            <a:endParaRPr lang="sv-SE" sz="2400" dirty="0">
              <a:latin typeface="Neue Haas Grotesk Text Pro" panose="020B05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sv-SE" sz="2400" dirty="0">
                <a:latin typeface="Neue Haas Grotesk Text Pro" panose="020B0504020202020204" pitchFamily="34" charset="0"/>
              </a:rPr>
              <a:t>P06-serie i Småland – indelning och antal lag inte klart ännu</a:t>
            </a:r>
          </a:p>
          <a:p>
            <a:pPr marL="342900" indent="-342900">
              <a:buFontTx/>
              <a:buChar char="-"/>
            </a:pPr>
            <a:endParaRPr lang="sv-SE" sz="2400" dirty="0">
              <a:latin typeface="Neue Haas Grotesk Text Pro" panose="020B05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sv-SE" sz="2400" dirty="0">
                <a:latin typeface="Neue Haas Grotesk Text Pro" panose="020B0504020202020204" pitchFamily="34" charset="0"/>
              </a:rPr>
              <a:t>Warbergsspelen 8-10/4 -22</a:t>
            </a:r>
          </a:p>
          <a:p>
            <a:pPr marL="342900" indent="-342900">
              <a:buFontTx/>
              <a:buChar char="-"/>
            </a:pPr>
            <a:endParaRPr lang="sv-SE" sz="2400" dirty="0">
              <a:latin typeface="Neue Haas Grotesk Text Pro" panose="020B0504020202020204" pitchFamily="34" charset="0"/>
            </a:endParaRPr>
          </a:p>
          <a:p>
            <a:pPr lvl="1"/>
            <a:endParaRPr lang="sv-SE" sz="2400" dirty="0">
              <a:latin typeface="Neue Haas Grotesk Text Pro" panose="020B0504020202020204" pitchFamily="34" charset="0"/>
            </a:endParaRPr>
          </a:p>
          <a:p>
            <a:pPr marL="342900" indent="-342900">
              <a:buFontTx/>
              <a:buChar char="-"/>
            </a:pPr>
            <a:endParaRPr lang="sv-SE" sz="2400" dirty="0">
              <a:latin typeface="Neue Haas Grotesk Tex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50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90703D-55E3-4EFF-B080-F3C20A04A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352" y="149024"/>
            <a:ext cx="1485900" cy="1485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3964BD-05CA-4D85-94B1-C33B9D7BCDF9}"/>
              </a:ext>
            </a:extLst>
          </p:cNvPr>
          <p:cNvSpPr txBox="1"/>
          <p:nvPr/>
        </p:nvSpPr>
        <p:spPr>
          <a:xfrm>
            <a:off x="888254" y="630364"/>
            <a:ext cx="5461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latin typeface="Neue Haas Grotesk Text Pro" panose="020B0504020202020204" pitchFamily="34" charset="0"/>
              </a:rPr>
              <a:t>Praktiska frågor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C59EAC-E15D-480A-8056-ED6B36A99398}"/>
              </a:ext>
            </a:extLst>
          </p:cNvPr>
          <p:cNvSpPr txBox="1"/>
          <p:nvPr/>
        </p:nvSpPr>
        <p:spPr>
          <a:xfrm>
            <a:off x="888253" y="1766612"/>
            <a:ext cx="1111999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sv-SE" sz="2000" dirty="0">
                <a:latin typeface="Neue Haas Grotesk Text Pro" panose="020B0504020202020204" pitchFamily="34" charset="0"/>
              </a:rPr>
              <a:t>Samma ledare som tidigare år: Emil, Johan, Fredrik, Daniel</a:t>
            </a:r>
          </a:p>
          <a:p>
            <a:pPr marL="342900" indent="-342900">
              <a:buFontTx/>
              <a:buChar char="-"/>
            </a:pPr>
            <a:endParaRPr lang="sv-SE" sz="2000" dirty="0">
              <a:latin typeface="Neue Haas Grotesk Text Pro" panose="020B05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sv-SE" sz="2000" dirty="0">
                <a:latin typeface="Neue Haas Grotesk Text Pro" panose="020B0504020202020204" pitchFamily="34" charset="0"/>
              </a:rPr>
              <a:t>Lagföräldrar: Emelie Sterner och Fredrik Persson</a:t>
            </a:r>
          </a:p>
          <a:p>
            <a:pPr marL="342900" indent="-342900">
              <a:buFontTx/>
              <a:buChar char="-"/>
            </a:pPr>
            <a:endParaRPr lang="sv-SE" sz="2000" dirty="0">
              <a:solidFill>
                <a:srgbClr val="FF0000"/>
              </a:solidFill>
              <a:latin typeface="Neue Haas Grotesk Text Pro" panose="020B05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sv-SE" sz="2000" dirty="0">
                <a:latin typeface="Neue Haas Grotesk Text Pro" panose="020B0504020202020204" pitchFamily="34" charset="0"/>
              </a:rPr>
              <a:t>laget.se – fortsatt primär plattform för kommunikation och planering</a:t>
            </a:r>
          </a:p>
          <a:p>
            <a:pPr marL="800100" lvl="1" indent="-342900">
              <a:buFontTx/>
              <a:buChar char="-"/>
            </a:pPr>
            <a:r>
              <a:rPr lang="sv-SE" sz="2000" dirty="0">
                <a:latin typeface="Neue Haas Grotesk Text Pro" panose="020B0504020202020204" pitchFamily="34" charset="0"/>
              </a:rPr>
              <a:t>Ni justerar så att barnen själva får alla kallelser och kan svara på träning/match</a:t>
            </a:r>
          </a:p>
          <a:p>
            <a:pPr marL="800100" lvl="1" indent="-342900">
              <a:buFontTx/>
              <a:buChar char="-"/>
            </a:pPr>
            <a:r>
              <a:rPr lang="sv-SE" sz="2000" dirty="0">
                <a:latin typeface="Neue Haas Grotesk Text Pro" panose="020B0504020202020204" pitchFamily="34" charset="0"/>
              </a:rPr>
              <a:t>Inbjudan till träningar och matcher kommer skickas ut – svara – endast ledare ser svar</a:t>
            </a:r>
          </a:p>
          <a:p>
            <a:pPr marL="342900" indent="-342900">
              <a:buFontTx/>
              <a:buChar char="-"/>
            </a:pPr>
            <a:endParaRPr lang="sv-SE" sz="2000" dirty="0">
              <a:latin typeface="Neue Haas Grotesk Text Pro" panose="020B05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sv-SE" sz="2000" dirty="0">
                <a:latin typeface="Neue Haas Grotesk Text Pro" panose="020B0504020202020204" pitchFamily="34" charset="0"/>
              </a:rPr>
              <a:t>Träning med andra lag</a:t>
            </a:r>
          </a:p>
          <a:p>
            <a:pPr marL="800100" lvl="1" indent="-342900">
              <a:buFontTx/>
              <a:buChar char="-"/>
            </a:pPr>
            <a:r>
              <a:rPr lang="sv-SE" sz="2000" dirty="0">
                <a:latin typeface="Neue Haas Grotesk Text Pro" panose="020B0504020202020204" pitchFamily="34" charset="0"/>
              </a:rPr>
              <a:t>P07s träningar och matcher är prioritet (inget annat lag går före)</a:t>
            </a:r>
          </a:p>
          <a:p>
            <a:pPr marL="800100" lvl="1" indent="-342900">
              <a:buFontTx/>
              <a:buChar char="-"/>
            </a:pPr>
            <a:r>
              <a:rPr lang="sv-SE" sz="2000" dirty="0">
                <a:latin typeface="Neue Haas Grotesk Text Pro" panose="020B0504020202020204" pitchFamily="34" charset="0"/>
              </a:rPr>
              <a:t>Möjlighet till träning med andra lag om man tränat med P07 samt korrekt uppträdande</a:t>
            </a:r>
          </a:p>
          <a:p>
            <a:pPr marL="800100" lvl="1" indent="-342900">
              <a:buFontTx/>
              <a:buChar char="-"/>
            </a:pPr>
            <a:r>
              <a:rPr lang="sv-SE" sz="2000" dirty="0">
                <a:latin typeface="Neue Haas Grotesk Text Pro" panose="020B0504020202020204" pitchFamily="34" charset="0"/>
              </a:rPr>
              <a:t>Ledarna utser vilka spelare som kan vara aktuella för extra träning – fördelning</a:t>
            </a:r>
          </a:p>
          <a:p>
            <a:pPr marL="342900" indent="-342900">
              <a:buFontTx/>
              <a:buChar char="-"/>
            </a:pPr>
            <a:endParaRPr lang="sv-SE" sz="2000" dirty="0">
              <a:latin typeface="Neue Haas Grotesk Text Pro" panose="020B0504020202020204" pitchFamily="34" charset="0"/>
            </a:endParaRPr>
          </a:p>
          <a:p>
            <a:pPr marL="342900" indent="-342900">
              <a:buFontTx/>
              <a:buChar char="-"/>
            </a:pPr>
            <a:endParaRPr lang="sv-SE" sz="2000" dirty="0">
              <a:latin typeface="Neue Haas Grotesk Text Pro" panose="020B0504020202020204" pitchFamily="34" charset="0"/>
            </a:endParaRPr>
          </a:p>
          <a:p>
            <a:pPr marL="342900" indent="-342900">
              <a:buFontTx/>
              <a:buChar char="-"/>
            </a:pPr>
            <a:endParaRPr lang="sv-SE" sz="2000" dirty="0">
              <a:latin typeface="Neue Haas Grotesk Text Pro" panose="020B0504020202020204" pitchFamily="34" charset="0"/>
            </a:endParaRPr>
          </a:p>
          <a:p>
            <a:pPr lvl="1"/>
            <a:endParaRPr lang="sv-SE" sz="2000" dirty="0">
              <a:latin typeface="Neue Haas Grotesk Text Pro" panose="020B0504020202020204" pitchFamily="34" charset="0"/>
            </a:endParaRPr>
          </a:p>
          <a:p>
            <a:pPr marL="342900" indent="-342900">
              <a:buFontTx/>
              <a:buChar char="-"/>
            </a:pPr>
            <a:endParaRPr lang="sv-SE" sz="2000" dirty="0">
              <a:latin typeface="Neue Haas Grotesk Tex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12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90703D-55E3-4EFF-B080-F3C20A04A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352" y="149024"/>
            <a:ext cx="1485900" cy="1485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3964BD-05CA-4D85-94B1-C33B9D7BCDF9}"/>
              </a:ext>
            </a:extLst>
          </p:cNvPr>
          <p:cNvSpPr txBox="1"/>
          <p:nvPr/>
        </p:nvSpPr>
        <p:spPr>
          <a:xfrm>
            <a:off x="888254" y="630364"/>
            <a:ext cx="5461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latin typeface="Neue Haas Grotesk Text Pro" panose="020B0504020202020204" pitchFamily="34" charset="0"/>
              </a:rPr>
              <a:t>Lagkassa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C59EAC-E15D-480A-8056-ED6B36A99398}"/>
              </a:ext>
            </a:extLst>
          </p:cNvPr>
          <p:cNvSpPr txBox="1"/>
          <p:nvPr/>
        </p:nvSpPr>
        <p:spPr>
          <a:xfrm>
            <a:off x="888253" y="1766612"/>
            <a:ext cx="1086005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sv-SE" sz="2400" dirty="0">
                <a:latin typeface="Neue Haas Grotesk Text Pro" panose="020B0504020202020204" pitchFamily="34" charset="0"/>
              </a:rPr>
              <a:t>Ca 70 000 i kassan</a:t>
            </a:r>
          </a:p>
          <a:p>
            <a:pPr marL="342900" indent="-342900">
              <a:buFontTx/>
              <a:buChar char="-"/>
            </a:pPr>
            <a:endParaRPr lang="sv-SE" sz="2400" dirty="0">
              <a:latin typeface="Neue Haas Grotesk Text Pro" panose="020B05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sv-SE" sz="2400" dirty="0">
                <a:latin typeface="Neue Haas Grotesk Text Pro" panose="020B0504020202020204" pitchFamily="34" charset="0"/>
              </a:rPr>
              <a:t>Cup med övernattning ca 35 000 i kostnad</a:t>
            </a:r>
          </a:p>
          <a:p>
            <a:pPr marL="342900" indent="-342900">
              <a:buFontTx/>
              <a:buChar char="-"/>
            </a:pPr>
            <a:endParaRPr lang="sv-SE" sz="2400" dirty="0">
              <a:latin typeface="Neue Haas Grotesk Text Pro" panose="020B05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sv-SE" sz="2400" dirty="0">
                <a:latin typeface="Neue Haas Grotesk Text Pro" panose="020B0504020202020204" pitchFamily="34" charset="0"/>
              </a:rPr>
              <a:t>Fortsatt försäljning (?)</a:t>
            </a:r>
          </a:p>
          <a:p>
            <a:pPr marL="800100" lvl="1" indent="-342900">
              <a:buFontTx/>
              <a:buChar char="-"/>
            </a:pPr>
            <a:r>
              <a:rPr lang="sv-SE" sz="2400" dirty="0">
                <a:latin typeface="Neue Haas Grotesk Text Pro" panose="020B0504020202020204" pitchFamily="34" charset="0"/>
              </a:rPr>
              <a:t>Möjlighet till arbete DL 26/5 </a:t>
            </a:r>
            <a:r>
              <a:rPr lang="sv-SE" sz="2400" dirty="0" err="1">
                <a:latin typeface="Neue Haas Grotesk Text Pro" panose="020B0504020202020204" pitchFamily="34" charset="0"/>
              </a:rPr>
              <a:t>kl</a:t>
            </a:r>
            <a:r>
              <a:rPr lang="sv-SE" sz="2400" dirty="0">
                <a:latin typeface="Neue Haas Grotesk Text Pro" panose="020B0504020202020204" pitchFamily="34" charset="0"/>
              </a:rPr>
              <a:t> 17-21. 17 vuxna =&gt; xx SEK till laget</a:t>
            </a:r>
          </a:p>
          <a:p>
            <a:pPr marL="1257300" lvl="2" indent="-342900">
              <a:buFontTx/>
              <a:buChar char="-"/>
            </a:pPr>
            <a:r>
              <a:rPr lang="sv-SE" sz="2400" dirty="0">
                <a:latin typeface="Neue Haas Grotesk Text Pro" panose="020B0504020202020204" pitchFamily="34" charset="0"/>
              </a:rPr>
              <a:t>Vill vi arbeta en kväll för lagkassan?</a:t>
            </a:r>
          </a:p>
          <a:p>
            <a:pPr marL="342900" indent="-342900">
              <a:buFontTx/>
              <a:buChar char="-"/>
            </a:pPr>
            <a:endParaRPr lang="sv-SE" sz="2400" dirty="0">
              <a:latin typeface="Neue Haas Grotesk Text Pro" panose="020B05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sv-SE" sz="2400" dirty="0">
                <a:latin typeface="Neue Haas Grotesk Text Pro" panose="020B0504020202020204" pitchFamily="34" charset="0"/>
              </a:rPr>
              <a:t>Dryga ut lagkassan med mindre avgift vid cuper (300-500/spelare) ?</a:t>
            </a:r>
          </a:p>
          <a:p>
            <a:pPr marL="342900" indent="-342900">
              <a:buFontTx/>
              <a:buChar char="-"/>
            </a:pPr>
            <a:endParaRPr lang="sv-SE" sz="2400" dirty="0">
              <a:latin typeface="Neue Haas Grotesk Text Pro" panose="020B0504020202020204" pitchFamily="34" charset="0"/>
            </a:endParaRPr>
          </a:p>
          <a:p>
            <a:pPr marL="342900" indent="-342900">
              <a:buFontTx/>
              <a:buChar char="-"/>
            </a:pPr>
            <a:endParaRPr lang="sv-SE" sz="2400" dirty="0">
              <a:latin typeface="Neue Haas Grotesk Text Pro" panose="020B0504020202020204" pitchFamily="34" charset="0"/>
            </a:endParaRPr>
          </a:p>
          <a:p>
            <a:pPr lvl="1"/>
            <a:endParaRPr lang="sv-SE" sz="2400" dirty="0">
              <a:latin typeface="Neue Haas Grotesk Text Pro" panose="020B0504020202020204" pitchFamily="34" charset="0"/>
            </a:endParaRPr>
          </a:p>
          <a:p>
            <a:pPr marL="342900" indent="-342900">
              <a:buFontTx/>
              <a:buChar char="-"/>
            </a:pPr>
            <a:endParaRPr lang="sv-SE" sz="2400" dirty="0">
              <a:latin typeface="Neue Haas Grotesk Tex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484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562</Words>
  <Application>Microsoft Office PowerPoint</Application>
  <PresentationFormat>Widescreen</PresentationFormat>
  <Paragraphs>113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Neue Haas Grotesk Text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Unoson</dc:creator>
  <cp:lastModifiedBy>Daniel Unoson</cp:lastModifiedBy>
  <cp:revision>60</cp:revision>
  <dcterms:created xsi:type="dcterms:W3CDTF">2018-09-10T19:35:25Z</dcterms:created>
  <dcterms:modified xsi:type="dcterms:W3CDTF">2021-05-20T17:55:18Z</dcterms:modified>
</cp:coreProperties>
</file>