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9" r:id="rId5"/>
  </p:sldIdLst>
  <p:sldSz cx="6858000" cy="9906000" type="A4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EDFD"/>
    <a:srgbClr val="00A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3174" y="5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här för att ändra mall för underrubrikformat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32C7A-2777-42C7-9596-8D7CF175620E}" type="datetimeFigureOut">
              <a:rPr lang="sv-SE" smtClean="0"/>
              <a:t>2026-05-26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3D02-F7AE-450E-9F83-3C90A5938B3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53846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32C7A-2777-42C7-9596-8D7CF175620E}" type="datetimeFigureOut">
              <a:rPr lang="sv-SE" smtClean="0"/>
              <a:t>2026-05-26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3D02-F7AE-450E-9F83-3C90A5938B3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41760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32C7A-2777-42C7-9596-8D7CF175620E}" type="datetimeFigureOut">
              <a:rPr lang="sv-SE" smtClean="0"/>
              <a:t>2026-05-26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3D02-F7AE-450E-9F83-3C90A5938B3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8596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32C7A-2777-42C7-9596-8D7CF175620E}" type="datetimeFigureOut">
              <a:rPr lang="sv-SE" smtClean="0"/>
              <a:t>2026-05-26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3D02-F7AE-450E-9F83-3C90A5938B3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6565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32C7A-2777-42C7-9596-8D7CF175620E}" type="datetimeFigureOut">
              <a:rPr lang="sv-SE" smtClean="0"/>
              <a:t>2026-05-26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3D02-F7AE-450E-9F83-3C90A5938B3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34794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32C7A-2777-42C7-9596-8D7CF175620E}" type="datetimeFigureOut">
              <a:rPr lang="sv-SE" smtClean="0"/>
              <a:t>2026-05-26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3D02-F7AE-450E-9F83-3C90A5938B3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666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32C7A-2777-42C7-9596-8D7CF175620E}" type="datetimeFigureOut">
              <a:rPr lang="sv-SE" smtClean="0"/>
              <a:t>2026-05-26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3D02-F7AE-450E-9F83-3C90A5938B3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1996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32C7A-2777-42C7-9596-8D7CF175620E}" type="datetimeFigureOut">
              <a:rPr lang="sv-SE" smtClean="0"/>
              <a:t>2026-05-26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3D02-F7AE-450E-9F83-3C90A5938B3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76292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32C7A-2777-42C7-9596-8D7CF175620E}" type="datetimeFigureOut">
              <a:rPr lang="sv-SE" smtClean="0"/>
              <a:t>2026-05-26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3D02-F7AE-450E-9F83-3C90A5938B3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0599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32C7A-2777-42C7-9596-8D7CF175620E}" type="datetimeFigureOut">
              <a:rPr lang="sv-SE" smtClean="0"/>
              <a:t>2026-05-26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3D02-F7AE-450E-9F83-3C90A5938B3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2183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v-SE"/>
              <a:t>Klicka på ikonen för att lägga till en bild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32C7A-2777-42C7-9596-8D7CF175620E}" type="datetimeFigureOut">
              <a:rPr lang="sv-SE" smtClean="0"/>
              <a:t>2026-05-26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3D02-F7AE-450E-9F83-3C90A5938B3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5855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6ED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32C7A-2777-42C7-9596-8D7CF175620E}" type="datetimeFigureOut">
              <a:rPr lang="sv-SE" smtClean="0"/>
              <a:t>2026-05-26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E3D02-F7AE-450E-9F83-3C90A5938B3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31845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594D27-021B-4649-AF93-CED1C520DA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018585"/>
            <a:ext cx="103939" cy="268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51435" tIns="85698" rIns="51435" bIns="25718" numCol="1" anchor="ctr" anchorCtr="0" compatLnSpc="1">
            <a:prstTxWarp prst="textNoShape">
              <a:avLst/>
            </a:prstTxWarp>
            <a:spAutoFit/>
          </a:bodyPr>
          <a:lstStyle/>
          <a:p>
            <a:endParaRPr lang="sv-SE" sz="1013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9A75D3C-D3E3-4991-A35B-BB647860E6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153" y="1264779"/>
            <a:ext cx="5353703" cy="7355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1435" tIns="25718" rIns="51435" bIns="25718" numCol="1" anchor="t" anchorCtr="0" compatLnSpc="1">
            <a:prstTxWarp prst="textNoShape">
              <a:avLst/>
            </a:prstTxWarp>
            <a:spAutoFit/>
          </a:bodyPr>
          <a:lstStyle/>
          <a:p>
            <a:pPr algn="ctr" defTabSz="5143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b="1" dirty="0">
                <a:latin typeface="Arial Black"/>
                <a:cs typeface="Times New Roman"/>
              </a:rPr>
              <a:t>Information och instruktion till:</a:t>
            </a:r>
          </a:p>
          <a:p>
            <a:pPr algn="ctr" defTabSz="514350" eaLnBrk="0" fontAlgn="base" hangingPunct="0">
              <a:spcBef>
                <a:spcPct val="0"/>
              </a:spcBef>
              <a:spcAft>
                <a:spcPct val="0"/>
              </a:spcAft>
            </a:pPr>
            <a:endParaRPr lang="sv-SE" altLang="sv-SE" b="1" dirty="0">
              <a:latin typeface="Arial Black" panose="020B0A04020102020204" pitchFamily="34" charset="0"/>
              <a:ea typeface="Calibri" panose="020F0502020204030204" pitchFamily="34" charset="0"/>
              <a:cs typeface="Times New Roman"/>
            </a:endParaRPr>
          </a:p>
          <a:p>
            <a:pPr algn="ctr" defTabSz="5143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sv-SE" altLang="sv-SE" b="1" dirty="0">
                <a:latin typeface="Arial Black" panose="020B0A04020102020204" pitchFamily="34" charset="0"/>
                <a:ea typeface="Calibri" panose="020F0502020204030204" pitchFamily="34" charset="0"/>
                <a:cs typeface="Times New Roman"/>
              </a:rPr>
              <a:t>FUNKTIONÄR VID BANA</a:t>
            </a:r>
            <a:endParaRPr lang="sv-SE" sz="1200" b="1" dirty="0"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/>
            </a:endParaRPr>
          </a:p>
          <a:p>
            <a:pPr marL="4000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latin typeface="Arial"/>
                <a:ea typeface="+mn-lt"/>
                <a:cs typeface="Arial"/>
              </a:rPr>
              <a:t>Vätternrundans varseljacka ytterst, utanpå privata tröjor, jackor, regnkläder</a:t>
            </a:r>
            <a:endParaRPr lang="sv-SE" sz="1200" dirty="0">
              <a:ea typeface="+mn-lt"/>
              <a:cs typeface="+mn-lt"/>
            </a:endParaRPr>
          </a:p>
          <a:p>
            <a:pPr marL="4000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latin typeface="Arial"/>
                <a:ea typeface="Times New Roman" panose="02020603050405020304" pitchFamily="18" charset="0"/>
                <a:cs typeface="Arial"/>
              </a:rPr>
              <a:t>Peka med gul flagga åt det håll som cyklisterna ska cykla</a:t>
            </a:r>
          </a:p>
          <a:p>
            <a:pPr marL="4000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latin typeface="Arial"/>
                <a:ea typeface="Times New Roman" panose="02020603050405020304" pitchFamily="18" charset="0"/>
                <a:cs typeface="Arial"/>
              </a:rPr>
              <a:t>Använd tydliga rörelser</a:t>
            </a:r>
          </a:p>
          <a:p>
            <a:pPr marL="4000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1200" b="1" dirty="0">
                <a:latin typeface="Arial"/>
                <a:cs typeface="Arial"/>
              </a:rPr>
              <a:t>Funktionär ska inte dirigera eller stoppa trafik </a:t>
            </a:r>
          </a:p>
          <a:p>
            <a:pPr marL="4000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latin typeface="Arial"/>
                <a:cs typeface="Arial"/>
              </a:rPr>
              <a:t>Använd visselpipa för att vid behov påkalla uppmärksamhet</a:t>
            </a:r>
            <a:endParaRPr lang="sv-SE" sz="1200" dirty="0">
              <a:ea typeface="+mn-lt"/>
              <a:cs typeface="+mn-lt"/>
            </a:endParaRP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endParaRPr lang="sv-SE" sz="1200" dirty="0">
              <a:latin typeface="Arial"/>
              <a:cs typeface="Arial"/>
            </a:endParaRPr>
          </a:p>
          <a:p>
            <a:pPr marL="4000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latin typeface="Arial"/>
                <a:cs typeface="Arial"/>
              </a:rPr>
              <a:t>Stå så du står säkert, </a:t>
            </a:r>
            <a:r>
              <a:rPr lang="sv-SE" sz="1200" dirty="0" err="1">
                <a:latin typeface="Arial"/>
                <a:cs typeface="Arial"/>
              </a:rPr>
              <a:t>t.ex</a:t>
            </a:r>
            <a:r>
              <a:rPr lang="sv-SE" sz="1200" dirty="0">
                <a:latin typeface="Arial"/>
                <a:cs typeface="Arial"/>
              </a:rPr>
              <a:t> på </a:t>
            </a:r>
            <a:r>
              <a:rPr lang="sv-SE" sz="1200" dirty="0" err="1">
                <a:latin typeface="Arial"/>
                <a:cs typeface="Arial"/>
              </a:rPr>
              <a:t>refuge</a:t>
            </a:r>
            <a:r>
              <a:rPr lang="sv-SE" sz="1200" dirty="0">
                <a:latin typeface="Arial"/>
                <a:cs typeface="Arial"/>
              </a:rPr>
              <a:t>, på rondellplatta, i vägrenen utanför vägbanan. Stå INTE i vägbanan !!</a:t>
            </a:r>
            <a:endParaRPr lang="sv-SE" dirty="0"/>
          </a:p>
          <a:p>
            <a:pPr marL="4000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latin typeface="Arial"/>
                <a:cs typeface="Arial"/>
              </a:rPr>
              <a:t>Stå så du inte skymmer skyltar eller skymmer sikten för cyklister och trafikanter</a:t>
            </a:r>
          </a:p>
          <a:p>
            <a:pPr marL="4000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latin typeface="Arial"/>
                <a:ea typeface="Calibri" panose="020F0502020204030204" pitchFamily="34" charset="0"/>
                <a:cs typeface="Arial"/>
              </a:rPr>
              <a:t>Funktionär står upp under sitt pass</a:t>
            </a:r>
          </a:p>
          <a:p>
            <a:pPr marL="4000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1200" dirty="0">
                <a:latin typeface="Arial"/>
                <a:ea typeface="Calibri" panose="020F0502020204030204" pitchFamily="34" charset="0"/>
                <a:cs typeface="Arial"/>
              </a:rPr>
              <a:t>Barn och husdjur är inte med under detta funktionärsuppdraget !</a:t>
            </a:r>
            <a:endParaRPr lang="sv-SE" sz="1200" dirty="0"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4000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sv-SE" sz="1200" b="1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Heja på cyklisterna !! </a:t>
            </a:r>
            <a:endParaRPr lang="sv-SE" sz="1200" b="1" dirty="0">
              <a:ea typeface="+mn-lt"/>
              <a:cs typeface="+mn-lt"/>
            </a:endParaRP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endParaRPr lang="sv-SE" altLang="sv-SE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sv-SE" altLang="sv-SE" sz="1200" b="1" dirty="0">
                <a:latin typeface="Arial"/>
                <a:ea typeface="Calibri"/>
                <a:cs typeface="Arial"/>
              </a:rPr>
              <a:t>Kontaktperson i din klubb </a:t>
            </a:r>
            <a:r>
              <a:rPr lang="sv-SE" altLang="sv-SE" sz="1200" dirty="0">
                <a:latin typeface="Arial"/>
                <a:ea typeface="Calibri"/>
                <a:cs typeface="Arial"/>
              </a:rPr>
              <a:t>(frågor om tider, avbytare på positionen, hämta/lämna utrustning):</a:t>
            </a: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sv-SE" altLang="sv-SE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Namn: Karin Einarsson 0768-96 32 22 Frida </a:t>
            </a:r>
            <a:r>
              <a:rPr lang="sv-SE" altLang="sv-SE" sz="120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Haglund 0708-47 55 88</a:t>
            </a:r>
            <a:endParaRPr lang="sv-SE" altLang="sv-SE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sv-SE" altLang="sv-SE" sz="1200" b="1" dirty="0">
                <a:latin typeface="Arial"/>
                <a:ea typeface="Calibri" panose="020F0502020204030204" pitchFamily="34" charset="0"/>
                <a:cs typeface="Arial"/>
              </a:rPr>
              <a:t>Frågor om uppdraget före loppet: </a:t>
            </a:r>
            <a:r>
              <a:rPr lang="sv-SE" altLang="sv-SE" sz="1200" dirty="0">
                <a:latin typeface="Arial"/>
                <a:ea typeface="Calibri" panose="020F0502020204030204" pitchFamily="34" charset="0"/>
                <a:cs typeface="Arial"/>
              </a:rPr>
              <a:t>Carin Forssell 070-650 86 11</a:t>
            </a:r>
            <a:endParaRPr lang="sv-SE" altLang="sv-SE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sv-SE" altLang="sv-SE" sz="1200" b="1" dirty="0">
                <a:latin typeface="Arial"/>
                <a:ea typeface="Calibri" panose="020F0502020204030204" pitchFamily="34" charset="0"/>
                <a:cs typeface="Arial"/>
              </a:rPr>
              <a:t>För att komma i kontakt med </a:t>
            </a:r>
            <a:r>
              <a:rPr lang="sv-SE" altLang="sv-SE" sz="1200" b="1" dirty="0" err="1">
                <a:latin typeface="Arial"/>
                <a:ea typeface="Calibri" panose="020F0502020204030204" pitchFamily="34" charset="0"/>
                <a:cs typeface="Arial"/>
              </a:rPr>
              <a:t>Banchef</a:t>
            </a:r>
            <a:r>
              <a:rPr lang="sv-SE" altLang="sv-SE" sz="1200" b="1" dirty="0">
                <a:latin typeface="Arial"/>
                <a:ea typeface="Calibri" panose="020F0502020204030204" pitchFamily="34" charset="0"/>
                <a:cs typeface="Arial"/>
              </a:rPr>
              <a:t> under loppet: </a:t>
            </a:r>
            <a:r>
              <a:rPr lang="sv-SE" altLang="sv-SE" sz="1200" dirty="0">
                <a:latin typeface="Arial"/>
                <a:ea typeface="Calibri" panose="020F0502020204030204" pitchFamily="34" charset="0"/>
                <a:cs typeface="Arial"/>
              </a:rPr>
              <a:t>Vätternrundan </a:t>
            </a:r>
            <a:r>
              <a:rPr lang="sv-SE" altLang="sv-SE" sz="1200" dirty="0" err="1">
                <a:latin typeface="Arial"/>
                <a:ea typeface="Calibri" panose="020F0502020204030204" pitchFamily="34" charset="0"/>
                <a:cs typeface="Arial"/>
              </a:rPr>
              <a:t>sambandcentral</a:t>
            </a:r>
            <a:r>
              <a:rPr lang="sv-SE" altLang="sv-SE" sz="1200" dirty="0">
                <a:latin typeface="Arial"/>
                <a:ea typeface="Calibri" panose="020F0502020204030204" pitchFamily="34" charset="0"/>
                <a:cs typeface="Arial"/>
              </a:rPr>
              <a:t> 0141-22 32 80 (De ringer </a:t>
            </a:r>
            <a:r>
              <a:rPr lang="sv-SE" altLang="sv-SE" sz="1200" dirty="0" err="1">
                <a:latin typeface="Arial"/>
                <a:ea typeface="Calibri" panose="020F0502020204030204" pitchFamily="34" charset="0"/>
                <a:cs typeface="Arial"/>
              </a:rPr>
              <a:t>Banchef</a:t>
            </a:r>
            <a:r>
              <a:rPr lang="sv-SE" altLang="sv-SE" sz="1200" dirty="0">
                <a:latin typeface="Arial"/>
                <a:ea typeface="Calibri" panose="020F0502020204030204" pitchFamily="34" charset="0"/>
                <a:cs typeface="Arial"/>
              </a:rPr>
              <a:t> som kommer att ringa till dej.)</a:t>
            </a:r>
          </a:p>
          <a:p>
            <a:pPr marL="228600">
              <a:lnSpc>
                <a:spcPct val="107000"/>
              </a:lnSpc>
              <a:spcAft>
                <a:spcPts val="800"/>
              </a:spcAft>
            </a:pPr>
            <a:endParaRPr lang="sv-SE" altLang="sv-SE" sz="1200" b="1" dirty="0">
              <a:latin typeface="Arial"/>
              <a:ea typeface="Calibri" panose="020F0502020204030204" pitchFamily="34" charset="0"/>
              <a:cs typeface="Arial"/>
            </a:endParaRPr>
          </a:p>
          <a:p>
            <a:pPr marL="228600" algn="ctr">
              <a:lnSpc>
                <a:spcPct val="107000"/>
              </a:lnSpc>
              <a:spcAft>
                <a:spcPts val="800"/>
              </a:spcAft>
            </a:pPr>
            <a:r>
              <a:rPr lang="sv-SE" altLang="sv-SE" sz="1200" b="1" dirty="0">
                <a:latin typeface="Arial"/>
                <a:ea typeface="Calibri" panose="020F0502020204030204" pitchFamily="34" charset="0"/>
                <a:cs typeface="Arial"/>
              </a:rPr>
              <a:t>TACK för att du är med och ger deltagarna </a:t>
            </a:r>
            <a:r>
              <a:rPr lang="sv-SE" altLang="sv-SE" sz="1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ett säkert och bra lopp !</a:t>
            </a:r>
          </a:p>
        </p:txBody>
      </p:sp>
      <p:pic>
        <p:nvPicPr>
          <p:cNvPr id="6" name="Bildobjekt 2">
            <a:extLst>
              <a:ext uri="{FF2B5EF4-FFF2-40B4-BE49-F238E27FC236}">
                <a16:creationId xmlns:a16="http://schemas.microsoft.com/office/drawing/2014/main" id="{15FD5B09-5BE4-4DE0-A7A9-ED156B35B9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4973" y="179865"/>
            <a:ext cx="1728053" cy="954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2979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visionsdatum xmlns="5f37cabe-f32f-4d29-9e4a-bfd9af0b1807">2021-09-02T00:00:00+00:00</Revisionsdatum>
    <lcf76f155ced4ddcb4097134ff3c332f xmlns="5f37cabe-f32f-4d29-9e4a-bfd9af0b1807">
      <Terms xmlns="http://schemas.microsoft.com/office/infopath/2007/PartnerControls"/>
    </lcf76f155ced4ddcb4097134ff3c332f>
    <TaxCatchAll xmlns="930967a7-1c1e-40a3-8cfd-138f6318e15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637F31ED0F4FC4795853723856BF990" ma:contentTypeVersion="21" ma:contentTypeDescription="Skapa ett nytt dokument." ma:contentTypeScope="" ma:versionID="8ed30447640b89eee3d1810c342bcc3a">
  <xsd:schema xmlns:xsd="http://www.w3.org/2001/XMLSchema" xmlns:xs="http://www.w3.org/2001/XMLSchema" xmlns:p="http://schemas.microsoft.com/office/2006/metadata/properties" xmlns:ns2="5f37cabe-f32f-4d29-9e4a-bfd9af0b1807" xmlns:ns3="930967a7-1c1e-40a3-8cfd-138f6318e154" targetNamespace="http://schemas.microsoft.com/office/2006/metadata/properties" ma:root="true" ma:fieldsID="65471c3fc7814091ea19f0bb4e76e65c" ns2:_="" ns3:_="">
    <xsd:import namespace="5f37cabe-f32f-4d29-9e4a-bfd9af0b1807"/>
    <xsd:import namespace="930967a7-1c1e-40a3-8cfd-138f6318e15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Revisionsdatum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37cabe-f32f-4d29-9e4a-bfd9af0b18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Revisionsdatum" ma:index="20" nillable="true" ma:displayName="Revisions datum" ma:default="2021-09-02T00:00:00Z" ma:format="DateOnly" ma:internalName="Revisionsdatum">
      <xsd:simpleType>
        <xsd:restriction base="dms:DateTime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eringar" ma:readOnly="false" ma:fieldId="{5cf76f15-5ced-4ddc-b409-7134ff3c332f}" ma:taxonomyMulti="true" ma:sspId="840dad93-1b89-4ae8-8979-ca58318b5c1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0967a7-1c1e-40a3-8cfd-138f6318e15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051ae1ba-cc36-4b6b-84fc-1927dcdb6279}" ma:internalName="TaxCatchAll" ma:showField="CatchAllData" ma:web="930967a7-1c1e-40a3-8cfd-138f6318e1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72EEEFD-9A28-4039-8FEC-A67F0115E33A}">
  <ds:schemaRefs>
    <ds:schemaRef ds:uri="5f37cabe-f32f-4d29-9e4a-bfd9af0b1807"/>
    <ds:schemaRef ds:uri="http://purl.org/dc/dcmitype/"/>
    <ds:schemaRef ds:uri="http://purl.org/dc/elements/1.1/"/>
    <ds:schemaRef ds:uri="http://schemas.openxmlformats.org/package/2006/metadata/core-properties"/>
    <ds:schemaRef ds:uri="930967a7-1c1e-40a3-8cfd-138f6318e154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B820547-6379-414E-8EDA-CB4A68EA0DA4}">
  <ds:schemaRefs>
    <ds:schemaRef ds:uri="5f37cabe-f32f-4d29-9e4a-bfd9af0b1807"/>
    <ds:schemaRef ds:uri="930967a7-1c1e-40a3-8cfd-138f6318e15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AE7D2AA3-5EA2-4948-A645-3AEAD6B9148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188</Words>
  <Application>Microsoft Office PowerPoint</Application>
  <PresentationFormat>A4 (210 x 297 mm)</PresentationFormat>
  <Paragraphs>21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Office-tema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Patrick Gustafsson</dc:creator>
  <cp:lastModifiedBy>Einarsson Karin (5095)</cp:lastModifiedBy>
  <cp:revision>3</cp:revision>
  <cp:lastPrinted>2021-10-09T16:57:16Z</cp:lastPrinted>
  <dcterms:created xsi:type="dcterms:W3CDTF">2021-08-29T11:34:04Z</dcterms:created>
  <dcterms:modified xsi:type="dcterms:W3CDTF">2026-05-26T08:57:13Z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0x010100B637F31ED0F4FC4795853723856BF990</vt:lpwstr>
  </property>
  <property fmtid="{D5CDD505-2E9C-101B-9397-08002B2CF9AE}" pid="3" name="MediaServiceImageTags">
    <vt:lpwstr/>
  </property>
</Properties>
</file>