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26"/>
  </p:notesMasterIdLst>
  <p:sldIdLst>
    <p:sldId id="256" r:id="rId5"/>
    <p:sldId id="289" r:id="rId6"/>
    <p:sldId id="261" r:id="rId7"/>
    <p:sldId id="283" r:id="rId8"/>
    <p:sldId id="288" r:id="rId9"/>
    <p:sldId id="259" r:id="rId10"/>
    <p:sldId id="286" r:id="rId11"/>
    <p:sldId id="262" r:id="rId12"/>
    <p:sldId id="260" r:id="rId13"/>
    <p:sldId id="290" r:id="rId14"/>
    <p:sldId id="291" r:id="rId15"/>
    <p:sldId id="266" r:id="rId16"/>
    <p:sldId id="270" r:id="rId17"/>
    <p:sldId id="292" r:id="rId18"/>
    <p:sldId id="287" r:id="rId19"/>
    <p:sldId id="276" r:id="rId20"/>
    <p:sldId id="277" r:id="rId21"/>
    <p:sldId id="294" r:id="rId22"/>
    <p:sldId id="293" r:id="rId23"/>
    <p:sldId id="295" r:id="rId24"/>
    <p:sldId id="267" r:id="rId25"/>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B17179-D7DE-458E-BF3E-898B8656E39D}" v="1" dt="2021-04-20T18:31:40.327"/>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3" d="2"/>
        <a:sy n="3" d="2"/>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A68BC5-C8A8-1041-9E72-7C603394E658}" type="datetimeFigureOut">
              <a:rPr lang="en-US" smtClean="0"/>
              <a:t>4/20/2022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AD8323-C356-7B4C-823B-DC8E815EADFB}" type="slidenum">
              <a:rPr lang="en-US" smtClean="0"/>
              <a:t>‹#›</a:t>
            </a:fld>
            <a:endParaRPr lang="en-US"/>
          </a:p>
        </p:txBody>
      </p:sp>
    </p:spTree>
    <p:extLst>
      <p:ext uri="{BB962C8B-B14F-4D97-AF65-F5344CB8AC3E}">
        <p14:creationId xmlns:p14="http://schemas.microsoft.com/office/powerpoint/2010/main" val="28001129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AD8323-C356-7B4C-823B-DC8E815EADFB}" type="slidenum">
              <a:rPr lang="en-US" smtClean="0"/>
              <a:t>1</a:t>
            </a:fld>
            <a:endParaRPr lang="en-US"/>
          </a:p>
        </p:txBody>
      </p:sp>
    </p:spTree>
    <p:extLst>
      <p:ext uri="{BB962C8B-B14F-4D97-AF65-F5344CB8AC3E}">
        <p14:creationId xmlns:p14="http://schemas.microsoft.com/office/powerpoint/2010/main" val="369208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030983"/>
            <a:ext cx="7772400" cy="1470025"/>
          </a:xfrm>
        </p:spPr>
        <p:txBody>
          <a:bodyPr/>
          <a:lstStyle>
            <a:lvl1pPr>
              <a:defRPr>
                <a:latin typeface="Verdana" pitchFamily="34" charset="0"/>
                <a:ea typeface="Verdana" pitchFamily="34" charset="0"/>
                <a:cs typeface="Verdana" pitchFamily="34" charset="0"/>
              </a:defRPr>
            </a:lvl1pPr>
          </a:lstStyle>
          <a:p>
            <a:r>
              <a:rPr lang="sv-SE" dirty="0"/>
              <a:t>Klicka här för att ändra format</a:t>
            </a:r>
          </a:p>
        </p:txBody>
      </p:sp>
      <p:sp>
        <p:nvSpPr>
          <p:cNvPr id="3" name="Underrubrik 2"/>
          <p:cNvSpPr>
            <a:spLocks noGrp="1"/>
          </p:cNvSpPr>
          <p:nvPr>
            <p:ph type="subTitle" idx="1"/>
          </p:nvPr>
        </p:nvSpPr>
        <p:spPr>
          <a:xfrm>
            <a:off x="1371600" y="390864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cxnSp>
        <p:nvCxnSpPr>
          <p:cNvPr id="9" name="Rak 8"/>
          <p:cNvCxnSpPr/>
          <p:nvPr userDrawn="1"/>
        </p:nvCxnSpPr>
        <p:spPr>
          <a:xfrm>
            <a:off x="107504" y="6060519"/>
            <a:ext cx="8856984" cy="0"/>
          </a:xfrm>
          <a:prstGeom prst="line">
            <a:avLst/>
          </a:prstGeom>
          <a:ln w="76200">
            <a:solidFill>
              <a:srgbClr val="008F47"/>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Rubrik 1"/>
          <p:cNvSpPr>
            <a:spLocks noGrp="1"/>
          </p:cNvSpPr>
          <p:nvPr>
            <p:ph type="title"/>
          </p:nvPr>
        </p:nvSpPr>
        <p:spPr/>
        <p:txBody>
          <a:bodyPr/>
          <a:lstStyle>
            <a:lvl1pPr>
              <a:defRPr>
                <a:latin typeface="Verdana" pitchFamily="34" charset="0"/>
                <a:ea typeface="Verdana" pitchFamily="34" charset="0"/>
                <a:cs typeface="Verdana" pitchFamily="34" charset="0"/>
              </a:defRPr>
            </a:lvl1pPr>
          </a:lstStyle>
          <a:p>
            <a:r>
              <a:rPr lang="sv-SE"/>
              <a:t>Klicka här för att ändra format</a:t>
            </a:r>
          </a:p>
        </p:txBody>
      </p:sp>
      <p:sp>
        <p:nvSpPr>
          <p:cNvPr id="3" name="Platshållare för innehåll 2"/>
          <p:cNvSpPr>
            <a:spLocks noGrp="1"/>
          </p:cNvSpPr>
          <p:nvPr>
            <p:ph idx="1"/>
          </p:nvPr>
        </p:nvSpPr>
        <p:spPr/>
        <p:txBody>
          <a:bodyPr/>
          <a:lstStyle>
            <a:lvl1pPr>
              <a:defRPr>
                <a:latin typeface="Verdana" pitchFamily="34" charset="0"/>
                <a:ea typeface="Verdana" pitchFamily="34" charset="0"/>
                <a:cs typeface="Verdana" pitchFamily="34" charset="0"/>
              </a:defRPr>
            </a:lvl1pPr>
            <a:lvl2pPr>
              <a:defRPr>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Picture 2"/>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251520" y="5405912"/>
            <a:ext cx="1170086" cy="1309214"/>
          </a:xfrm>
          <a:prstGeom prst="ellipse">
            <a:avLst/>
          </a:prstGeom>
          <a:noFill/>
          <a:ln>
            <a:noFill/>
          </a:ln>
          <a:effectLst>
            <a:outerShdw blurRad="50800" dist="50800" dir="2400000" sx="103000" sy="103000" algn="t" rotWithShape="0">
              <a:prstClr val="black">
                <a:alpha val="40000"/>
              </a:prstClr>
            </a:outerShdw>
          </a:effectLst>
        </p:spPr>
      </p:pic>
      <p:sp>
        <p:nvSpPr>
          <p:cNvPr id="10" name="Rektangel 9"/>
          <p:cNvSpPr/>
          <p:nvPr userDrawn="1"/>
        </p:nvSpPr>
        <p:spPr>
          <a:xfrm>
            <a:off x="5113493" y="6081243"/>
            <a:ext cx="3562963" cy="523220"/>
          </a:xfrm>
          <a:prstGeom prst="rect">
            <a:avLst/>
          </a:prstGeom>
          <a:noFill/>
          <a:ln>
            <a:noFill/>
          </a:ln>
        </p:spPr>
        <p:txBody>
          <a:bodyPr wrap="none" lIns="91440" tIns="45720" rIns="91440" bIns="45720">
            <a:spAutoFit/>
          </a:bodyPr>
          <a:lstStyle/>
          <a:p>
            <a:pPr algn="ctr"/>
            <a:r>
              <a:rPr lang="sv-SE" sz="2800" b="1" cap="none" spc="0" dirty="0">
                <a:ln w="19050">
                  <a:noFill/>
                  <a:prstDash val="solid"/>
                </a:ln>
                <a:solidFill>
                  <a:srgbClr val="008F47"/>
                </a:solidFill>
                <a:effectLst>
                  <a:outerShdw blurRad="50800" dist="38100" dir="2700000" algn="tl" rotWithShape="0">
                    <a:prstClr val="black">
                      <a:alpha val="40000"/>
                    </a:prstClr>
                  </a:outerShdw>
                </a:effectLst>
              </a:rPr>
              <a:t>Hos oss är alla stjärnor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8" name="Platshållare för sidfot 7"/>
          <p:cNvSpPr>
            <a:spLocks noGrp="1"/>
          </p:cNvSpPr>
          <p:nvPr>
            <p:ph type="ftr" sz="quarter" idx="11"/>
          </p:nvPr>
        </p:nvSpPr>
        <p:spPr>
          <a:xfrm>
            <a:off x="3124200" y="6356350"/>
            <a:ext cx="2895600" cy="365125"/>
          </a:xfrm>
          <a:prstGeom prst="rect">
            <a:avLst/>
          </a:prstGeom>
        </p:spPr>
        <p:txBody>
          <a:bodyPr/>
          <a:lstStyle/>
          <a:p>
            <a:endParaRPr lang="sv-SE"/>
          </a:p>
        </p:txBody>
      </p:sp>
      <p:sp>
        <p:nvSpPr>
          <p:cNvPr id="9" name="Platshållare för bildnummer 8"/>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4" name="Platshållare för sidfot 3"/>
          <p:cNvSpPr>
            <a:spLocks noGrp="1"/>
          </p:cNvSpPr>
          <p:nvPr>
            <p:ph type="ftr" sz="quarter" idx="11"/>
          </p:nvPr>
        </p:nvSpPr>
        <p:spPr>
          <a:xfrm>
            <a:off x="3124200" y="6356350"/>
            <a:ext cx="2895600" cy="365125"/>
          </a:xfrm>
          <a:prstGeom prst="rect">
            <a:avLst/>
          </a:prstGeom>
        </p:spPr>
        <p:txBody>
          <a:bodyPr/>
          <a:lstStyle/>
          <a:p>
            <a:endParaRPr lang="sv-SE"/>
          </a:p>
        </p:txBody>
      </p:sp>
      <p:sp>
        <p:nvSpPr>
          <p:cNvPr id="5" name="Platshållare för bildnummer 4"/>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3" name="Platshållare för sidfot 2"/>
          <p:cNvSpPr>
            <a:spLocks noGrp="1"/>
          </p:cNvSpPr>
          <p:nvPr>
            <p:ph type="ftr" sz="quarter" idx="11"/>
          </p:nvPr>
        </p:nvSpPr>
        <p:spPr>
          <a:xfrm>
            <a:off x="3124200" y="6356350"/>
            <a:ext cx="2895600" cy="365125"/>
          </a:xfrm>
          <a:prstGeom prst="rect">
            <a:avLst/>
          </a:prstGeom>
        </p:spPr>
        <p:txBody>
          <a:bodyPr/>
          <a:lstStyle/>
          <a:p>
            <a:endParaRPr lang="sv-SE"/>
          </a:p>
        </p:txBody>
      </p:sp>
      <p:sp>
        <p:nvSpPr>
          <p:cNvPr id="4" name="Platshållare för bildnummer 3"/>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2022-04-20</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1"/>
            <a:ext cx="8229600" cy="391703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6588224" y="116632"/>
            <a:ext cx="2252454" cy="2520280"/>
          </a:xfrm>
          <a:prstGeom prst="ellipse">
            <a:avLst/>
          </a:prstGeom>
          <a:noFill/>
          <a:ln>
            <a:noFill/>
          </a:ln>
          <a:effectLst>
            <a:outerShdw blurRad="50800" dist="50800" dir="2400000" sx="103000" sy="103000" algn="t" rotWithShape="0">
              <a:prstClr val="black">
                <a:alpha val="40000"/>
              </a:prstClr>
            </a:outerShdw>
          </a:effectLst>
        </p:spPr>
      </p:pic>
      <p:sp>
        <p:nvSpPr>
          <p:cNvPr id="2" name="Rubrik 1"/>
          <p:cNvSpPr>
            <a:spLocks noGrp="1"/>
          </p:cNvSpPr>
          <p:nvPr>
            <p:ph type="ctrTitle"/>
          </p:nvPr>
        </p:nvSpPr>
        <p:spPr>
          <a:xfrm>
            <a:off x="685800" y="2319015"/>
            <a:ext cx="7772400" cy="1470025"/>
          </a:xfrm>
        </p:spPr>
        <p:txBody>
          <a:bodyPr>
            <a:normAutofit/>
          </a:bodyPr>
          <a:lstStyle/>
          <a:p>
            <a:r>
              <a:rPr lang="sv-SE" sz="6600" b="1" dirty="0">
                <a:latin typeface="Verdana" pitchFamily="34" charset="0"/>
                <a:ea typeface="Verdana" pitchFamily="34" charset="0"/>
                <a:cs typeface="Verdana" pitchFamily="34" charset="0"/>
              </a:rPr>
              <a:t>Bergnäsets AIK</a:t>
            </a:r>
          </a:p>
        </p:txBody>
      </p:sp>
      <p:sp>
        <p:nvSpPr>
          <p:cNvPr id="3" name="Underrubrik 2"/>
          <p:cNvSpPr>
            <a:spLocks noGrp="1"/>
          </p:cNvSpPr>
          <p:nvPr>
            <p:ph type="subTitle" idx="1"/>
          </p:nvPr>
        </p:nvSpPr>
        <p:spPr/>
        <p:txBody>
          <a:bodyPr/>
          <a:lstStyle/>
          <a:p>
            <a:r>
              <a:rPr lang="sv-SE" i="1" dirty="0">
                <a:solidFill>
                  <a:schemeClr val="tx1"/>
                </a:solidFill>
                <a:latin typeface="Verdana" pitchFamily="34" charset="0"/>
                <a:ea typeface="Verdana" pitchFamily="34" charset="0"/>
                <a:cs typeface="Verdana" pitchFamily="34" charset="0"/>
              </a:rPr>
              <a:t>BAIK </a:t>
            </a:r>
            <a:r>
              <a:rPr lang="sv-SE" i="1" dirty="0" smtClean="0">
                <a:solidFill>
                  <a:schemeClr val="tx1"/>
                </a:solidFill>
                <a:latin typeface="Verdana" pitchFamily="34" charset="0"/>
                <a:ea typeface="Verdana" pitchFamily="34" charset="0"/>
                <a:cs typeface="Verdana" pitchFamily="34" charset="0"/>
              </a:rPr>
              <a:t>F14 </a:t>
            </a:r>
            <a:r>
              <a:rPr lang="sv-SE" i="1" dirty="0">
                <a:solidFill>
                  <a:schemeClr val="tx1"/>
                </a:solidFill>
                <a:latin typeface="Verdana" pitchFamily="34" charset="0"/>
                <a:ea typeface="Verdana" pitchFamily="34" charset="0"/>
                <a:cs typeface="Verdana" pitchFamily="34" charset="0"/>
              </a:rPr>
              <a:t>FÖRÄLDRAMÖTE säsongen </a:t>
            </a:r>
            <a:r>
              <a:rPr lang="sv-SE" i="1" dirty="0" smtClean="0">
                <a:solidFill>
                  <a:schemeClr val="tx1"/>
                </a:solidFill>
                <a:latin typeface="Verdana" pitchFamily="34" charset="0"/>
                <a:ea typeface="Verdana" pitchFamily="34" charset="0"/>
                <a:cs typeface="Verdana" pitchFamily="34" charset="0"/>
              </a:rPr>
              <a:t>2022</a:t>
            </a:r>
            <a:endParaRPr lang="sv-SE" i="1" dirty="0">
              <a:solidFill>
                <a:schemeClr val="tx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096515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Föräldrauppdrag</a:t>
            </a:r>
            <a:endParaRPr lang="sv-SE" dirty="0">
              <a:solidFill>
                <a:srgbClr val="FF0000"/>
              </a:solidFill>
            </a:endParaRPr>
          </a:p>
        </p:txBody>
      </p:sp>
      <p:sp>
        <p:nvSpPr>
          <p:cNvPr id="3" name="Content Placeholder 2"/>
          <p:cNvSpPr>
            <a:spLocks noGrp="1"/>
          </p:cNvSpPr>
          <p:nvPr>
            <p:ph idx="1"/>
          </p:nvPr>
        </p:nvSpPr>
        <p:spPr>
          <a:xfrm>
            <a:off x="179512" y="1460484"/>
            <a:ext cx="4680520" cy="4248472"/>
          </a:xfrm>
        </p:spPr>
        <p:txBody>
          <a:bodyPr>
            <a:normAutofit/>
          </a:bodyPr>
          <a:lstStyle/>
          <a:p>
            <a:r>
              <a:rPr lang="sv-SE" sz="1800" b="1" dirty="0" smtClean="0"/>
              <a:t>Försäljning/Koordinering</a:t>
            </a:r>
          </a:p>
          <a:p>
            <a:pPr lvl="1"/>
            <a:r>
              <a:rPr lang="sv-SE" sz="1400" dirty="0" smtClean="0"/>
              <a:t>2022 – </a:t>
            </a:r>
            <a:r>
              <a:rPr lang="sv-SE" sz="1400" dirty="0" smtClean="0">
                <a:solidFill>
                  <a:srgbClr val="0070C0"/>
                </a:solidFill>
              </a:rPr>
              <a:t>Ebba, Elvira R, Freja, Ines H</a:t>
            </a:r>
          </a:p>
        </p:txBody>
      </p:sp>
      <p:sp>
        <p:nvSpPr>
          <p:cNvPr id="4" name="Content Placeholder 2"/>
          <p:cNvSpPr txBox="1">
            <a:spLocks/>
          </p:cNvSpPr>
          <p:nvPr/>
        </p:nvSpPr>
        <p:spPr>
          <a:xfrm>
            <a:off x="4775502" y="1460484"/>
            <a:ext cx="4477018" cy="42484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1800" b="1" dirty="0" smtClean="0"/>
              <a:t>Försäljning/Koordinering- Rabatthäfte</a:t>
            </a:r>
          </a:p>
          <a:p>
            <a:pPr lvl="1"/>
            <a:r>
              <a:rPr lang="sv-SE" sz="1400" dirty="0" smtClean="0"/>
              <a:t>2021 Mattias (Luna)</a:t>
            </a:r>
          </a:p>
          <a:p>
            <a:pPr lvl="1"/>
            <a:r>
              <a:rPr lang="sv-SE" sz="1400" dirty="0" smtClean="0"/>
              <a:t>2022 </a:t>
            </a:r>
            <a:r>
              <a:rPr lang="sv-SE" sz="1400" dirty="0">
                <a:solidFill>
                  <a:srgbClr val="0070C0"/>
                </a:solidFill>
              </a:rPr>
              <a:t>Ebba, Elvira R, Freja, Ines H</a:t>
            </a:r>
          </a:p>
          <a:p>
            <a:pPr lvl="1"/>
            <a:endParaRPr lang="sv-SE" sz="1600" dirty="0">
              <a:solidFill>
                <a:srgbClr val="FF0000"/>
              </a:solidFill>
            </a:endParaRPr>
          </a:p>
        </p:txBody>
      </p:sp>
    </p:spTree>
    <p:extLst>
      <p:ext uri="{BB962C8B-B14F-4D97-AF65-F5344CB8AC3E}">
        <p14:creationId xmlns:p14="http://schemas.microsoft.com/office/powerpoint/2010/main" val="1078386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Föräldrauppdrag</a:t>
            </a:r>
            <a:endParaRPr lang="sv-SE" dirty="0">
              <a:solidFill>
                <a:srgbClr val="FF0000"/>
              </a:solidFill>
            </a:endParaRPr>
          </a:p>
        </p:txBody>
      </p:sp>
      <p:sp>
        <p:nvSpPr>
          <p:cNvPr id="3" name="Content Placeholder 2"/>
          <p:cNvSpPr>
            <a:spLocks noGrp="1"/>
          </p:cNvSpPr>
          <p:nvPr>
            <p:ph idx="1"/>
          </p:nvPr>
        </p:nvSpPr>
        <p:spPr>
          <a:xfrm>
            <a:off x="251520" y="1509783"/>
            <a:ext cx="7560840" cy="3835444"/>
          </a:xfrm>
        </p:spPr>
        <p:txBody>
          <a:bodyPr>
            <a:normAutofit/>
          </a:bodyPr>
          <a:lstStyle/>
          <a:p>
            <a:pPr marL="0" indent="0">
              <a:buNone/>
            </a:pPr>
            <a:r>
              <a:rPr lang="sv-SE" sz="1800" dirty="0"/>
              <a:t>Laget blir anvisad </a:t>
            </a:r>
            <a:r>
              <a:rPr lang="sv-SE" sz="1800" dirty="0" smtClean="0"/>
              <a:t>1 </a:t>
            </a:r>
            <a:r>
              <a:rPr lang="sv-SE" sz="1800" dirty="0"/>
              <a:t>v under säsongen att bemanna kiosken</a:t>
            </a:r>
          </a:p>
          <a:p>
            <a:endParaRPr lang="sv-SE" sz="1800" b="1" dirty="0" smtClean="0"/>
          </a:p>
          <a:p>
            <a:r>
              <a:rPr lang="sv-SE" sz="1800" b="1" dirty="0" smtClean="0"/>
              <a:t>Kioskansvarig/Koordinering</a:t>
            </a:r>
          </a:p>
          <a:p>
            <a:pPr lvl="1"/>
            <a:r>
              <a:rPr lang="sv-SE" sz="1400" dirty="0" smtClean="0"/>
              <a:t>2022 </a:t>
            </a:r>
            <a:r>
              <a:rPr lang="sv-SE" sz="1400" dirty="0">
                <a:solidFill>
                  <a:srgbClr val="0070C0"/>
                </a:solidFill>
              </a:rPr>
              <a:t>Ebba, Elvira R, Freja, Ines H</a:t>
            </a:r>
          </a:p>
          <a:p>
            <a:pPr marL="457200" lvl="1" indent="0">
              <a:buNone/>
            </a:pPr>
            <a:endParaRPr lang="sv-SE" sz="1400" dirty="0">
              <a:solidFill>
                <a:srgbClr val="FF0000"/>
              </a:solidFill>
            </a:endParaRPr>
          </a:p>
          <a:p>
            <a:r>
              <a:rPr lang="sv-SE" sz="1800" b="1" dirty="0" smtClean="0"/>
              <a:t> ”Kioskpersonal”</a:t>
            </a:r>
          </a:p>
          <a:p>
            <a:pPr lvl="1"/>
            <a:r>
              <a:rPr lang="sv-SE" sz="1400" dirty="0"/>
              <a:t>Samtliga </a:t>
            </a:r>
            <a:r>
              <a:rPr lang="sv-SE" sz="1400" dirty="0" smtClean="0"/>
              <a:t>föräldrar (förutom ledargrupp)</a:t>
            </a:r>
            <a:endParaRPr lang="sv-SE" sz="1400" dirty="0"/>
          </a:p>
        </p:txBody>
      </p:sp>
      <p:sp>
        <p:nvSpPr>
          <p:cNvPr id="4" name="Content Placeholder 2"/>
          <p:cNvSpPr txBox="1">
            <a:spLocks/>
          </p:cNvSpPr>
          <p:nvPr/>
        </p:nvSpPr>
        <p:spPr>
          <a:xfrm>
            <a:off x="4739092" y="1303269"/>
            <a:ext cx="4397660" cy="42484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sv-SE" sz="1600" dirty="0">
              <a:solidFill>
                <a:srgbClr val="FF0000"/>
              </a:solidFill>
            </a:endParaRPr>
          </a:p>
        </p:txBody>
      </p:sp>
    </p:spTree>
    <p:extLst>
      <p:ext uri="{BB962C8B-B14F-4D97-AF65-F5344CB8AC3E}">
        <p14:creationId xmlns:p14="http://schemas.microsoft.com/office/powerpoint/2010/main" val="41558963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Kläder</a:t>
            </a:r>
            <a:endParaRPr lang="en-US" dirty="0">
              <a:solidFill>
                <a:srgbClr val="FF0000"/>
              </a:solidFill>
            </a:endParaRPr>
          </a:p>
        </p:txBody>
      </p:sp>
      <p:sp>
        <p:nvSpPr>
          <p:cNvPr id="3" name="Content Placeholder 2"/>
          <p:cNvSpPr>
            <a:spLocks noGrp="1"/>
          </p:cNvSpPr>
          <p:nvPr>
            <p:ph idx="1"/>
          </p:nvPr>
        </p:nvSpPr>
        <p:spPr>
          <a:xfrm>
            <a:off x="457200" y="1268760"/>
            <a:ext cx="8229600" cy="3917032"/>
          </a:xfrm>
        </p:spPr>
        <p:txBody>
          <a:bodyPr>
            <a:noAutofit/>
          </a:bodyPr>
          <a:lstStyle/>
          <a:p>
            <a:r>
              <a:rPr lang="sv-SE" sz="2000" dirty="0" smtClean="0"/>
              <a:t>Matchtröjor ordnas av BAIK</a:t>
            </a:r>
          </a:p>
          <a:p>
            <a:pPr lvl="1"/>
            <a:r>
              <a:rPr lang="sv-SE" sz="1800" dirty="0"/>
              <a:t>Matchtröjor delas ut i början av säsongen. Spelare/förälder ansvarar för att den medtages till match och återlämnas efter säsongens slut</a:t>
            </a:r>
          </a:p>
          <a:p>
            <a:pPr lvl="1"/>
            <a:r>
              <a:rPr lang="sv-SE" sz="1800" dirty="0"/>
              <a:t>Ta med svarta shorts, gröna strumpor</a:t>
            </a:r>
          </a:p>
          <a:p>
            <a:r>
              <a:rPr lang="sv-SE" sz="2000" dirty="0" smtClean="0"/>
              <a:t>Träningskläder:</a:t>
            </a:r>
          </a:p>
          <a:p>
            <a:pPr lvl="1"/>
            <a:r>
              <a:rPr lang="sv-SE" sz="1800" dirty="0" smtClean="0"/>
              <a:t>Svart eller grön tröja</a:t>
            </a:r>
          </a:p>
          <a:p>
            <a:pPr lvl="1"/>
            <a:r>
              <a:rPr lang="sv-SE" sz="1800" dirty="0" smtClean="0"/>
              <a:t>Svarta shorts/byxor</a:t>
            </a:r>
          </a:p>
          <a:p>
            <a:pPr lvl="1"/>
            <a:r>
              <a:rPr lang="sv-SE" sz="1800" dirty="0" smtClean="0"/>
              <a:t>Gröna strumpor</a:t>
            </a:r>
          </a:p>
          <a:p>
            <a:pPr lvl="1"/>
            <a:r>
              <a:rPr lang="sv-SE" sz="1800" dirty="0" smtClean="0"/>
              <a:t>Inga kepsar!</a:t>
            </a:r>
          </a:p>
          <a:p>
            <a:r>
              <a:rPr lang="sv-SE" sz="2000" dirty="0" smtClean="0"/>
              <a:t>Baikbutiken.se</a:t>
            </a:r>
          </a:p>
          <a:p>
            <a:r>
              <a:rPr lang="sv-SE" sz="2000" dirty="0" smtClean="0"/>
              <a:t>Kioskpiraten</a:t>
            </a:r>
          </a:p>
          <a:p>
            <a:pPr marL="457200" lvl="1" indent="0">
              <a:buNone/>
            </a:pPr>
            <a:endParaRPr lang="sv-SE" sz="1800" dirty="0"/>
          </a:p>
        </p:txBody>
      </p:sp>
    </p:spTree>
    <p:extLst>
      <p:ext uri="{BB962C8B-B14F-4D97-AF65-F5344CB8AC3E}">
        <p14:creationId xmlns:p14="http://schemas.microsoft.com/office/powerpoint/2010/main" val="27970444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62500" lnSpcReduction="20000"/>
          </a:bodyPr>
          <a:lstStyle/>
          <a:p>
            <a:r>
              <a:rPr lang="sv-SE" dirty="0"/>
              <a:t>Behandlar</a:t>
            </a:r>
          </a:p>
          <a:p>
            <a:pPr>
              <a:buFontTx/>
              <a:buChar char="-"/>
            </a:pPr>
            <a:r>
              <a:rPr lang="sv-SE" dirty="0"/>
              <a:t>Vår föreningsidé</a:t>
            </a:r>
          </a:p>
          <a:p>
            <a:pPr>
              <a:buFontTx/>
              <a:buChar char="-"/>
            </a:pPr>
            <a:r>
              <a:rPr lang="sv-SE" dirty="0"/>
              <a:t>Fotbollsverksamhetens inriktning</a:t>
            </a:r>
            <a:endParaRPr lang="sv-SE" b="1" dirty="0"/>
          </a:p>
          <a:p>
            <a:pPr>
              <a:buFontTx/>
              <a:buChar char="-"/>
            </a:pPr>
            <a:r>
              <a:rPr lang="sv-SE" dirty="0"/>
              <a:t>Tränings- och verksamhetsrekommendationer BAIK</a:t>
            </a:r>
          </a:p>
          <a:p>
            <a:pPr>
              <a:buFontTx/>
              <a:buChar char="-"/>
            </a:pPr>
            <a:r>
              <a:rPr lang="sv-SE" dirty="0"/>
              <a:t>Riktlinjer för ledare</a:t>
            </a:r>
          </a:p>
          <a:p>
            <a:pPr>
              <a:buFontTx/>
              <a:buChar char="-"/>
            </a:pPr>
            <a:r>
              <a:rPr lang="sv-SE" dirty="0"/>
              <a:t>Riktlinjer för spelare</a:t>
            </a:r>
          </a:p>
          <a:p>
            <a:pPr>
              <a:buFontTx/>
              <a:buChar char="-"/>
            </a:pPr>
            <a:r>
              <a:rPr lang="sv-SE" dirty="0"/>
              <a:t>Riktlinjer för föräldrar</a:t>
            </a:r>
          </a:p>
          <a:p>
            <a:pPr>
              <a:buFontTx/>
              <a:buChar char="-"/>
            </a:pPr>
            <a:r>
              <a:rPr lang="sv-SE" dirty="0"/>
              <a:t>Cup- och lägerverksamhet</a:t>
            </a:r>
          </a:p>
          <a:p>
            <a:pPr>
              <a:buFontTx/>
              <a:buChar char="-"/>
            </a:pPr>
            <a:r>
              <a:rPr lang="sv-SE" dirty="0"/>
              <a:t>Riktlinjer vid </a:t>
            </a:r>
            <a:r>
              <a:rPr lang="sv-SE" dirty="0" err="1"/>
              <a:t>spelarlån</a:t>
            </a:r>
            <a:r>
              <a:rPr lang="sv-SE" dirty="0"/>
              <a:t>/extra träning mellan lag i föreningen</a:t>
            </a:r>
          </a:p>
          <a:p>
            <a:pPr>
              <a:buFontTx/>
              <a:buChar char="-"/>
            </a:pPr>
            <a:r>
              <a:rPr lang="sv-SE" dirty="0"/>
              <a:t>Riktlinjer vid spelarövergångar inom barn- och ungdomsfotbollen</a:t>
            </a:r>
          </a:p>
          <a:p>
            <a:pPr>
              <a:buFontTx/>
              <a:buChar char="-"/>
            </a:pPr>
            <a:r>
              <a:rPr lang="sv-SE" dirty="0"/>
              <a:t>Lag - nivåindelning inom barn- och ungdomsfotbollen</a:t>
            </a:r>
          </a:p>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848470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0"/>
            <a:ext cx="8229600" cy="1143000"/>
          </a:xfrm>
        </p:spPr>
        <p:txBody>
          <a:bodyPr>
            <a:normAutofit/>
          </a:bodyPr>
          <a:lstStyle/>
          <a:p>
            <a:r>
              <a:rPr lang="sv-SE" sz="3200" dirty="0"/>
              <a:t>Föreningspolicy</a:t>
            </a:r>
          </a:p>
        </p:txBody>
      </p:sp>
      <p:sp>
        <p:nvSpPr>
          <p:cNvPr id="3" name="Platshållare för innehåll 2"/>
          <p:cNvSpPr>
            <a:spLocks noGrp="1"/>
          </p:cNvSpPr>
          <p:nvPr>
            <p:ph idx="1"/>
          </p:nvPr>
        </p:nvSpPr>
        <p:spPr/>
        <p:txBody>
          <a:bodyPr>
            <a:normAutofit/>
          </a:bodyPr>
          <a:lstStyle/>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pic>
        <p:nvPicPr>
          <p:cNvPr id="5" name="Bildobjekt 4"/>
          <p:cNvPicPr>
            <a:picLocks noChangeAspect="1"/>
          </p:cNvPicPr>
          <p:nvPr/>
        </p:nvPicPr>
        <p:blipFill>
          <a:blip r:embed="rId2"/>
          <a:stretch>
            <a:fillRect/>
          </a:stretch>
        </p:blipFill>
        <p:spPr>
          <a:xfrm>
            <a:off x="1979712" y="937540"/>
            <a:ext cx="4752528" cy="5920460"/>
          </a:xfrm>
          <a:prstGeom prst="rect">
            <a:avLst/>
          </a:prstGeom>
        </p:spPr>
      </p:pic>
    </p:spTree>
    <p:extLst>
      <p:ext uri="{BB962C8B-B14F-4D97-AF65-F5344CB8AC3E}">
        <p14:creationId xmlns:p14="http://schemas.microsoft.com/office/powerpoint/2010/main" val="1894074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lnSpcReduction="10000"/>
          </a:bodyPr>
          <a:lstStyle/>
          <a:p>
            <a:r>
              <a:rPr lang="sv-SE" sz="2400" dirty="0"/>
              <a:t>6-9 år </a:t>
            </a:r>
          </a:p>
          <a:p>
            <a:pPr marL="0" indent="0">
              <a:buNone/>
            </a:pPr>
            <a:r>
              <a:rPr lang="sv-SE" sz="2400" dirty="0"/>
              <a:t>Träningar: </a:t>
            </a:r>
            <a:endParaRPr lang="sv-SE" sz="2400" dirty="0" smtClean="0"/>
          </a:p>
          <a:p>
            <a:r>
              <a:rPr lang="sv-SE" sz="2400" dirty="0" smtClean="0"/>
              <a:t>Lek </a:t>
            </a:r>
            <a:r>
              <a:rPr lang="sv-SE" sz="2400" dirty="0"/>
              <a:t>och spel</a:t>
            </a:r>
          </a:p>
          <a:p>
            <a:r>
              <a:rPr lang="sv-SE" sz="2400" dirty="0" smtClean="0"/>
              <a:t>Mycket bollkontakt</a:t>
            </a:r>
            <a:endParaRPr lang="sv-SE" sz="2400" dirty="0"/>
          </a:p>
          <a:p>
            <a:r>
              <a:rPr lang="sv-SE" sz="2400" dirty="0" smtClean="0"/>
              <a:t>Skapa glädje</a:t>
            </a:r>
            <a:endParaRPr lang="sv-SE" sz="2400" dirty="0"/>
          </a:p>
          <a:p>
            <a:pPr marL="0" indent="0">
              <a:buNone/>
            </a:pPr>
            <a:r>
              <a:rPr lang="sv-SE" sz="2400" dirty="0"/>
              <a:t>Match: </a:t>
            </a:r>
            <a:endParaRPr lang="sv-SE" sz="2400" dirty="0" smtClean="0"/>
          </a:p>
          <a:p>
            <a:r>
              <a:rPr lang="sv-SE" sz="2400" dirty="0" smtClean="0"/>
              <a:t>Alla </a:t>
            </a:r>
            <a:r>
              <a:rPr lang="sv-SE" sz="2400" dirty="0"/>
              <a:t>spelar lika </a:t>
            </a:r>
            <a:r>
              <a:rPr lang="sv-SE" sz="2400" dirty="0" smtClean="0"/>
              <a:t>mycket</a:t>
            </a:r>
          </a:p>
          <a:p>
            <a:r>
              <a:rPr lang="sv-SE" sz="2400" dirty="0" smtClean="0"/>
              <a:t>Utbildningstillfälle</a:t>
            </a:r>
          </a:p>
          <a:p>
            <a:r>
              <a:rPr lang="sv-SE" sz="2400" dirty="0" smtClean="0"/>
              <a:t>Uppmuntra </a:t>
            </a:r>
            <a:r>
              <a:rPr lang="sv-SE" sz="2400" dirty="0"/>
              <a:t>prestation, ej </a:t>
            </a:r>
            <a:r>
              <a:rPr lang="sv-SE" sz="2400" dirty="0" smtClean="0"/>
              <a:t>resultat</a:t>
            </a:r>
            <a:endParaRPr lang="sv-SE" sz="2400" dirty="0"/>
          </a:p>
          <a:p>
            <a:pPr marL="0" indent="0">
              <a:buNone/>
            </a:pPr>
            <a:endParaRPr lang="sv-SE" sz="2400" dirty="0"/>
          </a:p>
          <a:p>
            <a:pPr>
              <a:buFontTx/>
              <a:buChar char="-"/>
            </a:pPr>
            <a:endParaRPr lang="sv-SE" sz="2400" dirty="0"/>
          </a:p>
          <a:p>
            <a:pPr>
              <a:buFontTx/>
              <a:buChar char="-"/>
            </a:pPr>
            <a:endParaRPr lang="sv-SE" sz="2400" b="1" dirty="0"/>
          </a:p>
          <a:p>
            <a:pPr>
              <a:buFontTx/>
              <a:buChar char="-"/>
            </a:pPr>
            <a:endParaRPr lang="sv-SE" sz="2400" b="1" dirty="0"/>
          </a:p>
          <a:p>
            <a:pPr>
              <a:buFontTx/>
              <a:buChar char="-"/>
            </a:pPr>
            <a:endParaRPr lang="sv-SE" sz="2400" b="1" dirty="0"/>
          </a:p>
          <a:p>
            <a:pPr>
              <a:buFontTx/>
              <a:buChar char="-"/>
            </a:pPr>
            <a:endParaRPr lang="sv-SE" sz="2400" dirty="0"/>
          </a:p>
          <a:p>
            <a:pPr lvl="1"/>
            <a:endParaRPr lang="sv-SE" sz="2000" dirty="0"/>
          </a:p>
        </p:txBody>
      </p:sp>
    </p:spTree>
    <p:extLst>
      <p:ext uri="{BB962C8B-B14F-4D97-AF65-F5344CB8AC3E}">
        <p14:creationId xmlns:p14="http://schemas.microsoft.com/office/powerpoint/2010/main" val="23737308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47500" lnSpcReduction="20000"/>
          </a:bodyPr>
          <a:lstStyle/>
          <a:p>
            <a:pPr>
              <a:buFontTx/>
              <a:buChar char="-"/>
            </a:pPr>
            <a:endParaRPr lang="sv-SE" dirty="0"/>
          </a:p>
          <a:p>
            <a:pPr marL="0" indent="0">
              <a:buNone/>
            </a:pPr>
            <a:r>
              <a:rPr lang="sv-SE" dirty="0"/>
              <a:t>RIKTLINJER FÖR FÖRÄLDRAR</a:t>
            </a:r>
          </a:p>
          <a:p>
            <a:pPr marL="0" indent="0">
              <a:buNone/>
            </a:pPr>
            <a:r>
              <a:rPr lang="sv-SE" dirty="0"/>
              <a:t>Träning </a:t>
            </a:r>
          </a:p>
          <a:p>
            <a:pPr>
              <a:buFont typeface="Wingdings" panose="05000000000000000000" pitchFamily="2" charset="2"/>
              <a:buChar char="§"/>
            </a:pPr>
            <a:r>
              <a:rPr lang="sv-SE" dirty="0" smtClean="0"/>
              <a:t>Föräldrarna </a:t>
            </a:r>
            <a:r>
              <a:rPr lang="sv-SE" dirty="0"/>
              <a:t>hjälper sina barn att komma i tid till träning och match, samt att barnen har rätt utrustning med sig och förbereda kosten inför träning och match.</a:t>
            </a:r>
          </a:p>
          <a:p>
            <a:pPr>
              <a:buFont typeface="Wingdings" panose="05000000000000000000" pitchFamily="2" charset="2"/>
              <a:buChar char="§"/>
            </a:pPr>
            <a:r>
              <a:rPr lang="sv-SE" dirty="0" smtClean="0"/>
              <a:t>Föräldrarna </a:t>
            </a:r>
            <a:r>
              <a:rPr lang="sv-SE" dirty="0"/>
              <a:t>ansvarar för att sitt barn inte tränar eller spelar match vid sjukdom. </a:t>
            </a:r>
          </a:p>
          <a:p>
            <a:pPr>
              <a:buFont typeface="Wingdings" panose="05000000000000000000" pitchFamily="2" charset="2"/>
              <a:buChar char="§"/>
            </a:pPr>
            <a:r>
              <a:rPr lang="sv-SE" dirty="0" smtClean="0"/>
              <a:t>Föräldrarna </a:t>
            </a:r>
            <a:r>
              <a:rPr lang="sv-SE" dirty="0"/>
              <a:t>ger utrymme för ledaren att leda barnen vid match och träning. Detta kan som exempel göras genom att hålla sig på lämpligt avstånd från träningen så att inte barnets uppmärksamhet dras ifrån ledaren. </a:t>
            </a:r>
          </a:p>
          <a:p>
            <a:pPr>
              <a:buFont typeface="Wingdings" panose="05000000000000000000" pitchFamily="2" charset="2"/>
              <a:buChar char="§"/>
            </a:pPr>
            <a:r>
              <a:rPr lang="sv-SE" dirty="0" smtClean="0"/>
              <a:t>Föräldrarna </a:t>
            </a:r>
            <a:r>
              <a:rPr lang="sv-SE" dirty="0"/>
              <a:t>stödjer sitt barn, vid träning och match, genom positiv stimulering snarare än instruktioner. </a:t>
            </a:r>
          </a:p>
          <a:p>
            <a:pPr>
              <a:buFont typeface="Wingdings" panose="05000000000000000000" pitchFamily="2" charset="2"/>
              <a:buChar char="§"/>
            </a:pPr>
            <a:r>
              <a:rPr lang="sv-SE" dirty="0" smtClean="0"/>
              <a:t>Föräldrarna </a:t>
            </a:r>
            <a:r>
              <a:rPr lang="sv-SE" dirty="0"/>
              <a:t>förväntas stötta sitt barn i träningen på ett balanserat sätt, utan att pressa barnet till något barnet inte vill. </a:t>
            </a:r>
          </a:p>
          <a:p>
            <a:pPr>
              <a:buFont typeface="Wingdings" panose="05000000000000000000" pitchFamily="2" charset="2"/>
              <a:buChar char="§"/>
            </a:pPr>
            <a:r>
              <a:rPr lang="sv-SE" dirty="0" smtClean="0"/>
              <a:t>Föräldrarna </a:t>
            </a:r>
            <a:r>
              <a:rPr lang="sv-SE" dirty="0"/>
              <a:t>är lika stödjande i såväl med- som motgång. </a:t>
            </a:r>
          </a:p>
          <a:p>
            <a:pPr>
              <a:buFont typeface="Wingdings" panose="05000000000000000000" pitchFamily="2" charset="2"/>
              <a:buChar char="§"/>
            </a:pPr>
            <a:r>
              <a:rPr lang="sv-SE" dirty="0" smtClean="0"/>
              <a:t>Föräldrarna </a:t>
            </a:r>
            <a:r>
              <a:rPr lang="sv-SE" dirty="0"/>
              <a:t>uppmuntrar sitt barn till träning och att ha en långsiktig målsättning med denna. </a:t>
            </a:r>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3956547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62500" lnSpcReduction="20000"/>
          </a:bodyPr>
          <a:lstStyle/>
          <a:p>
            <a:r>
              <a:rPr lang="sv-SE" dirty="0"/>
              <a:t>RIKTLINJER FÖR FÖRÄLDRAR</a:t>
            </a:r>
          </a:p>
          <a:p>
            <a:r>
              <a:rPr lang="sv-SE" dirty="0"/>
              <a:t>Match </a:t>
            </a:r>
          </a:p>
          <a:p>
            <a:r>
              <a:rPr lang="sv-SE" dirty="0" smtClean="0"/>
              <a:t>Föräldrarna </a:t>
            </a:r>
            <a:r>
              <a:rPr lang="sv-SE" dirty="0"/>
              <a:t>låter föreningens ledare ansvara för barnet under match och träning. </a:t>
            </a:r>
          </a:p>
          <a:p>
            <a:r>
              <a:rPr lang="sv-SE" dirty="0" smtClean="0"/>
              <a:t>Föräldrarna </a:t>
            </a:r>
            <a:r>
              <a:rPr lang="sv-SE" dirty="0"/>
              <a:t>ska uppmuntra inte bara sitt eget barn, utan alla barn i en match, både vid medgång och vid motgång. </a:t>
            </a:r>
          </a:p>
          <a:p>
            <a:r>
              <a:rPr lang="sv-SE" b="1" dirty="0" smtClean="0"/>
              <a:t>Föräldrarna </a:t>
            </a:r>
            <a:r>
              <a:rPr lang="sv-SE" b="1" dirty="0"/>
              <a:t>ska se domaren som en vägledare och domarens beslut ska inte kritiseras!</a:t>
            </a:r>
          </a:p>
          <a:p>
            <a:r>
              <a:rPr lang="sv-SE" dirty="0" smtClean="0"/>
              <a:t>Föräldrar </a:t>
            </a:r>
            <a:r>
              <a:rPr lang="sv-SE" dirty="0"/>
              <a:t>hjälper ledaren om ledaren ber om hjälp. </a:t>
            </a:r>
          </a:p>
          <a:p>
            <a:r>
              <a:rPr lang="sv-SE" dirty="0" smtClean="0"/>
              <a:t>Föräldrarna </a:t>
            </a:r>
            <a:r>
              <a:rPr lang="sv-SE" dirty="0"/>
              <a:t>ska vara goda förebilder för spelarna och alltid agera på ett sportsligt sätt gentemot båda lagen i en match. </a:t>
            </a:r>
          </a:p>
          <a:p>
            <a:r>
              <a:rPr lang="sv-SE" dirty="0" smtClean="0"/>
              <a:t>Föräldrarna </a:t>
            </a:r>
            <a:r>
              <a:rPr lang="sv-SE" dirty="0"/>
              <a:t>ska ha fokus på prestation och inte på resultat </a:t>
            </a:r>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592161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0C004D-C1F9-4F12-8B15-E0F69FC96416}"/>
              </a:ext>
            </a:extLst>
          </p:cNvPr>
          <p:cNvSpPr>
            <a:spLocks noGrp="1"/>
          </p:cNvSpPr>
          <p:nvPr>
            <p:ph type="title"/>
          </p:nvPr>
        </p:nvSpPr>
        <p:spPr/>
        <p:txBody>
          <a:bodyPr>
            <a:noAutofit/>
          </a:bodyPr>
          <a:lstStyle/>
          <a:p>
            <a:r>
              <a:rPr lang="sv-SE" sz="3200" dirty="0"/>
              <a:t>Tränarna har </a:t>
            </a:r>
            <a:r>
              <a:rPr lang="sv-SE" sz="3200" dirty="0" smtClean="0"/>
              <a:t>ordet - Hur </a:t>
            </a:r>
            <a:r>
              <a:rPr lang="sv-SE" sz="3200" dirty="0"/>
              <a:t>nå målet?</a:t>
            </a:r>
          </a:p>
        </p:txBody>
      </p:sp>
      <p:sp>
        <p:nvSpPr>
          <p:cNvPr id="3" name="Platshållare för innehåll 2">
            <a:extLst>
              <a:ext uri="{FF2B5EF4-FFF2-40B4-BE49-F238E27FC236}">
                <a16:creationId xmlns:a16="http://schemas.microsoft.com/office/drawing/2014/main" id="{70B54E13-D71B-4CB6-ACD0-6EB189249B66}"/>
              </a:ext>
            </a:extLst>
          </p:cNvPr>
          <p:cNvSpPr>
            <a:spLocks noGrp="1"/>
          </p:cNvSpPr>
          <p:nvPr>
            <p:ph idx="1"/>
          </p:nvPr>
        </p:nvSpPr>
        <p:spPr/>
        <p:txBody>
          <a:bodyPr>
            <a:normAutofit/>
          </a:bodyPr>
          <a:lstStyle/>
          <a:p>
            <a:r>
              <a:rPr lang="sv-SE" sz="2400" dirty="0"/>
              <a:t>Rätt tid – Samling 5-10 min innan</a:t>
            </a:r>
          </a:p>
          <a:p>
            <a:r>
              <a:rPr lang="sv-SE" sz="2400" dirty="0"/>
              <a:t>Rätt plats – Sjuk/skadad</a:t>
            </a:r>
          </a:p>
          <a:p>
            <a:r>
              <a:rPr lang="sv-SE" sz="2400" dirty="0"/>
              <a:t>Rätt utrustning – Väder, </a:t>
            </a:r>
            <a:r>
              <a:rPr lang="sv-SE" sz="2400" dirty="0" smtClean="0"/>
              <a:t>temp</a:t>
            </a:r>
          </a:p>
          <a:p>
            <a:r>
              <a:rPr lang="sv-SE" sz="2400" dirty="0" smtClean="0"/>
              <a:t>Med </a:t>
            </a:r>
            <a:r>
              <a:rPr lang="sv-SE" sz="2400" dirty="0"/>
              <a:t>rätt attityd! </a:t>
            </a:r>
          </a:p>
          <a:p>
            <a:pPr lvl="1"/>
            <a:r>
              <a:rPr lang="sv-SE" sz="2000" dirty="0"/>
              <a:t>Positiv</a:t>
            </a:r>
          </a:p>
          <a:p>
            <a:pPr lvl="1"/>
            <a:r>
              <a:rPr lang="sv-SE" sz="2000" dirty="0"/>
              <a:t>Stöttande </a:t>
            </a:r>
          </a:p>
          <a:p>
            <a:pPr lvl="1"/>
            <a:r>
              <a:rPr lang="sv-SE" sz="2000" dirty="0"/>
              <a:t>Vänlig</a:t>
            </a:r>
          </a:p>
        </p:txBody>
      </p:sp>
    </p:spTree>
    <p:extLst>
      <p:ext uri="{BB962C8B-B14F-4D97-AF65-F5344CB8AC3E}">
        <p14:creationId xmlns:p14="http://schemas.microsoft.com/office/powerpoint/2010/main" val="9400222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71ED9E-6776-4217-B8B0-0594236CE199}"/>
              </a:ext>
            </a:extLst>
          </p:cNvPr>
          <p:cNvSpPr>
            <a:spLocks noGrp="1"/>
          </p:cNvSpPr>
          <p:nvPr>
            <p:ph type="title"/>
          </p:nvPr>
        </p:nvSpPr>
        <p:spPr/>
        <p:txBody>
          <a:bodyPr>
            <a:normAutofit/>
          </a:bodyPr>
          <a:lstStyle/>
          <a:p>
            <a:r>
              <a:rPr lang="sv-SE" sz="4000" dirty="0"/>
              <a:t>Tränarna har ordet</a:t>
            </a:r>
          </a:p>
        </p:txBody>
      </p:sp>
      <p:sp>
        <p:nvSpPr>
          <p:cNvPr id="3" name="Platshållare för innehåll 2">
            <a:extLst>
              <a:ext uri="{FF2B5EF4-FFF2-40B4-BE49-F238E27FC236}">
                <a16:creationId xmlns:a16="http://schemas.microsoft.com/office/drawing/2014/main" id="{4898BF59-912B-4009-ADFD-ED75754F05DF}"/>
              </a:ext>
            </a:extLst>
          </p:cNvPr>
          <p:cNvSpPr>
            <a:spLocks noGrp="1"/>
          </p:cNvSpPr>
          <p:nvPr>
            <p:ph idx="1"/>
          </p:nvPr>
        </p:nvSpPr>
        <p:spPr>
          <a:xfrm>
            <a:off x="456476" y="1417638"/>
            <a:ext cx="8229600" cy="3917032"/>
          </a:xfrm>
        </p:spPr>
        <p:txBody>
          <a:bodyPr>
            <a:noAutofit/>
          </a:bodyPr>
          <a:lstStyle/>
          <a:p>
            <a:pPr marL="0" indent="0">
              <a:buNone/>
            </a:pPr>
            <a:r>
              <a:rPr lang="sv-SE" sz="2000" dirty="0"/>
              <a:t>Vi kommer:</a:t>
            </a:r>
          </a:p>
          <a:p>
            <a:r>
              <a:rPr lang="sv-SE" sz="2000" dirty="0"/>
              <a:t>Ha kul!</a:t>
            </a:r>
          </a:p>
          <a:p>
            <a:r>
              <a:rPr lang="sv-SE" sz="2000" dirty="0"/>
              <a:t>Stävja negativa energier – ännu mer fokus på detta i år. </a:t>
            </a:r>
          </a:p>
          <a:p>
            <a:r>
              <a:rPr lang="sv-SE" sz="2000" dirty="0"/>
              <a:t>Spelare som inte </a:t>
            </a:r>
            <a:r>
              <a:rPr lang="sv-SE" sz="2000" dirty="0" smtClean="0"/>
              <a:t>vill</a:t>
            </a:r>
            <a:r>
              <a:rPr lang="sv-SE" sz="2000" dirty="0"/>
              <a:t>, kan orkar, eller förstör för andra, kommer att hänvisas till sidlinjen en stund och sedan välkomnas tillbaka.</a:t>
            </a:r>
          </a:p>
          <a:p>
            <a:r>
              <a:rPr lang="sv-SE" sz="2000" dirty="0"/>
              <a:t>Dela in i mindre grupper där så är möjligt</a:t>
            </a:r>
          </a:p>
          <a:p>
            <a:r>
              <a:rPr lang="sv-SE" sz="2000" dirty="0"/>
              <a:t>Inte toppa laget, strävan är att alla ska spela lika mycket (om de vill)</a:t>
            </a:r>
          </a:p>
        </p:txBody>
      </p:sp>
    </p:spTree>
    <p:extLst>
      <p:ext uri="{BB962C8B-B14F-4D97-AF65-F5344CB8AC3E}">
        <p14:creationId xmlns:p14="http://schemas.microsoft.com/office/powerpoint/2010/main" val="3534516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521224-309D-4DD9-AFDC-705585E54A94}"/>
              </a:ext>
            </a:extLst>
          </p:cNvPr>
          <p:cNvSpPr>
            <a:spLocks noGrp="1"/>
          </p:cNvSpPr>
          <p:nvPr>
            <p:ph type="title"/>
          </p:nvPr>
        </p:nvSpPr>
        <p:spPr/>
        <p:txBody>
          <a:bodyPr/>
          <a:lstStyle/>
          <a:p>
            <a:r>
              <a:rPr lang="sv-SE" dirty="0" smtClean="0"/>
              <a:t>Agenda</a:t>
            </a:r>
            <a:endParaRPr lang="sv-SE" dirty="0">
              <a:solidFill>
                <a:srgbClr val="FF0000"/>
              </a:solidFill>
            </a:endParaRPr>
          </a:p>
        </p:txBody>
      </p:sp>
      <p:sp>
        <p:nvSpPr>
          <p:cNvPr id="3" name="Platshållare för innehåll 2">
            <a:extLst>
              <a:ext uri="{FF2B5EF4-FFF2-40B4-BE49-F238E27FC236}">
                <a16:creationId xmlns:a16="http://schemas.microsoft.com/office/drawing/2014/main" id="{2CB03B36-AC14-46D7-A622-3C623F57628D}"/>
              </a:ext>
            </a:extLst>
          </p:cNvPr>
          <p:cNvSpPr>
            <a:spLocks noGrp="1"/>
          </p:cNvSpPr>
          <p:nvPr>
            <p:ph idx="1"/>
          </p:nvPr>
        </p:nvSpPr>
        <p:spPr>
          <a:xfrm>
            <a:off x="457200" y="1340768"/>
            <a:ext cx="8229600" cy="3917032"/>
          </a:xfrm>
        </p:spPr>
        <p:txBody>
          <a:bodyPr>
            <a:normAutofit/>
          </a:bodyPr>
          <a:lstStyle/>
          <a:p>
            <a:r>
              <a:rPr lang="sv-SE" sz="2000" dirty="0" smtClean="0"/>
              <a:t>Ledargrupp, presentation</a:t>
            </a:r>
            <a:endParaRPr lang="sv-SE" sz="2000" dirty="0"/>
          </a:p>
          <a:p>
            <a:r>
              <a:rPr lang="sv-SE" sz="2000" dirty="0" smtClean="0"/>
              <a:t>Målsättning</a:t>
            </a:r>
            <a:endParaRPr lang="sv-SE" sz="2000" dirty="0"/>
          </a:p>
          <a:p>
            <a:r>
              <a:rPr lang="sv-SE" sz="2000" dirty="0" smtClean="0"/>
              <a:t>Generellt 2022</a:t>
            </a:r>
          </a:p>
          <a:p>
            <a:r>
              <a:rPr lang="sv-SE" sz="2000" dirty="0" smtClean="0"/>
              <a:t>Träningar, matcher</a:t>
            </a:r>
          </a:p>
          <a:p>
            <a:r>
              <a:rPr lang="sv-SE" sz="2000" dirty="0" smtClean="0"/>
              <a:t>Kommunikation</a:t>
            </a:r>
          </a:p>
          <a:p>
            <a:r>
              <a:rPr lang="sv-SE" sz="2000" dirty="0" smtClean="0"/>
              <a:t>Avgifter</a:t>
            </a:r>
          </a:p>
          <a:p>
            <a:r>
              <a:rPr lang="sv-SE" sz="2000" dirty="0" smtClean="0"/>
              <a:t>Försäljning</a:t>
            </a:r>
          </a:p>
          <a:p>
            <a:r>
              <a:rPr lang="sv-SE" sz="2000" dirty="0" smtClean="0"/>
              <a:t>Kläder</a:t>
            </a:r>
          </a:p>
          <a:p>
            <a:r>
              <a:rPr lang="sv-SE" sz="2000" dirty="0" smtClean="0"/>
              <a:t>Policy</a:t>
            </a:r>
          </a:p>
          <a:p>
            <a:r>
              <a:rPr lang="sv-SE" sz="2000" dirty="0" smtClean="0"/>
              <a:t>Tränarna har ordet</a:t>
            </a:r>
            <a:endParaRPr lang="sv-SE" sz="2000" dirty="0"/>
          </a:p>
        </p:txBody>
      </p:sp>
    </p:spTree>
    <p:extLst>
      <p:ext uri="{BB962C8B-B14F-4D97-AF65-F5344CB8AC3E}">
        <p14:creationId xmlns:p14="http://schemas.microsoft.com/office/powerpoint/2010/main" val="25327912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Tränarna har ordet</a:t>
            </a:r>
          </a:p>
        </p:txBody>
      </p:sp>
      <p:sp>
        <p:nvSpPr>
          <p:cNvPr id="3" name="Platshållare för innehåll 2"/>
          <p:cNvSpPr>
            <a:spLocks noGrp="1"/>
          </p:cNvSpPr>
          <p:nvPr>
            <p:ph idx="1"/>
          </p:nvPr>
        </p:nvSpPr>
        <p:spPr/>
        <p:txBody>
          <a:bodyPr>
            <a:normAutofit/>
          </a:bodyPr>
          <a:lstStyle/>
          <a:p>
            <a:r>
              <a:rPr lang="sv-SE" sz="2000" dirty="0"/>
              <a:t>Ge barnen bästa förutsättningar kring mat, vila, vätska och återhämtning</a:t>
            </a:r>
            <a:r>
              <a:rPr lang="sv-SE" sz="2000" dirty="0" smtClean="0"/>
              <a:t>.</a:t>
            </a:r>
          </a:p>
          <a:p>
            <a:endParaRPr lang="sv-SE" sz="2000" dirty="0"/>
          </a:p>
          <a:p>
            <a:r>
              <a:rPr lang="sv-SE" sz="2000" dirty="0"/>
              <a:t>Låt ledarna vara ledare, undvik coachning ”från sidan” även om det är i all välmening. Vi vill hjälpa dem ta egna beslut. Lär barnen lyssna. Tyst och ordning vid samlingarna.</a:t>
            </a:r>
          </a:p>
          <a:p>
            <a:endParaRPr lang="sv-SE" sz="2000" u="sng" dirty="0" smtClean="0"/>
          </a:p>
          <a:p>
            <a:r>
              <a:rPr lang="sv-SE" sz="2000" u="sng" dirty="0" smtClean="0"/>
              <a:t>Erbjud</a:t>
            </a:r>
            <a:r>
              <a:rPr lang="sv-SE" sz="2000" dirty="0" smtClean="0"/>
              <a:t> </a:t>
            </a:r>
            <a:r>
              <a:rPr lang="sv-SE" sz="2000" dirty="0"/>
              <a:t>gärna hjälp till ledarna, ex hämta bollar, särskilt vid få ledare. Är man ändå på träningar så kan man gärna hjälpa till. Våga fråga!</a:t>
            </a:r>
          </a:p>
          <a:p>
            <a:pPr marL="0" indent="0">
              <a:buNone/>
            </a:pPr>
            <a:endParaRPr lang="sv-SE" sz="2000" dirty="0"/>
          </a:p>
          <a:p>
            <a:endParaRPr lang="sv-SE" sz="2000" u="sng" dirty="0"/>
          </a:p>
          <a:p>
            <a:endParaRPr lang="sv-SE" sz="2000" dirty="0"/>
          </a:p>
          <a:p>
            <a:endParaRPr lang="sv-SE" sz="2000" dirty="0"/>
          </a:p>
        </p:txBody>
      </p:sp>
    </p:spTree>
    <p:extLst>
      <p:ext uri="{BB962C8B-B14F-4D97-AF65-F5344CB8AC3E}">
        <p14:creationId xmlns:p14="http://schemas.microsoft.com/office/powerpoint/2010/main" val="9092643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Övriga</a:t>
            </a:r>
            <a:r>
              <a:rPr lang="en-US" dirty="0"/>
              <a:t> </a:t>
            </a:r>
            <a:r>
              <a:rPr lang="en-US" dirty="0" err="1"/>
              <a:t>frågor</a:t>
            </a:r>
            <a:r>
              <a:rPr lang="en-US" dirty="0"/>
              <a:t>?</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03196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Ledargrupp</a:t>
            </a:r>
            <a:endParaRPr lang="en-US" dirty="0"/>
          </a:p>
        </p:txBody>
      </p:sp>
      <p:sp>
        <p:nvSpPr>
          <p:cNvPr id="3" name="Content Placeholder 2"/>
          <p:cNvSpPr>
            <a:spLocks noGrp="1"/>
          </p:cNvSpPr>
          <p:nvPr>
            <p:ph idx="1"/>
          </p:nvPr>
        </p:nvSpPr>
        <p:spPr/>
        <p:txBody>
          <a:bodyPr>
            <a:normAutofit fontScale="92500" lnSpcReduction="10000"/>
          </a:bodyPr>
          <a:lstStyle/>
          <a:p>
            <a:r>
              <a:rPr lang="sv-SE" sz="2400" dirty="0" smtClean="0"/>
              <a:t>Karin Wallin (Alice) - Tränare</a:t>
            </a:r>
          </a:p>
          <a:p>
            <a:r>
              <a:rPr lang="sv-SE" sz="2400" dirty="0" smtClean="0"/>
              <a:t>Jim Jakobsson (Ines) - Tränare</a:t>
            </a:r>
          </a:p>
          <a:p>
            <a:r>
              <a:rPr lang="sv-SE" sz="2400" dirty="0" smtClean="0"/>
              <a:t>Christoffer Andersson (Siri B) - Tränare</a:t>
            </a:r>
          </a:p>
          <a:p>
            <a:r>
              <a:rPr lang="sv-SE" sz="2400" dirty="0" smtClean="0"/>
              <a:t>Mattias Westberg (Luna) - Tränare</a:t>
            </a:r>
          </a:p>
          <a:p>
            <a:r>
              <a:rPr lang="sv-SE" sz="2400" dirty="0"/>
              <a:t>Ylva Backman (Elvira)</a:t>
            </a:r>
          </a:p>
          <a:p>
            <a:r>
              <a:rPr lang="sv-SE" sz="2400" dirty="0"/>
              <a:t>Viktor </a:t>
            </a:r>
            <a:r>
              <a:rPr lang="sv-SE" sz="2400" dirty="0" err="1"/>
              <a:t>Gardelli</a:t>
            </a:r>
            <a:r>
              <a:rPr lang="sv-SE" sz="2400" dirty="0"/>
              <a:t> (</a:t>
            </a:r>
            <a:r>
              <a:rPr lang="sv-SE" sz="2400" dirty="0" smtClean="0"/>
              <a:t>Elvira)</a:t>
            </a:r>
            <a:endParaRPr lang="sv-SE" sz="2400" dirty="0"/>
          </a:p>
          <a:p>
            <a:endParaRPr lang="sv-SE" sz="2400" dirty="0" smtClean="0"/>
          </a:p>
          <a:p>
            <a:r>
              <a:rPr lang="sv-SE" sz="2400" dirty="0" smtClean="0">
                <a:solidFill>
                  <a:srgbClr val="0070C0"/>
                </a:solidFill>
              </a:rPr>
              <a:t>Elin </a:t>
            </a:r>
            <a:r>
              <a:rPr lang="sv-SE" sz="2400" dirty="0" err="1" smtClean="0">
                <a:solidFill>
                  <a:srgbClr val="0070C0"/>
                </a:solidFill>
              </a:rPr>
              <a:t>Ellingsson</a:t>
            </a:r>
            <a:r>
              <a:rPr lang="sv-SE" sz="2400" dirty="0" smtClean="0">
                <a:solidFill>
                  <a:srgbClr val="0070C0"/>
                </a:solidFill>
              </a:rPr>
              <a:t> (Siri E) - Lagledare</a:t>
            </a:r>
          </a:p>
          <a:p>
            <a:r>
              <a:rPr lang="sv-SE" sz="2400" dirty="0" smtClean="0"/>
              <a:t>Magnus Larsson (Viola) – Lagledare</a:t>
            </a:r>
          </a:p>
          <a:p>
            <a:r>
              <a:rPr lang="sv-SE" sz="2400" dirty="0" smtClean="0">
                <a:solidFill>
                  <a:srgbClr val="FF0000"/>
                </a:solidFill>
              </a:rPr>
              <a:t>XXX</a:t>
            </a:r>
          </a:p>
        </p:txBody>
      </p:sp>
      <p:sp>
        <p:nvSpPr>
          <p:cNvPr id="4" name="Höger klammerparentes 3"/>
          <p:cNvSpPr/>
          <p:nvPr/>
        </p:nvSpPr>
        <p:spPr>
          <a:xfrm>
            <a:off x="4716016" y="3155012"/>
            <a:ext cx="360040" cy="720080"/>
          </a:xfrm>
          <a:prstGeom prst="rightBrace">
            <a:avLst/>
          </a:prstGeom>
          <a:ln w="15875" cmpd="sng">
            <a:solidFill>
              <a:schemeClr val="tx1"/>
            </a:solidFill>
            <a:tailEnd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5" name="textruta 4"/>
          <p:cNvSpPr txBox="1"/>
          <p:nvPr/>
        </p:nvSpPr>
        <p:spPr>
          <a:xfrm>
            <a:off x="5220072" y="3284219"/>
            <a:ext cx="1759024" cy="461665"/>
          </a:xfrm>
          <a:prstGeom prst="rect">
            <a:avLst/>
          </a:prstGeom>
          <a:noFill/>
        </p:spPr>
        <p:txBody>
          <a:bodyPr wrap="square" rtlCol="0">
            <a:spAutoFit/>
          </a:bodyPr>
          <a:lstStyle/>
          <a:p>
            <a:r>
              <a:rPr lang="sv-SE" sz="2400" dirty="0" smtClean="0">
                <a:latin typeface="Verdana" panose="020B0604030504040204" pitchFamily="34" charset="0"/>
                <a:ea typeface="Verdana" panose="020B0604030504040204" pitchFamily="34" charset="0"/>
              </a:rPr>
              <a:t>- Tränare</a:t>
            </a:r>
            <a:endParaRPr lang="sv-SE"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696647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9CCC5E-56A4-42B2-A1CB-6817351C1CFC}"/>
              </a:ext>
            </a:extLst>
          </p:cNvPr>
          <p:cNvSpPr>
            <a:spLocks noGrp="1"/>
          </p:cNvSpPr>
          <p:nvPr>
            <p:ph type="title"/>
          </p:nvPr>
        </p:nvSpPr>
        <p:spPr/>
        <p:txBody>
          <a:bodyPr/>
          <a:lstStyle/>
          <a:p>
            <a:r>
              <a:rPr lang="sv-SE" dirty="0" smtClean="0"/>
              <a:t>Målsättning</a:t>
            </a:r>
            <a:endParaRPr lang="sv-SE" dirty="0"/>
          </a:p>
        </p:txBody>
      </p:sp>
      <p:sp>
        <p:nvSpPr>
          <p:cNvPr id="3" name="Platshållare för innehåll 2">
            <a:extLst>
              <a:ext uri="{FF2B5EF4-FFF2-40B4-BE49-F238E27FC236}">
                <a16:creationId xmlns:a16="http://schemas.microsoft.com/office/drawing/2014/main" id="{BA6BAACD-438E-4F9A-8EC2-354313465042}"/>
              </a:ext>
            </a:extLst>
          </p:cNvPr>
          <p:cNvSpPr>
            <a:spLocks noGrp="1"/>
          </p:cNvSpPr>
          <p:nvPr>
            <p:ph idx="1"/>
          </p:nvPr>
        </p:nvSpPr>
        <p:spPr/>
        <p:txBody>
          <a:bodyPr>
            <a:normAutofit/>
          </a:bodyPr>
          <a:lstStyle/>
          <a:p>
            <a:pPr marL="0" indent="0">
              <a:buNone/>
            </a:pPr>
            <a:r>
              <a:rPr lang="sv-SE" sz="2800" dirty="0"/>
              <a:t>Fortfarande ett år där vi vill:</a:t>
            </a:r>
          </a:p>
          <a:p>
            <a:r>
              <a:rPr lang="sv-SE" sz="2800" dirty="0" smtClean="0"/>
              <a:t>Ha roligt</a:t>
            </a:r>
          </a:p>
          <a:p>
            <a:r>
              <a:rPr lang="sv-SE" sz="2800" dirty="0"/>
              <a:t>Väcka intresse</a:t>
            </a:r>
          </a:p>
          <a:p>
            <a:r>
              <a:rPr lang="sv-SE" sz="2800" dirty="0" smtClean="0"/>
              <a:t>Alla som vill får spela</a:t>
            </a:r>
            <a:endParaRPr lang="sv-SE" sz="2800" dirty="0"/>
          </a:p>
        </p:txBody>
      </p:sp>
    </p:spTree>
    <p:extLst>
      <p:ext uri="{BB962C8B-B14F-4D97-AF65-F5344CB8AC3E}">
        <p14:creationId xmlns:p14="http://schemas.microsoft.com/office/powerpoint/2010/main" val="3225855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Generellt 2022</a:t>
            </a:r>
            <a:endParaRPr lang="sv-SE" dirty="0"/>
          </a:p>
        </p:txBody>
      </p:sp>
      <p:sp>
        <p:nvSpPr>
          <p:cNvPr id="3" name="Platshållare för innehåll 2"/>
          <p:cNvSpPr>
            <a:spLocks noGrp="1"/>
          </p:cNvSpPr>
          <p:nvPr>
            <p:ph idx="1"/>
          </p:nvPr>
        </p:nvSpPr>
        <p:spPr>
          <a:xfrm>
            <a:off x="457200" y="1484784"/>
            <a:ext cx="8229600" cy="3917032"/>
          </a:xfrm>
        </p:spPr>
        <p:txBody>
          <a:bodyPr>
            <a:noAutofit/>
          </a:bodyPr>
          <a:lstStyle/>
          <a:p>
            <a:pPr>
              <a:buFont typeface="Wingdings" panose="05000000000000000000" pitchFamily="2" charset="2"/>
              <a:buChar char="§"/>
            </a:pPr>
            <a:r>
              <a:rPr lang="sv-SE" sz="2400" dirty="0" smtClean="0"/>
              <a:t>Ny spelform 5-manna, med målvakt</a:t>
            </a:r>
          </a:p>
          <a:p>
            <a:pPr>
              <a:buFont typeface="Wingdings" panose="05000000000000000000" pitchFamily="2" charset="2"/>
              <a:buChar char="§"/>
            </a:pPr>
            <a:endParaRPr lang="sv-SE" sz="2400" dirty="0" smtClean="0"/>
          </a:p>
          <a:p>
            <a:pPr>
              <a:buFont typeface="Wingdings" panose="05000000000000000000" pitchFamily="2" charset="2"/>
              <a:buChar char="§"/>
            </a:pPr>
            <a:r>
              <a:rPr lang="sv-SE" sz="2400" dirty="0" smtClean="0"/>
              <a:t>Delvis </a:t>
            </a:r>
            <a:r>
              <a:rPr lang="sv-SE" sz="2400" dirty="0"/>
              <a:t>ny ledargrupp. Fler dock välkomna!</a:t>
            </a:r>
          </a:p>
          <a:p>
            <a:pPr lvl="0">
              <a:buFont typeface="Wingdings" panose="05000000000000000000" pitchFamily="2" charset="2"/>
              <a:buChar char="§"/>
            </a:pPr>
            <a:endParaRPr lang="sv-SE" sz="2400" dirty="0" smtClean="0">
              <a:solidFill>
                <a:prstClr val="black"/>
              </a:solidFill>
            </a:endParaRPr>
          </a:p>
          <a:p>
            <a:pPr lvl="0">
              <a:buFont typeface="Wingdings" panose="05000000000000000000" pitchFamily="2" charset="2"/>
              <a:buChar char="§"/>
            </a:pPr>
            <a:r>
              <a:rPr lang="sv-SE" sz="2400" dirty="0" smtClean="0">
                <a:solidFill>
                  <a:prstClr val="black"/>
                </a:solidFill>
              </a:rPr>
              <a:t>Behov </a:t>
            </a:r>
            <a:r>
              <a:rPr lang="sv-SE" sz="2400" dirty="0">
                <a:solidFill>
                  <a:prstClr val="black"/>
                </a:solidFill>
              </a:rPr>
              <a:t>att öka föräldra-engagemanget.</a:t>
            </a:r>
          </a:p>
          <a:p>
            <a:pPr lvl="1">
              <a:buFont typeface="Wingdings" panose="05000000000000000000" pitchFamily="2" charset="2"/>
              <a:buChar char="§"/>
            </a:pPr>
            <a:r>
              <a:rPr lang="sv-SE" sz="2000" dirty="0">
                <a:solidFill>
                  <a:prstClr val="black"/>
                </a:solidFill>
              </a:rPr>
              <a:t>Alla behöver bidra och uppgifterna rullas runt </a:t>
            </a:r>
          </a:p>
          <a:p>
            <a:pPr lvl="1">
              <a:buFont typeface="Wingdings" panose="05000000000000000000" pitchFamily="2" charset="2"/>
              <a:buChar char="§"/>
            </a:pPr>
            <a:r>
              <a:rPr lang="sv-SE" sz="2000" dirty="0">
                <a:solidFill>
                  <a:prstClr val="black"/>
                </a:solidFill>
              </a:rPr>
              <a:t>Om alla hjälper till så blir det även mindre för alla</a:t>
            </a:r>
            <a:endParaRPr lang="sv-SE" sz="2400" dirty="0">
              <a:solidFill>
                <a:prstClr val="black"/>
              </a:solidFill>
            </a:endParaRPr>
          </a:p>
          <a:p>
            <a:pPr>
              <a:buFont typeface="Wingdings" panose="05000000000000000000" pitchFamily="2" charset="2"/>
              <a:buChar char="§"/>
            </a:pPr>
            <a:endParaRPr lang="sv-SE" sz="2400" dirty="0" smtClean="0"/>
          </a:p>
          <a:p>
            <a:pPr marL="0" indent="0">
              <a:buNone/>
            </a:pPr>
            <a:endParaRPr lang="sv-SE" sz="2400" dirty="0"/>
          </a:p>
        </p:txBody>
      </p:sp>
    </p:spTree>
    <p:extLst>
      <p:ext uri="{BB962C8B-B14F-4D97-AF65-F5344CB8AC3E}">
        <p14:creationId xmlns:p14="http://schemas.microsoft.com/office/powerpoint/2010/main" val="3369489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smtClean="0"/>
              <a:t>Träningar</a:t>
            </a:r>
            <a:endParaRPr lang="sv-SE" dirty="0">
              <a:solidFill>
                <a:srgbClr val="FF0000"/>
              </a:solidFill>
            </a:endParaRPr>
          </a:p>
        </p:txBody>
      </p:sp>
      <p:sp>
        <p:nvSpPr>
          <p:cNvPr id="3" name="Content Placeholder 2"/>
          <p:cNvSpPr>
            <a:spLocks noGrp="1"/>
          </p:cNvSpPr>
          <p:nvPr>
            <p:ph idx="1"/>
          </p:nvPr>
        </p:nvSpPr>
        <p:spPr/>
        <p:txBody>
          <a:bodyPr>
            <a:normAutofit/>
          </a:bodyPr>
          <a:lstStyle/>
          <a:p>
            <a:r>
              <a:rPr lang="sv-SE" sz="2400" dirty="0" smtClean="0"/>
              <a:t>2 </a:t>
            </a:r>
            <a:r>
              <a:rPr lang="sv-SE" sz="2400" dirty="0" err="1" smtClean="0"/>
              <a:t>st</a:t>
            </a:r>
            <a:r>
              <a:rPr lang="sv-SE" sz="2400" dirty="0" smtClean="0"/>
              <a:t>/vecka </a:t>
            </a:r>
          </a:p>
          <a:p>
            <a:r>
              <a:rPr lang="sv-SE" sz="2400" dirty="0"/>
              <a:t>Dag/Tid: </a:t>
            </a:r>
            <a:r>
              <a:rPr lang="sv-SE" sz="2400" dirty="0">
                <a:solidFill>
                  <a:srgbClr val="FF0000"/>
                </a:solidFill>
              </a:rPr>
              <a:t>XX (Plantider är ej fördelade)</a:t>
            </a:r>
          </a:p>
          <a:p>
            <a:r>
              <a:rPr lang="sv-SE" sz="2400" dirty="0" smtClean="0"/>
              <a:t>Kom i tid, 5-10 min innan. </a:t>
            </a:r>
          </a:p>
          <a:p>
            <a:pPr lvl="1"/>
            <a:r>
              <a:rPr lang="sv-SE" sz="1600" dirty="0" smtClean="0"/>
              <a:t>Minimera </a:t>
            </a:r>
            <a:r>
              <a:rPr lang="sv-SE" sz="1600" dirty="0"/>
              <a:t>smittorisk, stanna hemma vid sjukdomssymptom, egen vattenflaska</a:t>
            </a:r>
          </a:p>
          <a:p>
            <a:r>
              <a:rPr lang="sv-SE" sz="2400" dirty="0" smtClean="0"/>
              <a:t>Svara på kallelsen (ladda ner appen Laget)</a:t>
            </a:r>
          </a:p>
          <a:p>
            <a:pPr lvl="1"/>
            <a:r>
              <a:rPr lang="sv-SE" sz="2000" dirty="0" smtClean="0"/>
              <a:t>Kommer/frånvaro – laget.se – blir enklare för oss tränare att öka kvaliteten på träningarna när vi vet innan hur många som kommer.</a:t>
            </a:r>
          </a:p>
          <a:p>
            <a:pPr lvl="1"/>
            <a:endParaRPr lang="sv-SE" sz="2400" dirty="0" smtClean="0"/>
          </a:p>
          <a:p>
            <a:endParaRPr lang="sv-SE" sz="2400" dirty="0"/>
          </a:p>
        </p:txBody>
      </p:sp>
    </p:spTree>
    <p:extLst>
      <p:ext uri="{BB962C8B-B14F-4D97-AF65-F5344CB8AC3E}">
        <p14:creationId xmlns:p14="http://schemas.microsoft.com/office/powerpoint/2010/main" val="4282189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Matcher</a:t>
            </a:r>
            <a:endParaRPr lang="en-US" dirty="0">
              <a:solidFill>
                <a:srgbClr val="FF0000"/>
              </a:solidFill>
            </a:endParaRPr>
          </a:p>
        </p:txBody>
      </p:sp>
      <p:sp>
        <p:nvSpPr>
          <p:cNvPr id="3" name="Content Placeholder 2"/>
          <p:cNvSpPr>
            <a:spLocks noGrp="1"/>
          </p:cNvSpPr>
          <p:nvPr>
            <p:ph idx="1"/>
          </p:nvPr>
        </p:nvSpPr>
        <p:spPr>
          <a:xfrm>
            <a:off x="457200" y="1340768"/>
            <a:ext cx="8229600" cy="3917032"/>
          </a:xfrm>
        </p:spPr>
        <p:txBody>
          <a:bodyPr>
            <a:normAutofit fontScale="92500" lnSpcReduction="20000"/>
          </a:bodyPr>
          <a:lstStyle/>
          <a:p>
            <a:r>
              <a:rPr lang="sv-SE" sz="2000" dirty="0"/>
              <a:t>Matcher kommer ske i seriespel och vi har som mål att delta i </a:t>
            </a:r>
            <a:r>
              <a:rPr lang="sv-SE" sz="2000" dirty="0" smtClean="0"/>
              <a:t>någon cup </a:t>
            </a:r>
            <a:r>
              <a:rPr lang="sv-SE" sz="2000" dirty="0"/>
              <a:t>under säsongen. </a:t>
            </a:r>
            <a:r>
              <a:rPr lang="sv-SE" sz="2000" dirty="0" smtClean="0"/>
              <a:t>Ev. Gammelstad 5-7 aug</a:t>
            </a:r>
            <a:endParaRPr lang="sv-SE" sz="2000" dirty="0"/>
          </a:p>
          <a:p>
            <a:pPr lvl="1"/>
            <a:r>
              <a:rPr lang="sv-SE" sz="1600" dirty="0" smtClean="0"/>
              <a:t>Vi inväntar mer info från NFF kring grupperingar av klubbarna</a:t>
            </a:r>
          </a:p>
          <a:p>
            <a:endParaRPr lang="sv-SE" sz="2100" dirty="0" smtClean="0"/>
          </a:p>
          <a:p>
            <a:r>
              <a:rPr lang="sv-SE" sz="2100" dirty="0" smtClean="0"/>
              <a:t>Vi </a:t>
            </a:r>
            <a:r>
              <a:rPr lang="sv-SE" sz="2100" dirty="0"/>
              <a:t>har anmält två lag till seriespel, vi är idag 17 tjejer</a:t>
            </a:r>
          </a:p>
          <a:p>
            <a:pPr marL="0" indent="0">
              <a:buNone/>
            </a:pPr>
            <a:endParaRPr lang="sv-SE" sz="2000" dirty="0" smtClean="0"/>
          </a:p>
          <a:p>
            <a:r>
              <a:rPr lang="sv-SE" sz="2000" dirty="0" smtClean="0"/>
              <a:t>Om barnen inte vill spela matcher så behöver de inte det. Det är inga problem att bara träna.</a:t>
            </a:r>
          </a:p>
          <a:p>
            <a:pPr marL="0" indent="0">
              <a:buNone/>
            </a:pPr>
            <a:endParaRPr lang="sv-SE" sz="2000" dirty="0" smtClean="0"/>
          </a:p>
          <a:p>
            <a:r>
              <a:rPr lang="sv-SE" sz="2000" dirty="0"/>
              <a:t>Vid matcher kommer alla barn får lika mycket speltid.</a:t>
            </a:r>
          </a:p>
          <a:p>
            <a:pPr marL="0" indent="0">
              <a:buNone/>
            </a:pPr>
            <a:endParaRPr lang="sv-SE" sz="2000" dirty="0" smtClean="0"/>
          </a:p>
          <a:p>
            <a:r>
              <a:rPr lang="sv-SE" sz="2000" dirty="0" smtClean="0"/>
              <a:t>Match = SVARA PÅ KALLELSEN (kan inte räkna med deltagande vid sena anmälningar pga. lagplanering)</a:t>
            </a:r>
          </a:p>
          <a:p>
            <a:endParaRPr lang="sv-SE" sz="2400" dirty="0"/>
          </a:p>
        </p:txBody>
      </p:sp>
    </p:spTree>
    <p:extLst>
      <p:ext uri="{BB962C8B-B14F-4D97-AF65-F5344CB8AC3E}">
        <p14:creationId xmlns:p14="http://schemas.microsoft.com/office/powerpoint/2010/main" val="2799164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smtClean="0"/>
              <a:t>Kommunikation</a:t>
            </a:r>
            <a:endParaRPr lang="sv-SE" dirty="0">
              <a:solidFill>
                <a:srgbClr val="FF0000"/>
              </a:solidFill>
            </a:endParaRPr>
          </a:p>
        </p:txBody>
      </p:sp>
      <p:sp>
        <p:nvSpPr>
          <p:cNvPr id="3" name="Content Placeholder 2"/>
          <p:cNvSpPr>
            <a:spLocks noGrp="1"/>
          </p:cNvSpPr>
          <p:nvPr>
            <p:ph idx="1"/>
          </p:nvPr>
        </p:nvSpPr>
        <p:spPr/>
        <p:txBody>
          <a:bodyPr>
            <a:normAutofit/>
          </a:bodyPr>
          <a:lstStyle/>
          <a:p>
            <a:r>
              <a:rPr lang="sv-SE" sz="2400" dirty="0"/>
              <a:t>www.baik.nu – övergripande info</a:t>
            </a:r>
          </a:p>
          <a:p>
            <a:r>
              <a:rPr lang="sv-SE" sz="2400" dirty="0"/>
              <a:t>All kommunikation via laget.se</a:t>
            </a:r>
          </a:p>
          <a:p>
            <a:r>
              <a:rPr lang="sv-SE" sz="2400" dirty="0" smtClean="0"/>
              <a:t>https</a:t>
            </a:r>
            <a:r>
              <a:rPr lang="sv-SE" sz="2400" dirty="0"/>
              <a:t>://</a:t>
            </a:r>
            <a:r>
              <a:rPr lang="sv-SE" sz="2400" dirty="0" smtClean="0"/>
              <a:t>www.laget.se/F14Fotboll</a:t>
            </a:r>
          </a:p>
          <a:p>
            <a:r>
              <a:rPr lang="sv-SE" sz="2400" b="1" dirty="0" smtClean="0"/>
              <a:t>Ladda </a:t>
            </a:r>
            <a:r>
              <a:rPr lang="sv-SE" sz="2400" b="1" dirty="0"/>
              <a:t>ner appen laget.se</a:t>
            </a:r>
          </a:p>
          <a:p>
            <a:r>
              <a:rPr lang="sv-SE" sz="2400" b="1" dirty="0"/>
              <a:t>SMS slinga – Ladda ner appen Supertext </a:t>
            </a:r>
            <a:r>
              <a:rPr lang="sv-SE" sz="2400" dirty="0"/>
              <a:t>(primärt envägskommunikation- Ledare </a:t>
            </a:r>
            <a:r>
              <a:rPr lang="sv-SE" sz="2400" dirty="0">
                <a:sym typeface="Wingdings" panose="05000000000000000000" pitchFamily="2" charset="2"/>
              </a:rPr>
              <a:t>föräldrar)</a:t>
            </a:r>
            <a:endParaRPr lang="sv-SE" sz="2400" dirty="0"/>
          </a:p>
        </p:txBody>
      </p:sp>
    </p:spTree>
    <p:extLst>
      <p:ext uri="{BB962C8B-B14F-4D97-AF65-F5344CB8AC3E}">
        <p14:creationId xmlns:p14="http://schemas.microsoft.com/office/powerpoint/2010/main" val="22862006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Avgifter</a:t>
            </a:r>
            <a:endParaRPr lang="sv-SE" dirty="0"/>
          </a:p>
        </p:txBody>
      </p:sp>
      <p:sp>
        <p:nvSpPr>
          <p:cNvPr id="3" name="Content Placeholder 2"/>
          <p:cNvSpPr>
            <a:spLocks noGrp="1"/>
          </p:cNvSpPr>
          <p:nvPr>
            <p:ph idx="1"/>
          </p:nvPr>
        </p:nvSpPr>
        <p:spPr>
          <a:xfrm>
            <a:off x="461784" y="1628800"/>
            <a:ext cx="8229600" cy="3917032"/>
          </a:xfrm>
        </p:spPr>
        <p:txBody>
          <a:bodyPr>
            <a:normAutofit/>
          </a:bodyPr>
          <a:lstStyle/>
          <a:p>
            <a:pPr lvl="1">
              <a:buFont typeface="Arial" panose="020B0604020202020204" pitchFamily="34" charset="0"/>
              <a:buChar char="•"/>
            </a:pPr>
            <a:r>
              <a:rPr lang="sv-SE" sz="2000" dirty="0" smtClean="0"/>
              <a:t>Medlemsavgift (BAIK)– Faktureras individuellt </a:t>
            </a:r>
            <a:r>
              <a:rPr lang="sv-SE" sz="1800" dirty="0" smtClean="0"/>
              <a:t>250 kr/enskild</a:t>
            </a:r>
          </a:p>
          <a:p>
            <a:pPr lvl="2"/>
            <a:r>
              <a:rPr lang="sv-SE" sz="1800" dirty="0" smtClean="0"/>
              <a:t>400 kr/familj</a:t>
            </a:r>
          </a:p>
          <a:p>
            <a:pPr lvl="1">
              <a:buFont typeface="Arial" panose="020B0604020202020204" pitchFamily="34" charset="0"/>
              <a:buChar char="•"/>
            </a:pPr>
            <a:endParaRPr lang="sv-SE" sz="2000" dirty="0" smtClean="0"/>
          </a:p>
          <a:p>
            <a:pPr lvl="1">
              <a:buFont typeface="Arial" panose="020B0604020202020204" pitchFamily="34" charset="0"/>
              <a:buChar char="•"/>
            </a:pPr>
            <a:r>
              <a:rPr lang="sv-SE" sz="1800" dirty="0"/>
              <a:t>Aktivitetsavgift (Fotbollssektion) – Faktureras individuellt</a:t>
            </a:r>
          </a:p>
          <a:p>
            <a:pPr lvl="2"/>
            <a:r>
              <a:rPr lang="sv-SE" sz="1800" dirty="0"/>
              <a:t>600 kr</a:t>
            </a:r>
          </a:p>
          <a:p>
            <a:pPr lvl="2"/>
            <a:endParaRPr lang="sv-SE" sz="1800" dirty="0"/>
          </a:p>
          <a:p>
            <a:pPr lvl="1">
              <a:buFont typeface="Arial" panose="020B0604020202020204" pitchFamily="34" charset="0"/>
              <a:buChar char="•"/>
            </a:pPr>
            <a:r>
              <a:rPr lang="sv-SE" sz="1800" dirty="0"/>
              <a:t>Lagavgift – Dras från lagkassa</a:t>
            </a:r>
          </a:p>
          <a:p>
            <a:pPr lvl="2"/>
            <a:r>
              <a:rPr lang="sv-SE" sz="1800" dirty="0"/>
              <a:t>300 kr/spelare</a:t>
            </a:r>
          </a:p>
          <a:p>
            <a:endParaRPr lang="sv-SE" dirty="0"/>
          </a:p>
        </p:txBody>
      </p:sp>
    </p:spTree>
    <p:extLst>
      <p:ext uri="{BB962C8B-B14F-4D97-AF65-F5344CB8AC3E}">
        <p14:creationId xmlns:p14="http://schemas.microsoft.com/office/powerpoint/2010/main" val="14780814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FAAA3B4E531E445810A84A211330108" ma:contentTypeVersion="12" ma:contentTypeDescription="Skapa ett nytt dokument." ma:contentTypeScope="" ma:versionID="43720bcd96e695e58fd05188fb277971">
  <xsd:schema xmlns:xsd="http://www.w3.org/2001/XMLSchema" xmlns:xs="http://www.w3.org/2001/XMLSchema" xmlns:p="http://schemas.microsoft.com/office/2006/metadata/properties" xmlns:ns3="909ca471-ddaf-4bb6-9ea0-57928b7f123d" xmlns:ns4="9a2929cd-4e26-499d-b11c-67b79eb449ea" targetNamespace="http://schemas.microsoft.com/office/2006/metadata/properties" ma:root="true" ma:fieldsID="462ae5365e5d1426d7e0d5339ad8b5b6" ns3:_="" ns4:_="">
    <xsd:import namespace="909ca471-ddaf-4bb6-9ea0-57928b7f123d"/>
    <xsd:import namespace="9a2929cd-4e26-499d-b11c-67b79eb449e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LengthInSeconds" minOccurs="0"/>
                <xsd:element ref="ns4:MediaServiceDateTake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9ca471-ddaf-4bb6-9ea0-57928b7f123d"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element name="SharingHintHash" ma:index="10" nillable="true" ma:displayName="Delar tips,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2929cd-4e26-499d-b11c-67b79eb449e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2D089B-FDB9-4996-AF04-B9B93B357CEA}">
  <ds:schemaRefs>
    <ds:schemaRef ds:uri="9a2929cd-4e26-499d-b11c-67b79eb449ea"/>
    <ds:schemaRef ds:uri="http://schemas.microsoft.com/office/2006/documentManagement/types"/>
    <ds:schemaRef ds:uri="http://purl.org/dc/terms/"/>
    <ds:schemaRef ds:uri="909ca471-ddaf-4bb6-9ea0-57928b7f123d"/>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656A908-72EB-4B25-B252-C72DD7C2915A}">
  <ds:schemaRefs>
    <ds:schemaRef ds:uri="http://schemas.microsoft.com/sharepoint/v3/contenttype/forms"/>
  </ds:schemaRefs>
</ds:datastoreItem>
</file>

<file path=customXml/itemProps3.xml><?xml version="1.0" encoding="utf-8"?>
<ds:datastoreItem xmlns:ds="http://schemas.openxmlformats.org/officeDocument/2006/customXml" ds:itemID="{F4443233-0E51-4213-8CB5-720D539EC0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9ca471-ddaf-4bb6-9ea0-57928b7f123d"/>
    <ds:schemaRef ds:uri="9a2929cd-4e26-499d-b11c-67b79eb449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37138</TotalTime>
  <Words>965</Words>
  <Application>Microsoft Office PowerPoint</Application>
  <PresentationFormat>Bildspel på skärmen (4:3)</PresentationFormat>
  <Paragraphs>186</Paragraphs>
  <Slides>21</Slides>
  <Notes>1</Notes>
  <HiddenSlides>4</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21</vt:i4>
      </vt:variant>
    </vt:vector>
  </HeadingPairs>
  <TitlesOfParts>
    <vt:vector size="26" baseType="lpstr">
      <vt:lpstr>Arial</vt:lpstr>
      <vt:lpstr>Calibri</vt:lpstr>
      <vt:lpstr>Verdana</vt:lpstr>
      <vt:lpstr>Wingdings</vt:lpstr>
      <vt:lpstr>Office-tema</vt:lpstr>
      <vt:lpstr>Bergnäsets AIK</vt:lpstr>
      <vt:lpstr>Agenda</vt:lpstr>
      <vt:lpstr>Ledargrupp</vt:lpstr>
      <vt:lpstr>Målsättning</vt:lpstr>
      <vt:lpstr>Generellt 2022</vt:lpstr>
      <vt:lpstr>Träningar</vt:lpstr>
      <vt:lpstr>Matcher</vt:lpstr>
      <vt:lpstr>Kommunikation</vt:lpstr>
      <vt:lpstr>Avgifter</vt:lpstr>
      <vt:lpstr>Föräldrauppdrag</vt:lpstr>
      <vt:lpstr>Föräldrauppdrag</vt:lpstr>
      <vt:lpstr>Kläder</vt:lpstr>
      <vt:lpstr>Föreningspolicy</vt:lpstr>
      <vt:lpstr>Föreningspolicy</vt:lpstr>
      <vt:lpstr>Föreningspolicy</vt:lpstr>
      <vt:lpstr>Föreningspolicy</vt:lpstr>
      <vt:lpstr>Föreningspolicy</vt:lpstr>
      <vt:lpstr>Tränarna har ordet - Hur nå målet?</vt:lpstr>
      <vt:lpstr>Tränarna har ordet</vt:lpstr>
      <vt:lpstr>Tränarna har ordet</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Christer Andersson</dc:creator>
  <cp:lastModifiedBy>Wallin, Karin</cp:lastModifiedBy>
  <cp:revision>128</cp:revision>
  <dcterms:created xsi:type="dcterms:W3CDTF">2013-02-11T08:41:06Z</dcterms:created>
  <dcterms:modified xsi:type="dcterms:W3CDTF">2022-04-20T06:32:43Z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0x0101007FAAA3B4E531E445810A84A211330108</vt:lpwstr>
  </property>
</Properties>
</file>