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4"/>
  </p:sldMasterIdLst>
  <p:notesMasterIdLst>
    <p:notesMasterId r:id="rId23"/>
  </p:notesMasterIdLst>
  <p:sldIdLst>
    <p:sldId id="256" r:id="rId5"/>
    <p:sldId id="297" r:id="rId6"/>
    <p:sldId id="298" r:id="rId7"/>
    <p:sldId id="299" r:id="rId8"/>
    <p:sldId id="300" r:id="rId9"/>
    <p:sldId id="283" r:id="rId10"/>
    <p:sldId id="259" r:id="rId11"/>
    <p:sldId id="286" r:id="rId12"/>
    <p:sldId id="262" r:id="rId13"/>
    <p:sldId id="260" r:id="rId14"/>
    <p:sldId id="296" r:id="rId15"/>
    <p:sldId id="301" r:id="rId16"/>
    <p:sldId id="290" r:id="rId17"/>
    <p:sldId id="291" r:id="rId18"/>
    <p:sldId id="302" r:id="rId19"/>
    <p:sldId id="266" r:id="rId20"/>
    <p:sldId id="295" r:id="rId21"/>
    <p:sldId id="267" r:id="rId22"/>
  </p:sldIdLst>
  <p:sldSz cx="9144000" cy="6858000" type="screen4x3"/>
  <p:notesSz cx="6858000" cy="9144000"/>
  <p:custDataLst>
    <p:tags r:id="rId24"/>
  </p:custData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F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B17179-D7DE-458E-BF3E-898B8656E39D}" v="1" dt="2021-04-20T18:31:40.3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A68BC5-C8A8-1041-9E72-7C603394E658}" type="datetimeFigureOut">
              <a:rPr lang="en-US" smtClean="0"/>
              <a:t>4/20/2023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AD8323-C356-7B4C-823B-DC8E815EAD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112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AD8323-C356-7B4C-823B-DC8E815EADF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082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030983"/>
            <a:ext cx="7772400" cy="1470025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90864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7BD319-C441-4740-BDB2-35E25C52CCE7}" type="datetimeFigureOut">
              <a:rPr lang="sv-SE" smtClean="0"/>
              <a:t>2023-04-20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7BD319-C441-4740-BDB2-35E25C52CCE7}" type="datetimeFigureOut">
              <a:rPr lang="sv-SE" smtClean="0"/>
              <a:t>2023-04-20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Rak 8"/>
          <p:cNvCxnSpPr/>
          <p:nvPr userDrawn="1"/>
        </p:nvCxnSpPr>
        <p:spPr>
          <a:xfrm>
            <a:off x="107504" y="6060519"/>
            <a:ext cx="8856984" cy="0"/>
          </a:xfrm>
          <a:prstGeom prst="line">
            <a:avLst/>
          </a:prstGeom>
          <a:ln w="76200">
            <a:solidFill>
              <a:srgbClr val="008F47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8" b="97462" l="3784" r="95676">
                        <a14:foregroundMark x1="43243" y1="28934" x2="43243" y2="28934"/>
                        <a14:foregroundMark x1="43784" y1="23350" x2="43784" y2="23350"/>
                        <a14:foregroundMark x1="45946" y1="19797" x2="45946" y2="19797"/>
                        <a14:foregroundMark x1="45946" y1="15736" x2="45946" y2="15736"/>
                        <a14:foregroundMark x1="54054" y1="15228" x2="54054" y2="15228"/>
                        <a14:foregroundMark x1="50811" y1="43655" x2="50811" y2="43655"/>
                        <a14:foregroundMark x1="49189" y1="40102" x2="49189" y2="40102"/>
                        <a14:foregroundMark x1="49189" y1="53299" x2="49189" y2="53299"/>
                        <a14:foregroundMark x1="36216" y1="50761" x2="36216" y2="50761"/>
                        <a14:foregroundMark x1="26486" y1="52792" x2="26486" y2="52792"/>
                        <a14:foregroundMark x1="31351" y1="40609" x2="31351" y2="40609"/>
                        <a14:foregroundMark x1="28108" y1="46701" x2="28108" y2="46701"/>
                        <a14:foregroundMark x1="37297" y1="55838" x2="37297" y2="55838"/>
                        <a14:foregroundMark x1="61622" y1="47716" x2="61622" y2="47716"/>
                        <a14:foregroundMark x1="60000" y1="42132" x2="60000" y2="42132"/>
                        <a14:foregroundMark x1="61081" y1="56345" x2="61081" y2="56345"/>
                        <a14:foregroundMark x1="69189" y1="46193" x2="69189" y2="46193"/>
                        <a14:foregroundMark x1="73514" y1="40609" x2="73514" y2="40609"/>
                        <a14:backgroundMark x1="27027" y1="29949" x2="16216" y2="32487"/>
                        <a14:backgroundMark x1="16216" y1="31472" x2="8649" y2="39086"/>
                        <a14:backgroundMark x1="8649" y1="38071" x2="4324" y2="47716"/>
                        <a14:backgroundMark x1="3784" y1="47208" x2="4865" y2="60406"/>
                        <a14:backgroundMark x1="4865" y1="60406" x2="10811" y2="68528"/>
                        <a14:backgroundMark x1="10811" y1="68528" x2="17838" y2="73096"/>
                        <a14:backgroundMark x1="17297" y1="72589" x2="25405" y2="75127"/>
                        <a14:backgroundMark x1="24324" y1="75127" x2="34054" y2="74112"/>
                        <a14:backgroundMark x1="32973" y1="74619" x2="32432" y2="97970"/>
                        <a14:backgroundMark x1="25946" y1="29442" x2="25946" y2="0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04" r="4297" b="2274"/>
          <a:stretch/>
        </p:blipFill>
        <p:spPr bwMode="auto">
          <a:xfrm>
            <a:off x="251520" y="5405912"/>
            <a:ext cx="1170086" cy="1309214"/>
          </a:xfrm>
          <a:prstGeom prst="ellipse">
            <a:avLst/>
          </a:prstGeom>
          <a:noFill/>
          <a:ln>
            <a:noFill/>
          </a:ln>
          <a:effectLst>
            <a:outerShdw blurRad="50800" dist="50800" dir="2400000" sx="103000" sy="103000" algn="t" rotWithShape="0">
              <a:prstClr val="black">
                <a:alpha val="40000"/>
              </a:prstClr>
            </a:outerShdw>
          </a:effectLst>
        </p:spPr>
      </p:pic>
      <p:sp>
        <p:nvSpPr>
          <p:cNvPr id="10" name="Rektangel 9"/>
          <p:cNvSpPr/>
          <p:nvPr userDrawn="1"/>
        </p:nvSpPr>
        <p:spPr>
          <a:xfrm>
            <a:off x="5113493" y="6081243"/>
            <a:ext cx="3562963" cy="52322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2800" b="1" cap="none" spc="0" dirty="0">
                <a:ln w="19050">
                  <a:noFill/>
                  <a:prstDash val="solid"/>
                </a:ln>
                <a:solidFill>
                  <a:srgbClr val="008F4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Hos oss är alla stjärnor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7BD319-C441-4740-BDB2-35E25C52CCE7}" type="datetimeFigureOut">
              <a:rPr lang="sv-SE" smtClean="0"/>
              <a:t>2023-04-20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7BD319-C441-4740-BDB2-35E25C52CCE7}" type="datetimeFigureOut">
              <a:rPr lang="sv-SE" smtClean="0"/>
              <a:t>2023-04-20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7BD319-C441-4740-BDB2-35E25C52CCE7}" type="datetimeFigureOut">
              <a:rPr lang="sv-SE" smtClean="0"/>
              <a:t>2023-04-20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7BD319-C441-4740-BDB2-35E25C52CCE7}" type="datetimeFigureOut">
              <a:rPr lang="sv-SE" smtClean="0"/>
              <a:t>2023-04-20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7BD319-C441-4740-BDB2-35E25C52CCE7}" type="datetimeFigureOut">
              <a:rPr lang="sv-SE" smtClean="0"/>
              <a:t>2023-04-20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7BD319-C441-4740-BDB2-35E25C52CCE7}" type="datetimeFigureOut">
              <a:rPr lang="sv-SE" smtClean="0"/>
              <a:t>2023-04-20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7BD319-C441-4740-BDB2-35E25C52CCE7}" type="datetimeFigureOut">
              <a:rPr lang="sv-SE" smtClean="0"/>
              <a:t>2023-04-20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353009211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think-cell Slide" r:id="rId15" imgW="416" imgH="416" progId="TCLayout.ActiveDocument.1">
                  <p:embed/>
                </p:oleObj>
              </mc:Choice>
              <mc:Fallback>
                <p:oleObj name="think-cell Slide" r:id="rId15" imgW="416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3917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8" b="97462" l="3784" r="95676">
                        <a14:foregroundMark x1="43243" y1="28934" x2="43243" y2="28934"/>
                        <a14:foregroundMark x1="43784" y1="23350" x2="43784" y2="23350"/>
                        <a14:foregroundMark x1="45946" y1="19797" x2="45946" y2="19797"/>
                        <a14:foregroundMark x1="45946" y1="15736" x2="45946" y2="15736"/>
                        <a14:foregroundMark x1="54054" y1="15228" x2="54054" y2="15228"/>
                        <a14:foregroundMark x1="50811" y1="43655" x2="50811" y2="43655"/>
                        <a14:foregroundMark x1="49189" y1="40102" x2="49189" y2="40102"/>
                        <a14:foregroundMark x1="49189" y1="53299" x2="49189" y2="53299"/>
                        <a14:foregroundMark x1="36216" y1="50761" x2="36216" y2="50761"/>
                        <a14:foregroundMark x1="26486" y1="52792" x2="26486" y2="52792"/>
                        <a14:foregroundMark x1="31351" y1="40609" x2="31351" y2="40609"/>
                        <a14:foregroundMark x1="28108" y1="46701" x2="28108" y2="46701"/>
                        <a14:foregroundMark x1="37297" y1="55838" x2="37297" y2="55838"/>
                        <a14:foregroundMark x1="61622" y1="47716" x2="61622" y2="47716"/>
                        <a14:foregroundMark x1="60000" y1="42132" x2="60000" y2="42132"/>
                        <a14:foregroundMark x1="61081" y1="56345" x2="61081" y2="56345"/>
                        <a14:foregroundMark x1="69189" y1="46193" x2="69189" y2="46193"/>
                        <a14:foregroundMark x1="73514" y1="40609" x2="73514" y2="40609"/>
                        <a14:backgroundMark x1="27027" y1="29949" x2="16216" y2="32487"/>
                        <a14:backgroundMark x1="16216" y1="31472" x2="8649" y2="39086"/>
                        <a14:backgroundMark x1="8649" y1="38071" x2="4324" y2="47716"/>
                        <a14:backgroundMark x1="3784" y1="47208" x2="4865" y2="60406"/>
                        <a14:backgroundMark x1="4865" y1="60406" x2="10811" y2="68528"/>
                        <a14:backgroundMark x1="10811" y1="68528" x2="17838" y2="73096"/>
                        <a14:backgroundMark x1="17297" y1="72589" x2="25405" y2="75127"/>
                        <a14:backgroundMark x1="24324" y1="75127" x2="34054" y2="74112"/>
                        <a14:backgroundMark x1="32973" y1="74619" x2="32432" y2="97970"/>
                        <a14:backgroundMark x1="25946" y1="29442" x2="25946" y2="0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04" r="4297" b="2274"/>
          <a:stretch/>
        </p:blipFill>
        <p:spPr bwMode="auto">
          <a:xfrm>
            <a:off x="6588224" y="116632"/>
            <a:ext cx="2252454" cy="2520280"/>
          </a:xfrm>
          <a:prstGeom prst="ellipse">
            <a:avLst/>
          </a:prstGeom>
          <a:noFill/>
          <a:ln>
            <a:noFill/>
          </a:ln>
          <a:effectLst>
            <a:outerShdw blurRad="50800" dist="50800" dir="2400000" sx="103000" sy="103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319015"/>
            <a:ext cx="7772400" cy="1470025"/>
          </a:xfrm>
        </p:spPr>
        <p:txBody>
          <a:bodyPr>
            <a:normAutofit/>
          </a:bodyPr>
          <a:lstStyle/>
          <a:p>
            <a:r>
              <a:rPr lang="sv-SE" sz="6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Bergnäsets AIK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i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BAIK </a:t>
            </a:r>
            <a:r>
              <a:rPr lang="sv-SE" i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F14 </a:t>
            </a:r>
            <a:r>
              <a:rPr lang="sv-SE" i="1" dirty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FÖRÄLDRAMÖTE säsongen </a:t>
            </a:r>
            <a:r>
              <a:rPr lang="sv-SE" i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2023</a:t>
            </a:r>
            <a:endParaRPr lang="sv-SE" i="1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51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Avgifter</a:t>
            </a:r>
            <a:endParaRPr lang="sv-SE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784" y="1628800"/>
            <a:ext cx="8229600" cy="3917032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sv-SE" sz="2000" dirty="0" smtClean="0"/>
              <a:t>Medlemsavgift (BAIK)– Faktureras individuellt</a:t>
            </a:r>
          </a:p>
          <a:p>
            <a:pPr lvl="2"/>
            <a:r>
              <a:rPr lang="sv-SE" sz="1800" dirty="0" smtClean="0"/>
              <a:t>250 </a:t>
            </a:r>
            <a:r>
              <a:rPr lang="sv-SE" sz="1800" dirty="0"/>
              <a:t>kr/enskild</a:t>
            </a:r>
          </a:p>
          <a:p>
            <a:pPr lvl="2"/>
            <a:r>
              <a:rPr lang="sv-SE" sz="1800" dirty="0" smtClean="0"/>
              <a:t>400 kr/familj</a:t>
            </a:r>
          </a:p>
          <a:p>
            <a:pPr lvl="1">
              <a:buFont typeface="Arial" panose="020B0604020202020204" pitchFamily="34" charset="0"/>
              <a:buChar char="•"/>
            </a:pPr>
            <a:endParaRPr lang="sv-SE" sz="20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sv-SE" sz="1800" dirty="0"/>
              <a:t>Aktivitetsavgift (Fotbollssektion) – Faktureras individuellt</a:t>
            </a:r>
          </a:p>
          <a:p>
            <a:pPr lvl="2"/>
            <a:r>
              <a:rPr lang="sv-SE" sz="1800" dirty="0" smtClean="0"/>
              <a:t>800 </a:t>
            </a:r>
            <a:r>
              <a:rPr lang="sv-SE" sz="1800" dirty="0"/>
              <a:t>kr</a:t>
            </a:r>
          </a:p>
          <a:p>
            <a:pPr lvl="2"/>
            <a:endParaRPr lang="sv-SE" sz="1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sv-SE" sz="1800" dirty="0"/>
              <a:t>Lagavgift – Dras från </a:t>
            </a:r>
            <a:r>
              <a:rPr lang="sv-SE" sz="1800" dirty="0" smtClean="0"/>
              <a:t>lagkassa 30/6 samt 30/9</a:t>
            </a:r>
            <a:endParaRPr lang="sv-SE" sz="1800" dirty="0"/>
          </a:p>
          <a:p>
            <a:pPr lvl="2"/>
            <a:r>
              <a:rPr lang="sv-SE" sz="1800" dirty="0"/>
              <a:t>300 kr/spelare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7808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Ekonomi</a:t>
            </a:r>
            <a:endParaRPr lang="sv-SE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sv-SE" sz="2000" dirty="0" smtClean="0"/>
              <a:t>Ingående 2022-01-01	 0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000" dirty="0"/>
              <a:t>Försäljning		+ 11 </a:t>
            </a:r>
            <a:r>
              <a:rPr lang="sv-SE" sz="2000" dirty="0" smtClean="0"/>
              <a:t>657</a:t>
            </a:r>
            <a:endParaRPr lang="sv-SE" sz="2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000" dirty="0" smtClean="0"/>
              <a:t>Lagavgift		- 5 100</a:t>
            </a:r>
          </a:p>
          <a:p>
            <a:pPr lvl="1">
              <a:buFont typeface="Arial" panose="020B0604020202020204" pitchFamily="34" charset="0"/>
              <a:buChar char="•"/>
            </a:pPr>
            <a:endParaRPr lang="sv-SE" sz="20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sv-SE" sz="2000" dirty="0" smtClean="0"/>
              <a:t>Utgående saldo		6 557</a:t>
            </a:r>
          </a:p>
          <a:p>
            <a:pPr lvl="1">
              <a:buFont typeface="Arial" panose="020B0604020202020204" pitchFamily="34" charset="0"/>
              <a:buChar char="•"/>
            </a:pPr>
            <a:endParaRPr lang="sv-SE" sz="1600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722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Föräldrauppdrag (1/3)</a:t>
            </a:r>
            <a:endParaRPr lang="sv-SE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62336"/>
            <a:ext cx="4397660" cy="4248472"/>
          </a:xfrm>
        </p:spPr>
        <p:txBody>
          <a:bodyPr>
            <a:normAutofit/>
          </a:bodyPr>
          <a:lstStyle/>
          <a:p>
            <a:r>
              <a:rPr lang="sv-SE" sz="1800" b="1" dirty="0" smtClean="0"/>
              <a:t>Kassör</a:t>
            </a:r>
          </a:p>
          <a:p>
            <a:pPr lvl="1"/>
            <a:r>
              <a:rPr lang="sv-SE" sz="1400" dirty="0" smtClean="0">
                <a:solidFill>
                  <a:srgbClr val="FF0000"/>
                </a:solidFill>
              </a:rPr>
              <a:t>Andreas (Cornelia)</a:t>
            </a:r>
            <a:endParaRPr lang="sv-SE" sz="14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99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Föräldrauppdrag (2/3)</a:t>
            </a:r>
            <a:endParaRPr lang="sv-SE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62336"/>
            <a:ext cx="4397660" cy="4248472"/>
          </a:xfrm>
        </p:spPr>
        <p:txBody>
          <a:bodyPr>
            <a:normAutofit/>
          </a:bodyPr>
          <a:lstStyle/>
          <a:p>
            <a:r>
              <a:rPr lang="sv-SE" sz="1800" b="1" dirty="0" smtClean="0"/>
              <a:t>Försäljning/Koordinering</a:t>
            </a:r>
          </a:p>
          <a:p>
            <a:pPr lvl="1"/>
            <a:r>
              <a:rPr lang="sv-SE" sz="1600" dirty="0" smtClean="0"/>
              <a:t>2022 – Jord: Linnéa/Johan (Elvira R)</a:t>
            </a:r>
          </a:p>
          <a:p>
            <a:pPr lvl="1"/>
            <a:r>
              <a:rPr lang="sv-SE" sz="1600" dirty="0" smtClean="0">
                <a:solidFill>
                  <a:srgbClr val="FF0000"/>
                </a:solidFill>
              </a:rPr>
              <a:t>2023 – Grillpaket: </a:t>
            </a:r>
            <a:r>
              <a:rPr lang="sv-SE" sz="1600" dirty="0" smtClean="0">
                <a:solidFill>
                  <a:srgbClr val="FF0000"/>
                </a:solidFill>
              </a:rPr>
              <a:t>Jimmy/Mattias (Lilly/Luna)</a:t>
            </a:r>
            <a:endParaRPr lang="sv-SE" sz="1600" dirty="0" smtClean="0">
              <a:solidFill>
                <a:srgbClr val="FF00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39092" y="1484784"/>
            <a:ext cx="4397660" cy="4248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800" b="1" dirty="0" smtClean="0"/>
              <a:t>Försäljning/Koordinering- </a:t>
            </a:r>
            <a:r>
              <a:rPr lang="sv-SE" sz="1800" b="1" dirty="0" smtClean="0"/>
              <a:t>Idrottsrabatten</a:t>
            </a:r>
            <a:endParaRPr lang="sv-SE" sz="1800" b="1" dirty="0" smtClean="0"/>
          </a:p>
          <a:p>
            <a:pPr lvl="1"/>
            <a:r>
              <a:rPr lang="sv-SE" sz="1600" dirty="0" smtClean="0"/>
              <a:t>2021 Mattias (Luna)</a:t>
            </a:r>
          </a:p>
          <a:p>
            <a:pPr lvl="1"/>
            <a:r>
              <a:rPr lang="sv-SE" sz="1600" dirty="0" smtClean="0"/>
              <a:t>2022 Magnus (viola)</a:t>
            </a:r>
          </a:p>
          <a:p>
            <a:pPr lvl="1"/>
            <a:r>
              <a:rPr lang="sv-SE" sz="1600" dirty="0" smtClean="0">
                <a:solidFill>
                  <a:srgbClr val="FF0000"/>
                </a:solidFill>
              </a:rPr>
              <a:t>2023 </a:t>
            </a:r>
            <a:r>
              <a:rPr lang="sv-SE" sz="1600" dirty="0" smtClean="0">
                <a:solidFill>
                  <a:srgbClr val="FF0000"/>
                </a:solidFill>
              </a:rPr>
              <a:t>Linda (Milla)</a:t>
            </a:r>
            <a:endParaRPr lang="sv-SE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38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Föräldrauppdrag (3/3)</a:t>
            </a:r>
            <a:endParaRPr lang="sv-SE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509783"/>
            <a:ext cx="7560840" cy="38354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800" dirty="0"/>
              <a:t>Laget blir anvisad </a:t>
            </a:r>
            <a:r>
              <a:rPr lang="sv-SE" sz="1800" dirty="0" smtClean="0"/>
              <a:t>1 </a:t>
            </a:r>
            <a:r>
              <a:rPr lang="sv-SE" sz="1800" dirty="0"/>
              <a:t>v under säsongen att bemanna kiosken</a:t>
            </a:r>
          </a:p>
          <a:p>
            <a:endParaRPr lang="sv-SE" sz="1800" b="1" dirty="0" smtClean="0"/>
          </a:p>
          <a:p>
            <a:r>
              <a:rPr lang="sv-SE" sz="1800" b="1" dirty="0" smtClean="0"/>
              <a:t>Kioskansvarig/Koordinering</a:t>
            </a:r>
          </a:p>
          <a:p>
            <a:pPr lvl="1"/>
            <a:r>
              <a:rPr lang="sv-SE" sz="1400" dirty="0" smtClean="0"/>
              <a:t>2022 Magnus (Viola)</a:t>
            </a:r>
          </a:p>
          <a:p>
            <a:pPr lvl="1"/>
            <a:r>
              <a:rPr lang="sv-SE" sz="1400" dirty="0" smtClean="0"/>
              <a:t>2023 </a:t>
            </a:r>
            <a:r>
              <a:rPr lang="sv-SE" sz="1400" dirty="0" smtClean="0"/>
              <a:t>Magnus (Viola)</a:t>
            </a:r>
            <a:endParaRPr lang="sv-SE" sz="1400" dirty="0" smtClean="0"/>
          </a:p>
          <a:p>
            <a:pPr lvl="1"/>
            <a:r>
              <a:rPr lang="sv-SE" sz="1400" dirty="0" smtClean="0">
                <a:solidFill>
                  <a:srgbClr val="FF0000"/>
                </a:solidFill>
              </a:rPr>
              <a:t>2024 </a:t>
            </a:r>
            <a:r>
              <a:rPr lang="sv-SE" sz="1400" dirty="0" smtClean="0">
                <a:solidFill>
                  <a:srgbClr val="FF0000"/>
                </a:solidFill>
              </a:rPr>
              <a:t>Maria (Lisa</a:t>
            </a:r>
            <a:r>
              <a:rPr lang="sv-SE" sz="1400" dirty="0" smtClean="0">
                <a:solidFill>
                  <a:srgbClr val="FF0000"/>
                </a:solidFill>
              </a:rPr>
              <a:t>)</a:t>
            </a:r>
            <a:endParaRPr lang="sv-SE" sz="1400" dirty="0">
              <a:solidFill>
                <a:srgbClr val="FF0000"/>
              </a:solidFill>
            </a:endParaRPr>
          </a:p>
          <a:p>
            <a:r>
              <a:rPr lang="sv-SE" sz="1800" b="1" dirty="0" smtClean="0"/>
              <a:t> Kioskpersonal</a:t>
            </a:r>
          </a:p>
          <a:p>
            <a:pPr lvl="1"/>
            <a:r>
              <a:rPr lang="sv-SE" sz="1400" dirty="0"/>
              <a:t>Samtliga </a:t>
            </a:r>
            <a:r>
              <a:rPr lang="sv-SE" sz="1400" dirty="0" smtClean="0"/>
              <a:t>föräldrar (förutom ledargrupp)</a:t>
            </a:r>
            <a:endParaRPr lang="sv-SE" sz="14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39092" y="1303269"/>
            <a:ext cx="4397660" cy="4248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89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959304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think-cell Slide" r:id="rId4" imgW="416" imgH="416" progId="TCLayout.ActiveDocument.1">
                  <p:embed/>
                </p:oleObj>
              </mc:Choice>
              <mc:Fallback>
                <p:oleObj name="think-cell Slide" r:id="rId4" imgW="416" imgH="41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>
            <a:normAutofit/>
          </a:bodyPr>
          <a:lstStyle/>
          <a:p>
            <a:r>
              <a:rPr lang="sv-SE" sz="3600" dirty="0" smtClean="0"/>
              <a:t>Kioskschema</a:t>
            </a:r>
            <a:endParaRPr lang="sv-SE" sz="3600" dirty="0">
              <a:solidFill>
                <a:srgbClr val="FF00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739092" y="1303269"/>
            <a:ext cx="4397660" cy="4248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SE" sz="1600" dirty="0">
              <a:solidFill>
                <a:srgbClr val="FF0000"/>
              </a:solidFill>
            </a:endParaRPr>
          </a:p>
        </p:txBody>
      </p:sp>
      <p:sp>
        <p:nvSpPr>
          <p:cNvPr id="8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250825" y="3173499"/>
            <a:ext cx="184731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900" b="0" i="0" u="none" strike="noStrike" cap="none" normalizeH="0" baseline="0" dirty="0" smtClean="0">
                <a:ln>
                  <a:noFill/>
                </a:ln>
                <a:solidFill>
                  <a:srgbClr val="26282A"/>
                </a:solidFill>
                <a:effectLst/>
                <a:latin typeface="Helvetica Neue"/>
              </a:rPr>
              <a:t/>
            </a:r>
            <a:br>
              <a:rPr kumimoji="0" lang="sv-SE" altLang="sv-SE" sz="900" b="0" i="0" u="none" strike="noStrike" cap="none" normalizeH="0" baseline="0" dirty="0" smtClean="0">
                <a:ln>
                  <a:noFill/>
                </a:ln>
                <a:solidFill>
                  <a:srgbClr val="26282A"/>
                </a:solidFill>
                <a:effectLst/>
                <a:latin typeface="Helvetica Neue"/>
              </a:rPr>
            </a:br>
            <a:endParaRPr kumimoji="0" lang="sv-SE" altLang="sv-S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251520" y="1509783"/>
            <a:ext cx="7560840" cy="38354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sv-SE" sz="1800" dirty="0" smtClean="0"/>
              <a:t>Måndag 1/5 17-20 Cornelia</a:t>
            </a:r>
          </a:p>
          <a:p>
            <a:pPr marL="0" indent="0">
              <a:buFont typeface="Arial" pitchFamily="34" charset="0"/>
              <a:buNone/>
            </a:pPr>
            <a:r>
              <a:rPr lang="sv-SE" sz="1800" dirty="0" smtClean="0"/>
              <a:t>Tisdag 2/5 17-20 Ebba</a:t>
            </a:r>
          </a:p>
          <a:p>
            <a:pPr marL="0" indent="0">
              <a:buFont typeface="Arial" pitchFamily="34" charset="0"/>
              <a:buNone/>
            </a:pPr>
            <a:r>
              <a:rPr lang="sv-SE" sz="1800" dirty="0" smtClean="0"/>
              <a:t>Onsdag 3/5 17-21 Lilly + Ines H</a:t>
            </a:r>
          </a:p>
          <a:p>
            <a:pPr marL="0" indent="0">
              <a:buFont typeface="Arial" pitchFamily="34" charset="0"/>
              <a:buNone/>
            </a:pPr>
            <a:r>
              <a:rPr lang="sv-SE" sz="1800" dirty="0" smtClean="0"/>
              <a:t>Torsdag 4/5 17-20 Milla</a:t>
            </a:r>
          </a:p>
          <a:p>
            <a:pPr marL="0" indent="0">
              <a:buFont typeface="Arial" pitchFamily="34" charset="0"/>
              <a:buNone/>
            </a:pPr>
            <a:r>
              <a:rPr lang="sv-SE" sz="1800" dirty="0" smtClean="0"/>
              <a:t>Fredag 5/5 17-20 Ebba</a:t>
            </a:r>
          </a:p>
          <a:p>
            <a:pPr marL="0" indent="0">
              <a:buFont typeface="Arial" pitchFamily="34" charset="0"/>
              <a:buNone/>
            </a:pPr>
            <a:r>
              <a:rPr lang="sv-SE" sz="1800" dirty="0" smtClean="0"/>
              <a:t>Lördag 6/5 </a:t>
            </a:r>
            <a:r>
              <a:rPr lang="sv-SE" sz="1800" dirty="0" smtClean="0"/>
              <a:t>10-13:30 </a:t>
            </a:r>
            <a:r>
              <a:rPr lang="sv-SE" sz="1800" dirty="0" smtClean="0"/>
              <a:t>Lisa</a:t>
            </a:r>
          </a:p>
          <a:p>
            <a:pPr marL="0" indent="0">
              <a:buFont typeface="Arial" pitchFamily="34" charset="0"/>
              <a:buNone/>
            </a:pPr>
            <a:r>
              <a:rPr lang="sv-SE" sz="1800" dirty="0" smtClean="0"/>
              <a:t>Lördag 6/5 </a:t>
            </a:r>
            <a:r>
              <a:rPr lang="sv-SE" sz="1800" dirty="0" smtClean="0"/>
              <a:t>13:30-17 </a:t>
            </a:r>
            <a:r>
              <a:rPr lang="sv-SE" sz="1800" dirty="0" smtClean="0"/>
              <a:t>Freja</a:t>
            </a:r>
          </a:p>
          <a:p>
            <a:pPr marL="0" indent="0">
              <a:buFont typeface="Arial" pitchFamily="34" charset="0"/>
              <a:buNone/>
            </a:pPr>
            <a:r>
              <a:rPr lang="sv-SE" sz="1800" dirty="0" smtClean="0"/>
              <a:t>Sön 7/5 </a:t>
            </a:r>
            <a:r>
              <a:rPr lang="sv-SE" sz="1800" dirty="0" smtClean="0"/>
              <a:t>10-13:30 </a:t>
            </a:r>
            <a:r>
              <a:rPr lang="sv-SE" sz="1800" dirty="0" smtClean="0"/>
              <a:t>Ines H</a:t>
            </a:r>
          </a:p>
          <a:p>
            <a:pPr marL="0" indent="0">
              <a:buFont typeface="Arial" pitchFamily="34" charset="0"/>
              <a:buNone/>
            </a:pPr>
            <a:r>
              <a:rPr lang="sv-SE" sz="1800" dirty="0" smtClean="0"/>
              <a:t>Sön 7/5 </a:t>
            </a:r>
            <a:r>
              <a:rPr lang="sv-SE" sz="1800" dirty="0" smtClean="0"/>
              <a:t>13:30-17 </a:t>
            </a:r>
            <a:r>
              <a:rPr lang="sv-SE" sz="1800" dirty="0" smtClean="0"/>
              <a:t>Sally</a:t>
            </a:r>
          </a:p>
          <a:p>
            <a:pPr marL="0" indent="0">
              <a:buFont typeface="Arial" pitchFamily="34" charset="0"/>
              <a:buNone/>
            </a:pPr>
            <a:r>
              <a:rPr lang="sv-SE" sz="1800" dirty="0" smtClean="0"/>
              <a:t>Sön 7/5 18-21 Li</a:t>
            </a:r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310916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Kläder</a:t>
            </a:r>
            <a:endParaRPr lang="sv-SE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3917032"/>
          </a:xfrm>
        </p:spPr>
        <p:txBody>
          <a:bodyPr>
            <a:noAutofit/>
          </a:bodyPr>
          <a:lstStyle/>
          <a:p>
            <a:r>
              <a:rPr lang="sv-SE" sz="2000" dirty="0" smtClean="0"/>
              <a:t>Matchtröjor ordnas av BAIK</a:t>
            </a:r>
          </a:p>
          <a:p>
            <a:pPr lvl="1"/>
            <a:r>
              <a:rPr lang="sv-SE" sz="1800" dirty="0"/>
              <a:t>Matchtröjor delas ut i början av säsongen. Spelare/förälder ansvarar för att den medtages till match och återlämnas efter säsongens slut</a:t>
            </a:r>
          </a:p>
          <a:p>
            <a:pPr lvl="1"/>
            <a:r>
              <a:rPr lang="sv-SE" sz="1800" dirty="0"/>
              <a:t>Ta med svarta shorts, gröna strumpor</a:t>
            </a:r>
          </a:p>
          <a:p>
            <a:r>
              <a:rPr lang="sv-SE" sz="2000" dirty="0" smtClean="0"/>
              <a:t>Träningskläder:</a:t>
            </a:r>
          </a:p>
          <a:p>
            <a:pPr lvl="1"/>
            <a:r>
              <a:rPr lang="sv-SE" sz="1800" dirty="0" smtClean="0"/>
              <a:t>Svart eller grön tröja</a:t>
            </a:r>
          </a:p>
          <a:p>
            <a:pPr lvl="1"/>
            <a:r>
              <a:rPr lang="sv-SE" sz="1800" dirty="0" smtClean="0"/>
              <a:t>Svarta shorts/byxor</a:t>
            </a:r>
          </a:p>
          <a:p>
            <a:pPr lvl="1"/>
            <a:r>
              <a:rPr lang="sv-SE" sz="1800" dirty="0" smtClean="0"/>
              <a:t>Gröna strumpor</a:t>
            </a:r>
          </a:p>
          <a:p>
            <a:pPr lvl="1"/>
            <a:r>
              <a:rPr lang="sv-SE" sz="1800" dirty="0" smtClean="0"/>
              <a:t>Inga kepsar!</a:t>
            </a:r>
          </a:p>
          <a:p>
            <a:r>
              <a:rPr lang="sv-SE" sz="2000" dirty="0" smtClean="0"/>
              <a:t>Baikbutiken.se</a:t>
            </a:r>
          </a:p>
          <a:p>
            <a:r>
              <a:rPr lang="sv-SE" sz="2000" dirty="0" smtClean="0"/>
              <a:t>Kioskpiraten</a:t>
            </a:r>
          </a:p>
          <a:p>
            <a:pPr marL="457200" lvl="1" indent="0">
              <a:buNone/>
            </a:pPr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279704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Föräldrar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000" dirty="0"/>
              <a:t>Ge barnen bästa förutsättningar kring mat, vila, vätska och återhämtning</a:t>
            </a:r>
            <a:r>
              <a:rPr lang="sv-SE" sz="2000" dirty="0" smtClean="0"/>
              <a:t>.</a:t>
            </a:r>
          </a:p>
          <a:p>
            <a:endParaRPr lang="sv-SE" sz="2000" dirty="0"/>
          </a:p>
          <a:p>
            <a:r>
              <a:rPr lang="sv-SE" sz="2000" dirty="0"/>
              <a:t>Låt ledarna vara ledare, undvik coachning ”från sidan” även om det är i all välmening. Vi vill hjälpa dem ta egna beslut. Lär barnen lyssna. Tyst och ordning vid samlingarna.</a:t>
            </a:r>
          </a:p>
          <a:p>
            <a:endParaRPr lang="sv-SE" sz="2000" u="sng" dirty="0" smtClean="0"/>
          </a:p>
          <a:p>
            <a:r>
              <a:rPr lang="sv-SE" sz="2000" u="sng" dirty="0" smtClean="0"/>
              <a:t>Erbjud</a:t>
            </a:r>
            <a:r>
              <a:rPr lang="sv-SE" sz="2000" dirty="0" smtClean="0"/>
              <a:t> </a:t>
            </a:r>
            <a:r>
              <a:rPr lang="sv-SE" sz="2000" dirty="0"/>
              <a:t>gärna hjälp till ledarna, ex hämta bollar, särskilt vid få ledare. Är man ändå på träningar så kan man gärna hjälpa till. Våga fråga!</a:t>
            </a:r>
          </a:p>
          <a:p>
            <a:pPr marL="0" indent="0">
              <a:buNone/>
            </a:pPr>
            <a:endParaRPr lang="sv-SE" sz="2000" dirty="0"/>
          </a:p>
          <a:p>
            <a:endParaRPr lang="sv-SE" sz="2000" u="sng" dirty="0"/>
          </a:p>
          <a:p>
            <a:endParaRPr lang="sv-SE" sz="2000" dirty="0"/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90926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Övriga frågor?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1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521224-309D-4DD9-AFDC-705585E54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Agenda</a:t>
            </a:r>
            <a:endParaRPr lang="sv-SE" sz="3600" dirty="0">
              <a:solidFill>
                <a:srgbClr val="FF000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CB03B36-AC14-46D7-A622-3C623F576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3917032"/>
          </a:xfrm>
        </p:spPr>
        <p:txBody>
          <a:bodyPr>
            <a:normAutofit fontScale="92500" lnSpcReduction="10000"/>
          </a:bodyPr>
          <a:lstStyle/>
          <a:p>
            <a:r>
              <a:rPr lang="sv-SE" sz="2000" dirty="0" smtClean="0"/>
              <a:t>Presentation</a:t>
            </a:r>
          </a:p>
          <a:p>
            <a:r>
              <a:rPr lang="sv-SE" sz="2000" dirty="0" smtClean="0"/>
              <a:t>BAIKs fotbollspolicy</a:t>
            </a:r>
          </a:p>
          <a:p>
            <a:r>
              <a:rPr lang="sv-SE" sz="2000" dirty="0" smtClean="0"/>
              <a:t>Ledargrupp</a:t>
            </a:r>
            <a:endParaRPr lang="sv-SE" sz="2000" dirty="0"/>
          </a:p>
          <a:p>
            <a:r>
              <a:rPr lang="sv-SE" sz="2000" dirty="0" smtClean="0"/>
              <a:t>Målsättning</a:t>
            </a:r>
            <a:endParaRPr lang="sv-SE" sz="2000" dirty="0"/>
          </a:p>
          <a:p>
            <a:r>
              <a:rPr lang="sv-SE" sz="2000" dirty="0" smtClean="0"/>
              <a:t>Träningar</a:t>
            </a:r>
          </a:p>
          <a:p>
            <a:r>
              <a:rPr lang="sv-SE" sz="2000" dirty="0" smtClean="0"/>
              <a:t>Matcher</a:t>
            </a:r>
          </a:p>
          <a:p>
            <a:r>
              <a:rPr lang="sv-SE" sz="2000" dirty="0" smtClean="0"/>
              <a:t>Kommunikation</a:t>
            </a:r>
          </a:p>
          <a:p>
            <a:r>
              <a:rPr lang="sv-SE" sz="2000" dirty="0" smtClean="0"/>
              <a:t>Avgifter</a:t>
            </a:r>
          </a:p>
          <a:p>
            <a:r>
              <a:rPr lang="sv-SE" sz="2000" dirty="0" smtClean="0"/>
              <a:t>Ekonomi</a:t>
            </a:r>
          </a:p>
          <a:p>
            <a:r>
              <a:rPr lang="sv-SE" sz="2000" dirty="0" smtClean="0"/>
              <a:t>Föräldrauppdrag</a:t>
            </a:r>
          </a:p>
          <a:p>
            <a:r>
              <a:rPr lang="sv-SE" sz="2000" dirty="0" smtClean="0"/>
              <a:t>Kläder</a:t>
            </a:r>
          </a:p>
          <a:p>
            <a:r>
              <a:rPr lang="sv-SE" sz="2000" dirty="0" smtClean="0"/>
              <a:t>Föräldrar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40046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-3234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BAIKS fotbollspolicy</a:t>
            </a:r>
            <a:endParaRPr lang="en-US" sz="3600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068" y="1196752"/>
            <a:ext cx="6973331" cy="4615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9660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Fotbollspolicy</a:t>
            </a:r>
            <a:endParaRPr lang="sv-SE" sz="36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39170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2000" b="1" dirty="0" smtClean="0"/>
              <a:t>8-9 </a:t>
            </a:r>
            <a:r>
              <a:rPr lang="sv-SE" sz="2000" b="1" dirty="0"/>
              <a:t>år </a:t>
            </a:r>
          </a:p>
          <a:p>
            <a:pPr marL="0" indent="0">
              <a:buNone/>
            </a:pPr>
            <a:r>
              <a:rPr lang="sv-SE" sz="2000" dirty="0"/>
              <a:t>Träningar: </a:t>
            </a:r>
            <a:endParaRPr lang="sv-SE" sz="2000" dirty="0" smtClean="0"/>
          </a:p>
          <a:p>
            <a:r>
              <a:rPr lang="sv-SE" sz="2000" dirty="0"/>
              <a:t>2</a:t>
            </a:r>
            <a:r>
              <a:rPr lang="sv-SE" sz="2000" dirty="0" smtClean="0"/>
              <a:t>-3 ggr/v</a:t>
            </a:r>
          </a:p>
          <a:p>
            <a:r>
              <a:rPr lang="sv-SE" sz="2000" dirty="0"/>
              <a:t>Skapa glädje</a:t>
            </a:r>
          </a:p>
          <a:p>
            <a:r>
              <a:rPr lang="sv-SE" sz="2000" dirty="0" smtClean="0"/>
              <a:t>Ges möjlighet till utveckling</a:t>
            </a:r>
          </a:p>
          <a:p>
            <a:pPr marL="0" indent="0">
              <a:buNone/>
            </a:pPr>
            <a:r>
              <a:rPr lang="sv-SE" sz="2000" dirty="0" smtClean="0"/>
              <a:t>Match</a:t>
            </a:r>
            <a:r>
              <a:rPr lang="sv-SE" sz="2000" dirty="0"/>
              <a:t>: </a:t>
            </a:r>
            <a:endParaRPr lang="sv-SE" sz="2000" dirty="0" smtClean="0"/>
          </a:p>
          <a:p>
            <a:r>
              <a:rPr lang="sv-SE" sz="2000" dirty="0" smtClean="0"/>
              <a:t>Max 3 matcher över 2 veckor</a:t>
            </a:r>
          </a:p>
          <a:p>
            <a:r>
              <a:rPr lang="sv-SE" sz="2000" dirty="0" smtClean="0"/>
              <a:t>Alla </a:t>
            </a:r>
            <a:r>
              <a:rPr lang="sv-SE" sz="2000" dirty="0"/>
              <a:t>spelar lika </a:t>
            </a:r>
            <a:r>
              <a:rPr lang="sv-SE" sz="2000" dirty="0" smtClean="0"/>
              <a:t>mycket över säsongen, förutsatt att de tränat ungefär lika mycket</a:t>
            </a:r>
          </a:p>
          <a:p>
            <a:r>
              <a:rPr lang="sv-SE" sz="2000" dirty="0" smtClean="0"/>
              <a:t>Prova olika positioner</a:t>
            </a:r>
          </a:p>
          <a:p>
            <a:r>
              <a:rPr lang="sv-SE" sz="2000" dirty="0" smtClean="0"/>
              <a:t>Uppmuntra </a:t>
            </a:r>
            <a:r>
              <a:rPr lang="sv-SE" sz="2000" dirty="0"/>
              <a:t>prestation, ej </a:t>
            </a:r>
            <a:r>
              <a:rPr lang="sv-SE" sz="2000" dirty="0" smtClean="0"/>
              <a:t>resultat</a:t>
            </a:r>
            <a:endParaRPr lang="sv-SE" sz="2000" dirty="0"/>
          </a:p>
          <a:p>
            <a:pPr marL="0" indent="0">
              <a:buNone/>
            </a:pPr>
            <a:endParaRPr lang="sv-SE" sz="2000" dirty="0"/>
          </a:p>
          <a:p>
            <a:pPr>
              <a:buFontTx/>
              <a:buChar char="-"/>
            </a:pPr>
            <a:endParaRPr lang="sv-SE" sz="2000" dirty="0"/>
          </a:p>
          <a:p>
            <a:pPr>
              <a:buFontTx/>
              <a:buChar char="-"/>
            </a:pPr>
            <a:endParaRPr lang="sv-SE" sz="2000" b="1" dirty="0"/>
          </a:p>
          <a:p>
            <a:pPr>
              <a:buFontTx/>
              <a:buChar char="-"/>
            </a:pPr>
            <a:endParaRPr lang="sv-SE" sz="2000" b="1" dirty="0"/>
          </a:p>
          <a:p>
            <a:pPr>
              <a:buFontTx/>
              <a:buChar char="-"/>
            </a:pPr>
            <a:endParaRPr lang="sv-SE" sz="2000" b="1" dirty="0"/>
          </a:p>
          <a:p>
            <a:pPr>
              <a:buFontTx/>
              <a:buChar char="-"/>
            </a:pPr>
            <a:endParaRPr lang="sv-SE" sz="2000" dirty="0"/>
          </a:p>
          <a:p>
            <a:pPr lvl="1"/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9291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Ledargrupp</a:t>
            </a:r>
            <a:endParaRPr lang="sv-SE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0276" y="1484784"/>
            <a:ext cx="8229600" cy="3917032"/>
          </a:xfrm>
        </p:spPr>
        <p:txBody>
          <a:bodyPr>
            <a:normAutofit/>
          </a:bodyPr>
          <a:lstStyle/>
          <a:p>
            <a:r>
              <a:rPr lang="sv-SE" sz="2000" dirty="0" smtClean="0"/>
              <a:t>Huvudtränare</a:t>
            </a:r>
          </a:p>
          <a:p>
            <a:pPr lvl="1"/>
            <a:r>
              <a:rPr lang="sv-SE" sz="1600" dirty="0"/>
              <a:t>Karin Wallin 100</a:t>
            </a:r>
            <a:r>
              <a:rPr lang="sv-SE" sz="1600" dirty="0" smtClean="0"/>
              <a:t>% (även tränare för P12)</a:t>
            </a:r>
          </a:p>
          <a:p>
            <a:pPr lvl="1"/>
            <a:r>
              <a:rPr lang="sv-SE" sz="1600" dirty="0"/>
              <a:t>Jim Jakobsson </a:t>
            </a:r>
            <a:r>
              <a:rPr lang="sv-SE" sz="1600" dirty="0" smtClean="0"/>
              <a:t>100% (även </a:t>
            </a:r>
            <a:r>
              <a:rPr lang="sv-SE" sz="1600" dirty="0"/>
              <a:t>tränare </a:t>
            </a:r>
            <a:r>
              <a:rPr lang="sv-SE" sz="1600" dirty="0" smtClean="0"/>
              <a:t>F12)</a:t>
            </a:r>
          </a:p>
          <a:p>
            <a:pPr lvl="1"/>
            <a:r>
              <a:rPr lang="sv-SE" sz="1600" dirty="0"/>
              <a:t>Ylva Backman</a:t>
            </a:r>
            <a:r>
              <a:rPr lang="sv-SE" sz="1600" dirty="0" smtClean="0"/>
              <a:t> 50% </a:t>
            </a:r>
            <a:r>
              <a:rPr lang="sv-SE" sz="1600" dirty="0"/>
              <a:t>/ Viktor </a:t>
            </a:r>
            <a:r>
              <a:rPr lang="sv-SE" sz="1600" dirty="0" err="1"/>
              <a:t>Gardelli</a:t>
            </a:r>
            <a:r>
              <a:rPr lang="sv-SE" sz="1600" dirty="0"/>
              <a:t> 50% (även tränare </a:t>
            </a:r>
            <a:r>
              <a:rPr lang="sv-SE" sz="1600" dirty="0" smtClean="0"/>
              <a:t>F13)</a:t>
            </a:r>
            <a:endParaRPr lang="sv-SE" sz="1600" dirty="0"/>
          </a:p>
          <a:p>
            <a:pPr lvl="1"/>
            <a:endParaRPr lang="sv-SE" sz="1200" dirty="0"/>
          </a:p>
          <a:p>
            <a:r>
              <a:rPr lang="sv-SE" sz="2000" dirty="0"/>
              <a:t>Assisterande tränare</a:t>
            </a:r>
          </a:p>
          <a:p>
            <a:pPr lvl="1"/>
            <a:r>
              <a:rPr lang="sv-SE" sz="1600" dirty="0"/>
              <a:t>Mattias Westberg 100</a:t>
            </a:r>
            <a:r>
              <a:rPr lang="sv-SE" sz="1600" dirty="0" smtClean="0"/>
              <a:t>%</a:t>
            </a:r>
          </a:p>
          <a:p>
            <a:pPr lvl="1"/>
            <a:r>
              <a:rPr lang="sv-SE" sz="1600" dirty="0" smtClean="0">
                <a:solidFill>
                  <a:srgbClr val="FF0000"/>
                </a:solidFill>
              </a:rPr>
              <a:t>Vakant</a:t>
            </a:r>
            <a:r>
              <a:rPr lang="sv-SE" sz="1600" dirty="0" smtClean="0">
                <a:solidFill>
                  <a:srgbClr val="FF0000"/>
                </a:solidFill>
              </a:rPr>
              <a:t> </a:t>
            </a:r>
            <a:r>
              <a:rPr lang="sv-SE" sz="1600" dirty="0" smtClean="0">
                <a:solidFill>
                  <a:srgbClr val="FF0000"/>
                </a:solidFill>
              </a:rPr>
              <a:t>100%</a:t>
            </a:r>
          </a:p>
          <a:p>
            <a:pPr marL="0" indent="0">
              <a:buNone/>
            </a:pPr>
            <a:endParaRPr lang="sv-SE" sz="2000" dirty="0" smtClean="0"/>
          </a:p>
          <a:p>
            <a:r>
              <a:rPr lang="sv-SE" sz="2000" dirty="0" smtClean="0"/>
              <a:t>Lagledare</a:t>
            </a:r>
          </a:p>
          <a:p>
            <a:pPr lvl="1"/>
            <a:r>
              <a:rPr lang="sv-SE" sz="1600" dirty="0"/>
              <a:t>Elin </a:t>
            </a:r>
            <a:r>
              <a:rPr lang="sv-SE" sz="1600" dirty="0" err="1" smtClean="0"/>
              <a:t>Ellingsson</a:t>
            </a:r>
            <a:endParaRPr lang="sv-SE" sz="1600" dirty="0" smtClean="0"/>
          </a:p>
          <a:p>
            <a:pPr lvl="1"/>
            <a:r>
              <a:rPr lang="sv-SE" sz="1600" dirty="0"/>
              <a:t>Magnus Larsson</a:t>
            </a:r>
          </a:p>
        </p:txBody>
      </p:sp>
    </p:spTree>
    <p:extLst>
      <p:ext uri="{BB962C8B-B14F-4D97-AF65-F5344CB8AC3E}">
        <p14:creationId xmlns:p14="http://schemas.microsoft.com/office/powerpoint/2010/main" val="43383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49CCC5E-56A4-42B2-A1CB-6817351C1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Målsättning</a:t>
            </a:r>
            <a:endParaRPr lang="sv-SE" sz="36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A6BAACD-438E-4F9A-8EC2-3543134650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sv-SE" sz="2000" dirty="0"/>
              <a:t>Glädje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000" dirty="0"/>
              <a:t>Alla får vara med – spela lika mycket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v-SE" sz="2000" dirty="0"/>
              <a:t>Utvecklas som lagspelare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v-SE" sz="1600" dirty="0"/>
              <a:t>Respekt, fokus, ta paus om det behövs</a:t>
            </a:r>
            <a:endParaRPr lang="sv-SE" sz="1800" dirty="0"/>
          </a:p>
          <a:p>
            <a:pPr>
              <a:buFont typeface="Wingdings" panose="05000000000000000000" pitchFamily="2" charset="2"/>
              <a:buChar char="§"/>
            </a:pPr>
            <a:r>
              <a:rPr lang="sv-SE" sz="2000" dirty="0"/>
              <a:t>Utvecklas som fotbollsspelare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v-SE" sz="1600" dirty="0"/>
              <a:t>Mer teknik, bollkontroll, skott etc.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sv-SE" sz="1600" dirty="0" err="1"/>
              <a:t>Fys</a:t>
            </a:r>
            <a:r>
              <a:rPr lang="sv-SE" sz="1600" dirty="0"/>
              <a:t>, knäkontroll etc</a:t>
            </a:r>
            <a:r>
              <a:rPr lang="sv-SE" sz="1600" dirty="0" smtClean="0"/>
              <a:t>.</a:t>
            </a: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322585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880" y="260648"/>
            <a:ext cx="8229600" cy="1143000"/>
          </a:xfrm>
        </p:spPr>
        <p:txBody>
          <a:bodyPr>
            <a:normAutofit/>
          </a:bodyPr>
          <a:lstStyle/>
          <a:p>
            <a:r>
              <a:rPr lang="sv-SE" sz="3600" dirty="0" smtClean="0"/>
              <a:t>Träningar</a:t>
            </a:r>
            <a:endParaRPr lang="sv-SE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000" dirty="0" smtClean="0"/>
              <a:t>2 </a:t>
            </a:r>
            <a:r>
              <a:rPr lang="sv-SE" sz="2000" dirty="0" err="1" smtClean="0"/>
              <a:t>st</a:t>
            </a:r>
            <a:r>
              <a:rPr lang="sv-SE" sz="2000" dirty="0" smtClean="0"/>
              <a:t>/vecka </a:t>
            </a:r>
          </a:p>
          <a:p>
            <a:r>
              <a:rPr lang="sv-SE" sz="2000" dirty="0"/>
              <a:t>Dag/Tid: </a:t>
            </a:r>
            <a:r>
              <a:rPr lang="sv-SE" sz="2000" dirty="0">
                <a:solidFill>
                  <a:srgbClr val="FF0000"/>
                </a:solidFill>
              </a:rPr>
              <a:t>XX (Plantider är ej fördelade)</a:t>
            </a:r>
          </a:p>
          <a:p>
            <a:r>
              <a:rPr lang="sv-SE" sz="2000" dirty="0" smtClean="0"/>
              <a:t>Kom i tid, 5-10 min innan. </a:t>
            </a:r>
          </a:p>
          <a:p>
            <a:r>
              <a:rPr lang="sv-SE" sz="2000" dirty="0"/>
              <a:t>Rätt kläder, vatten, </a:t>
            </a:r>
            <a:r>
              <a:rPr lang="sv-SE" sz="2000" u="sng" dirty="0" smtClean="0"/>
              <a:t>pumpad märkt boll </a:t>
            </a:r>
            <a:endParaRPr lang="sv-SE" sz="2000" u="sng" dirty="0"/>
          </a:p>
          <a:p>
            <a:r>
              <a:rPr lang="sv-SE" sz="2000" dirty="0"/>
              <a:t>Fokus/Respekt: Spelare som inte vill/kan/orkar/förstör kommer att hänvisas till sidlinjen en stund</a:t>
            </a:r>
          </a:p>
          <a:p>
            <a:r>
              <a:rPr lang="sv-SE" sz="2000" dirty="0" smtClean="0"/>
              <a:t>Svara alltid på kallelsen (</a:t>
            </a:r>
            <a:r>
              <a:rPr lang="sv-SE" sz="2000" u="sng" dirty="0" err="1" smtClean="0"/>
              <a:t>appen</a:t>
            </a:r>
            <a:r>
              <a:rPr lang="sv-SE" sz="2000" u="sng" dirty="0" smtClean="0"/>
              <a:t> Laget</a:t>
            </a:r>
            <a:r>
              <a:rPr lang="sv-SE" sz="2000" dirty="0" smtClean="0"/>
              <a:t>)</a:t>
            </a:r>
          </a:p>
          <a:p>
            <a:pPr lvl="1"/>
            <a:r>
              <a:rPr lang="sv-SE" sz="1800" dirty="0" smtClean="0"/>
              <a:t>Kommer/frånvaro – laget.se – blir enklare för oss tränare att öka kvaliteten på träningarna när vi vet innan hur många som kommer.</a:t>
            </a:r>
          </a:p>
          <a:p>
            <a:pPr lvl="1"/>
            <a:endParaRPr lang="sv-SE" sz="2000" dirty="0" smtClean="0"/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428218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Matcher </a:t>
            </a:r>
            <a:r>
              <a:rPr lang="en-US" sz="3600" dirty="0" err="1" smtClean="0"/>
              <a:t>och</a:t>
            </a:r>
            <a:r>
              <a:rPr lang="en-US" sz="3600" dirty="0" smtClean="0"/>
              <a:t> </a:t>
            </a:r>
            <a:r>
              <a:rPr lang="en-US" sz="3600" dirty="0" err="1" smtClean="0"/>
              <a:t>cuper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3917032"/>
          </a:xfrm>
        </p:spPr>
        <p:txBody>
          <a:bodyPr>
            <a:normAutofit/>
          </a:bodyPr>
          <a:lstStyle/>
          <a:p>
            <a:r>
              <a:rPr lang="sv-SE" sz="2000" dirty="0"/>
              <a:t>Matcher kommer ske i </a:t>
            </a:r>
            <a:r>
              <a:rPr lang="sv-SE" sz="2000" dirty="0" smtClean="0"/>
              <a:t>sammandrag – 1 lag anmält </a:t>
            </a:r>
          </a:p>
          <a:p>
            <a:endParaRPr lang="sv-SE" sz="2000" dirty="0" smtClean="0"/>
          </a:p>
          <a:p>
            <a:r>
              <a:rPr lang="sv-SE" sz="2000" dirty="0"/>
              <a:t>Vi har som mål att delta i ett par cuper under säsongen. </a:t>
            </a:r>
          </a:p>
          <a:p>
            <a:pPr marL="0" indent="0">
              <a:buNone/>
            </a:pPr>
            <a:endParaRPr lang="sv-SE" sz="2000" dirty="0" smtClean="0"/>
          </a:p>
          <a:p>
            <a:r>
              <a:rPr lang="sv-SE" sz="2000" dirty="0"/>
              <a:t>Vid matcher kommer alla barn får lika mycket speltid.</a:t>
            </a:r>
          </a:p>
          <a:p>
            <a:pPr marL="0" indent="0">
              <a:buNone/>
            </a:pPr>
            <a:endParaRPr lang="sv-SE" sz="2000" dirty="0" smtClean="0"/>
          </a:p>
          <a:p>
            <a:r>
              <a:rPr lang="sv-SE" sz="2000" dirty="0" smtClean="0"/>
              <a:t>Match = SVARA PÅ KALLELSEN (kan inte räkna med deltagande vid sena anmälningar pga. lagplanering)</a:t>
            </a:r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279916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Kommunikation</a:t>
            </a:r>
            <a:endParaRPr lang="sv-SE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000" dirty="0"/>
              <a:t>www.baik.nu – övergripande info</a:t>
            </a:r>
          </a:p>
          <a:p>
            <a:r>
              <a:rPr lang="sv-SE" sz="2000" dirty="0"/>
              <a:t>All kommunikation via laget.se</a:t>
            </a:r>
          </a:p>
          <a:p>
            <a:r>
              <a:rPr lang="sv-SE" sz="2000" dirty="0"/>
              <a:t>http://www.laget.se/BAIKP12</a:t>
            </a:r>
          </a:p>
          <a:p>
            <a:r>
              <a:rPr lang="sv-SE" sz="2000" b="1" dirty="0">
                <a:solidFill>
                  <a:srgbClr val="FF0000"/>
                </a:solidFill>
              </a:rPr>
              <a:t>Ladda ner </a:t>
            </a:r>
            <a:r>
              <a:rPr lang="sv-SE" sz="2000" b="1" dirty="0" err="1">
                <a:solidFill>
                  <a:srgbClr val="FF0000"/>
                </a:solidFill>
              </a:rPr>
              <a:t>appen</a:t>
            </a:r>
            <a:r>
              <a:rPr lang="sv-SE" sz="2000" b="1" dirty="0">
                <a:solidFill>
                  <a:srgbClr val="FF0000"/>
                </a:solidFill>
              </a:rPr>
              <a:t> laget.se</a:t>
            </a:r>
          </a:p>
          <a:p>
            <a:r>
              <a:rPr lang="sv-SE" sz="2000" b="1" dirty="0">
                <a:solidFill>
                  <a:srgbClr val="FF0000"/>
                </a:solidFill>
              </a:rPr>
              <a:t>SMS slinga – Ladda ner </a:t>
            </a:r>
            <a:r>
              <a:rPr lang="sv-SE" sz="2000" b="1" dirty="0" err="1">
                <a:solidFill>
                  <a:srgbClr val="FF0000"/>
                </a:solidFill>
              </a:rPr>
              <a:t>appen</a:t>
            </a:r>
            <a:r>
              <a:rPr lang="sv-SE" sz="2000" b="1" dirty="0">
                <a:solidFill>
                  <a:srgbClr val="FF0000"/>
                </a:solidFill>
              </a:rPr>
              <a:t> </a:t>
            </a:r>
            <a:r>
              <a:rPr lang="sv-SE" sz="2000" b="1" dirty="0" err="1">
                <a:solidFill>
                  <a:srgbClr val="FF0000"/>
                </a:solidFill>
              </a:rPr>
              <a:t>Supertext</a:t>
            </a:r>
            <a:r>
              <a:rPr lang="sv-SE" sz="2000" b="1" dirty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sv-SE" sz="1600" dirty="0"/>
              <a:t>Kommunikation som berör ALLA</a:t>
            </a:r>
          </a:p>
        </p:txBody>
      </p:sp>
    </p:spTree>
    <p:extLst>
      <p:ext uri="{BB962C8B-B14F-4D97-AF65-F5344CB8AC3E}">
        <p14:creationId xmlns:p14="http://schemas.microsoft.com/office/powerpoint/2010/main" val="228620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FAAA3B4E531E445810A84A211330108" ma:contentTypeVersion="14" ma:contentTypeDescription="Skapa ett nytt dokument." ma:contentTypeScope="" ma:versionID="2fee10c1439beeb31ede1c252c62ae64">
  <xsd:schema xmlns:xsd="http://www.w3.org/2001/XMLSchema" xmlns:xs="http://www.w3.org/2001/XMLSchema" xmlns:p="http://schemas.microsoft.com/office/2006/metadata/properties" xmlns:ns3="909ca471-ddaf-4bb6-9ea0-57928b7f123d" xmlns:ns4="9a2929cd-4e26-499d-b11c-67b79eb449ea" targetNamespace="http://schemas.microsoft.com/office/2006/metadata/properties" ma:root="true" ma:fieldsID="29a8f4693bb9d26d37ea6d11f5819f20" ns3:_="" ns4:_="">
    <xsd:import namespace="909ca471-ddaf-4bb6-9ea0-57928b7f123d"/>
    <xsd:import namespace="9a2929cd-4e26-499d-b11c-67b79eb449ea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LengthInSeconds" minOccurs="0"/>
                <xsd:element ref="ns4:MediaServiceDateTaken" minOccurs="0"/>
                <xsd:element ref="ns4:MediaServiceAutoKeyPoints" minOccurs="0"/>
                <xsd:element ref="ns4:MediaServiceKeyPoints" minOccurs="0"/>
                <xsd:element ref="ns4:MediaServiceOCR" minOccurs="0"/>
                <xsd:element ref="ns4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9ca471-ddaf-4bb6-9ea0-57928b7f123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Delar tips,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2929cd-4e26-499d-b11c-67b79eb449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a2929cd-4e26-499d-b11c-67b79eb449ea" xsi:nil="true"/>
  </documentManagement>
</p:properties>
</file>

<file path=customXml/itemProps1.xml><?xml version="1.0" encoding="utf-8"?>
<ds:datastoreItem xmlns:ds="http://schemas.openxmlformats.org/officeDocument/2006/customXml" ds:itemID="{0A07713A-4653-4AEE-9910-D4AECBD2B03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8262EF3-DD44-44EF-9B3E-3121B53EBD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09ca471-ddaf-4bb6-9ea0-57928b7f123d"/>
    <ds:schemaRef ds:uri="9a2929cd-4e26-499d-b11c-67b79eb449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5A58E68-45EC-47C0-B90C-03913D37AA65}">
  <ds:schemaRefs>
    <ds:schemaRef ds:uri="http://schemas.microsoft.com/office/2006/documentManagement/types"/>
    <ds:schemaRef ds:uri="909ca471-ddaf-4bb6-9ea0-57928b7f123d"/>
    <ds:schemaRef ds:uri="http://purl.org/dc/dcmitype/"/>
    <ds:schemaRef ds:uri="http://purl.org/dc/terms/"/>
    <ds:schemaRef ds:uri="9a2929cd-4e26-499d-b11c-67b79eb449ea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37119</TotalTime>
  <Words>624</Words>
  <Application>Microsoft Office PowerPoint</Application>
  <PresentationFormat>Bildspel på skärmen (4:3)</PresentationFormat>
  <Paragraphs>145</Paragraphs>
  <Slides>18</Slides>
  <Notes>1</Notes>
  <HiddenSlides>0</HiddenSlides>
  <MMClips>0</MMClips>
  <ScaleCrop>false</ScaleCrop>
  <HeadingPairs>
    <vt:vector size="8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18</vt:i4>
      </vt:variant>
    </vt:vector>
  </HeadingPairs>
  <TitlesOfParts>
    <vt:vector size="25" baseType="lpstr">
      <vt:lpstr>Arial</vt:lpstr>
      <vt:lpstr>Calibri</vt:lpstr>
      <vt:lpstr>Helvetica Neue</vt:lpstr>
      <vt:lpstr>Verdana</vt:lpstr>
      <vt:lpstr>Wingdings</vt:lpstr>
      <vt:lpstr>Office-tema</vt:lpstr>
      <vt:lpstr>think-cell Slide</vt:lpstr>
      <vt:lpstr>Bergnäsets AIK</vt:lpstr>
      <vt:lpstr>Agenda</vt:lpstr>
      <vt:lpstr>BAIKS fotbollspolicy</vt:lpstr>
      <vt:lpstr>Fotbollspolicy</vt:lpstr>
      <vt:lpstr>Ledargrupp</vt:lpstr>
      <vt:lpstr>Målsättning</vt:lpstr>
      <vt:lpstr>Träningar</vt:lpstr>
      <vt:lpstr>Matcher och cuper</vt:lpstr>
      <vt:lpstr>Kommunikation</vt:lpstr>
      <vt:lpstr>Avgifter</vt:lpstr>
      <vt:lpstr>Ekonomi</vt:lpstr>
      <vt:lpstr>Föräldrauppdrag (1/3)</vt:lpstr>
      <vt:lpstr>Föräldrauppdrag (2/3)</vt:lpstr>
      <vt:lpstr>Föräldrauppdrag (3/3)</vt:lpstr>
      <vt:lpstr>Kioskschema</vt:lpstr>
      <vt:lpstr>Kläder</vt:lpstr>
      <vt:lpstr>Föräldrar</vt:lpstr>
      <vt:lpstr>Övriga frågor?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Christer Andersson</dc:creator>
  <cp:lastModifiedBy>Wallin, Karin</cp:lastModifiedBy>
  <cp:revision>139</cp:revision>
  <dcterms:created xsi:type="dcterms:W3CDTF">2013-02-11T08:41:06Z</dcterms:created>
  <dcterms:modified xsi:type="dcterms:W3CDTF">2023-04-20T06:26:16Z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0x0101007FAAA3B4E531E445810A84A211330108</vt:lpwstr>
  </property>
</Properties>
</file>