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270" r:id="rId13"/>
    <p:sldId id="269" r:id="rId14"/>
    <p:sldId id="271" r:id="rId15"/>
    <p:sldId id="272" r:id="rId16"/>
    <p:sldId id="273" r:id="rId1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3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BC3651A-98D4-4542-8FEC-9B04B165B9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6CAEA53-8009-4CD0-A761-2A56AA74D2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2D78E5C-CFDD-4E9F-8307-031226FCF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69C7F-1766-4DDB-B60C-9CDB5C7DB899}" type="datetimeFigureOut">
              <a:rPr lang="sv-SE" smtClean="0"/>
              <a:t>2023-04-27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B8AFA86-8C15-42D5-BFB3-5DD67F469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0AA839E-F658-4501-B5F3-851272811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B05C6-2AE6-4090-B6F0-E0DFF05C65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43002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BA871F7-09CF-433D-A611-F0D01175E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1F8E680-7D44-4476-B72C-FC7B58F82A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EF70B15-E70C-46A0-AE22-2343D3CE8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69C7F-1766-4DDB-B60C-9CDB5C7DB899}" type="datetimeFigureOut">
              <a:rPr lang="sv-SE" smtClean="0"/>
              <a:t>2023-04-27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9D60071-8566-455D-A631-5015A7DE5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2A125B5-C900-4041-A7DB-396434A4A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B05C6-2AE6-4090-B6F0-E0DFF05C65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46640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42D04783-5F99-41C1-9323-93BD7F7C0B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A5B7696-BEAF-4D26-BEA7-E6A2DDF825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6185639-E609-413F-99E7-540CDA36B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69C7F-1766-4DDB-B60C-9CDB5C7DB899}" type="datetimeFigureOut">
              <a:rPr lang="sv-SE" smtClean="0"/>
              <a:t>2023-04-27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A7FC1D4-0F81-46AB-9EBC-94A1B02FB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FF59440-4C64-4DC4-ACEE-9A8DFDDFF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B05C6-2AE6-4090-B6F0-E0DFF05C65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55824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C8DD197-D265-4ABE-9E59-124C3A98C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991C00D-2AFD-45C9-8C7E-584D639C7F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815D8EA-648D-4D4D-BBC8-D58250C69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69C7F-1766-4DDB-B60C-9CDB5C7DB899}" type="datetimeFigureOut">
              <a:rPr lang="sv-SE" smtClean="0"/>
              <a:t>2023-04-27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9EF72B3-34C2-4442-B11D-0FBE4F027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C1B5684-327B-4D29-A883-A03D1F8A5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B05C6-2AE6-4090-B6F0-E0DFF05C65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0319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5A16337-720E-4E5C-9220-B1EAA11E0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BC4BDE1-048F-45F3-917D-6D8A0C98B4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3DB8896-BFBE-4006-9E0D-18E87F3B3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69C7F-1766-4DDB-B60C-9CDB5C7DB899}" type="datetimeFigureOut">
              <a:rPr lang="sv-SE" smtClean="0"/>
              <a:t>2023-04-27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B5CF1A6-9027-401A-ACD3-BD7CA94C2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F80BFBA-4BDC-4032-9A30-C6D15C79F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B05C6-2AE6-4090-B6F0-E0DFF05C65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80000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D5ED8F3-E112-462D-9259-2149A6F3F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8F24CF8-4EF6-4894-80C2-62E8430D0B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AE711BA-1732-4A81-990C-A72C56B900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A1CE044-923D-4C17-A2E1-7ADDCA5E1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69C7F-1766-4DDB-B60C-9CDB5C7DB899}" type="datetimeFigureOut">
              <a:rPr lang="sv-SE" smtClean="0"/>
              <a:t>2023-04-27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841BF53-EF5A-4E32-B9BD-DAA6F7B5A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B7CF7B2-6B10-4691-9919-E02B78672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B05C6-2AE6-4090-B6F0-E0DFF05C65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8125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720587F-E807-427B-A264-BA7FAE52E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D13813D-2FA0-470B-9C1A-9173958F13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5755BB9-CF64-492E-A2E1-C7248CE5EA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9670988-FA1E-4B7E-879E-1AE4BCCCF5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57256D8E-CDAB-4C4B-83AF-C6C1B8A810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2596BBBB-5A59-4053-8156-8399D6325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69C7F-1766-4DDB-B60C-9CDB5C7DB899}" type="datetimeFigureOut">
              <a:rPr lang="sv-SE" smtClean="0"/>
              <a:t>2023-04-27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178B1EF5-E6A1-4158-8775-EBF618155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D658CA75-5A77-4DA8-855E-A2CAB578B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B05C6-2AE6-4090-B6F0-E0DFF05C65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84312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C0BC35F-9CC8-40B6-97DB-FADA14733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4A98141-7CEE-42CB-97FC-B72716780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69C7F-1766-4DDB-B60C-9CDB5C7DB899}" type="datetimeFigureOut">
              <a:rPr lang="sv-SE" smtClean="0"/>
              <a:t>2023-04-27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A1A258D-5DA2-4858-8812-36D09D0FD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C7C0DF8-710A-4AD6-BAEF-9802BFDA3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B05C6-2AE6-4090-B6F0-E0DFF05C65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1164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82EC3A1-9ACB-495E-BE37-1B614BED4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69C7F-1766-4DDB-B60C-9CDB5C7DB899}" type="datetimeFigureOut">
              <a:rPr lang="sv-SE" smtClean="0"/>
              <a:t>2023-04-27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2772947C-4A55-449B-BE08-9D70DFE06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E86146F-5652-4C9F-8830-28A44AC08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B05C6-2AE6-4090-B6F0-E0DFF05C65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10454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D7175ED-63E6-4D87-849F-2267C5FE7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8FEF6BA-4635-4C33-8350-4599D08EC5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33C0B1D-9E4F-4346-9724-9550A45A22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B590D5B-E7FF-49A5-8E82-8E0F198DB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69C7F-1766-4DDB-B60C-9CDB5C7DB899}" type="datetimeFigureOut">
              <a:rPr lang="sv-SE" smtClean="0"/>
              <a:t>2023-04-27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1534241-C7E6-47EB-975D-7748F4FD2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38EE320-D993-404E-9F51-8B3A1C7F5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B05C6-2AE6-4090-B6F0-E0DFF05C65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1361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1F972D9-24FF-45FC-8F61-52FDAC5E5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8166E6A9-C50A-419F-96F8-686B7958A8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11A4A26-BB87-479C-ACA8-6B52FF7E88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6CE4857-A15E-414B-80A4-B61D433AD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69C7F-1766-4DDB-B60C-9CDB5C7DB899}" type="datetimeFigureOut">
              <a:rPr lang="sv-SE" smtClean="0"/>
              <a:t>2023-04-27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F1B8213-EA8E-4022-BB71-FF68907FE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7B0EC5A-4F01-464C-B07E-D57F44E2B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B05C6-2AE6-4090-B6F0-E0DFF05C65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99701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83D11424-5F15-47AB-9494-29A162A8D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43A1A72-6B63-41F9-BCB7-BDCF9517DB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A3CBD29-B1EE-40F6-9DC9-1B5388BD95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69C7F-1766-4DDB-B60C-9CDB5C7DB899}" type="datetimeFigureOut">
              <a:rPr lang="sv-SE" smtClean="0"/>
              <a:t>2023-04-27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86810B5-E64A-4355-A4B6-74C5FF8368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63B58C9-D2AF-4F6F-845E-D399CBB73B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DB05C6-2AE6-4090-B6F0-E0DFF05C65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79327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aget.se/KUNGSBACKALEKEN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aktiva.svenskfotboll.se/4af66e/globalassets/svff/dokumentdokumentblock/nationella-spelformer/3mot3-20.pdf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B122609-1082-419C-9F1E-C83DBC460BB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Kungsbackaleken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EBF70EE-BAC3-4D9C-BDE4-9B6E1185BE5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Ett gemensamt ansvar och arrangemang </a:t>
            </a:r>
          </a:p>
        </p:txBody>
      </p:sp>
    </p:spTree>
    <p:extLst>
      <p:ext uri="{BB962C8B-B14F-4D97-AF65-F5344CB8AC3E}">
        <p14:creationId xmlns:p14="http://schemas.microsoft.com/office/powerpoint/2010/main" val="4449271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3DF7CE-5E72-47E1-8194-9026DC5BF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Antal matcher och matchens längd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F25B3F9-7BF1-4C0D-B622-5B1399FF61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v-SE" sz="1900" dirty="0"/>
              <a:t>5mot5:  3st matcher per sammandrag 2*12 min (start varje 30 min)</a:t>
            </a:r>
          </a:p>
          <a:p>
            <a:endParaRPr lang="sv-SE" sz="1900" dirty="0"/>
          </a:p>
          <a:p>
            <a:r>
              <a:rPr lang="sv-SE" sz="1900" dirty="0"/>
              <a:t>Storlek </a:t>
            </a:r>
            <a:r>
              <a:rPr lang="sv-SE" sz="1900" dirty="0" err="1"/>
              <a:t>planyta</a:t>
            </a:r>
            <a:r>
              <a:rPr lang="sv-SE" sz="1900" dirty="0"/>
              <a:t> 30 x 15-20 m. 30 x 15 m. </a:t>
            </a:r>
          </a:p>
          <a:p>
            <a:endParaRPr lang="sv-SE" sz="1900" dirty="0"/>
          </a:p>
          <a:p>
            <a:r>
              <a:rPr lang="sv-SE" sz="1900" dirty="0"/>
              <a:t>Storlek mål 3 x 1,5-2 m. 3 x 1,5 m.</a:t>
            </a:r>
          </a:p>
          <a:p>
            <a:r>
              <a:rPr lang="sv-SE" sz="1900" dirty="0"/>
              <a:t> </a:t>
            </a:r>
          </a:p>
          <a:p>
            <a:r>
              <a:rPr lang="sv-SE" sz="1900" dirty="0"/>
              <a:t>Storlek boll 3. Boll av god kvalité. </a:t>
            </a:r>
          </a:p>
          <a:p>
            <a:endParaRPr lang="sv-SE" sz="1900" dirty="0"/>
          </a:p>
          <a:p>
            <a:r>
              <a:rPr lang="sv-SE" sz="1900" dirty="0"/>
              <a:t>Lika speltid för alla. </a:t>
            </a:r>
          </a:p>
          <a:p>
            <a:endParaRPr lang="sv-SE" sz="1900" dirty="0"/>
          </a:p>
          <a:p>
            <a:r>
              <a:rPr lang="sv-SE" sz="1900" dirty="0"/>
              <a:t>Antal spelare 4 utespelare och 1 målvakt per lag på planen. 4 avbytare per lag. </a:t>
            </a:r>
          </a:p>
          <a:p>
            <a:endParaRPr lang="sv-SE" sz="1900" dirty="0"/>
          </a:p>
          <a:p>
            <a:r>
              <a:rPr lang="sv-SE" sz="1900" dirty="0"/>
              <a:t>Byten Fria byten. Byten företrädesvis i paus</a:t>
            </a:r>
          </a:p>
          <a:p>
            <a:pPr marL="0" indent="0">
              <a:buNone/>
            </a:pPr>
            <a:endParaRPr lang="sv-SE" sz="200" dirty="0"/>
          </a:p>
          <a:p>
            <a:pPr marL="0" indent="0">
              <a:buNone/>
            </a:pPr>
            <a:endParaRPr lang="sv-SE" sz="900" dirty="0"/>
          </a:p>
          <a:p>
            <a:pPr marL="0" indent="0">
              <a:buNone/>
            </a:pPr>
            <a:endParaRPr lang="sv-SE" sz="800" dirty="0"/>
          </a:p>
          <a:p>
            <a:pPr marL="0" indent="0">
              <a:buNone/>
            </a:pPr>
            <a:r>
              <a:rPr lang="sv-SE" dirty="0"/>
              <a:t>     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909941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3DF7CE-5E72-47E1-8194-9026DC5BF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5 mot 5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F25B3F9-7BF1-4C0D-B622-5B1399FF61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v-SE" sz="200" dirty="0"/>
          </a:p>
          <a:p>
            <a:pPr marL="0" indent="0">
              <a:buNone/>
            </a:pPr>
            <a:endParaRPr lang="sv-SE" sz="900" dirty="0"/>
          </a:p>
          <a:p>
            <a:pPr marL="0" indent="0">
              <a:buNone/>
            </a:pPr>
            <a:endParaRPr lang="sv-SE" sz="800" dirty="0"/>
          </a:p>
          <a:p>
            <a:pPr marL="0" indent="0">
              <a:buNone/>
            </a:pPr>
            <a:r>
              <a:rPr lang="sv-SE" dirty="0"/>
              <a:t>      </a:t>
            </a:r>
          </a:p>
          <a:p>
            <a:endParaRPr lang="sv-SE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D0361439-BFDD-4360-A3DF-67E06B1DD1F2}"/>
              </a:ext>
            </a:extLst>
          </p:cNvPr>
          <p:cNvSpPr txBox="1"/>
          <p:nvPr/>
        </p:nvSpPr>
        <p:spPr>
          <a:xfrm>
            <a:off x="651510" y="1539532"/>
            <a:ext cx="844677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dirty="0"/>
              <a:t>Spel 5 mot 5 är spelformen för spelare i åldern 8–9 år. </a:t>
            </a:r>
          </a:p>
          <a:p>
            <a:endParaRPr lang="sv-SE" dirty="0"/>
          </a:p>
          <a:p>
            <a:endParaRPr lang="sv-SE" dirty="0"/>
          </a:p>
          <a:p>
            <a:r>
              <a:rPr lang="sv-SE" i="0" dirty="0">
                <a:solidFill>
                  <a:srgbClr val="1F1F1F"/>
                </a:solidFill>
                <a:effectLst/>
                <a:latin typeface="Stag Sans"/>
              </a:rPr>
              <a:t>En match med spel 5 mot 5 måste ledas av en domare som har gått igenom Svenska Fotbollförbundets domarutbildning för barnfotboll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09305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3DF7CE-5E72-47E1-8194-9026DC5BF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pPr algn="ctr"/>
            <a:r>
              <a:rPr lang="sv-SE" dirty="0"/>
              <a:t>5 mot 5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F25B3F9-7BF1-4C0D-B622-5B1399FF6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472" y="1148968"/>
            <a:ext cx="10515600" cy="5004943"/>
          </a:xfrm>
        </p:spPr>
        <p:txBody>
          <a:bodyPr>
            <a:noAutofit/>
          </a:bodyPr>
          <a:lstStyle/>
          <a:p>
            <a:pPr algn="l"/>
            <a:r>
              <a:rPr lang="sv-SE" sz="1800" b="1" dirty="0">
                <a:solidFill>
                  <a:srgbClr val="1F1F1F"/>
                </a:solidFill>
                <a:effectLst/>
              </a:rPr>
              <a:t>Regel 12 - Ojuste spel och olämpligt uppträdande </a:t>
            </a:r>
          </a:p>
          <a:p>
            <a:pPr marL="0" indent="0" algn="l">
              <a:buNone/>
            </a:pPr>
            <a:r>
              <a:rPr lang="sv-SE" sz="1800" b="0" i="0" dirty="0">
                <a:solidFill>
                  <a:srgbClr val="1F1F1F"/>
                </a:solidFill>
                <a:effectLst/>
              </a:rPr>
              <a:t>Varning och utvisning används inte. Om en spelare beter sig olämpligt får hen byta med en annan spelare. </a:t>
            </a:r>
          </a:p>
          <a:p>
            <a:pPr marL="0" indent="0" algn="l">
              <a:buNone/>
            </a:pPr>
            <a:r>
              <a:rPr lang="sv-SE" sz="1800" b="0" i="0" dirty="0">
                <a:solidFill>
                  <a:srgbClr val="1F1F1F"/>
                </a:solidFill>
                <a:effectLst/>
              </a:rPr>
              <a:t>Här måste ledarna ta ett stort ansvar och komma överens om att alla ska bidra till bra stämning och bra förutsättningar. </a:t>
            </a:r>
          </a:p>
          <a:p>
            <a:pPr marL="0" indent="0" algn="l">
              <a:buNone/>
            </a:pPr>
            <a:endParaRPr lang="sv-SE" sz="1800" dirty="0">
              <a:solidFill>
                <a:srgbClr val="1F1F1F"/>
              </a:solidFill>
            </a:endParaRPr>
          </a:p>
          <a:p>
            <a:pPr algn="l"/>
            <a:r>
              <a:rPr lang="sv-SE" sz="1800" b="1" dirty="0">
                <a:solidFill>
                  <a:srgbClr val="1F1F1F"/>
                </a:solidFill>
                <a:effectLst/>
                <a:latin typeface="Stag Sans"/>
              </a:rPr>
              <a:t>Målvaktsutkast </a:t>
            </a:r>
          </a:p>
          <a:p>
            <a:pPr marL="0" indent="0" algn="l">
              <a:buNone/>
            </a:pPr>
            <a:r>
              <a:rPr lang="sv-SE" sz="1800" b="0" i="0" dirty="0">
                <a:solidFill>
                  <a:srgbClr val="1F1F1F"/>
                </a:solidFill>
                <a:effectLst/>
                <a:latin typeface="Stag Sans"/>
              </a:rPr>
              <a:t>Spelet sätts igång genom att målvakten rullar ut bollen. Målvakten får även rulla eller lägga ner bollen till sig själv och slå en passning på marken. </a:t>
            </a:r>
          </a:p>
          <a:p>
            <a:pPr marL="0" indent="0" algn="l">
              <a:buNone/>
            </a:pPr>
            <a:r>
              <a:rPr lang="sv-SE" sz="1800" b="0" i="0" dirty="0">
                <a:solidFill>
                  <a:srgbClr val="1F1F1F"/>
                </a:solidFill>
                <a:effectLst/>
                <a:latin typeface="Stag Sans"/>
              </a:rPr>
              <a:t>Bollen är i spel när den lämnat målvaktens händer.  </a:t>
            </a:r>
          </a:p>
          <a:p>
            <a:pPr marL="0" indent="0" algn="l">
              <a:buNone/>
            </a:pPr>
            <a:endParaRPr lang="sv-SE" b="0" i="0" dirty="0">
              <a:solidFill>
                <a:srgbClr val="1F1F1F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08894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3DF7CE-5E72-47E1-8194-9026DC5BF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5 mot 5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F25B3F9-7BF1-4C0D-B622-5B1399FF61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v-SE" sz="200" dirty="0"/>
          </a:p>
          <a:p>
            <a:pPr marL="0" indent="0">
              <a:buNone/>
            </a:pPr>
            <a:endParaRPr lang="sv-SE" sz="900" dirty="0"/>
          </a:p>
          <a:p>
            <a:pPr marL="0" indent="0">
              <a:buNone/>
            </a:pPr>
            <a:endParaRPr lang="sv-SE" sz="800" dirty="0"/>
          </a:p>
          <a:p>
            <a:pPr marL="0" indent="0">
              <a:buNone/>
            </a:pPr>
            <a:r>
              <a:rPr lang="sv-SE" dirty="0"/>
              <a:t>      </a:t>
            </a:r>
          </a:p>
          <a:p>
            <a:endParaRPr lang="sv-SE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28DE03F0-635F-465E-84E8-586D967C279A}"/>
              </a:ext>
            </a:extLst>
          </p:cNvPr>
          <p:cNvSpPr txBox="1"/>
          <p:nvPr/>
        </p:nvSpPr>
        <p:spPr>
          <a:xfrm>
            <a:off x="340614" y="1274124"/>
            <a:ext cx="11638026" cy="1908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b="1" dirty="0"/>
              <a:t>Hörnspark </a:t>
            </a:r>
          </a:p>
          <a:p>
            <a:r>
              <a:rPr lang="sv-SE" dirty="0"/>
              <a:t>Spelaren får inte göra mål direkt från hörnspark. Om det händer går hörnsparken om. </a:t>
            </a:r>
          </a:p>
          <a:p>
            <a:endParaRPr lang="sv-SE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b="1" dirty="0"/>
              <a:t>Straffspark/straffområde </a:t>
            </a:r>
          </a:p>
          <a:p>
            <a:r>
              <a:rPr lang="sv-SE" dirty="0"/>
              <a:t>Det finns inget straffområde, och därför ingen straffspark.  </a:t>
            </a:r>
          </a:p>
          <a:p>
            <a:r>
              <a:rPr lang="sv-SE" dirty="0"/>
              <a:t>Målvakten får ta bollen med händerna i närheten av målet</a:t>
            </a:r>
            <a:r>
              <a:rPr lang="sv-SE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97611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3DF7CE-5E72-47E1-8194-9026DC5BF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5 mot 5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E81EDA88-44F7-41DA-B96C-7AE8E1DF2371}"/>
              </a:ext>
            </a:extLst>
          </p:cNvPr>
          <p:cNvSpPr txBox="1"/>
          <p:nvPr/>
        </p:nvSpPr>
        <p:spPr>
          <a:xfrm>
            <a:off x="112014" y="1289733"/>
            <a:ext cx="1194892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b="1" dirty="0"/>
              <a:t>Frispark </a:t>
            </a:r>
          </a:p>
          <a:p>
            <a:r>
              <a:rPr lang="sv-SE" dirty="0"/>
              <a:t>Vid frispark startar spelet genom att en spelare passar eller driver. Spelaren får inte skjuta direkt i mål. Om det händer går frisparken om. </a:t>
            </a:r>
          </a:p>
          <a:p>
            <a:endParaRPr lang="sv-SE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b="1" dirty="0"/>
              <a:t>Sidlinjespark</a:t>
            </a:r>
            <a:r>
              <a:rPr lang="sv-SE" dirty="0"/>
              <a:t> </a:t>
            </a:r>
          </a:p>
          <a:p>
            <a:r>
              <a:rPr lang="sv-SE" dirty="0"/>
              <a:t>Spel 5 mot 5 kan spelas utan sarg. Om bollen passerar sidlinjen startar spelet med en sidlinjespark där bollen passerade sidlinjen. En spelare sätter igång spelet genom att sparka eller driva bollen.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53936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3DF7CE-5E72-47E1-8194-9026DC5BF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5 mot 5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F25B3F9-7BF1-4C0D-B622-5B1399FF61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v-SE" sz="200" dirty="0"/>
          </a:p>
          <a:p>
            <a:pPr marL="0" indent="0">
              <a:buNone/>
            </a:pPr>
            <a:endParaRPr lang="sv-SE" sz="900" dirty="0"/>
          </a:p>
          <a:p>
            <a:pPr marL="0" indent="0">
              <a:buNone/>
            </a:pPr>
            <a:endParaRPr lang="sv-SE" sz="800" dirty="0"/>
          </a:p>
          <a:p>
            <a:pPr marL="0" indent="0">
              <a:buNone/>
            </a:pPr>
            <a:r>
              <a:rPr lang="sv-SE" dirty="0"/>
              <a:t>      </a:t>
            </a:r>
          </a:p>
          <a:p>
            <a:endParaRPr lang="sv-SE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59DC47D3-CA07-41BD-9436-704B21768B0C}"/>
              </a:ext>
            </a:extLst>
          </p:cNvPr>
          <p:cNvSpPr txBox="1"/>
          <p:nvPr/>
        </p:nvSpPr>
        <p:spPr>
          <a:xfrm>
            <a:off x="578358" y="1323862"/>
            <a:ext cx="1077544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b="1" dirty="0"/>
              <a:t>Retreatlinje </a:t>
            </a:r>
          </a:p>
          <a:p>
            <a:r>
              <a:rPr lang="sv-SE" dirty="0"/>
              <a:t>När målvakten har bollen under kontroll i sina händer backar motståndarna till sin egen planhalva. Mittlinjen fungerar då som en så kallad retreatlinje. </a:t>
            </a:r>
          </a:p>
          <a:p>
            <a:endParaRPr lang="sv-SE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b="1" dirty="0"/>
              <a:t>Underläge med mer än fyra mål </a:t>
            </a:r>
          </a:p>
          <a:p>
            <a:r>
              <a:rPr lang="sv-SE" dirty="0"/>
              <a:t>Vid underläge med fyra mål eller fler får laget som ligger under spela med sex spelare tills ställningen är lika.</a:t>
            </a:r>
          </a:p>
        </p:txBody>
      </p:sp>
    </p:spTree>
    <p:extLst>
      <p:ext uri="{BB962C8B-B14F-4D97-AF65-F5344CB8AC3E}">
        <p14:creationId xmlns:p14="http://schemas.microsoft.com/office/powerpoint/2010/main" val="3237559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3DF7CE-5E72-47E1-8194-9026DC5BF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085"/>
            <a:ext cx="10515600" cy="1325563"/>
          </a:xfrm>
        </p:spPr>
        <p:txBody>
          <a:bodyPr/>
          <a:lstStyle/>
          <a:p>
            <a:pPr algn="ctr"/>
            <a:r>
              <a:rPr lang="sv-SE" dirty="0"/>
              <a:t>Frågor?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F25B3F9-7BF1-4C0D-B622-5B1399FF61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v-SE" sz="200" dirty="0"/>
          </a:p>
          <a:p>
            <a:pPr marL="0" indent="0">
              <a:buNone/>
            </a:pPr>
            <a:endParaRPr lang="sv-SE" sz="900" dirty="0"/>
          </a:p>
          <a:p>
            <a:pPr marL="0" indent="0">
              <a:buNone/>
            </a:pPr>
            <a:endParaRPr lang="sv-SE" sz="800" dirty="0"/>
          </a:p>
          <a:p>
            <a:pPr marL="0" indent="0">
              <a:buNone/>
            </a:pPr>
            <a:r>
              <a:rPr lang="sv-SE" dirty="0"/>
              <a:t>      </a:t>
            </a:r>
          </a:p>
          <a:p>
            <a:endParaRPr lang="sv-SE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71CD50E8-804D-4E57-B6E1-BB4DC1F944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268" y="1269255"/>
            <a:ext cx="7903464" cy="5464078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B53DACE9-5441-4293-845A-4E69E5F8F61C}"/>
              </a:ext>
            </a:extLst>
          </p:cNvPr>
          <p:cNvSpPr txBox="1"/>
          <p:nvPr/>
        </p:nvSpPr>
        <p:spPr>
          <a:xfrm>
            <a:off x="73152" y="5846544"/>
            <a:ext cx="12118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800" b="1" dirty="0"/>
              <a:t>Lycka till med spelet i årets Kungsbackalek</a:t>
            </a:r>
          </a:p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77052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547744-2C2B-429B-89BB-C846DC026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Åldrar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EB34B85-253E-4C67-9517-AF36789A95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Spelare födda 2014, 2015 &amp; 2016 dvs 7-9 år</a:t>
            </a:r>
          </a:p>
          <a:p>
            <a:pPr marL="0" indent="0">
              <a:buNone/>
            </a:pPr>
            <a:endParaRPr lang="sv-SE" sz="900" dirty="0"/>
          </a:p>
          <a:p>
            <a:r>
              <a:rPr lang="sv-SE" dirty="0"/>
              <a:t>5mot5  för P/F 2014 och P/F 2015</a:t>
            </a:r>
          </a:p>
          <a:p>
            <a:r>
              <a:rPr lang="sv-SE" dirty="0"/>
              <a:t>3mot3  för P/F 2016</a:t>
            </a:r>
          </a:p>
        </p:txBody>
      </p:sp>
    </p:spTree>
    <p:extLst>
      <p:ext uri="{BB962C8B-B14F-4D97-AF65-F5344CB8AC3E}">
        <p14:creationId xmlns:p14="http://schemas.microsoft.com/office/powerpoint/2010/main" val="212101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D8946AA-D541-4EF4-A924-3E263577F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sv-SE" b="1" dirty="0"/>
              <a:t>Speldagar, värdföreningar och spelplatser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9F23CE15-A6D3-4BBC-A7EC-CA585FD16440}"/>
              </a:ext>
            </a:extLst>
          </p:cNvPr>
          <p:cNvSpPr txBox="1"/>
          <p:nvPr/>
        </p:nvSpPr>
        <p:spPr>
          <a:xfrm>
            <a:off x="1290320" y="1076960"/>
            <a:ext cx="898753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/>
              <a:t>Speldagar, värdföreningar och spelplatser vårsäsongen 2023</a:t>
            </a:r>
          </a:p>
          <a:p>
            <a:endParaRPr lang="sv-SE" sz="2000" dirty="0"/>
          </a:p>
          <a:p>
            <a:r>
              <a:rPr lang="sv-SE" sz="2000" dirty="0"/>
              <a:t>13-14/5		IFK Fjärås</a:t>
            </a:r>
          </a:p>
          <a:p>
            <a:endParaRPr lang="sv-SE" sz="2000" dirty="0"/>
          </a:p>
          <a:p>
            <a:r>
              <a:rPr lang="sv-SE" sz="2000" dirty="0"/>
              <a:t>27-28/5		Kullavik IF </a:t>
            </a:r>
          </a:p>
          <a:p>
            <a:endParaRPr lang="sv-SE" sz="2000" dirty="0"/>
          </a:p>
          <a:p>
            <a:r>
              <a:rPr lang="sv-SE" sz="2000" dirty="0"/>
              <a:t>10-11/6		Kungsbacka IF</a:t>
            </a:r>
          </a:p>
          <a:p>
            <a:endParaRPr lang="sv-SE" sz="2000" dirty="0"/>
          </a:p>
          <a:p>
            <a:r>
              <a:rPr lang="sv-SE" sz="2000" dirty="0"/>
              <a:t>Speldagar, värdföreningar och spelplatser höstsäsongen 202</a:t>
            </a:r>
          </a:p>
          <a:p>
            <a:endParaRPr lang="sv-SE" sz="2000" dirty="0"/>
          </a:p>
          <a:p>
            <a:r>
              <a:rPr lang="sv-SE" sz="2000" dirty="0"/>
              <a:t>19-20/8 	Annebergs IF</a:t>
            </a:r>
          </a:p>
          <a:p>
            <a:endParaRPr lang="sv-SE" sz="2000" dirty="0"/>
          </a:p>
          <a:p>
            <a:r>
              <a:rPr lang="sv-SE" sz="2000" dirty="0"/>
              <a:t>26-27/8 		Tölö IF </a:t>
            </a:r>
          </a:p>
          <a:p>
            <a:endParaRPr lang="sv-SE" sz="2000" dirty="0"/>
          </a:p>
          <a:p>
            <a:r>
              <a:rPr lang="sv-SE" sz="2000" dirty="0"/>
              <a:t>9-10/9 		Lerkils IF</a:t>
            </a:r>
          </a:p>
          <a:p>
            <a:endParaRPr lang="sv-SE" sz="2000" dirty="0"/>
          </a:p>
          <a:p>
            <a:r>
              <a:rPr lang="sv-SE" sz="2000" dirty="0"/>
              <a:t>16-17/9 		Åsa IF </a:t>
            </a:r>
          </a:p>
        </p:txBody>
      </p:sp>
    </p:spTree>
    <p:extLst>
      <p:ext uri="{BB962C8B-B14F-4D97-AF65-F5344CB8AC3E}">
        <p14:creationId xmlns:p14="http://schemas.microsoft.com/office/powerpoint/2010/main" val="4111890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CDEF1A1-FB16-4EBE-8988-48289035D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Spelblock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81E97E17-0CC7-4D90-81B0-D8564F38955A}"/>
              </a:ext>
            </a:extLst>
          </p:cNvPr>
          <p:cNvSpPr/>
          <p:nvPr/>
        </p:nvSpPr>
        <p:spPr>
          <a:xfrm>
            <a:off x="838199" y="1378634"/>
            <a:ext cx="10837986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/>
              <a:t>	</a:t>
            </a:r>
          </a:p>
          <a:p>
            <a:pPr algn="l"/>
            <a:endParaRPr lang="sv-SE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Vår 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Lördagar: P2015, F2015 och P2016 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Söndagar: F2014, P2014 och F2016 </a:t>
            </a:r>
          </a:p>
          <a:p>
            <a:endParaRPr lang="sv-SE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sv-SE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sv-SE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Höst 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Lördagar: F2014, P2014 och F2016 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Söndagar: P2015, F2015 och P2016 </a:t>
            </a:r>
          </a:p>
          <a:p>
            <a:endParaRPr lang="sv-SE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sv-SE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Beroende på antal anmäla lag per åldersklass kan speldagarna ändras. </a:t>
            </a:r>
            <a:r>
              <a:rPr lang="sv-SE" sz="2000" dirty="0"/>
              <a:t>                                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71149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08E698-5091-489C-972C-D3EBDA78A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Lottning / Spelschema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9BB788A-E885-4AA9-80D1-2749838901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Läggs ut på Kungsbackalekens hemsida</a:t>
            </a:r>
          </a:p>
          <a:p>
            <a:r>
              <a:rPr lang="sv-SE" dirty="0">
                <a:hlinkClick r:id="rId2"/>
              </a:rPr>
              <a:t>https://www.laget.se/KUNGSBACKALEKEN</a:t>
            </a: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07764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3DF7CE-5E72-47E1-8194-9026DC5BF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Antal matcher och matchens längd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F25B3F9-7BF1-4C0D-B622-5B1399FF61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v-SE" sz="200" dirty="0"/>
          </a:p>
          <a:p>
            <a:pPr marL="0" indent="0">
              <a:buNone/>
            </a:pPr>
            <a:endParaRPr lang="sv-SE" sz="900" dirty="0"/>
          </a:p>
          <a:p>
            <a:pPr marL="0" indent="0">
              <a:buNone/>
            </a:pPr>
            <a:endParaRPr lang="sv-SE" sz="800" dirty="0"/>
          </a:p>
          <a:p>
            <a:r>
              <a:rPr lang="sv-SE" dirty="0"/>
              <a:t>3mot3:  3st matcher 4 *3 min (start varje 20min)</a:t>
            </a:r>
          </a:p>
          <a:p>
            <a:pPr marL="0" indent="0">
              <a:buNone/>
            </a:pPr>
            <a:endParaRPr lang="sv-SE" sz="200" dirty="0"/>
          </a:p>
          <a:p>
            <a:pPr marL="0" indent="0">
              <a:buNone/>
            </a:pPr>
            <a:r>
              <a:rPr lang="sv-SE" sz="1600" dirty="0">
                <a:hlinkClick r:id="rId2"/>
              </a:rPr>
              <a:t>https://aktiva.svenskfotboll.se/4af66e/globalassets/svff/dokumentdokumentblock/nationella-spelformer/3mot3-20.pdf</a:t>
            </a:r>
            <a:endParaRPr lang="sv-SE" sz="1600" dirty="0"/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r>
              <a:rPr lang="sv-SE" dirty="0"/>
              <a:t>     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938540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62BBD3F-2C0E-43C4-9F35-70A9099A7D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v-SE" sz="1800" dirty="0"/>
              <a:t>Storlek </a:t>
            </a:r>
            <a:r>
              <a:rPr lang="sv-SE" sz="1800" dirty="0" err="1"/>
              <a:t>planyta</a:t>
            </a:r>
            <a:r>
              <a:rPr lang="sv-SE" sz="1800" dirty="0"/>
              <a:t> 15 x 10-12m 15 x 10 m med sarg/nät. </a:t>
            </a:r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r>
              <a:rPr lang="sv-SE" sz="1800" dirty="0"/>
              <a:t>Storlek mål Max 1,6 x 1,15 m. 1,5 x 1 m.  </a:t>
            </a:r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r>
              <a:rPr lang="sv-SE" sz="1800" dirty="0"/>
              <a:t>Storlek boll 3. Boll av god kvalité. </a:t>
            </a:r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r>
              <a:rPr lang="sv-SE" sz="1800" dirty="0"/>
              <a:t>Speltid </a:t>
            </a:r>
            <a:r>
              <a:rPr lang="sv-SE" sz="1800" dirty="0" err="1"/>
              <a:t>Speltid</a:t>
            </a:r>
            <a:r>
              <a:rPr lang="sv-SE" sz="1800" dirty="0"/>
              <a:t> 4 x 3 minuter. Lika speltid för alla. </a:t>
            </a:r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r>
              <a:rPr lang="sv-SE" sz="1800" dirty="0"/>
              <a:t>Antal spelare 3 spelare per lag på planen (ingen målvakt). </a:t>
            </a:r>
          </a:p>
          <a:p>
            <a:pPr marL="0" indent="0">
              <a:buNone/>
            </a:pPr>
            <a:r>
              <a:rPr lang="sv-SE" sz="1800" dirty="0"/>
              <a:t>3 avbytare per lag. Byten Fria byten. Byten företrädesvis i paus</a:t>
            </a:r>
            <a:r>
              <a:rPr lang="sv-SE" sz="1800" i="0" dirty="0">
                <a:solidFill>
                  <a:srgbClr val="1F1F1F"/>
                </a:solidFill>
                <a:effectLst/>
                <a:latin typeface="Stag Sans"/>
              </a:rPr>
              <a:t>.</a:t>
            </a:r>
          </a:p>
          <a:p>
            <a:pPr marL="0" indent="0">
              <a:buNone/>
            </a:pPr>
            <a:endParaRPr lang="sv-SE" sz="1800" i="0" dirty="0">
              <a:solidFill>
                <a:srgbClr val="1F1F1F"/>
              </a:solidFill>
              <a:effectLst/>
              <a:latin typeface="Stag Sans"/>
            </a:endParaRPr>
          </a:p>
          <a:p>
            <a:pPr marL="0" indent="0">
              <a:buNone/>
            </a:pPr>
            <a:r>
              <a:rPr lang="sv-SE" sz="1800" i="0" dirty="0">
                <a:solidFill>
                  <a:srgbClr val="1F1F1F"/>
                </a:solidFill>
                <a:effectLst/>
                <a:latin typeface="Stag Sans"/>
              </a:rPr>
              <a:t>Spel 3 mot 3 </a:t>
            </a:r>
            <a:r>
              <a:rPr lang="sv-SE" sz="1800" dirty="0">
                <a:solidFill>
                  <a:srgbClr val="1F1F1F"/>
                </a:solidFill>
                <a:latin typeface="Stag Sans"/>
              </a:rPr>
              <a:t>leds inte  </a:t>
            </a:r>
            <a:r>
              <a:rPr lang="sv-SE" sz="1800" i="0" dirty="0">
                <a:solidFill>
                  <a:srgbClr val="1F1F1F"/>
                </a:solidFill>
                <a:effectLst/>
                <a:latin typeface="Stag Sans"/>
              </a:rPr>
              <a:t>av en utbildad domare</a:t>
            </a:r>
            <a:r>
              <a:rPr lang="sv-SE" b="1" i="0" dirty="0">
                <a:solidFill>
                  <a:srgbClr val="1F1F1F"/>
                </a:solidFill>
                <a:effectLst/>
                <a:latin typeface="Stag Sans"/>
              </a:rPr>
              <a:t>. </a:t>
            </a:r>
          </a:p>
          <a:p>
            <a:pPr marL="0" indent="0">
              <a:buNone/>
            </a:pPr>
            <a:endParaRPr lang="sv-SE" b="1" dirty="0">
              <a:solidFill>
                <a:srgbClr val="1F1F1F"/>
              </a:solidFill>
              <a:latin typeface="Stag Sans"/>
            </a:endParaRPr>
          </a:p>
          <a:p>
            <a:pPr marL="0" indent="0">
              <a:buNone/>
            </a:pPr>
            <a:endParaRPr lang="sv-SE" b="1" i="0" dirty="0">
              <a:solidFill>
                <a:srgbClr val="1F1F1F"/>
              </a:solidFill>
              <a:effectLst/>
              <a:latin typeface="Stag Sans"/>
            </a:endParaRPr>
          </a:p>
          <a:p>
            <a:endParaRPr lang="sv-SE" dirty="0"/>
          </a:p>
        </p:txBody>
      </p:sp>
      <p:sp>
        <p:nvSpPr>
          <p:cNvPr id="7" name="Rubrik 6">
            <a:extLst>
              <a:ext uri="{FF2B5EF4-FFF2-40B4-BE49-F238E27FC236}">
                <a16:creationId xmlns:a16="http://schemas.microsoft.com/office/drawing/2014/main" id="{02938FE8-B20A-4690-A7EF-FE5A199C0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3 mot 3</a:t>
            </a:r>
          </a:p>
        </p:txBody>
      </p:sp>
    </p:spTree>
    <p:extLst>
      <p:ext uri="{BB962C8B-B14F-4D97-AF65-F5344CB8AC3E}">
        <p14:creationId xmlns:p14="http://schemas.microsoft.com/office/powerpoint/2010/main" val="1844517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62BBD3F-2C0E-43C4-9F35-70A9099A7D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b="1" i="0" dirty="0">
                <a:solidFill>
                  <a:srgbClr val="1F1F1F"/>
                </a:solidFill>
                <a:effectLst/>
                <a:latin typeface="Stag Sans"/>
              </a:rPr>
              <a:t>Regel 12: Ojuste spel och olämpligt uppträdande</a:t>
            </a:r>
          </a:p>
          <a:p>
            <a:pPr marL="0" indent="0">
              <a:buNone/>
            </a:pPr>
            <a:r>
              <a:rPr lang="sv-SE" i="0" dirty="0">
                <a:solidFill>
                  <a:srgbClr val="1F1F1F"/>
                </a:solidFill>
                <a:effectLst/>
                <a:latin typeface="Stag Sans"/>
              </a:rPr>
              <a:t>Varning och utvisning används inte. Om en spelare beter sig olämpligt får hen byta med en annan spelare. Här måste ledarna ta ett stort ansvar. </a:t>
            </a:r>
          </a:p>
          <a:p>
            <a:pPr algn="l"/>
            <a:r>
              <a:rPr lang="sv-SE" b="1" dirty="0">
                <a:solidFill>
                  <a:srgbClr val="1F1F1F"/>
                </a:solidFill>
                <a:effectLst/>
                <a:latin typeface="Stag Sans"/>
              </a:rPr>
              <a:t>Sidlinjespark</a:t>
            </a:r>
          </a:p>
          <a:p>
            <a:pPr marL="0" indent="0">
              <a:buNone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Spel 3 mot 3 spelas med sarg. Om bollen går över sargen startar spelet med en sidlinjespark där bollen passerade sidlinjen. En spelare sätter igång spelet genom att sparka eller driva bollen. </a:t>
            </a:r>
            <a:r>
              <a:rPr lang="sv-SE" i="0" dirty="0">
                <a:solidFill>
                  <a:srgbClr val="1F1F1F"/>
                </a:solidFill>
                <a:effectLst/>
                <a:latin typeface="Stag Sans"/>
              </a:rPr>
              <a:t>Spelaren får inte skjuta direkt i mål. Om det händer går sidlinjesparken om</a:t>
            </a:r>
            <a:r>
              <a:rPr lang="sv-SE" b="1" i="0" dirty="0">
                <a:solidFill>
                  <a:srgbClr val="1F1F1F"/>
                </a:solidFill>
                <a:effectLst/>
                <a:latin typeface="Stag Sans"/>
              </a:rPr>
              <a:t>.</a:t>
            </a:r>
          </a:p>
          <a:p>
            <a:pPr marL="0" indent="0" algn="l">
              <a:buNone/>
            </a:pPr>
            <a:endParaRPr lang="sv-SE" b="0" i="0" dirty="0">
              <a:solidFill>
                <a:srgbClr val="1F1F1F"/>
              </a:solidFill>
              <a:effectLst/>
              <a:latin typeface="Stag Sans"/>
            </a:endParaRPr>
          </a:p>
          <a:p>
            <a:pPr algn="l"/>
            <a:endParaRPr lang="sv-SE" b="0" i="0" dirty="0">
              <a:solidFill>
                <a:srgbClr val="1F1F1F"/>
              </a:solidFill>
              <a:effectLst/>
              <a:latin typeface="Stag Sans"/>
            </a:endParaRPr>
          </a:p>
          <a:p>
            <a:endParaRPr lang="sv-SE" dirty="0"/>
          </a:p>
        </p:txBody>
      </p:sp>
      <p:sp>
        <p:nvSpPr>
          <p:cNvPr id="7" name="Rubrik 6">
            <a:extLst>
              <a:ext uri="{FF2B5EF4-FFF2-40B4-BE49-F238E27FC236}">
                <a16:creationId xmlns:a16="http://schemas.microsoft.com/office/drawing/2014/main" id="{02938FE8-B20A-4690-A7EF-FE5A199C0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3 mot 3</a:t>
            </a:r>
          </a:p>
        </p:txBody>
      </p:sp>
    </p:spTree>
    <p:extLst>
      <p:ext uri="{BB962C8B-B14F-4D97-AF65-F5344CB8AC3E}">
        <p14:creationId xmlns:p14="http://schemas.microsoft.com/office/powerpoint/2010/main" val="2007071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62BBD3F-2C0E-43C4-9F35-70A9099A7D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sv-SE" b="1" dirty="0">
                <a:solidFill>
                  <a:srgbClr val="1F1F1F"/>
                </a:solidFill>
                <a:effectLst/>
                <a:latin typeface="Stag Sans"/>
              </a:rPr>
              <a:t>Underläge med mer än fyra mål </a:t>
            </a:r>
          </a:p>
          <a:p>
            <a:pPr marL="0" indent="0" algn="l">
              <a:buNone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Vid underläge med fyra mål eller fler får laget som ligger under spela med fyra spelare tills ställningen är lika</a:t>
            </a:r>
          </a:p>
          <a:p>
            <a:endParaRPr lang="sv-SE" b="0" i="0" dirty="0">
              <a:solidFill>
                <a:srgbClr val="1F1F1F"/>
              </a:solidFill>
              <a:effectLst/>
              <a:latin typeface="Stag Sans"/>
            </a:endParaRPr>
          </a:p>
          <a:p>
            <a:pPr algn="l"/>
            <a:endParaRPr lang="sv-SE" b="0" i="0" dirty="0">
              <a:solidFill>
                <a:srgbClr val="1F1F1F"/>
              </a:solidFill>
              <a:effectLst/>
              <a:latin typeface="Stag Sans"/>
            </a:endParaRPr>
          </a:p>
          <a:p>
            <a:endParaRPr lang="sv-SE" dirty="0"/>
          </a:p>
        </p:txBody>
      </p:sp>
      <p:sp>
        <p:nvSpPr>
          <p:cNvPr id="7" name="Rubrik 6">
            <a:extLst>
              <a:ext uri="{FF2B5EF4-FFF2-40B4-BE49-F238E27FC236}">
                <a16:creationId xmlns:a16="http://schemas.microsoft.com/office/drawing/2014/main" id="{02938FE8-B20A-4690-A7EF-FE5A199C0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3 mot 3</a:t>
            </a:r>
          </a:p>
        </p:txBody>
      </p:sp>
    </p:spTree>
    <p:extLst>
      <p:ext uri="{BB962C8B-B14F-4D97-AF65-F5344CB8AC3E}">
        <p14:creationId xmlns:p14="http://schemas.microsoft.com/office/powerpoint/2010/main" val="33510938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</TotalTime>
  <Words>787</Words>
  <Application>Microsoft Office PowerPoint</Application>
  <PresentationFormat>Bredbild</PresentationFormat>
  <Paragraphs>144</Paragraphs>
  <Slides>16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Stag Sans</vt:lpstr>
      <vt:lpstr>Office-tema</vt:lpstr>
      <vt:lpstr>Kungsbackaleken</vt:lpstr>
      <vt:lpstr>Åldrar</vt:lpstr>
      <vt:lpstr>Speldagar, värdföreningar och spelplatser</vt:lpstr>
      <vt:lpstr>Spelblock</vt:lpstr>
      <vt:lpstr>Lottning / Spelschema</vt:lpstr>
      <vt:lpstr>Antal matcher och matchens längd</vt:lpstr>
      <vt:lpstr>3 mot 3</vt:lpstr>
      <vt:lpstr>3 mot 3</vt:lpstr>
      <vt:lpstr>3 mot 3</vt:lpstr>
      <vt:lpstr>Antal matcher och matchens längd</vt:lpstr>
      <vt:lpstr>5 mot 5</vt:lpstr>
      <vt:lpstr>5 mot 5</vt:lpstr>
      <vt:lpstr>5 mot 5</vt:lpstr>
      <vt:lpstr>5 mot 5</vt:lpstr>
      <vt:lpstr>5 mot 5</vt:lpstr>
      <vt:lpstr>Frågor?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Kungsbackaleken</dc:title>
  <dc:creator>Jan Pettersson</dc:creator>
  <cp:lastModifiedBy>Magnus Lindström</cp:lastModifiedBy>
  <cp:revision>26</cp:revision>
  <cp:lastPrinted>2019-05-02T14:03:38Z</cp:lastPrinted>
  <dcterms:created xsi:type="dcterms:W3CDTF">2019-05-02T10:31:08Z</dcterms:created>
  <dcterms:modified xsi:type="dcterms:W3CDTF">2023-04-27T07:01:47Z</dcterms:modified>
</cp:coreProperties>
</file>