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</p:sldIdLst>
  <p:sldSz cx="6858000" cy="9144000" type="screen4x3"/>
  <p:notesSz cx="6881813" cy="1000283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702E"/>
    <a:srgbClr val="663300"/>
    <a:srgbClr val="6AB9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96703" autoAdjust="0"/>
  </p:normalViewPr>
  <p:slideViewPr>
    <p:cSldViewPr>
      <p:cViewPr>
        <p:scale>
          <a:sx n="100" d="100"/>
          <a:sy n="100" d="100"/>
        </p:scale>
        <p:origin x="-972" y="21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BA0F-085A-4936-8686-7CA27D2FD5A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019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4BC67-34BF-4444-AF32-5E29A4A39AB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593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27000-CCBF-4C65-95C4-F7C48C65BEE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852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623F9-68BC-4DC9-A7EA-C8137384BB7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173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CC680-5173-48E4-809B-C73B4123559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712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A5901-39EC-4F17-BCF1-C384181B949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839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D94D8-51F4-493C-BD78-E54771525C0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982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38724-8A72-4421-99FE-156AC76CED9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423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B0777-5620-4B50-A54C-F9FB51726DD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072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9F18A-EC51-4E1F-AC53-CB4CFF5CBA0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742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08907-F356-443A-BB1E-EEB7B629D99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062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98D5B05-873D-4993-A9CC-10FF9D6154E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91" descr="\\naspri02tsivz2.tcad.telia.se\TS-Home209$\lgrand\Documents\Klubbar\Essvik AIF\Essvikslogg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71475"/>
            <a:ext cx="107632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476250" y="6300788"/>
            <a:ext cx="3168650" cy="1800225"/>
          </a:xfrm>
          <a:prstGeom prst="rect">
            <a:avLst/>
          </a:prstGeom>
          <a:solidFill>
            <a:srgbClr val="6AB95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sv-SE" sz="1400" b="1"/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4076700" y="6372225"/>
            <a:ext cx="2520950" cy="1871663"/>
          </a:xfrm>
          <a:prstGeom prst="rect">
            <a:avLst/>
          </a:prstGeom>
          <a:solidFill>
            <a:srgbClr val="6AB95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1196975" y="5508625"/>
            <a:ext cx="1223963" cy="504825"/>
          </a:xfrm>
          <a:prstGeom prst="rec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2565400" y="5219700"/>
            <a:ext cx="1152525" cy="7191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4473575" y="5654675"/>
            <a:ext cx="936625" cy="361950"/>
          </a:xfrm>
          <a:prstGeom prst="rec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4005263" y="5219700"/>
            <a:ext cx="936624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sv-SE" sz="1400" dirty="0" err="1" smtClean="0"/>
              <a:t>Omkl.rum</a:t>
            </a:r>
            <a:endParaRPr lang="sv-SE" dirty="0"/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1089025" y="3132138"/>
            <a:ext cx="3996159" cy="1943100"/>
          </a:xfrm>
          <a:prstGeom prst="rect">
            <a:avLst/>
          </a:prstGeom>
          <a:solidFill>
            <a:schemeClr val="bg2">
              <a:alpha val="4313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1284288" y="708025"/>
            <a:ext cx="3511550" cy="1919759"/>
          </a:xfrm>
          <a:prstGeom prst="rect">
            <a:avLst/>
          </a:prstGeom>
          <a:solidFill>
            <a:srgbClr val="6AB95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5516563" y="3024188"/>
            <a:ext cx="719137" cy="17287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graphicFrame>
        <p:nvGraphicFramePr>
          <p:cNvPr id="13594" name="Group 2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97236"/>
              </p:ext>
            </p:extLst>
          </p:nvPr>
        </p:nvGraphicFramePr>
        <p:xfrm>
          <a:off x="1125538" y="3203848"/>
          <a:ext cx="3959225" cy="1871666"/>
        </p:xfrm>
        <a:graphic>
          <a:graphicData uri="http://schemas.openxmlformats.org/drawingml/2006/table">
            <a:tbl>
              <a:tblPr/>
              <a:tblGrid>
                <a:gridCol w="538912"/>
                <a:gridCol w="864004"/>
                <a:gridCol w="864004"/>
                <a:gridCol w="936004"/>
                <a:gridCol w="756301"/>
              </a:tblGrid>
              <a:tr h="15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Tider</a:t>
                      </a: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17.30-18.30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18.30-19.30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19.30-20.30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20.30-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285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Mån</a:t>
                      </a: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P05/06, P02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F99, P99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A-laget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Tis</a:t>
                      </a: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P03, P04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P00, P01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A-laget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Ons</a:t>
                      </a: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P05/06, P02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F99, P99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P96/97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Tor</a:t>
                      </a: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P03, P04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P00, P01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A-laget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</a:t>
                      </a: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P99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P96/97</a:t>
                      </a: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Lör</a:t>
                      </a: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Sön</a:t>
                      </a: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580" name="Group 2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326366"/>
              </p:ext>
            </p:extLst>
          </p:nvPr>
        </p:nvGraphicFramePr>
        <p:xfrm>
          <a:off x="476250" y="6300788"/>
          <a:ext cx="3189288" cy="1828800"/>
        </p:xfrm>
        <a:graphic>
          <a:graphicData uri="http://schemas.openxmlformats.org/drawingml/2006/table">
            <a:tbl>
              <a:tblPr/>
              <a:tblGrid>
                <a:gridCol w="1055688"/>
                <a:gridCol w="1079500"/>
                <a:gridCol w="1054100"/>
              </a:tblGrid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TIDER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17.30-19.00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19.00-20.30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Mån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9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Ons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Tor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Lör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Sön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516" name="Group 2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049340"/>
              </p:ext>
            </p:extLst>
          </p:nvPr>
        </p:nvGraphicFramePr>
        <p:xfrm>
          <a:off x="1285875" y="728663"/>
          <a:ext cx="3509964" cy="1885006"/>
        </p:xfrm>
        <a:graphic>
          <a:graphicData uri="http://schemas.openxmlformats.org/drawingml/2006/table">
            <a:tbl>
              <a:tblPr/>
              <a:tblGrid>
                <a:gridCol w="534820"/>
                <a:gridCol w="1448049"/>
                <a:gridCol w="1527095"/>
              </a:tblGrid>
              <a:tr h="242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TIDER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17.30-19.00</a:t>
                      </a: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19.00-20.30</a:t>
                      </a: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285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Mån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P02 + </a:t>
                      </a: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F99 + P99</a:t>
                      </a: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5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Tis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P04 + </a:t>
                      </a: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Ons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P02 + </a:t>
                      </a: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F99 + P99</a:t>
                      </a: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5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Tor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P04 + 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P00</a:t>
                      </a: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Lör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Matchdag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Sön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Matchdag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17.00 Fotbollsskolan ?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92" name="Text Box 238"/>
          <p:cNvSpPr txBox="1">
            <a:spLocks noChangeArrowheads="1"/>
          </p:cNvSpPr>
          <p:nvPr/>
        </p:nvSpPr>
        <p:spPr bwMode="auto">
          <a:xfrm>
            <a:off x="1633538" y="371475"/>
            <a:ext cx="252024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sz="1400" b="1" dirty="0"/>
              <a:t>Övre Gräsplan, </a:t>
            </a:r>
            <a:r>
              <a:rPr lang="sv-SE" sz="800" dirty="0"/>
              <a:t>kritat </a:t>
            </a:r>
            <a:r>
              <a:rPr lang="sv-SE" sz="800" dirty="0" smtClean="0"/>
              <a:t>5,9 + 11 </a:t>
            </a:r>
            <a:r>
              <a:rPr lang="sv-SE" sz="800" dirty="0"/>
              <a:t>manna </a:t>
            </a:r>
          </a:p>
        </p:txBody>
      </p:sp>
      <p:sp>
        <p:nvSpPr>
          <p:cNvPr id="2193" name="Text Box 296"/>
          <p:cNvSpPr txBox="1">
            <a:spLocks noChangeArrowheads="1"/>
          </p:cNvSpPr>
          <p:nvPr/>
        </p:nvSpPr>
        <p:spPr bwMode="auto">
          <a:xfrm>
            <a:off x="1700213" y="6011863"/>
            <a:ext cx="167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sz="1400"/>
              <a:t>A-lags plan </a:t>
            </a:r>
            <a:r>
              <a:rPr lang="sv-SE" sz="800"/>
              <a:t>( 11-manna)</a:t>
            </a:r>
            <a:endParaRPr lang="sv-SE" sz="1400"/>
          </a:p>
        </p:txBody>
      </p:sp>
      <p:sp>
        <p:nvSpPr>
          <p:cNvPr id="2194" name="Text Box 298"/>
          <p:cNvSpPr txBox="1">
            <a:spLocks noChangeArrowheads="1"/>
          </p:cNvSpPr>
          <p:nvPr/>
        </p:nvSpPr>
        <p:spPr bwMode="auto">
          <a:xfrm>
            <a:off x="4829175" y="6011863"/>
            <a:ext cx="17844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sz="1400" dirty="0"/>
              <a:t>Nedre Plan </a:t>
            </a:r>
            <a:r>
              <a:rPr lang="sv-SE" sz="800" dirty="0"/>
              <a:t>kritat 7 </a:t>
            </a:r>
            <a:r>
              <a:rPr lang="sv-SE" sz="800" dirty="0" smtClean="0"/>
              <a:t>manna</a:t>
            </a:r>
            <a:endParaRPr lang="sv-SE" sz="800" dirty="0"/>
          </a:p>
        </p:txBody>
      </p:sp>
      <p:sp>
        <p:nvSpPr>
          <p:cNvPr id="2195" name="Text Box 299"/>
          <p:cNvSpPr txBox="1">
            <a:spLocks noChangeArrowheads="1"/>
          </p:cNvSpPr>
          <p:nvPr/>
        </p:nvSpPr>
        <p:spPr bwMode="auto">
          <a:xfrm>
            <a:off x="2636838" y="5435600"/>
            <a:ext cx="9239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sz="1400">
                <a:solidFill>
                  <a:schemeClr val="bg1"/>
                </a:solidFill>
              </a:rPr>
              <a:t>Klubbhus</a:t>
            </a:r>
          </a:p>
        </p:txBody>
      </p:sp>
      <p:sp>
        <p:nvSpPr>
          <p:cNvPr id="2196" name="Text Box 300"/>
          <p:cNvSpPr txBox="1">
            <a:spLocks noChangeArrowheads="1"/>
          </p:cNvSpPr>
          <p:nvPr/>
        </p:nvSpPr>
        <p:spPr bwMode="auto">
          <a:xfrm>
            <a:off x="1196975" y="5580063"/>
            <a:ext cx="1257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sz="1400">
                <a:solidFill>
                  <a:schemeClr val="bg1"/>
                </a:solidFill>
              </a:rPr>
              <a:t>Läktare m tak</a:t>
            </a:r>
          </a:p>
        </p:txBody>
      </p:sp>
      <p:sp>
        <p:nvSpPr>
          <p:cNvPr id="2197" name="Text Box 301"/>
          <p:cNvSpPr txBox="1">
            <a:spLocks noChangeArrowheads="1"/>
          </p:cNvSpPr>
          <p:nvPr/>
        </p:nvSpPr>
        <p:spPr bwMode="auto">
          <a:xfrm>
            <a:off x="4473575" y="5651500"/>
            <a:ext cx="774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sz="1400">
                <a:solidFill>
                  <a:schemeClr val="bg1"/>
                </a:solidFill>
              </a:rPr>
              <a:t>Läktare</a:t>
            </a:r>
          </a:p>
        </p:txBody>
      </p:sp>
      <p:sp>
        <p:nvSpPr>
          <p:cNvPr id="2198" name="Text Box 302"/>
          <p:cNvSpPr txBox="1">
            <a:spLocks noChangeArrowheads="1"/>
          </p:cNvSpPr>
          <p:nvPr/>
        </p:nvSpPr>
        <p:spPr bwMode="auto">
          <a:xfrm rot="5400000">
            <a:off x="5228432" y="3648868"/>
            <a:ext cx="1111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>
                <a:solidFill>
                  <a:schemeClr val="bg1"/>
                </a:solidFill>
              </a:rPr>
              <a:t>Caféteria</a:t>
            </a:r>
          </a:p>
        </p:txBody>
      </p:sp>
      <p:sp>
        <p:nvSpPr>
          <p:cNvPr id="2199" name="Text Box 189"/>
          <p:cNvSpPr txBox="1">
            <a:spLocks noChangeArrowheads="1"/>
          </p:cNvSpPr>
          <p:nvPr/>
        </p:nvSpPr>
        <p:spPr bwMode="auto">
          <a:xfrm>
            <a:off x="4829175" y="395288"/>
            <a:ext cx="1800225" cy="83099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v-SE" sz="1600" b="1" dirty="0">
                <a:solidFill>
                  <a:srgbClr val="3B702E"/>
                </a:solidFill>
              </a:rPr>
              <a:t>Plandisponering Essviksvallen 2013 </a:t>
            </a:r>
            <a:r>
              <a:rPr lang="sv-SE" sz="1600" b="1" dirty="0" err="1">
                <a:solidFill>
                  <a:srgbClr val="3B702E"/>
                </a:solidFill>
              </a:rPr>
              <a:t>grus+gräs</a:t>
            </a:r>
            <a:r>
              <a:rPr lang="sv-SE" sz="1600" b="1" dirty="0">
                <a:solidFill>
                  <a:srgbClr val="3B702E"/>
                </a:solidFill>
              </a:rPr>
              <a:t> </a:t>
            </a:r>
          </a:p>
        </p:txBody>
      </p:sp>
      <p:sp>
        <p:nvSpPr>
          <p:cNvPr id="2200" name="Text Box 191"/>
          <p:cNvSpPr txBox="1">
            <a:spLocks noChangeArrowheads="1"/>
          </p:cNvSpPr>
          <p:nvPr/>
        </p:nvSpPr>
        <p:spPr bwMode="auto">
          <a:xfrm>
            <a:off x="476250" y="3059113"/>
            <a:ext cx="312738" cy="201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v-SE" sz="1400"/>
              <a:t>Grusuplan</a:t>
            </a:r>
          </a:p>
        </p:txBody>
      </p:sp>
      <p:graphicFrame>
        <p:nvGraphicFramePr>
          <p:cNvPr id="13598" name="Group 2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986308"/>
              </p:ext>
            </p:extLst>
          </p:nvPr>
        </p:nvGraphicFramePr>
        <p:xfrm>
          <a:off x="4076700" y="6372225"/>
          <a:ext cx="2520950" cy="1828800"/>
        </p:xfrm>
        <a:graphic>
          <a:graphicData uri="http://schemas.openxmlformats.org/drawingml/2006/table">
            <a:tbl>
              <a:tblPr/>
              <a:tblGrid>
                <a:gridCol w="490538"/>
                <a:gridCol w="909637"/>
                <a:gridCol w="1120775"/>
              </a:tblGrid>
              <a:tr h="179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TIDER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17.30-19.00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19.00-20.30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Mån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 05/06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P00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P03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P01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P05/06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P03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P01</a:t>
                      </a: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Lör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Sön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38" name="Text Box 277"/>
          <p:cNvSpPr txBox="1">
            <a:spLocks noChangeArrowheads="1"/>
          </p:cNvSpPr>
          <p:nvPr/>
        </p:nvSpPr>
        <p:spPr bwMode="auto">
          <a:xfrm>
            <a:off x="1710742" y="4525962"/>
            <a:ext cx="2051050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sz="900" dirty="0"/>
              <a:t>Separat bokning via lagens kalender</a:t>
            </a:r>
          </a:p>
        </p:txBody>
      </p:sp>
      <p:sp>
        <p:nvSpPr>
          <p:cNvPr id="2239" name="Text Box 277"/>
          <p:cNvSpPr txBox="1">
            <a:spLocks noChangeArrowheads="1"/>
          </p:cNvSpPr>
          <p:nvPr/>
        </p:nvSpPr>
        <p:spPr bwMode="auto">
          <a:xfrm>
            <a:off x="1663700" y="4767263"/>
            <a:ext cx="205105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sz="900" dirty="0"/>
              <a:t>Separat bokning via lagens kalender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860800" y="6016625"/>
            <a:ext cx="0" cy="27320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7048" y="6316663"/>
            <a:ext cx="351828" cy="1784349"/>
          </a:xfrm>
          <a:prstGeom prst="rect">
            <a:avLst/>
          </a:prstGeom>
          <a:noFill/>
        </p:spPr>
        <p:txBody>
          <a:bodyPr vert="wordArtVert">
            <a:spAutoFit/>
          </a:bodyPr>
          <a:lstStyle/>
          <a:p>
            <a:pPr>
              <a:defRPr/>
            </a:pPr>
            <a:r>
              <a:rPr lang="en-GB" sz="1000" dirty="0"/>
              <a:t>   NÄT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EAIF 2013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217198"/>
              </p:ext>
            </p:extLst>
          </p:nvPr>
        </p:nvGraphicFramePr>
        <p:xfrm>
          <a:off x="342900" y="2133600"/>
          <a:ext cx="6172200" cy="4821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</a:tblGrid>
              <a:tr h="370864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Lag</a:t>
                      </a:r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Matchdag</a:t>
                      </a:r>
                      <a:endParaRPr lang="en-GB" sz="1800" dirty="0"/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P05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10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10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P04 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9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9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P03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P02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P01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P00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Div4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P00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Söndag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P99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Söndag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P98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Onsdag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P96/97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Torsdag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F99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Div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baseline="0" dirty="0" smtClean="0"/>
                        <a:t>3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Lördag</a:t>
                      </a:r>
                      <a:endParaRPr lang="en-GB" sz="1400" dirty="0"/>
                    </a:p>
                  </a:txBody>
                  <a:tcPr marT="45723" marB="45723"/>
                </a:tc>
              </a:tr>
              <a:tr h="3708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A-lag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Div</a:t>
                      </a:r>
                      <a:r>
                        <a:rPr lang="en-GB" sz="1400" dirty="0" smtClean="0"/>
                        <a:t> 4 </a:t>
                      </a:r>
                      <a:r>
                        <a:rPr lang="en-GB" sz="1400" dirty="0" err="1" smtClean="0"/>
                        <a:t>Herrar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marT="45723" marB="45723"/>
                </a:tc>
              </a:tr>
            </a:tbl>
          </a:graphicData>
        </a:graphic>
      </p:graphicFrame>
      <p:pic>
        <p:nvPicPr>
          <p:cNvPr id="3133" name="Picture 57" descr="\\naspri02tsivz2.tcad.telia.se\TS-Home209$\lgrand\Documents\Klubbar\Essvik AIF\Essvikslogg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468313"/>
            <a:ext cx="107632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EAIF </a:t>
            </a: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398463" y="2195513"/>
            <a:ext cx="5472112" cy="329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sz="1600" b="1" u="sng"/>
              <a:t>Planbokning på VALLEN</a:t>
            </a:r>
          </a:p>
          <a:p>
            <a:pPr eaLnBrk="1" hangingPunct="1"/>
            <a:endParaRPr lang="sv-SE" sz="1600"/>
          </a:p>
          <a:p>
            <a:pPr eaLnBrk="1" hangingPunct="1"/>
            <a:r>
              <a:rPr lang="sv-SE" sz="1600" u="sng"/>
              <a:t>Match</a:t>
            </a:r>
          </a:p>
          <a:p>
            <a:pPr eaLnBrk="1" hangingPunct="1"/>
            <a:r>
              <a:rPr lang="sv-SE" sz="1600"/>
              <a:t>Seriematch går före träning. Lägg upp i tid på lagetskalender som </a:t>
            </a:r>
            <a:r>
              <a:rPr lang="sv-SE" sz="1600" b="1"/>
              <a:t>match</a:t>
            </a:r>
            <a:r>
              <a:rPr lang="sv-SE" sz="1600"/>
              <a:t> (rosa markerad i kalendern). Ta kontakt med det lag som har träning på den planen ( I tid ).</a:t>
            </a:r>
          </a:p>
          <a:p>
            <a:pPr eaLnBrk="1" hangingPunct="1"/>
            <a:endParaRPr lang="sv-SE" sz="1600"/>
          </a:p>
          <a:p>
            <a:pPr eaLnBrk="1" hangingPunct="1"/>
            <a:r>
              <a:rPr lang="sv-SE" sz="1600" u="sng"/>
              <a:t>Strö träningstider / helg</a:t>
            </a:r>
          </a:p>
          <a:p>
            <a:pPr eaLnBrk="1" hangingPunct="1"/>
            <a:endParaRPr lang="sv-SE" sz="1600"/>
          </a:p>
          <a:p>
            <a:pPr eaLnBrk="1" hangingPunct="1"/>
            <a:r>
              <a:rPr lang="sv-SE" sz="1600"/>
              <a:t>Bokning av strötider på vallen görs via lagets kalender. Max 3? Timmar. Lägg in det som </a:t>
            </a:r>
            <a:r>
              <a:rPr lang="sv-SE" sz="1600" b="1"/>
              <a:t>aktivitet</a:t>
            </a:r>
            <a:r>
              <a:rPr lang="sv-SE" sz="1600"/>
              <a:t> (blå) för att det skall synas på klubbens sida.  </a:t>
            </a:r>
          </a:p>
        </p:txBody>
      </p:sp>
      <p:sp>
        <p:nvSpPr>
          <p:cNvPr id="4100" name="TextBox 2"/>
          <p:cNvSpPr txBox="1">
            <a:spLocks noChangeArrowheads="1"/>
          </p:cNvSpPr>
          <p:nvPr/>
        </p:nvSpPr>
        <p:spPr bwMode="auto">
          <a:xfrm>
            <a:off x="327025" y="5867400"/>
            <a:ext cx="5614988" cy="120173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u="sng"/>
              <a:t>När får vi beträda gräsplanerna ?</a:t>
            </a:r>
          </a:p>
          <a:p>
            <a:pPr eaLnBrk="1" hangingPunct="1"/>
            <a:r>
              <a:rPr lang="sv-SE"/>
              <a:t>Vår vaktmästare och planskötare Åke meddelar när vi kan börja träna på gräsplanerna. </a:t>
            </a:r>
            <a:r>
              <a:rPr lang="sv-SE" b="1"/>
              <a:t>Ta inte ett eget beslut!!</a:t>
            </a:r>
          </a:p>
        </p:txBody>
      </p:sp>
      <p:pic>
        <p:nvPicPr>
          <p:cNvPr id="4101" name="Picture 5" descr="\\naspri02tsivz2.tcad.telia.se\TS-Home209$\lgrand\Documents\Klubbar\Essvik AIF\Essvikslogg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684213"/>
            <a:ext cx="107632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298</Words>
  <Application>Microsoft Office PowerPoint</Application>
  <PresentationFormat>On-screen Show (4:3)</PresentationFormat>
  <Paragraphs>134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EAIF 2013</vt:lpstr>
      <vt:lpstr>EAIF </vt:lpstr>
    </vt:vector>
  </TitlesOfParts>
  <Company>TeliaSonera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mawahl</dc:creator>
  <cp:lastModifiedBy>TeliaSonera</cp:lastModifiedBy>
  <cp:revision>65</cp:revision>
  <dcterms:created xsi:type="dcterms:W3CDTF">2010-04-07T07:24:55Z</dcterms:created>
  <dcterms:modified xsi:type="dcterms:W3CDTF">2013-05-02T11:11:42Z</dcterms:modified>
</cp:coreProperties>
</file>