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7" r:id="rId3"/>
    <p:sldId id="261" r:id="rId4"/>
    <p:sldId id="263" r:id="rId5"/>
    <p:sldId id="269" r:id="rId6"/>
    <p:sldId id="264" r:id="rId7"/>
    <p:sldId id="262"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A7C3EB6-3D95-46B1-964E-6A9BBBDD813C}">
          <p14:sldIdLst>
            <p14:sldId id="268"/>
            <p14:sldId id="267"/>
            <p14:sldId id="261"/>
            <p14:sldId id="263"/>
            <p14:sldId id="269"/>
            <p14:sldId id="264"/>
            <p14:sldId id="262"/>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682DC-8785-464A-8D8B-05ECF1D216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A2561F-A1FA-429F-88A7-05A0A2AB47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AE3618-4A7A-4538-AF67-7CD3912B7E0B}"/>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5" name="Footer Placeholder 4">
            <a:extLst>
              <a:ext uri="{FF2B5EF4-FFF2-40B4-BE49-F238E27FC236}">
                <a16:creationId xmlns:a16="http://schemas.microsoft.com/office/drawing/2014/main" id="{F7DE7B45-77E0-4B4F-B0D3-7A3F96D185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FE0B4D-3EC8-4D36-8941-ED01936C43E6}"/>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886146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F902E-9330-4D37-9D31-DA98C967AC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470ED8-7320-4EBD-9574-14E4F9BBEC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18A6F-676D-46EB-8040-1A623CFBCB5D}"/>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5" name="Footer Placeholder 4">
            <a:extLst>
              <a:ext uri="{FF2B5EF4-FFF2-40B4-BE49-F238E27FC236}">
                <a16:creationId xmlns:a16="http://schemas.microsoft.com/office/drawing/2014/main" id="{9D7532D8-350F-4C86-BB28-4DFE4D9EE5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BBA552-CD74-4CF8-9D63-7FD79A78CB33}"/>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608049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F493D5-8802-420F-894D-CDABE82D26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DFE1BD-A363-4E52-88D3-BA92522BCC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9444D7-4E6B-4FCB-9305-FE0514659945}"/>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5" name="Footer Placeholder 4">
            <a:extLst>
              <a:ext uri="{FF2B5EF4-FFF2-40B4-BE49-F238E27FC236}">
                <a16:creationId xmlns:a16="http://schemas.microsoft.com/office/drawing/2014/main" id="{D5774667-3BBB-460F-B9CA-65AB00D3A4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5EE811-CB4F-4FB4-84C0-276DBD161206}"/>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657972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90CD7-6B81-4A29-BE28-301DD11D00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1A7A29-2458-40BB-A779-1770AF8838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E72D23-B910-4B13-8589-DC7103D5562B}"/>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5" name="Footer Placeholder 4">
            <a:extLst>
              <a:ext uri="{FF2B5EF4-FFF2-40B4-BE49-F238E27FC236}">
                <a16:creationId xmlns:a16="http://schemas.microsoft.com/office/drawing/2014/main" id="{3222193F-EBCA-4A30-A5B0-2D7A3EC4ED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29872-DA9F-4C0B-B08D-49DC6173F24C}"/>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273902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7A482-EA9C-4148-8FB0-550714B2E7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6B6D19-5067-4FDE-A53F-112ED40DE9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818F64-69B9-4726-8889-66E2142D4AE6}"/>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5" name="Footer Placeholder 4">
            <a:extLst>
              <a:ext uri="{FF2B5EF4-FFF2-40B4-BE49-F238E27FC236}">
                <a16:creationId xmlns:a16="http://schemas.microsoft.com/office/drawing/2014/main" id="{C551126B-A9B0-43B8-970F-E42B5C157F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0AC04F-E681-41A1-9A16-DA962DA91964}"/>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227919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C4B4-8793-4E22-BAAD-6EC4708E21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A41037-9E2A-4A65-9746-61380D6E79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75A665-9C31-4544-92BC-9E2BD9BEB7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6285FA-B141-46CB-BC6E-A25D8BAB72DB}"/>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6" name="Footer Placeholder 5">
            <a:extLst>
              <a:ext uri="{FF2B5EF4-FFF2-40B4-BE49-F238E27FC236}">
                <a16:creationId xmlns:a16="http://schemas.microsoft.com/office/drawing/2014/main" id="{15B14F2C-ABF0-466E-871B-6B191CF48C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D4C2BF-A6A7-493E-B99D-4A674D4D1796}"/>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162914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6317B-1F61-4A4E-9A2A-77CFB567CB1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6F470E-0E33-49C9-8E3F-75BF820327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130220-A57D-4BD5-A0B4-4D82AFFC6A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D7C2D1-A721-437B-A03F-1BA7CEEA93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43E95C-65CA-455B-8AEE-823AC60098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28E797-8CEE-4BCD-B8C4-238AF8CDBB6F}"/>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8" name="Footer Placeholder 7">
            <a:extLst>
              <a:ext uri="{FF2B5EF4-FFF2-40B4-BE49-F238E27FC236}">
                <a16:creationId xmlns:a16="http://schemas.microsoft.com/office/drawing/2014/main" id="{23A312E7-43B0-461F-8B9C-E5A6A76F8E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C3A546-908F-4CF9-BD58-DE762D6F88B8}"/>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1453451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2F2FE-6EED-4AE6-98DD-DBDBCAB23E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2B503B-7CBB-49EF-94B2-3B62064B44A8}"/>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4" name="Footer Placeholder 3">
            <a:extLst>
              <a:ext uri="{FF2B5EF4-FFF2-40B4-BE49-F238E27FC236}">
                <a16:creationId xmlns:a16="http://schemas.microsoft.com/office/drawing/2014/main" id="{2A3F09B3-10C4-40D4-A802-6750AEB7EE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D766B9C-14B7-4D21-8D32-F499F72167DC}"/>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04757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51F3D9-2922-4C58-9A2D-DAC9C539F7FD}"/>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3" name="Footer Placeholder 2">
            <a:extLst>
              <a:ext uri="{FF2B5EF4-FFF2-40B4-BE49-F238E27FC236}">
                <a16:creationId xmlns:a16="http://schemas.microsoft.com/office/drawing/2014/main" id="{F95627DA-F31E-4475-9E03-0161F94064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7E6C4F-0D20-497D-BCE9-1961483FAB8F}"/>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558059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FCD98-1A17-4EBE-9E7F-B9DEA786A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86D980E-94DA-4072-9A69-4BA766FE8D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79C343-3ED0-4B7E-B70E-E0C91EFE58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C3BDF5-1237-44F7-9AFA-15C8EEE52E77}"/>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6" name="Footer Placeholder 5">
            <a:extLst>
              <a:ext uri="{FF2B5EF4-FFF2-40B4-BE49-F238E27FC236}">
                <a16:creationId xmlns:a16="http://schemas.microsoft.com/office/drawing/2014/main" id="{8C5F12EF-05AE-40C9-89F2-D00F00CDBC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ED1468-CDA5-42BE-BF5D-D762DC986F07}"/>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2566973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7B289-7CE5-402C-92FD-15B34DB012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EEC783E-B715-420C-8C99-0402E1D1BB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7BB907-AC53-4140-8556-D3712DE78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DAE4DB-4B39-4204-A075-E53DCA1E1A20}"/>
              </a:ext>
            </a:extLst>
          </p:cNvPr>
          <p:cNvSpPr>
            <a:spLocks noGrp="1"/>
          </p:cNvSpPr>
          <p:nvPr>
            <p:ph type="dt" sz="half" idx="10"/>
          </p:nvPr>
        </p:nvSpPr>
        <p:spPr/>
        <p:txBody>
          <a:bodyPr/>
          <a:lstStyle/>
          <a:p>
            <a:fld id="{AC82C6C9-340C-4D32-9C35-81B8E0A702AB}" type="datetimeFigureOut">
              <a:rPr lang="en-US" smtClean="0"/>
              <a:t>8/3/2022</a:t>
            </a:fld>
            <a:endParaRPr lang="en-US"/>
          </a:p>
        </p:txBody>
      </p:sp>
      <p:sp>
        <p:nvSpPr>
          <p:cNvPr id="6" name="Footer Placeholder 5">
            <a:extLst>
              <a:ext uri="{FF2B5EF4-FFF2-40B4-BE49-F238E27FC236}">
                <a16:creationId xmlns:a16="http://schemas.microsoft.com/office/drawing/2014/main" id="{6082F01C-663D-430B-AD71-639240F475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9CB7DB-AE5A-4DA5-A14A-B9127D2AAC8D}"/>
              </a:ext>
            </a:extLst>
          </p:cNvPr>
          <p:cNvSpPr>
            <a:spLocks noGrp="1"/>
          </p:cNvSpPr>
          <p:nvPr>
            <p:ph type="sldNum" sz="quarter" idx="12"/>
          </p:nvPr>
        </p:nvSpPr>
        <p:spPr/>
        <p:txBody>
          <a:bodyPr/>
          <a:lstStyle/>
          <a:p>
            <a:fld id="{B8D3EDE4-336D-48F2-B21A-72DD3BC2C0E7}" type="slidenum">
              <a:rPr lang="en-US" smtClean="0"/>
              <a:t>‹#›</a:t>
            </a:fld>
            <a:endParaRPr lang="en-US"/>
          </a:p>
        </p:txBody>
      </p:sp>
    </p:spTree>
    <p:extLst>
      <p:ext uri="{BB962C8B-B14F-4D97-AF65-F5344CB8AC3E}">
        <p14:creationId xmlns:p14="http://schemas.microsoft.com/office/powerpoint/2010/main" val="3853650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5AEC3C5-D356-41B4-AEC1-8BFE672CB9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C632C1-125D-434F-8F86-CEF22DA326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431F53-B627-42DE-BAF9-2257CEE841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82C6C9-340C-4D32-9C35-81B8E0A702AB}" type="datetimeFigureOut">
              <a:rPr lang="en-US" smtClean="0"/>
              <a:t>8/3/2022</a:t>
            </a:fld>
            <a:endParaRPr lang="en-US"/>
          </a:p>
        </p:txBody>
      </p:sp>
      <p:sp>
        <p:nvSpPr>
          <p:cNvPr id="5" name="Footer Placeholder 4">
            <a:extLst>
              <a:ext uri="{FF2B5EF4-FFF2-40B4-BE49-F238E27FC236}">
                <a16:creationId xmlns:a16="http://schemas.microsoft.com/office/drawing/2014/main" id="{4D65DAB6-F8FE-478C-AC93-089381D268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A0DADBC-678A-4AF8-8C37-111C197060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3EDE4-336D-48F2-B21A-72DD3BC2C0E7}" type="slidenum">
              <a:rPr lang="en-US" smtClean="0"/>
              <a:t>‹#›</a:t>
            </a:fld>
            <a:endParaRPr lang="en-US"/>
          </a:p>
        </p:txBody>
      </p:sp>
    </p:spTree>
    <p:extLst>
      <p:ext uri="{BB962C8B-B14F-4D97-AF65-F5344CB8AC3E}">
        <p14:creationId xmlns:p14="http://schemas.microsoft.com/office/powerpoint/2010/main" val="316166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970C333E-CEB7-4999-B181-DEC523FE92E3}"/>
              </a:ext>
            </a:extLst>
          </p:cNvPr>
          <p:cNvPicPr>
            <a:picLocks noGrp="1" noChangeAspect="1"/>
          </p:cNvPicPr>
          <p:nvPr>
            <p:ph idx="1"/>
          </p:nvPr>
        </p:nvPicPr>
        <p:blipFill>
          <a:blip r:embed="rId2"/>
          <a:stretch>
            <a:fillRect/>
          </a:stretch>
        </p:blipFill>
        <p:spPr>
          <a:xfrm>
            <a:off x="3853645" y="643466"/>
            <a:ext cx="4484709" cy="5571067"/>
          </a:xfrm>
          <a:prstGeom prst="rect">
            <a:avLst/>
          </a:prstGeom>
        </p:spPr>
      </p:pic>
    </p:spTree>
    <p:extLst>
      <p:ext uri="{BB962C8B-B14F-4D97-AF65-F5344CB8AC3E}">
        <p14:creationId xmlns:p14="http://schemas.microsoft.com/office/powerpoint/2010/main" val="3699986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C60E3-B163-4D2D-B8B5-618EC16A2184}"/>
              </a:ext>
            </a:extLst>
          </p:cNvPr>
          <p:cNvSpPr>
            <a:spLocks noGrp="1"/>
          </p:cNvSpPr>
          <p:nvPr>
            <p:ph idx="1"/>
          </p:nvPr>
        </p:nvSpPr>
        <p:spPr>
          <a:xfrm>
            <a:off x="632640" y="1041347"/>
            <a:ext cx="3573544" cy="5405947"/>
          </a:xfrm>
          <a:effectLst>
            <a:outerShdw blurRad="50800" dist="50800" dir="5400000" algn="ctr" rotWithShape="0">
              <a:srgbClr val="000000">
                <a:alpha val="0"/>
              </a:srgbClr>
            </a:outerShdw>
          </a:effectLst>
        </p:spPr>
        <p:txBody>
          <a:bodyPr>
            <a:normAutofit fontScale="25000" lnSpcReduction="20000"/>
          </a:bodyPr>
          <a:lstStyle/>
          <a:p>
            <a:r>
              <a:rPr lang="sv-SE" sz="6400" dirty="0"/>
              <a:t>Vår målsättning är ”Så många som möjligt så länge som möjligt i en Trygg Miljö” och utifrån det ska vi ta beslut och forma vår verksamhet.</a:t>
            </a:r>
          </a:p>
          <a:p>
            <a:r>
              <a:rPr lang="sv-SE" sz="6400" b="0" i="0" dirty="0">
                <a:solidFill>
                  <a:srgbClr val="000000"/>
                </a:solidFill>
                <a:effectLst/>
              </a:rPr>
              <a:t>Vi vill bedriva en verksamhet som är öppen för alla och är anpassad till medlemmarnas egna ambition och förmåga.</a:t>
            </a:r>
            <a:endParaRPr lang="sv-SE" sz="6400" dirty="0"/>
          </a:p>
          <a:p>
            <a:r>
              <a:rPr lang="sv-SE" sz="6400" b="0" i="0" dirty="0" err="1">
                <a:solidFill>
                  <a:srgbClr val="000000"/>
                </a:solidFill>
                <a:effectLst/>
              </a:rPr>
              <a:t>Essviks</a:t>
            </a:r>
            <a:r>
              <a:rPr lang="sv-SE" sz="6400" b="0" i="0" dirty="0">
                <a:solidFill>
                  <a:srgbClr val="000000"/>
                </a:solidFill>
                <a:effectLst/>
              </a:rPr>
              <a:t> AIF är inte en förening med elitsatsning utan betoning och fokus är på glädje och gemenskap.</a:t>
            </a:r>
          </a:p>
          <a:p>
            <a:r>
              <a:rPr lang="sv-SE" sz="6400" dirty="0" err="1"/>
              <a:t>Essviks</a:t>
            </a:r>
            <a:r>
              <a:rPr lang="sv-SE" sz="6400" dirty="0"/>
              <a:t> AIF är som en ideell förening byggd på samverkan mellan våra medlemmar och de områden/funktioner som utgör föreningen.</a:t>
            </a:r>
          </a:p>
          <a:p>
            <a:r>
              <a:rPr lang="sv-SE" sz="6400" dirty="0" err="1"/>
              <a:t>Essviks</a:t>
            </a:r>
            <a:r>
              <a:rPr lang="sv-SE" sz="6400" dirty="0"/>
              <a:t> AIF verksamhet utgår från ”Spela, Lek och Lär” och andra riktlinjer som fotbollsförbundet arbetar efter.</a:t>
            </a:r>
          </a:p>
          <a:p>
            <a:r>
              <a:rPr lang="sv-SE" sz="6400" dirty="0"/>
              <a:t>Detta dokument är framtaget av ledare och styrelsen samt godkänt och antagit av styrelsen. Det är allas gemensamma ansvar att följa dessa riktlinjer.</a:t>
            </a:r>
          </a:p>
          <a:p>
            <a:endParaRPr lang="en-US" sz="2000" dirty="0"/>
          </a:p>
        </p:txBody>
      </p:sp>
      <p:sp>
        <p:nvSpPr>
          <p:cNvPr id="4" name="Oval 3">
            <a:extLst>
              <a:ext uri="{FF2B5EF4-FFF2-40B4-BE49-F238E27FC236}">
                <a16:creationId xmlns:a16="http://schemas.microsoft.com/office/drawing/2014/main" id="{F17ECC9C-518F-40B6-A289-6833F9CF8530}"/>
              </a:ext>
            </a:extLst>
          </p:cNvPr>
          <p:cNvSpPr/>
          <p:nvPr/>
        </p:nvSpPr>
        <p:spPr>
          <a:xfrm>
            <a:off x="7301438" y="1915210"/>
            <a:ext cx="1067502" cy="710426"/>
          </a:xfrm>
          <a:prstGeom prst="ellipse">
            <a:avLst/>
          </a:prstGeom>
          <a:solidFill>
            <a:schemeClr val="accent6">
              <a:lumMod val="75000"/>
            </a:schemeClr>
          </a:solidFill>
          <a:ln w="28575" cmpd="thickThin">
            <a:solidFill>
              <a:schemeClr val="accent6">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a:extLst>
              <a:ext uri="{FF2B5EF4-FFF2-40B4-BE49-F238E27FC236}">
                <a16:creationId xmlns:a16="http://schemas.microsoft.com/office/drawing/2014/main" id="{21B5D280-EA46-4B6C-966F-0D2BCC19A433}"/>
              </a:ext>
            </a:extLst>
          </p:cNvPr>
          <p:cNvSpPr/>
          <p:nvPr/>
        </p:nvSpPr>
        <p:spPr>
          <a:xfrm>
            <a:off x="6753216" y="2777805"/>
            <a:ext cx="2243011" cy="2060376"/>
          </a:xfrm>
          <a:prstGeom prst="triangle">
            <a:avLst/>
          </a:prstGeom>
          <a:noFill/>
          <a:ln w="41275" cmpd="dbl">
            <a:solidFill>
              <a:schemeClr val="accent6">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D47F9DB-8397-4AEC-9742-45AE6F22CC22}"/>
              </a:ext>
            </a:extLst>
          </p:cNvPr>
          <p:cNvSpPr txBox="1"/>
          <p:nvPr/>
        </p:nvSpPr>
        <p:spPr>
          <a:xfrm>
            <a:off x="7358917" y="2040989"/>
            <a:ext cx="1124176" cy="369332"/>
          </a:xfrm>
          <a:prstGeom prst="rect">
            <a:avLst/>
          </a:prstGeom>
          <a:noFill/>
        </p:spPr>
        <p:txBody>
          <a:bodyPr wrap="square" rtlCol="0">
            <a:spAutoFit/>
          </a:bodyPr>
          <a:lstStyle/>
          <a:p>
            <a:r>
              <a:rPr lang="sv-SE" dirty="0">
                <a:solidFill>
                  <a:schemeClr val="bg1"/>
                </a:solidFill>
              </a:rPr>
              <a:t>Spelare</a:t>
            </a:r>
          </a:p>
        </p:txBody>
      </p:sp>
      <p:sp>
        <p:nvSpPr>
          <p:cNvPr id="7" name="Rectangle: Rounded Corners 6">
            <a:extLst>
              <a:ext uri="{FF2B5EF4-FFF2-40B4-BE49-F238E27FC236}">
                <a16:creationId xmlns:a16="http://schemas.microsoft.com/office/drawing/2014/main" id="{25F2D4B2-97EA-4B9A-A026-D2BC3C3E3449}"/>
              </a:ext>
            </a:extLst>
          </p:cNvPr>
          <p:cNvSpPr/>
          <p:nvPr/>
        </p:nvSpPr>
        <p:spPr>
          <a:xfrm>
            <a:off x="4933428" y="1349438"/>
            <a:ext cx="6104248" cy="4351338"/>
          </a:xfrm>
          <a:prstGeom prst="roundRect">
            <a:avLst/>
          </a:prstGeom>
          <a:noFill/>
          <a:ln w="38100" cmpd="tri">
            <a:solidFill>
              <a:schemeClr val="accent6">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F459850-C49D-45F3-9506-D79B1F6F4253}"/>
              </a:ext>
            </a:extLst>
          </p:cNvPr>
          <p:cNvSpPr txBox="1"/>
          <p:nvPr/>
        </p:nvSpPr>
        <p:spPr>
          <a:xfrm>
            <a:off x="7163930" y="1178399"/>
            <a:ext cx="1393070" cy="400110"/>
          </a:xfrm>
          <a:prstGeom prst="rect">
            <a:avLst/>
          </a:prstGeom>
          <a:solidFill>
            <a:schemeClr val="bg1"/>
          </a:solidFill>
          <a:ln>
            <a:noFill/>
          </a:ln>
        </p:spPr>
        <p:txBody>
          <a:bodyPr wrap="square" rtlCol="0">
            <a:spAutoFit/>
          </a:bodyPr>
          <a:lstStyle/>
          <a:p>
            <a:r>
              <a:rPr lang="sv-SE" sz="2000" dirty="0"/>
              <a:t>Essviks AIF</a:t>
            </a:r>
            <a:endParaRPr lang="en-US" sz="2000" dirty="0"/>
          </a:p>
        </p:txBody>
      </p:sp>
      <p:sp>
        <p:nvSpPr>
          <p:cNvPr id="9" name="Oval 8">
            <a:extLst>
              <a:ext uri="{FF2B5EF4-FFF2-40B4-BE49-F238E27FC236}">
                <a16:creationId xmlns:a16="http://schemas.microsoft.com/office/drawing/2014/main" id="{3C08AABB-61F5-4049-8D5F-6142EB4FA7F4}"/>
              </a:ext>
            </a:extLst>
          </p:cNvPr>
          <p:cNvSpPr/>
          <p:nvPr/>
        </p:nvSpPr>
        <p:spPr>
          <a:xfrm>
            <a:off x="5581869" y="4361742"/>
            <a:ext cx="1067502" cy="710427"/>
          </a:xfrm>
          <a:prstGeom prst="ellipse">
            <a:avLst/>
          </a:prstGeom>
          <a:solidFill>
            <a:schemeClr val="accent6">
              <a:lumMod val="75000"/>
            </a:schemeClr>
          </a:solidFill>
          <a:ln w="28575" cmpd="thickThin">
            <a:solidFill>
              <a:schemeClr val="accent6">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31673A33-F8B2-4DFB-B337-A8D446515AA9}"/>
              </a:ext>
            </a:extLst>
          </p:cNvPr>
          <p:cNvSpPr/>
          <p:nvPr/>
        </p:nvSpPr>
        <p:spPr>
          <a:xfrm>
            <a:off x="9081330" y="4361742"/>
            <a:ext cx="1067502" cy="710426"/>
          </a:xfrm>
          <a:prstGeom prst="ellipse">
            <a:avLst/>
          </a:prstGeom>
          <a:solidFill>
            <a:schemeClr val="accent6">
              <a:lumMod val="75000"/>
            </a:schemeClr>
          </a:solidFill>
          <a:ln w="28575" cmpd="thickThin">
            <a:solidFill>
              <a:schemeClr val="accent6">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87D74E54-76F1-4571-9F88-F652D7E08C41}"/>
              </a:ext>
            </a:extLst>
          </p:cNvPr>
          <p:cNvSpPr txBox="1"/>
          <p:nvPr/>
        </p:nvSpPr>
        <p:spPr>
          <a:xfrm>
            <a:off x="5687108" y="4531854"/>
            <a:ext cx="820294" cy="369332"/>
          </a:xfrm>
          <a:prstGeom prst="rect">
            <a:avLst/>
          </a:prstGeom>
          <a:noFill/>
          <a:ln>
            <a:noFill/>
          </a:ln>
        </p:spPr>
        <p:txBody>
          <a:bodyPr wrap="square" rtlCol="0">
            <a:spAutoFit/>
          </a:bodyPr>
          <a:lstStyle/>
          <a:p>
            <a:r>
              <a:rPr lang="sv-SE" dirty="0">
                <a:solidFill>
                  <a:schemeClr val="bg1">
                    <a:lumMod val="95000"/>
                  </a:schemeClr>
                </a:solidFill>
              </a:rPr>
              <a:t>Ledare</a:t>
            </a:r>
            <a:endParaRPr lang="en-US" dirty="0">
              <a:solidFill>
                <a:schemeClr val="bg1">
                  <a:lumMod val="95000"/>
                </a:schemeClr>
              </a:solidFill>
            </a:endParaRPr>
          </a:p>
        </p:txBody>
      </p:sp>
      <p:sp>
        <p:nvSpPr>
          <p:cNvPr id="12" name="TextBox 11">
            <a:extLst>
              <a:ext uri="{FF2B5EF4-FFF2-40B4-BE49-F238E27FC236}">
                <a16:creationId xmlns:a16="http://schemas.microsoft.com/office/drawing/2014/main" id="{DCD4E249-3691-4C34-955D-E8F3FC2C6487}"/>
              </a:ext>
            </a:extLst>
          </p:cNvPr>
          <p:cNvSpPr txBox="1"/>
          <p:nvPr/>
        </p:nvSpPr>
        <p:spPr>
          <a:xfrm>
            <a:off x="9136540" y="4510802"/>
            <a:ext cx="1112805" cy="369332"/>
          </a:xfrm>
          <a:prstGeom prst="rect">
            <a:avLst/>
          </a:prstGeom>
          <a:noFill/>
        </p:spPr>
        <p:txBody>
          <a:bodyPr wrap="square" rtlCol="0">
            <a:spAutoFit/>
          </a:bodyPr>
          <a:lstStyle/>
          <a:p>
            <a:r>
              <a:rPr lang="sv-SE" dirty="0">
                <a:solidFill>
                  <a:schemeClr val="bg1">
                    <a:lumMod val="95000"/>
                  </a:schemeClr>
                </a:solidFill>
              </a:rPr>
              <a:t>Förälder</a:t>
            </a:r>
            <a:endParaRPr lang="en-US" dirty="0">
              <a:solidFill>
                <a:schemeClr val="bg1">
                  <a:lumMod val="95000"/>
                </a:schemeClr>
              </a:solidFill>
            </a:endParaRPr>
          </a:p>
        </p:txBody>
      </p:sp>
      <p:sp>
        <p:nvSpPr>
          <p:cNvPr id="13" name="TextBox 12">
            <a:extLst>
              <a:ext uri="{FF2B5EF4-FFF2-40B4-BE49-F238E27FC236}">
                <a16:creationId xmlns:a16="http://schemas.microsoft.com/office/drawing/2014/main" id="{C16511BF-DD12-43F6-BD90-6DDEE1A5339F}"/>
              </a:ext>
            </a:extLst>
          </p:cNvPr>
          <p:cNvSpPr txBox="1"/>
          <p:nvPr/>
        </p:nvSpPr>
        <p:spPr>
          <a:xfrm>
            <a:off x="10334449" y="2961729"/>
            <a:ext cx="1224911" cy="369332"/>
          </a:xfrm>
          <a:prstGeom prst="rect">
            <a:avLst/>
          </a:prstGeom>
          <a:solidFill>
            <a:schemeClr val="bg1"/>
          </a:solidFill>
        </p:spPr>
        <p:txBody>
          <a:bodyPr wrap="square" rtlCol="0">
            <a:spAutoFit/>
          </a:bodyPr>
          <a:lstStyle/>
          <a:p>
            <a:r>
              <a:rPr lang="sv-SE" dirty="0"/>
              <a:t>Anläggning</a:t>
            </a:r>
            <a:endParaRPr lang="en-US" dirty="0"/>
          </a:p>
        </p:txBody>
      </p:sp>
      <p:sp>
        <p:nvSpPr>
          <p:cNvPr id="14" name="TextBox 13">
            <a:extLst>
              <a:ext uri="{FF2B5EF4-FFF2-40B4-BE49-F238E27FC236}">
                <a16:creationId xmlns:a16="http://schemas.microsoft.com/office/drawing/2014/main" id="{71AF8CE5-DF5B-45E0-9F3E-757F30DC7A1E}"/>
              </a:ext>
            </a:extLst>
          </p:cNvPr>
          <p:cNvSpPr txBox="1"/>
          <p:nvPr/>
        </p:nvSpPr>
        <p:spPr>
          <a:xfrm>
            <a:off x="10427065" y="3498953"/>
            <a:ext cx="992943" cy="369332"/>
          </a:xfrm>
          <a:prstGeom prst="rect">
            <a:avLst/>
          </a:prstGeom>
          <a:solidFill>
            <a:schemeClr val="bg1"/>
          </a:solidFill>
        </p:spPr>
        <p:txBody>
          <a:bodyPr wrap="square" rtlCol="0">
            <a:spAutoFit/>
          </a:bodyPr>
          <a:lstStyle/>
          <a:p>
            <a:r>
              <a:rPr lang="sv-SE" dirty="0"/>
              <a:t>Ekonomi</a:t>
            </a:r>
            <a:endParaRPr lang="en-US" dirty="0"/>
          </a:p>
        </p:txBody>
      </p:sp>
      <p:sp>
        <p:nvSpPr>
          <p:cNvPr id="15" name="TextBox 14">
            <a:extLst>
              <a:ext uri="{FF2B5EF4-FFF2-40B4-BE49-F238E27FC236}">
                <a16:creationId xmlns:a16="http://schemas.microsoft.com/office/drawing/2014/main" id="{B3C5BEDE-EDDC-4D8D-B3B2-2F8ABEADF4DC}"/>
              </a:ext>
            </a:extLst>
          </p:cNvPr>
          <p:cNvSpPr txBox="1"/>
          <p:nvPr/>
        </p:nvSpPr>
        <p:spPr>
          <a:xfrm>
            <a:off x="10592072" y="2424505"/>
            <a:ext cx="661898" cy="369332"/>
          </a:xfrm>
          <a:prstGeom prst="rect">
            <a:avLst/>
          </a:prstGeom>
          <a:solidFill>
            <a:schemeClr val="bg1"/>
          </a:solidFill>
        </p:spPr>
        <p:txBody>
          <a:bodyPr wrap="square" rtlCol="0">
            <a:spAutoFit/>
          </a:bodyPr>
          <a:lstStyle/>
          <a:p>
            <a:r>
              <a:rPr lang="sv-SE" dirty="0"/>
              <a:t>Miljö</a:t>
            </a:r>
            <a:endParaRPr lang="en-US" dirty="0"/>
          </a:p>
        </p:txBody>
      </p:sp>
      <p:sp>
        <p:nvSpPr>
          <p:cNvPr id="16" name="TextBox 15">
            <a:extLst>
              <a:ext uri="{FF2B5EF4-FFF2-40B4-BE49-F238E27FC236}">
                <a16:creationId xmlns:a16="http://schemas.microsoft.com/office/drawing/2014/main" id="{44D16F1F-62BC-4820-94A1-088E45B65707}"/>
              </a:ext>
            </a:extLst>
          </p:cNvPr>
          <p:cNvSpPr txBox="1"/>
          <p:nvPr/>
        </p:nvSpPr>
        <p:spPr>
          <a:xfrm>
            <a:off x="7301438" y="3782366"/>
            <a:ext cx="1234249" cy="830997"/>
          </a:xfrm>
          <a:prstGeom prst="rect">
            <a:avLst/>
          </a:prstGeom>
          <a:noFill/>
        </p:spPr>
        <p:txBody>
          <a:bodyPr wrap="none" rtlCol="0">
            <a:spAutoFit/>
          </a:bodyPr>
          <a:lstStyle/>
          <a:p>
            <a:r>
              <a:rPr lang="sv-SE" sz="1200" dirty="0"/>
              <a:t>Så många som</a:t>
            </a:r>
          </a:p>
          <a:p>
            <a:r>
              <a:rPr lang="sv-SE" sz="1200" dirty="0"/>
              <a:t> möjligt, så länge</a:t>
            </a:r>
          </a:p>
          <a:p>
            <a:r>
              <a:rPr lang="sv-SE" sz="1200" dirty="0"/>
              <a:t> som möjligt</a:t>
            </a:r>
          </a:p>
          <a:p>
            <a:r>
              <a:rPr lang="sv-SE" sz="1200" dirty="0"/>
              <a:t> i en  Trygg Miljö</a:t>
            </a:r>
            <a:endParaRPr lang="en-US" sz="1200" dirty="0"/>
          </a:p>
        </p:txBody>
      </p:sp>
      <p:sp>
        <p:nvSpPr>
          <p:cNvPr id="18" name="TextBox 17">
            <a:extLst>
              <a:ext uri="{FF2B5EF4-FFF2-40B4-BE49-F238E27FC236}">
                <a16:creationId xmlns:a16="http://schemas.microsoft.com/office/drawing/2014/main" id="{46128C68-6A54-4AB8-985A-9E6621BA384E}"/>
              </a:ext>
            </a:extLst>
          </p:cNvPr>
          <p:cNvSpPr txBox="1"/>
          <p:nvPr/>
        </p:nvSpPr>
        <p:spPr>
          <a:xfrm>
            <a:off x="10304555" y="3982278"/>
            <a:ext cx="1254805" cy="369332"/>
          </a:xfrm>
          <a:prstGeom prst="rect">
            <a:avLst/>
          </a:prstGeom>
          <a:solidFill>
            <a:schemeClr val="bg1"/>
          </a:solidFill>
        </p:spPr>
        <p:txBody>
          <a:bodyPr wrap="square" rtlCol="0">
            <a:spAutoFit/>
          </a:bodyPr>
          <a:lstStyle/>
          <a:p>
            <a:pPr algn="ctr"/>
            <a:r>
              <a:rPr lang="sv-SE" dirty="0"/>
              <a:t>Utbildning</a:t>
            </a:r>
            <a:endParaRPr lang="en-US" dirty="0"/>
          </a:p>
        </p:txBody>
      </p:sp>
      <p:sp>
        <p:nvSpPr>
          <p:cNvPr id="20" name="TextBox 19">
            <a:extLst>
              <a:ext uri="{FF2B5EF4-FFF2-40B4-BE49-F238E27FC236}">
                <a16:creationId xmlns:a16="http://schemas.microsoft.com/office/drawing/2014/main" id="{289566F3-22ED-4BA2-9DBE-1B5039AB8FF1}"/>
              </a:ext>
            </a:extLst>
          </p:cNvPr>
          <p:cNvSpPr txBox="1"/>
          <p:nvPr/>
        </p:nvSpPr>
        <p:spPr>
          <a:xfrm>
            <a:off x="5440165" y="5852945"/>
            <a:ext cx="2626101" cy="1015663"/>
          </a:xfrm>
          <a:prstGeom prst="rect">
            <a:avLst/>
          </a:prstGeom>
          <a:noFill/>
        </p:spPr>
        <p:txBody>
          <a:bodyPr wrap="square" rtlCol="0">
            <a:spAutoFit/>
          </a:bodyPr>
          <a:lstStyle/>
          <a:p>
            <a:r>
              <a:rPr lang="sv-SE" sz="1200" dirty="0">
                <a:solidFill>
                  <a:srgbClr val="323232"/>
                </a:solidFill>
              </a:rPr>
              <a:t>V</a:t>
            </a:r>
            <a:r>
              <a:rPr lang="sv-SE" sz="1200" i="0" dirty="0">
                <a:solidFill>
                  <a:srgbClr val="323232"/>
                </a:solidFill>
                <a:effectLst/>
              </a:rPr>
              <a:t>erksamhet och verksamhetsidé</a:t>
            </a:r>
            <a:br>
              <a:rPr lang="sv-SE" sz="1200" dirty="0"/>
            </a:br>
            <a:r>
              <a:rPr lang="sv-SE" sz="1200" i="0" dirty="0">
                <a:solidFill>
                  <a:srgbClr val="323232"/>
                </a:solidFill>
                <a:effectLst/>
              </a:rPr>
              <a:t>Hur bygger vi ett lag</a:t>
            </a:r>
            <a:br>
              <a:rPr lang="sv-SE" sz="1200" dirty="0"/>
            </a:br>
            <a:r>
              <a:rPr lang="sv-SE" sz="1200" i="0" dirty="0">
                <a:solidFill>
                  <a:srgbClr val="323232"/>
                </a:solidFill>
                <a:effectLst/>
              </a:rPr>
              <a:t>Riktlinjer för knattefotboll</a:t>
            </a:r>
            <a:br>
              <a:rPr lang="sv-SE" sz="1200" dirty="0"/>
            </a:br>
            <a:r>
              <a:rPr lang="sv-SE" sz="1200" i="0" dirty="0">
                <a:solidFill>
                  <a:srgbClr val="323232"/>
                </a:solidFill>
                <a:effectLst/>
              </a:rPr>
              <a:t>Riktlinjer för pojk- och flickfotboll</a:t>
            </a:r>
            <a:br>
              <a:rPr lang="sv-SE" sz="1200" dirty="0"/>
            </a:br>
            <a:endParaRPr lang="en-US" sz="1200" dirty="0"/>
          </a:p>
        </p:txBody>
      </p:sp>
      <p:sp>
        <p:nvSpPr>
          <p:cNvPr id="21" name="TextBox 20">
            <a:extLst>
              <a:ext uri="{FF2B5EF4-FFF2-40B4-BE49-F238E27FC236}">
                <a16:creationId xmlns:a16="http://schemas.microsoft.com/office/drawing/2014/main" id="{013EF057-41D4-479B-A21C-D80E22C44B17}"/>
              </a:ext>
            </a:extLst>
          </p:cNvPr>
          <p:cNvSpPr txBox="1"/>
          <p:nvPr/>
        </p:nvSpPr>
        <p:spPr>
          <a:xfrm>
            <a:off x="8066267" y="5868668"/>
            <a:ext cx="2736852" cy="830997"/>
          </a:xfrm>
          <a:prstGeom prst="rect">
            <a:avLst/>
          </a:prstGeom>
          <a:noFill/>
        </p:spPr>
        <p:txBody>
          <a:bodyPr wrap="square" rtlCol="0">
            <a:spAutoFit/>
          </a:bodyPr>
          <a:lstStyle/>
          <a:p>
            <a:r>
              <a:rPr lang="sv-SE" sz="1200" i="0" dirty="0">
                <a:solidFill>
                  <a:srgbClr val="323232"/>
                </a:solidFill>
                <a:effectLst/>
              </a:rPr>
              <a:t>Riktlinjer för ungdomsfotboll</a:t>
            </a:r>
            <a:br>
              <a:rPr lang="sv-SE" sz="1200" dirty="0"/>
            </a:br>
            <a:r>
              <a:rPr lang="sv-SE" sz="1200" i="0" dirty="0">
                <a:solidFill>
                  <a:srgbClr val="323232"/>
                </a:solidFill>
                <a:effectLst/>
              </a:rPr>
              <a:t>Riktlinjer för ledare</a:t>
            </a:r>
            <a:br>
              <a:rPr lang="sv-SE" sz="1200" dirty="0"/>
            </a:br>
            <a:r>
              <a:rPr lang="sv-SE" sz="1200" i="0" dirty="0">
                <a:solidFill>
                  <a:srgbClr val="323232"/>
                </a:solidFill>
                <a:effectLst/>
              </a:rPr>
              <a:t>Vikten av föräldraengagemang</a:t>
            </a:r>
            <a:br>
              <a:rPr lang="sv-SE" sz="1200" dirty="0"/>
            </a:br>
            <a:r>
              <a:rPr lang="sv-SE" sz="1200" i="0" dirty="0">
                <a:solidFill>
                  <a:srgbClr val="323232"/>
                </a:solidFill>
                <a:effectLst/>
              </a:rPr>
              <a:t>Drogpolicy </a:t>
            </a:r>
            <a:endParaRPr lang="en-US" sz="1200" dirty="0"/>
          </a:p>
        </p:txBody>
      </p:sp>
    </p:spTree>
    <p:extLst>
      <p:ext uri="{BB962C8B-B14F-4D97-AF65-F5344CB8AC3E}">
        <p14:creationId xmlns:p14="http://schemas.microsoft.com/office/powerpoint/2010/main" val="364130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742136" y="210142"/>
            <a:ext cx="10515600" cy="1325563"/>
          </a:xfrm>
        </p:spPr>
        <p:txBody>
          <a:bodyPr/>
          <a:lstStyle/>
          <a:p>
            <a:r>
              <a:rPr lang="sv-SE" dirty="0"/>
              <a:t>Föreningen</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518330" y="2139001"/>
            <a:ext cx="4020078" cy="2579997"/>
          </a:xfrm>
          <a:prstGeom prst="rect">
            <a:avLst/>
          </a:prstGeom>
        </p:spPr>
      </p:pic>
      <p:sp>
        <p:nvSpPr>
          <p:cNvPr id="6" name="TextBox 5">
            <a:extLst>
              <a:ext uri="{FF2B5EF4-FFF2-40B4-BE49-F238E27FC236}">
                <a16:creationId xmlns:a16="http://schemas.microsoft.com/office/drawing/2014/main" id="{A5D0E92F-9E36-4A71-96CF-0A4876BCF03D}"/>
              </a:ext>
            </a:extLst>
          </p:cNvPr>
          <p:cNvSpPr txBox="1"/>
          <p:nvPr/>
        </p:nvSpPr>
        <p:spPr>
          <a:xfrm>
            <a:off x="789522" y="1442301"/>
            <a:ext cx="6242873" cy="4339650"/>
          </a:xfrm>
          <a:prstGeom prst="rect">
            <a:avLst/>
          </a:prstGeom>
          <a:noFill/>
        </p:spPr>
        <p:txBody>
          <a:bodyPr wrap="square" rtlCol="0">
            <a:spAutoFit/>
          </a:bodyPr>
          <a:lstStyle/>
          <a:p>
            <a:r>
              <a:rPr lang="sv-SE" sz="2400" dirty="0"/>
              <a:t>Målsättning: </a:t>
            </a:r>
          </a:p>
          <a:p>
            <a:pPr marL="285750" indent="-285750">
              <a:buFont typeface="Arial" panose="020B0604020202020204" pitchFamily="34" charset="0"/>
              <a:buChar char="•"/>
            </a:pPr>
            <a:r>
              <a:rPr lang="sv-SE" dirty="0"/>
              <a:t>Att så många som möjligt så länge som möjligt spelar fotboll och är aktiv i föreningen </a:t>
            </a:r>
            <a:r>
              <a:rPr lang="sv-SE" dirty="0" err="1"/>
              <a:t>Essviks</a:t>
            </a:r>
            <a:r>
              <a:rPr lang="sv-SE" dirty="0"/>
              <a:t> AIF</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Föreningen ska verka för att det ska finnas en god och sund verksamhet i föreningen med ansvarskännande och utbildade ledare.</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Spelare ska få chans att utvecklas efter sin förmåga och på lika villkor. </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dirty="0"/>
              <a:t>Alla spelare ska erbjudas en väl planerad träning i trygg och stimulerande miljö. Denna miljö ska vara en del i lärandet av god kamrat- och idrottsanda där mobbning, trakasserier eller rasism aldrig får förekomma</a:t>
            </a:r>
            <a:endParaRPr lang="en-US" dirty="0"/>
          </a:p>
        </p:txBody>
      </p:sp>
    </p:spTree>
    <p:extLst>
      <p:ext uri="{BB962C8B-B14F-4D97-AF65-F5344CB8AC3E}">
        <p14:creationId xmlns:p14="http://schemas.microsoft.com/office/powerpoint/2010/main" val="2217382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643380" y="247523"/>
            <a:ext cx="10515600" cy="1325563"/>
          </a:xfrm>
        </p:spPr>
        <p:txBody>
          <a:bodyPr/>
          <a:lstStyle/>
          <a:p>
            <a:r>
              <a:rPr lang="sv-SE" dirty="0"/>
              <a:t>Spelare</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844978" y="2240192"/>
            <a:ext cx="3853686" cy="2473210"/>
          </a:xfrm>
          <a:prstGeom prst="rect">
            <a:avLst/>
          </a:prstGeom>
        </p:spPr>
      </p:pic>
      <p:sp>
        <p:nvSpPr>
          <p:cNvPr id="7" name="TextBox 6">
            <a:extLst>
              <a:ext uri="{FF2B5EF4-FFF2-40B4-BE49-F238E27FC236}">
                <a16:creationId xmlns:a16="http://schemas.microsoft.com/office/drawing/2014/main" id="{FD4B450C-0BED-422D-899D-27D530C751C3}"/>
              </a:ext>
            </a:extLst>
          </p:cNvPr>
          <p:cNvSpPr txBox="1"/>
          <p:nvPr/>
        </p:nvSpPr>
        <p:spPr>
          <a:xfrm>
            <a:off x="643380" y="1573086"/>
            <a:ext cx="6431596" cy="5309146"/>
          </a:xfrm>
          <a:prstGeom prst="rect">
            <a:avLst/>
          </a:prstGeom>
          <a:noFill/>
        </p:spPr>
        <p:txBody>
          <a:bodyPr wrap="square">
            <a:spAutoFit/>
          </a:bodyPr>
          <a:lstStyle/>
          <a:p>
            <a:r>
              <a:rPr lang="sv-SE" sz="1500" dirty="0"/>
              <a:t>I Essviks AIF är varje spelare lika viktig.</a:t>
            </a:r>
          </a:p>
          <a:p>
            <a:endParaRPr lang="sv-SE" sz="900" dirty="0"/>
          </a:p>
          <a:p>
            <a:r>
              <a:rPr lang="sv-SE" sz="1500" dirty="0"/>
              <a:t>Alla spelare ska behandlas och utvecklas individuellt under ledarnas ansvar, med föräldrarnas stöd och uppmuntran.</a:t>
            </a:r>
          </a:p>
          <a:p>
            <a:endParaRPr lang="sv-SE" sz="900" dirty="0"/>
          </a:p>
          <a:p>
            <a:r>
              <a:rPr lang="sv-SE" sz="1500" dirty="0"/>
              <a:t>Vi uppmuntrar spelarna att våga och att de får lov att misslyckas. </a:t>
            </a:r>
          </a:p>
          <a:p>
            <a:endParaRPr lang="sv-SE" sz="900" dirty="0"/>
          </a:p>
          <a:p>
            <a:r>
              <a:rPr lang="sv-SE" sz="1500" dirty="0"/>
              <a:t>Vi ser att idrotten är en del av spelarens tillvaro och är medvetna om att skolarbetet går före fotbollen.</a:t>
            </a:r>
          </a:p>
          <a:p>
            <a:endParaRPr lang="sv-SE" sz="1500" dirty="0"/>
          </a:p>
          <a:p>
            <a:r>
              <a:rPr lang="sv-SE" sz="1500" dirty="0"/>
              <a:t>Vi ser det som positivt om spelare vill utöva andra idrotter </a:t>
            </a:r>
          </a:p>
          <a:p>
            <a:r>
              <a:rPr lang="sv-SE" sz="1500" dirty="0"/>
              <a:t>och stödjer samverkan för att det ska fungera.</a:t>
            </a:r>
          </a:p>
          <a:p>
            <a:endParaRPr lang="sv-SE" sz="900" dirty="0"/>
          </a:p>
          <a:p>
            <a:r>
              <a:rPr lang="sv-SE" sz="1500" dirty="0"/>
              <a:t>Barn- och ungdomsspelare ska ges möjlighet att utvecklas efter egen förmåga utifrån de riktlinjer förbundet arbetat fram. </a:t>
            </a:r>
          </a:p>
          <a:p>
            <a:endParaRPr lang="sv-SE" sz="900" dirty="0"/>
          </a:p>
          <a:p>
            <a:r>
              <a:rPr lang="sv-SE" sz="1500" dirty="0"/>
              <a:t>Spelarna har ett ansvar gentemot föreningen vid träningar, matcher och andra tillfällen då föreningen representeras.  Ansvaret ligger i att uppträda på korrekt och respektfullt sätt genom att:</a:t>
            </a:r>
          </a:p>
          <a:p>
            <a:r>
              <a:rPr lang="sv-SE" sz="1500" dirty="0"/>
              <a:t>Lyssna på varandra, Ledare och domare. </a:t>
            </a:r>
          </a:p>
          <a:p>
            <a:r>
              <a:rPr lang="sv-SE" sz="1500" dirty="0"/>
              <a:t>Vårda sitt språk och ta ansvar för sin roll i egen och lagets utveckling. </a:t>
            </a:r>
          </a:p>
          <a:p>
            <a:r>
              <a:rPr lang="sv-SE" sz="1500" dirty="0"/>
              <a:t>Vara rädd om och visa respekt för föreningens gemensamma anläggning och material.</a:t>
            </a:r>
          </a:p>
          <a:p>
            <a:endParaRPr lang="sv-SE" sz="900" dirty="0"/>
          </a:p>
          <a:p>
            <a:r>
              <a:rPr lang="sv-SE" sz="1500" dirty="0"/>
              <a:t>Spelarna har ett ansvar att uppträda efter de regler som föreningen upprättat.</a:t>
            </a:r>
            <a:endParaRPr lang="en-US" sz="1500" dirty="0"/>
          </a:p>
        </p:txBody>
      </p:sp>
    </p:spTree>
    <p:extLst>
      <p:ext uri="{BB962C8B-B14F-4D97-AF65-F5344CB8AC3E}">
        <p14:creationId xmlns:p14="http://schemas.microsoft.com/office/powerpoint/2010/main" val="476094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643380" y="247523"/>
            <a:ext cx="10515600" cy="1325563"/>
          </a:xfrm>
        </p:spPr>
        <p:txBody>
          <a:bodyPr/>
          <a:lstStyle/>
          <a:p>
            <a:r>
              <a:rPr lang="sv-SE" dirty="0"/>
              <a:t>Spelare</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844978" y="2240192"/>
            <a:ext cx="3853686" cy="2473210"/>
          </a:xfrm>
          <a:prstGeom prst="rect">
            <a:avLst/>
          </a:prstGeom>
        </p:spPr>
      </p:pic>
      <p:sp>
        <p:nvSpPr>
          <p:cNvPr id="7" name="TextBox 6">
            <a:extLst>
              <a:ext uri="{FF2B5EF4-FFF2-40B4-BE49-F238E27FC236}">
                <a16:creationId xmlns:a16="http://schemas.microsoft.com/office/drawing/2014/main" id="{FD4B450C-0BED-422D-899D-27D530C751C3}"/>
              </a:ext>
            </a:extLst>
          </p:cNvPr>
          <p:cNvSpPr txBox="1"/>
          <p:nvPr/>
        </p:nvSpPr>
        <p:spPr>
          <a:xfrm>
            <a:off x="643380" y="1573086"/>
            <a:ext cx="6431596" cy="5309146"/>
          </a:xfrm>
          <a:prstGeom prst="rect">
            <a:avLst/>
          </a:prstGeom>
          <a:noFill/>
        </p:spPr>
        <p:txBody>
          <a:bodyPr wrap="square">
            <a:spAutoFit/>
          </a:bodyPr>
          <a:lstStyle/>
          <a:p>
            <a:r>
              <a:rPr lang="sv-SE" sz="1500" dirty="0"/>
              <a:t>I Essviks AIF är varje spelare lika viktig.</a:t>
            </a:r>
          </a:p>
          <a:p>
            <a:endParaRPr lang="sv-SE" sz="900" dirty="0"/>
          </a:p>
          <a:p>
            <a:r>
              <a:rPr lang="sv-SE" sz="1500" dirty="0"/>
              <a:t>Alla spelare ska behandlas och utvecklas individuellt under ledarnas ansvar, med föräldrarnas stöd och uppmuntran.</a:t>
            </a:r>
          </a:p>
          <a:p>
            <a:endParaRPr lang="sv-SE" sz="900" dirty="0"/>
          </a:p>
          <a:p>
            <a:r>
              <a:rPr lang="sv-SE" sz="1500" dirty="0"/>
              <a:t>Vi uppmuntrar spelarna att våga och att de får lov att misslyckas. </a:t>
            </a:r>
          </a:p>
          <a:p>
            <a:endParaRPr lang="sv-SE" sz="900" dirty="0"/>
          </a:p>
          <a:p>
            <a:r>
              <a:rPr lang="sv-SE" sz="1500" dirty="0"/>
              <a:t>Vi ser att idrotten är en del av spelarens tillvaro och är medvetna om att skolarbetet går före fotbollen.</a:t>
            </a:r>
          </a:p>
          <a:p>
            <a:endParaRPr lang="sv-SE" sz="1500" dirty="0"/>
          </a:p>
          <a:p>
            <a:r>
              <a:rPr lang="sv-SE" sz="1500" dirty="0"/>
              <a:t>Vi ser det som positivt om spelare vill utöva andra idrotter </a:t>
            </a:r>
          </a:p>
          <a:p>
            <a:r>
              <a:rPr lang="sv-SE" sz="1500" dirty="0"/>
              <a:t>och stödjer samverkan för att det ska fungera.</a:t>
            </a:r>
          </a:p>
          <a:p>
            <a:endParaRPr lang="sv-SE" sz="900" dirty="0"/>
          </a:p>
          <a:p>
            <a:r>
              <a:rPr lang="sv-SE" sz="1500" dirty="0"/>
              <a:t>Barn- och ungdomsspelare ska ges möjlighet att utvecklas efter egen förmåga utifrån de riktlinjer förbundet arbetat fram. </a:t>
            </a:r>
          </a:p>
          <a:p>
            <a:endParaRPr lang="sv-SE" sz="900" dirty="0"/>
          </a:p>
          <a:p>
            <a:r>
              <a:rPr lang="sv-SE" sz="1500" dirty="0"/>
              <a:t>Spelarna har ett ansvar gentemot föreningen vid träningar, matcher och andra tillfällen då föreningen representeras.  Ansvaret ligger i att uppträda på korrekt och respektfullt sätt genom att:</a:t>
            </a:r>
          </a:p>
          <a:p>
            <a:r>
              <a:rPr lang="sv-SE" sz="1500" dirty="0"/>
              <a:t>Lyssna på varandra, Ledare och domare. </a:t>
            </a:r>
          </a:p>
          <a:p>
            <a:r>
              <a:rPr lang="sv-SE" sz="1500" dirty="0"/>
              <a:t>Vårda sitt språk och ta ansvar för sin roll i egen och lagets utveckling. </a:t>
            </a:r>
          </a:p>
          <a:p>
            <a:r>
              <a:rPr lang="sv-SE" sz="1500" dirty="0"/>
              <a:t>Vara rädd om och visa respekt för föreningens gemensamma anläggning och material.</a:t>
            </a:r>
          </a:p>
          <a:p>
            <a:endParaRPr lang="sv-SE" sz="900" dirty="0"/>
          </a:p>
          <a:p>
            <a:r>
              <a:rPr lang="sv-SE" sz="1500" dirty="0"/>
              <a:t>Spelarna har ett ansvar att uppträda efter de regler som föreningen upprättat.</a:t>
            </a:r>
            <a:endParaRPr lang="en-US" sz="1500" dirty="0"/>
          </a:p>
        </p:txBody>
      </p:sp>
    </p:spTree>
    <p:extLst>
      <p:ext uri="{BB962C8B-B14F-4D97-AF65-F5344CB8AC3E}">
        <p14:creationId xmlns:p14="http://schemas.microsoft.com/office/powerpoint/2010/main" val="4210742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669555" y="233390"/>
            <a:ext cx="10515600" cy="1325563"/>
          </a:xfrm>
        </p:spPr>
        <p:txBody>
          <a:bodyPr/>
          <a:lstStyle/>
          <a:p>
            <a:r>
              <a:rPr lang="sv-SE" dirty="0"/>
              <a:t>Ledare</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975076" y="2231117"/>
            <a:ext cx="3733015" cy="2395766"/>
          </a:xfrm>
          <a:prstGeom prst="rect">
            <a:avLst/>
          </a:prstGeom>
        </p:spPr>
      </p:pic>
      <p:sp>
        <p:nvSpPr>
          <p:cNvPr id="6" name="TextBox 5">
            <a:extLst>
              <a:ext uri="{FF2B5EF4-FFF2-40B4-BE49-F238E27FC236}">
                <a16:creationId xmlns:a16="http://schemas.microsoft.com/office/drawing/2014/main" id="{A5D0E92F-9E36-4A71-96CF-0A4876BCF03D}"/>
              </a:ext>
            </a:extLst>
          </p:cNvPr>
          <p:cNvSpPr txBox="1"/>
          <p:nvPr/>
        </p:nvSpPr>
        <p:spPr>
          <a:xfrm>
            <a:off x="707009" y="1442301"/>
            <a:ext cx="7070103" cy="5047536"/>
          </a:xfrm>
          <a:prstGeom prst="rect">
            <a:avLst/>
          </a:prstGeom>
          <a:noFill/>
        </p:spPr>
        <p:txBody>
          <a:bodyPr wrap="square" rtlCol="0">
            <a:spAutoFit/>
          </a:bodyPr>
          <a:lstStyle/>
          <a:p>
            <a:r>
              <a:rPr lang="sv-SE" sz="1600" dirty="0"/>
              <a:t>Som ledare i Essviks AIF ser man till hela föreningens bästa och inte enbart till sitt eget lags bästa. Genom att ses vid återkommande träffar skapar vi möjlighet för ledarna att skapa gemenskap, utbyta idéer och erfarenheter såväl som att samordna och stämma av de aktiviteter som sker under säsongen.</a:t>
            </a:r>
          </a:p>
          <a:p>
            <a:endParaRPr lang="sv-SE" sz="1600" dirty="0"/>
          </a:p>
          <a:p>
            <a:r>
              <a:rPr lang="sv-SE" sz="1600" dirty="0"/>
              <a:t>Alla ledare skall erbjudas utbildning, under föreningens ansvar. Målet är att alla ledare ska ha rätt utbildningsnivå enligt förbundets riktlinjer. </a:t>
            </a:r>
          </a:p>
          <a:p>
            <a:endParaRPr lang="sv-SE" sz="1600" dirty="0"/>
          </a:p>
          <a:p>
            <a:r>
              <a:rPr lang="sv-SE" sz="1600" dirty="0"/>
              <a:t>Som ledare i </a:t>
            </a:r>
            <a:r>
              <a:rPr lang="sv-SE" sz="1600" dirty="0" err="1"/>
              <a:t>Essvik</a:t>
            </a:r>
            <a:r>
              <a:rPr lang="sv-SE" sz="1600" dirty="0"/>
              <a:t> strävar vi efter att</a:t>
            </a:r>
          </a:p>
          <a:p>
            <a:r>
              <a:rPr lang="sv-SE" sz="1600" dirty="0"/>
              <a:t>Bedriva en välplanerad verksamhet som ger ge spelarna kunskap i fotboll och lagsportens grunder</a:t>
            </a:r>
          </a:p>
          <a:p>
            <a:r>
              <a:rPr lang="sv-SE" sz="1600" dirty="0"/>
              <a:t>Värna om gemenskap, kamratskap, respekt och allas lika värde. </a:t>
            </a:r>
          </a:p>
          <a:p>
            <a:r>
              <a:rPr lang="sv-SE" sz="1600" dirty="0"/>
              <a:t>Coacha spelarna med uppmuntringar och motiveringar samt skapa en miljö där man vågar försök För att uppnå detta är det viktigt att ledare skapar goda relationer med föräldrar, motståndare och domare. </a:t>
            </a:r>
          </a:p>
          <a:p>
            <a:endParaRPr lang="sv-SE" sz="1600" dirty="0"/>
          </a:p>
          <a:p>
            <a:r>
              <a:rPr lang="sv-SE" sz="1600" dirty="0"/>
              <a:t>Visa utdrag ur belastningsregistret. </a:t>
            </a:r>
          </a:p>
          <a:p>
            <a:endParaRPr lang="sv-SE" sz="1600" dirty="0"/>
          </a:p>
          <a:p>
            <a:r>
              <a:rPr lang="sv-SE" sz="1600" dirty="0"/>
              <a:t>Styrelsen kan besluta om ledare ej är lämplig.</a:t>
            </a:r>
          </a:p>
          <a:p>
            <a:endParaRPr lang="sv-SE" dirty="0"/>
          </a:p>
        </p:txBody>
      </p:sp>
    </p:spTree>
    <p:extLst>
      <p:ext uri="{BB962C8B-B14F-4D97-AF65-F5344CB8AC3E}">
        <p14:creationId xmlns:p14="http://schemas.microsoft.com/office/powerpoint/2010/main" val="2930685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83B03-D3EA-47AB-9D61-0E3CFB67BA15}"/>
              </a:ext>
            </a:extLst>
          </p:cNvPr>
          <p:cNvSpPr>
            <a:spLocks noGrp="1"/>
          </p:cNvSpPr>
          <p:nvPr>
            <p:ph type="title"/>
          </p:nvPr>
        </p:nvSpPr>
        <p:spPr/>
        <p:txBody>
          <a:bodyPr/>
          <a:lstStyle/>
          <a:p>
            <a:r>
              <a:rPr lang="sv-SE" dirty="0"/>
              <a:t>Ledare – förväntningar </a:t>
            </a:r>
            <a:endParaRPr lang="en-US" dirty="0"/>
          </a:p>
        </p:txBody>
      </p:sp>
      <p:sp>
        <p:nvSpPr>
          <p:cNvPr id="3" name="Content Placeholder 2">
            <a:extLst>
              <a:ext uri="{FF2B5EF4-FFF2-40B4-BE49-F238E27FC236}">
                <a16:creationId xmlns:a16="http://schemas.microsoft.com/office/drawing/2014/main" id="{99C30E60-3BDA-4CF1-9E4A-72744A42E87E}"/>
              </a:ext>
            </a:extLst>
          </p:cNvPr>
          <p:cNvSpPr>
            <a:spLocks noGrp="1"/>
          </p:cNvSpPr>
          <p:nvPr>
            <p:ph idx="1"/>
          </p:nvPr>
        </p:nvSpPr>
        <p:spPr/>
        <p:txBody>
          <a:bodyPr>
            <a:normAutofit/>
          </a:bodyPr>
          <a:lstStyle/>
          <a:p>
            <a:pPr marL="0" indent="0">
              <a:buNone/>
            </a:pPr>
            <a:r>
              <a:rPr lang="sv-SE" dirty="0"/>
              <a:t>Våra ledare </a:t>
            </a:r>
          </a:p>
          <a:p>
            <a:r>
              <a:rPr lang="sv-SE" sz="2000" dirty="0"/>
              <a:t>Är väl förberedda och i god tid till träning och match</a:t>
            </a:r>
          </a:p>
          <a:p>
            <a:r>
              <a:rPr lang="sv-SE" sz="2000" dirty="0"/>
              <a:t>Har en positiv inställning</a:t>
            </a:r>
          </a:p>
          <a:p>
            <a:r>
              <a:rPr lang="sv-SE" sz="2000" dirty="0"/>
              <a:t>Har en vilja och ett intresse av att fortbilda och utveckla sig själv</a:t>
            </a:r>
          </a:p>
          <a:p>
            <a:r>
              <a:rPr lang="sv-SE" sz="2000" dirty="0"/>
              <a:t>Är lyhörda för att upptäcka signaler</a:t>
            </a:r>
          </a:p>
          <a:p>
            <a:r>
              <a:rPr lang="sv-SE" sz="2000" dirty="0"/>
              <a:t>Arbetar för att skapa en vi känsla i laget och föreningen</a:t>
            </a:r>
          </a:p>
          <a:p>
            <a:r>
              <a:rPr lang="sv-SE" sz="2000" dirty="0"/>
              <a:t>Vårdar sitt språk</a:t>
            </a:r>
          </a:p>
          <a:p>
            <a:r>
              <a:rPr lang="sv-SE" sz="2000" dirty="0"/>
              <a:t>Motarbetar all form av mobbing, rasism och trakasserier.</a:t>
            </a:r>
          </a:p>
          <a:p>
            <a:r>
              <a:rPr lang="sv-SE" sz="2000" dirty="0"/>
              <a:t>Är medlemmar i föreningen</a:t>
            </a:r>
          </a:p>
          <a:p>
            <a:r>
              <a:rPr lang="sv-SE" sz="2000" dirty="0"/>
              <a:t>Ser varje spelare som en individ och stimulerar deras utveckling</a:t>
            </a:r>
            <a:endParaRPr lang="en-US" sz="2000" dirty="0"/>
          </a:p>
        </p:txBody>
      </p:sp>
    </p:spTree>
    <p:extLst>
      <p:ext uri="{BB962C8B-B14F-4D97-AF65-F5344CB8AC3E}">
        <p14:creationId xmlns:p14="http://schemas.microsoft.com/office/powerpoint/2010/main" val="3013595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032F-4B2D-4435-9D84-D93573AC33F8}"/>
              </a:ext>
            </a:extLst>
          </p:cNvPr>
          <p:cNvSpPr>
            <a:spLocks noGrp="1"/>
          </p:cNvSpPr>
          <p:nvPr>
            <p:ph type="title"/>
          </p:nvPr>
        </p:nvSpPr>
        <p:spPr>
          <a:xfrm>
            <a:off x="707009" y="337386"/>
            <a:ext cx="10515600" cy="1325563"/>
          </a:xfrm>
        </p:spPr>
        <p:txBody>
          <a:bodyPr/>
          <a:lstStyle/>
          <a:p>
            <a:r>
              <a:rPr lang="sv-SE" dirty="0"/>
              <a:t>Förälder</a:t>
            </a:r>
            <a:endParaRPr lang="en-US" dirty="0"/>
          </a:p>
        </p:txBody>
      </p:sp>
      <p:pic>
        <p:nvPicPr>
          <p:cNvPr id="5" name="Content Placeholder 4">
            <a:extLst>
              <a:ext uri="{FF2B5EF4-FFF2-40B4-BE49-F238E27FC236}">
                <a16:creationId xmlns:a16="http://schemas.microsoft.com/office/drawing/2014/main" id="{8F403766-162C-409C-BD07-CC449835A96B}"/>
              </a:ext>
            </a:extLst>
          </p:cNvPr>
          <p:cNvPicPr>
            <a:picLocks noGrp="1" noChangeAspect="1"/>
          </p:cNvPicPr>
          <p:nvPr>
            <p:ph idx="1"/>
          </p:nvPr>
        </p:nvPicPr>
        <p:blipFill>
          <a:blip r:embed="rId2"/>
          <a:stretch>
            <a:fillRect/>
          </a:stretch>
        </p:blipFill>
        <p:spPr>
          <a:xfrm>
            <a:off x="7865051" y="2210936"/>
            <a:ext cx="3795905" cy="2436128"/>
          </a:xfrm>
          <a:prstGeom prst="rect">
            <a:avLst/>
          </a:prstGeom>
        </p:spPr>
      </p:pic>
      <p:sp>
        <p:nvSpPr>
          <p:cNvPr id="6" name="TextBox 5">
            <a:extLst>
              <a:ext uri="{FF2B5EF4-FFF2-40B4-BE49-F238E27FC236}">
                <a16:creationId xmlns:a16="http://schemas.microsoft.com/office/drawing/2014/main" id="{A5D0E92F-9E36-4A71-96CF-0A4876BCF03D}"/>
              </a:ext>
            </a:extLst>
          </p:cNvPr>
          <p:cNvSpPr txBox="1"/>
          <p:nvPr/>
        </p:nvSpPr>
        <p:spPr>
          <a:xfrm>
            <a:off x="707009" y="1326063"/>
            <a:ext cx="6693031" cy="5909310"/>
          </a:xfrm>
          <a:prstGeom prst="rect">
            <a:avLst/>
          </a:prstGeom>
          <a:noFill/>
        </p:spPr>
        <p:txBody>
          <a:bodyPr wrap="square" rtlCol="0">
            <a:spAutoFit/>
          </a:bodyPr>
          <a:lstStyle/>
          <a:p>
            <a:r>
              <a:rPr lang="sv-SE" dirty="0"/>
              <a:t>Genom en god relation och dialog mellan Ledare och Föräldrar skapar vi en sund och trygg miljö för våra spelare.</a:t>
            </a:r>
          </a:p>
          <a:p>
            <a:endParaRPr lang="sv-SE" dirty="0"/>
          </a:p>
          <a:p>
            <a:r>
              <a:rPr lang="sv-SE" dirty="0"/>
              <a:t>Föräldrarna är en viktig del i spelarens och föreningens fotbollsaktivitet, och ska känna delaktighet i föreningens arbete med ungdomsfotbollen.</a:t>
            </a:r>
          </a:p>
          <a:p>
            <a:r>
              <a:rPr lang="sv-SE" dirty="0"/>
              <a:t> </a:t>
            </a:r>
          </a:p>
          <a:p>
            <a:r>
              <a:rPr lang="sv-SE" b="1" dirty="0"/>
              <a:t>Våra Föräldrar inom Essviks AIF :</a:t>
            </a:r>
          </a:p>
          <a:p>
            <a:pPr marL="285750" indent="-285750">
              <a:buFont typeface="Arial" panose="020B0604020202020204" pitchFamily="34" charset="0"/>
              <a:buChar char="•"/>
            </a:pPr>
            <a:r>
              <a:rPr lang="sv-SE" dirty="0"/>
              <a:t>Stöttar spelare och laget genom hejarop och ej uppmaningar.</a:t>
            </a:r>
          </a:p>
          <a:p>
            <a:pPr marL="285750" indent="-285750">
              <a:buFont typeface="Arial" panose="020B0604020202020204" pitchFamily="34" charset="0"/>
              <a:buChar char="•"/>
            </a:pPr>
            <a:r>
              <a:rPr lang="sv-SE" dirty="0"/>
              <a:t>Placerar sig vid match på motsatt sida av tränare och spelare, eller på annan hänvisad plats. </a:t>
            </a:r>
          </a:p>
          <a:p>
            <a:pPr marL="285750" indent="-285750">
              <a:buFont typeface="Arial" panose="020B0604020202020204" pitchFamily="34" charset="0"/>
              <a:buChar char="•"/>
            </a:pPr>
            <a:r>
              <a:rPr lang="sv-SE" dirty="0"/>
              <a:t>Låter föreningens ledare ansvara för barnet under träning och match.</a:t>
            </a:r>
          </a:p>
          <a:p>
            <a:pPr marL="285750" indent="-285750">
              <a:buFont typeface="Arial" panose="020B0604020202020204" pitchFamily="34" charset="0"/>
              <a:buChar char="•"/>
            </a:pPr>
            <a:r>
              <a:rPr lang="sv-SE" dirty="0"/>
              <a:t>Uppmuntrar i med och motgång.</a:t>
            </a:r>
          </a:p>
          <a:p>
            <a:pPr marL="285750" indent="-285750">
              <a:buFont typeface="Arial" panose="020B0604020202020204" pitchFamily="34" charset="0"/>
              <a:buChar char="•"/>
            </a:pPr>
            <a:r>
              <a:rPr lang="sv-SE" dirty="0"/>
              <a:t>Frågar allmänt om matchen, inte bara resultat.</a:t>
            </a:r>
          </a:p>
          <a:p>
            <a:pPr marL="285750" indent="-285750">
              <a:buFont typeface="Arial" panose="020B0604020202020204" pitchFamily="34" charset="0"/>
              <a:buChar char="•"/>
            </a:pPr>
            <a:r>
              <a:rPr lang="sv-SE" dirty="0"/>
              <a:t>Ser på domaren som en vägledare, kritiserar inte hans eller hennes beslut.</a:t>
            </a:r>
          </a:p>
          <a:p>
            <a:pPr marL="285750" indent="-285750">
              <a:buFont typeface="Arial" panose="020B0604020202020204" pitchFamily="34" charset="0"/>
              <a:buChar char="•"/>
            </a:pPr>
            <a:r>
              <a:rPr lang="sv-SE" dirty="0"/>
              <a:t>Vi välkomnar feedback och goda idéer men vill att dessa kommuniceras till ansvarig ledare vid enskilda samtal.</a:t>
            </a:r>
          </a:p>
          <a:p>
            <a:endParaRPr lang="sv-SE" dirty="0"/>
          </a:p>
          <a:p>
            <a:endParaRPr lang="sv-SE" dirty="0"/>
          </a:p>
        </p:txBody>
      </p:sp>
    </p:spTree>
    <p:extLst>
      <p:ext uri="{BB962C8B-B14F-4D97-AF65-F5344CB8AC3E}">
        <p14:creationId xmlns:p14="http://schemas.microsoft.com/office/powerpoint/2010/main" val="28861783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3079</TotalTime>
  <Words>1009</Words>
  <Application>Microsoft Office PowerPoint</Application>
  <PresentationFormat>Bredbild</PresentationFormat>
  <Paragraphs>106</Paragraphs>
  <Slides>8</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8</vt:i4>
      </vt:variant>
    </vt:vector>
  </HeadingPairs>
  <TitlesOfParts>
    <vt:vector size="12" baseType="lpstr">
      <vt:lpstr>Arial</vt:lpstr>
      <vt:lpstr>Calibri</vt:lpstr>
      <vt:lpstr>Calibri Light</vt:lpstr>
      <vt:lpstr>Office Theme</vt:lpstr>
      <vt:lpstr>PowerPoint-presentation</vt:lpstr>
      <vt:lpstr>PowerPoint-presentation</vt:lpstr>
      <vt:lpstr>Föreningen</vt:lpstr>
      <vt:lpstr>Spelare</vt:lpstr>
      <vt:lpstr>Spelare</vt:lpstr>
      <vt:lpstr>Ledare</vt:lpstr>
      <vt:lpstr>Ledare – förväntningar </vt:lpstr>
      <vt:lpstr>Förälder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Modin, Maria W</dc:creator>
  <cp:lastModifiedBy>tobias laangberg</cp:lastModifiedBy>
  <cp:revision>17</cp:revision>
  <dcterms:created xsi:type="dcterms:W3CDTF">2022-01-14T11:36:56Z</dcterms:created>
  <dcterms:modified xsi:type="dcterms:W3CDTF">2022-08-03T18:59:49Z</dcterms:modified>
</cp:coreProperties>
</file>