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8" r:id="rId4"/>
    <p:sldId id="274" r:id="rId5"/>
    <p:sldId id="275" r:id="rId6"/>
    <p:sldId id="280" r:id="rId7"/>
    <p:sldId id="287" r:id="rId8"/>
    <p:sldId id="276" r:id="rId9"/>
    <p:sldId id="282" r:id="rId10"/>
    <p:sldId id="283" r:id="rId11"/>
    <p:sldId id="284" r:id="rId12"/>
    <p:sldId id="285" r:id="rId13"/>
    <p:sldId id="279" r:id="rId14"/>
    <p:sldId id="289" r:id="rId15"/>
    <p:sldId id="278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B68C-0068-4087-990C-87CD59111744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1025-106D-4327-B518-F153E57DC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065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B68C-0068-4087-990C-87CD59111744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1025-106D-4327-B518-F153E57DC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03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B68C-0068-4087-990C-87CD59111744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1025-106D-4327-B518-F153E57DC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44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B68C-0068-4087-990C-87CD59111744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1025-106D-4327-B518-F153E57DC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23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B68C-0068-4087-990C-87CD59111744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1025-106D-4327-B518-F153E57DC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5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B68C-0068-4087-990C-87CD59111744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1025-106D-4327-B518-F153E57DC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46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B68C-0068-4087-990C-87CD59111744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1025-106D-4327-B518-F153E57DC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42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B68C-0068-4087-990C-87CD59111744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1025-106D-4327-B518-F153E57DC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3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B68C-0068-4087-990C-87CD59111744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1025-106D-4327-B518-F153E57DC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0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B68C-0068-4087-990C-87CD59111744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1025-106D-4327-B518-F153E57DC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18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B68C-0068-4087-990C-87CD59111744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F1025-106D-4327-B518-F153E57DC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4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2B68C-0068-4087-990C-87CD59111744}" type="datetimeFigureOut">
              <a:rPr lang="en-US" smtClean="0"/>
              <a:t>5/2/2018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F1025-106D-4327-B518-F153E57DCC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6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20426" y="2276872"/>
            <a:ext cx="7772400" cy="1470025"/>
          </a:xfrm>
        </p:spPr>
        <p:txBody>
          <a:bodyPr>
            <a:normAutofit/>
          </a:bodyPr>
          <a:lstStyle/>
          <a:p>
            <a:r>
              <a:rPr lang="sv-SE" sz="3600" dirty="0" smtClean="0">
                <a:solidFill>
                  <a:schemeClr val="accent1"/>
                </a:solidFill>
              </a:rPr>
              <a:t>Välkomna </a:t>
            </a:r>
            <a:r>
              <a:rPr lang="sv-SE" sz="3600" dirty="0" smtClean="0">
                <a:solidFill>
                  <a:schemeClr val="accent1"/>
                </a:solidFill>
              </a:rPr>
              <a:t>till </a:t>
            </a:r>
            <a:r>
              <a:rPr lang="sv-SE" sz="3600" smtClean="0">
                <a:solidFill>
                  <a:schemeClr val="accent1"/>
                </a:solidFill>
              </a:rPr>
              <a:t>Föräldramöte 14/5 </a:t>
            </a:r>
            <a:r>
              <a:rPr lang="sv-SE" sz="3600" dirty="0" smtClean="0">
                <a:solidFill>
                  <a:schemeClr val="accent1"/>
                </a:solidFill>
              </a:rPr>
              <a:t/>
            </a:r>
            <a:br>
              <a:rPr lang="sv-SE" sz="3600" dirty="0" smtClean="0">
                <a:solidFill>
                  <a:schemeClr val="accent1"/>
                </a:solidFill>
              </a:rPr>
            </a:br>
            <a:r>
              <a:rPr lang="sv-SE" sz="3600" dirty="0" smtClean="0">
                <a:solidFill>
                  <a:schemeClr val="accent1"/>
                </a:solidFill>
              </a:rPr>
              <a:t>City-P08</a:t>
            </a:r>
            <a:endParaRPr lang="en-US" sz="3600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7" t="7166" r="6788" b="9850"/>
          <a:stretch/>
        </p:blipFill>
        <p:spPr bwMode="auto">
          <a:xfrm>
            <a:off x="7482052" y="152399"/>
            <a:ext cx="1482436" cy="142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2590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Spelsystem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16016" y="1600200"/>
            <a:ext cx="3970784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v-SE" b="1" dirty="0"/>
              <a:t>Defensivt</a:t>
            </a:r>
          </a:p>
          <a:p>
            <a:r>
              <a:rPr lang="sv-SE" dirty="0" smtClean="0"/>
              <a:t>Vi </a:t>
            </a:r>
            <a:r>
              <a:rPr lang="sv-SE" dirty="0"/>
              <a:t>ska pressa intensivt direkt efter tappad boll</a:t>
            </a:r>
          </a:p>
          <a:p>
            <a:r>
              <a:rPr lang="sv-SE" dirty="0" smtClean="0"/>
              <a:t>Spelarna </a:t>
            </a:r>
            <a:r>
              <a:rPr lang="sv-SE" dirty="0"/>
              <a:t>ska vara medvetna om vikten av att hjälpa varandra för </a:t>
            </a:r>
            <a:r>
              <a:rPr lang="sv-SE" dirty="0" smtClean="0"/>
              <a:t>att lyckas</a:t>
            </a:r>
            <a:endParaRPr lang="sv-SE" dirty="0"/>
          </a:p>
          <a:p>
            <a:r>
              <a:rPr lang="sv-SE" dirty="0" smtClean="0"/>
              <a:t>Spelarna </a:t>
            </a:r>
            <a:r>
              <a:rPr lang="sv-SE" dirty="0"/>
              <a:t>ska vara medvetna om att alla spelare deltar i försvarsspelet</a:t>
            </a:r>
          </a:p>
          <a:p>
            <a:r>
              <a:rPr lang="sv-SE" dirty="0" smtClean="0"/>
              <a:t>Försvarsspelet </a:t>
            </a:r>
            <a:r>
              <a:rPr lang="sv-SE" dirty="0"/>
              <a:t>ska starta högt upp på motståndarens </a:t>
            </a:r>
            <a:r>
              <a:rPr lang="sv-SE"/>
              <a:t>planhalva </a:t>
            </a:r>
            <a:r>
              <a:rPr lang="sv-SE" smtClean="0"/>
              <a:t>då tillfälle </a:t>
            </a:r>
            <a:r>
              <a:rPr lang="sv-SE" dirty="0"/>
              <a:t>ges.</a:t>
            </a:r>
          </a:p>
          <a:p>
            <a:r>
              <a:rPr lang="sv-SE" dirty="0" smtClean="0"/>
              <a:t>Uppmuntra </a:t>
            </a:r>
            <a:r>
              <a:rPr lang="sv-SE" dirty="0"/>
              <a:t>till att klara av de 1 vs 1 </a:t>
            </a:r>
            <a:r>
              <a:rPr lang="sv-SE" dirty="0" err="1"/>
              <a:t>def</a:t>
            </a:r>
            <a:r>
              <a:rPr lang="sv-SE" dirty="0"/>
              <a:t> som uppstår i matchen.</a:t>
            </a:r>
          </a:p>
          <a:p>
            <a:r>
              <a:rPr lang="sv-SE" dirty="0" smtClean="0"/>
              <a:t>Press </a:t>
            </a:r>
            <a:r>
              <a:rPr lang="sv-SE" dirty="0"/>
              <a:t>och markering är grundförutsättningar som vi jobbar med.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38598"/>
            <a:ext cx="4249280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195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Spelsystem</a:t>
            </a:r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638" y="1772816"/>
            <a:ext cx="3909181" cy="4525963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4545957" y="1628800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b="1" dirty="0"/>
              <a:t>Offensivt</a:t>
            </a:r>
          </a:p>
          <a:p>
            <a:r>
              <a:rPr lang="sv-SE" dirty="0" smtClean="0"/>
              <a:t>• Laget </a:t>
            </a:r>
            <a:r>
              <a:rPr lang="sv-SE" dirty="0"/>
              <a:t>organiseras med 2 backar, 3 mittfältare och 1 central forward</a:t>
            </a:r>
          </a:p>
          <a:p>
            <a:r>
              <a:rPr lang="sv-SE" dirty="0" smtClean="0"/>
              <a:t>• Bollinnehav </a:t>
            </a:r>
            <a:r>
              <a:rPr lang="sv-SE" dirty="0"/>
              <a:t>– vi ska skapa målchanser genom att bygga upp spelet bakifrån</a:t>
            </a:r>
          </a:p>
          <a:p>
            <a:r>
              <a:rPr lang="sv-SE" dirty="0" smtClean="0"/>
              <a:t>• Uppfylla </a:t>
            </a:r>
            <a:r>
              <a:rPr lang="sv-SE" dirty="0"/>
              <a:t>grundförutsättningarna – </a:t>
            </a:r>
            <a:r>
              <a:rPr lang="sv-SE" dirty="0" err="1"/>
              <a:t>spelbarhet,spelavstånd,speldjup</a:t>
            </a:r>
            <a:r>
              <a:rPr lang="sv-SE" dirty="0"/>
              <a:t> och</a:t>
            </a:r>
          </a:p>
          <a:p>
            <a:r>
              <a:rPr lang="sv-SE" dirty="0"/>
              <a:t>spelbredd.</a:t>
            </a:r>
          </a:p>
          <a:p>
            <a:r>
              <a:rPr lang="sv-SE" dirty="0" smtClean="0"/>
              <a:t>• Spela </a:t>
            </a:r>
            <a:r>
              <a:rPr lang="sv-SE" dirty="0"/>
              <a:t>bollen framåt så mycket som möjligt – det viktigaste är dock att</a:t>
            </a:r>
          </a:p>
          <a:p>
            <a:r>
              <a:rPr lang="sv-SE" dirty="0"/>
              <a:t>passningen kommer fram till medspelaren.</a:t>
            </a:r>
          </a:p>
          <a:p>
            <a:r>
              <a:rPr lang="sv-SE" dirty="0" smtClean="0"/>
              <a:t>• Vi </a:t>
            </a:r>
            <a:r>
              <a:rPr lang="sv-SE" dirty="0"/>
              <a:t>strävar efter att spela bollen framför spelare som kommer med fart genom</a:t>
            </a:r>
          </a:p>
          <a:p>
            <a:r>
              <a:rPr lang="sv-SE" dirty="0"/>
              <a:t>att skapa vinklar i spelet.</a:t>
            </a:r>
          </a:p>
          <a:p>
            <a:r>
              <a:rPr lang="sv-SE" dirty="0" smtClean="0"/>
              <a:t>• Orienteringsförmåga</a:t>
            </a:r>
            <a:endParaRPr lang="sv-SE" dirty="0"/>
          </a:p>
          <a:p>
            <a:r>
              <a:rPr lang="sv-SE" dirty="0" smtClean="0"/>
              <a:t>• Fortsatt </a:t>
            </a:r>
            <a:r>
              <a:rPr lang="sv-SE" dirty="0"/>
              <a:t>uppmuntran att våga utmana i sina 1vs 1 situationer.</a:t>
            </a:r>
          </a:p>
          <a:p>
            <a:r>
              <a:rPr lang="sv-SE" smtClean="0"/>
              <a:t>• Spelglädje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mtClean="0"/>
              <a:t>Bredd på laget (som en utslagen blomma)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04684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Spelsystem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365074" y="1600200"/>
            <a:ext cx="4321725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sv-SE" b="1" dirty="0"/>
              <a:t>Defensivt</a:t>
            </a:r>
          </a:p>
          <a:p>
            <a:r>
              <a:rPr lang="sv-SE" dirty="0" smtClean="0"/>
              <a:t>Vi </a:t>
            </a:r>
            <a:r>
              <a:rPr lang="sv-SE" dirty="0"/>
              <a:t>ska pressa intensivt direkt efter tappad boll</a:t>
            </a:r>
          </a:p>
          <a:p>
            <a:r>
              <a:rPr lang="sv-SE" dirty="0" smtClean="0"/>
              <a:t>Spelarna </a:t>
            </a:r>
            <a:r>
              <a:rPr lang="sv-SE" dirty="0"/>
              <a:t>ska vara medvetna om vikten av att hjälpa varandra för </a:t>
            </a:r>
            <a:r>
              <a:rPr lang="sv-SE" dirty="0" smtClean="0"/>
              <a:t>att lyckas</a:t>
            </a:r>
            <a:endParaRPr lang="sv-SE" dirty="0"/>
          </a:p>
          <a:p>
            <a:r>
              <a:rPr lang="sv-SE" dirty="0" smtClean="0"/>
              <a:t>Spelarna </a:t>
            </a:r>
            <a:r>
              <a:rPr lang="sv-SE" dirty="0"/>
              <a:t>ska vara medvetna om att alla spelare deltar i försvarsspelet</a:t>
            </a:r>
          </a:p>
          <a:p>
            <a:r>
              <a:rPr lang="sv-SE" dirty="0" smtClean="0"/>
              <a:t>Försvarsspelet </a:t>
            </a:r>
            <a:r>
              <a:rPr lang="sv-SE" dirty="0"/>
              <a:t>ska starta högt upp på motståndarens planhalva</a:t>
            </a:r>
          </a:p>
          <a:p>
            <a:r>
              <a:rPr lang="sv-SE" dirty="0" smtClean="0"/>
              <a:t>Försvarsspelet </a:t>
            </a:r>
            <a:r>
              <a:rPr lang="sv-SE" dirty="0"/>
              <a:t>präglas av snabba förflyttningar och byten av </a:t>
            </a:r>
            <a:r>
              <a:rPr lang="sv-SE" dirty="0" err="1" smtClean="0"/>
              <a:t>uppgifte</a:t>
            </a:r>
            <a:r>
              <a:rPr lang="sv-SE" dirty="0" smtClean="0"/>
              <a:t> </a:t>
            </a:r>
            <a:r>
              <a:rPr lang="sv-SE" dirty="0" err="1" smtClean="0"/>
              <a:t>rnär</a:t>
            </a:r>
            <a:r>
              <a:rPr lang="sv-SE" dirty="0" smtClean="0"/>
              <a:t> </a:t>
            </a:r>
            <a:r>
              <a:rPr lang="sv-SE" dirty="0"/>
              <a:t>bollen spelas till en ny motståndare</a:t>
            </a:r>
          </a:p>
          <a:p>
            <a:r>
              <a:rPr lang="sv-SE" dirty="0" smtClean="0"/>
              <a:t>Uppfylla </a:t>
            </a:r>
            <a:r>
              <a:rPr lang="sv-SE" dirty="0"/>
              <a:t>grundförutsättningar press, markering</a:t>
            </a:r>
            <a:r>
              <a:rPr lang="sv-SE"/>
              <a:t>, </a:t>
            </a:r>
            <a:r>
              <a:rPr lang="sv-SE" smtClean="0"/>
              <a:t>understöd</a:t>
            </a:r>
          </a:p>
          <a:p>
            <a:r>
              <a:rPr lang="sv-SE" smtClean="0"/>
              <a:t>Laget samlat (som en blomknopp)</a:t>
            </a:r>
            <a:endParaRPr lang="sv-SE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98743"/>
            <a:ext cx="3907875" cy="452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67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v-SE" sz="3200" smtClean="0">
                <a:solidFill>
                  <a:schemeClr val="accent1"/>
                </a:solidFill>
              </a:rPr>
              <a:t>Träningsnärvaro </a:t>
            </a:r>
            <a:r>
              <a:rPr lang="sv-SE" sz="3200" u="sng" smtClean="0">
                <a:solidFill>
                  <a:schemeClr val="accent1"/>
                </a:solidFill>
              </a:rPr>
              <a:t>48%</a:t>
            </a:r>
            <a:r>
              <a:rPr lang="sv-SE" sz="3200" smtClean="0">
                <a:solidFill>
                  <a:schemeClr val="accent1"/>
                </a:solidFill>
              </a:rPr>
              <a:t> (1/4-12/5)</a:t>
            </a: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7" t="7166" r="6788" b="9850"/>
          <a:stretch/>
        </p:blipFill>
        <p:spPr bwMode="auto">
          <a:xfrm>
            <a:off x="7356765" y="152399"/>
            <a:ext cx="1482436" cy="142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912168" y="752128"/>
            <a:ext cx="5514975" cy="59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213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>
                <a:solidFill>
                  <a:schemeClr val="accent1"/>
                </a:solidFill>
              </a:rPr>
              <a:t>Spelar och ledartrupp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7" t="7166" r="6788" b="9850"/>
          <a:stretch/>
        </p:blipFill>
        <p:spPr bwMode="auto">
          <a:xfrm>
            <a:off x="7356765" y="152399"/>
            <a:ext cx="1482436" cy="142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1"/>
          <p:cNvSpPr txBox="1">
            <a:spLocks/>
          </p:cNvSpPr>
          <p:nvPr/>
        </p:nvSpPr>
        <p:spPr>
          <a:xfrm>
            <a:off x="179512" y="1916831"/>
            <a:ext cx="8784976" cy="4209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smtClean="0">
                <a:solidFill>
                  <a:schemeClr val="accent1"/>
                </a:solidFill>
              </a:rPr>
              <a:t>33st spelare listade.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sv-SE" sz="200" smtClean="0">
                <a:solidFill>
                  <a:schemeClr val="accent1"/>
                </a:solidFill>
              </a:rPr>
              <a:t>dddd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sv-SE" sz="200" smtClean="0">
              <a:solidFill>
                <a:schemeClr val="accent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schemeClr val="accent1"/>
                </a:solidFill>
              </a:rPr>
              <a:t>3st ledare (Fredrik, Anders och Stefan).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schemeClr val="accent1"/>
                </a:solidFill>
              </a:rPr>
              <a:t>Lagledare Mikael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schemeClr val="accent1"/>
                </a:solidFill>
              </a:rPr>
              <a:t>George (Moses) är med och stöttar på match och träning.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schemeClr val="accent1"/>
                </a:solidFill>
              </a:rPr>
              <a:t>Linda (Ville O) tar hand om målvaktsträningen.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smtClean="0">
                <a:solidFill>
                  <a:schemeClr val="accent1"/>
                </a:solidFill>
              </a:rPr>
              <a:t>Någon mer som är intresserad – Hör av Er till mig</a:t>
            </a:r>
          </a:p>
          <a:p>
            <a:pPr algn="l"/>
            <a:endParaRPr lang="en-US" sz="3600" smtClean="0">
              <a:solidFill>
                <a:schemeClr val="accent1"/>
              </a:solidFill>
            </a:endParaRPr>
          </a:p>
          <a:p>
            <a:pPr marL="571500" indent="-571500" algn="l">
              <a:buFontTx/>
              <a:buChar char="-"/>
            </a:pPr>
            <a:endParaRPr lang="en-US" sz="1000" smtClean="0">
              <a:solidFill>
                <a:schemeClr val="accent1"/>
              </a:solidFill>
            </a:endParaRPr>
          </a:p>
          <a:p>
            <a:pPr marL="571500" indent="-571500" algn="l">
              <a:buFontTx/>
              <a:buChar char="-"/>
            </a:pP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143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smtClean="0">
                <a:solidFill>
                  <a:schemeClr val="accent1"/>
                </a:solidFill>
              </a:rPr>
              <a:t>Matchvärd (hemmamatcher)</a:t>
            </a:r>
            <a:endParaRPr lang="en-US" sz="3600" dirty="0">
              <a:solidFill>
                <a:schemeClr val="accent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sv-SE" sz="2400" dirty="0"/>
              <a:t>Vara på plats minst 1h innan matchstart.</a:t>
            </a:r>
          </a:p>
          <a:p>
            <a:pPr lvl="0"/>
            <a:r>
              <a:rPr lang="sv-SE" sz="2400" dirty="0"/>
              <a:t>Orientera sig bland omklädningsrum och domarrum.</a:t>
            </a:r>
          </a:p>
          <a:p>
            <a:pPr lvl="0"/>
            <a:r>
              <a:rPr lang="sv-SE" sz="2400" dirty="0" smtClean="0"/>
              <a:t>Dela ut </a:t>
            </a:r>
            <a:r>
              <a:rPr lang="sv-SE" sz="2400" dirty="0" err="1" smtClean="0"/>
              <a:t>Årbykortet</a:t>
            </a:r>
            <a:r>
              <a:rPr lang="sv-SE" sz="2400" dirty="0" smtClean="0"/>
              <a:t> till motståndarnas föräldrar. (kortet kommer ligga i vårat förråd)</a:t>
            </a:r>
          </a:p>
          <a:p>
            <a:pPr lvl="0"/>
            <a:r>
              <a:rPr lang="sv-SE" sz="2400" dirty="0" smtClean="0"/>
              <a:t>Vara </a:t>
            </a:r>
            <a:r>
              <a:rPr lang="sv-SE" sz="2400" dirty="0"/>
              <a:t>en god ambassadör för arrangerande förening. Använda sunt förnuft och gott omdöme i sitt uppdrag som matchvärd samt sträva efter att sprida god stämning.</a:t>
            </a:r>
          </a:p>
          <a:p>
            <a:pPr lvl="0"/>
            <a:r>
              <a:rPr lang="sv-SE" sz="2400" dirty="0"/>
              <a:t>Bära gul väst märkt matchvärd. Västen ligger i vårt lags förråd och skall lämnas till ansvarig ledare eller läggas tillbaka i förrådet efter match. Vid matcher som går efter varandra söker man upp nästa matchvärd och lämnar över västen till den.</a:t>
            </a:r>
          </a:p>
          <a:p>
            <a:pPr lvl="0"/>
            <a:r>
              <a:rPr lang="sv-SE" sz="2400" dirty="0"/>
              <a:t>Vara ett stöd för såväl domare, bortalag och hemmalag. Det är viktigt att matchvärden visar upp ett förtroendeingivande och opartiskt intryck.</a:t>
            </a:r>
          </a:p>
          <a:p>
            <a:pPr lvl="0"/>
            <a:r>
              <a:rPr lang="sv-SE" sz="2400" dirty="0"/>
              <a:t>Under matchen vara placerad så man är väl synlig och kan följa händelserna på spelplanen och i publiken.</a:t>
            </a:r>
          </a:p>
          <a:p>
            <a:pPr lvl="0"/>
            <a:r>
              <a:rPr lang="sv-SE" sz="2400" dirty="0"/>
              <a:t>Vara lyhörd ifall domaren påkallar assistans.</a:t>
            </a:r>
          </a:p>
          <a:p>
            <a:pPr lvl="0"/>
            <a:r>
              <a:rPr lang="sv-SE" sz="2400" dirty="0"/>
              <a:t>Ta emot domare och bortalag.</a:t>
            </a:r>
          </a:p>
          <a:p>
            <a:pPr lvl="0"/>
            <a:r>
              <a:rPr lang="sv-SE" sz="2400" dirty="0"/>
              <a:t>Vid halvtidsvila och efter slutsignal skall matchvärden följa med domaren till sitt omklädningsrum. Uppdraget som matchvärd pågår till spelare och ledare har lämnat matcharenan</a:t>
            </a:r>
            <a:r>
              <a:rPr lang="sv-SE" sz="2400" dirty="0" smtClean="0"/>
              <a:t>.</a:t>
            </a:r>
          </a:p>
          <a:p>
            <a:pPr lvl="0"/>
            <a:endParaRPr lang="sv-SE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7" t="7166" r="6788" b="9850"/>
          <a:stretch/>
        </p:blipFill>
        <p:spPr bwMode="auto">
          <a:xfrm>
            <a:off x="7356765" y="152399"/>
            <a:ext cx="1482436" cy="142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712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accent1"/>
                </a:solidFill>
              </a:rPr>
              <a:t>Frågor?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7" t="7166" r="6788" b="9850"/>
          <a:stretch/>
        </p:blipFill>
        <p:spPr bwMode="auto">
          <a:xfrm>
            <a:off x="7356765" y="152399"/>
            <a:ext cx="1482436" cy="142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8" r="19879" b="7389"/>
          <a:stretch/>
        </p:blipFill>
        <p:spPr bwMode="auto">
          <a:xfrm>
            <a:off x="3614056" y="1579418"/>
            <a:ext cx="2264229" cy="4284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8215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31640" y="1579418"/>
            <a:ext cx="6768752" cy="4896544"/>
          </a:xfrm>
        </p:spPr>
        <p:txBody>
          <a:bodyPr>
            <a:normAutofit/>
          </a:bodyPr>
          <a:lstStyle/>
          <a:p>
            <a:pPr algn="l"/>
            <a:r>
              <a:rPr lang="sv-SE" dirty="0" smtClean="0">
                <a:solidFill>
                  <a:schemeClr val="accent1"/>
                </a:solidFill>
              </a:rPr>
              <a:t>Agenda</a:t>
            </a:r>
            <a:endParaRPr lang="sv-SE" sz="2400" dirty="0" smtClean="0">
              <a:solidFill>
                <a:schemeClr val="accent1"/>
              </a:solidFill>
            </a:endParaRPr>
          </a:p>
          <a:p>
            <a:pPr marL="914400" lvl="1" indent="-457200" algn="l">
              <a:buFontTx/>
              <a:buChar char="-"/>
            </a:pPr>
            <a:r>
              <a:rPr lang="sv-SE" altLang="sv-SE" sz="2400" dirty="0" smtClean="0">
                <a:solidFill>
                  <a:schemeClr val="accent1"/>
                </a:solidFill>
                <a:ea typeface="Calibri" panose="020F0502020204030204" pitchFamily="34" charset="0"/>
                <a:cs typeface="Courier New" panose="02070309020205020404" pitchFamily="49" charset="0"/>
              </a:rPr>
              <a:t>Säsongen 2018</a:t>
            </a:r>
          </a:p>
          <a:p>
            <a:pPr marL="914400" lvl="1" indent="-457200" algn="l">
              <a:buFontTx/>
              <a:buChar char="-"/>
            </a:pPr>
            <a:r>
              <a:rPr lang="sv-SE" altLang="sv-SE" sz="2400" dirty="0" smtClean="0">
                <a:solidFill>
                  <a:schemeClr val="accent1"/>
                </a:solidFill>
                <a:ea typeface="Calibri" panose="020F0502020204030204" pitchFamily="34" charset="0"/>
                <a:cs typeface="Courier New" panose="02070309020205020404" pitchFamily="49" charset="0"/>
              </a:rPr>
              <a:t>Träningar</a:t>
            </a:r>
            <a:endParaRPr lang="sv-SE" altLang="sv-SE" sz="2400" dirty="0" smtClean="0">
              <a:solidFill>
                <a:schemeClr val="accent1"/>
              </a:solidFill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914400" lvl="1" indent="-457200" algn="l">
              <a:buFontTx/>
              <a:buChar char="-"/>
            </a:pPr>
            <a:r>
              <a:rPr lang="sv-SE" altLang="sv-SE" sz="2400" dirty="0" smtClean="0">
                <a:solidFill>
                  <a:schemeClr val="accent1"/>
                </a:solidFill>
                <a:ea typeface="Calibri" panose="020F0502020204030204" pitchFamily="34" charset="0"/>
                <a:cs typeface="Courier New" panose="02070309020205020404" pitchFamily="49" charset="0"/>
              </a:rPr>
              <a:t>Matcher</a:t>
            </a:r>
          </a:p>
          <a:p>
            <a:pPr marL="914400" lvl="1" indent="-457200" algn="l">
              <a:buFontTx/>
              <a:buChar char="-"/>
            </a:pPr>
            <a:r>
              <a:rPr lang="sv-SE" altLang="sv-SE" sz="2400" dirty="0" smtClean="0">
                <a:solidFill>
                  <a:schemeClr val="accent1"/>
                </a:solidFill>
                <a:ea typeface="Calibri" panose="020F0502020204030204" pitchFamily="34" charset="0"/>
                <a:cs typeface="Courier New" panose="02070309020205020404" pitchFamily="49" charset="0"/>
              </a:rPr>
              <a:t>Cuper</a:t>
            </a:r>
          </a:p>
          <a:p>
            <a:pPr marL="914400" lvl="1" indent="-457200" algn="l">
              <a:buFontTx/>
              <a:buChar char="-"/>
            </a:pPr>
            <a:r>
              <a:rPr lang="sv-SE" altLang="sv-SE" sz="2400" dirty="0" smtClean="0">
                <a:solidFill>
                  <a:schemeClr val="accent1"/>
                </a:solidFill>
                <a:ea typeface="Calibri" panose="020F0502020204030204" pitchFamily="34" charset="0"/>
                <a:cs typeface="Courier New" panose="02070309020205020404" pitchFamily="49" charset="0"/>
              </a:rPr>
              <a:t>Spelar &amp; </a:t>
            </a:r>
            <a:r>
              <a:rPr lang="sv-SE" altLang="sv-SE" sz="2400" dirty="0" err="1" smtClean="0">
                <a:solidFill>
                  <a:schemeClr val="accent1"/>
                </a:solidFill>
                <a:ea typeface="Calibri" panose="020F0502020204030204" pitchFamily="34" charset="0"/>
                <a:cs typeface="Courier New" panose="02070309020205020404" pitchFamily="49" charset="0"/>
              </a:rPr>
              <a:t>Ledartruppen</a:t>
            </a:r>
            <a:r>
              <a:rPr lang="sv-SE" altLang="sv-SE" sz="2400" dirty="0" smtClean="0">
                <a:solidFill>
                  <a:schemeClr val="accent1"/>
                </a:solidFill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r>
              <a:rPr lang="sv-SE" altLang="sv-SE" sz="2400" smtClean="0">
                <a:solidFill>
                  <a:schemeClr val="accent1"/>
                </a:solidFill>
                <a:ea typeface="Calibri" panose="020F0502020204030204" pitchFamily="34" charset="0"/>
                <a:cs typeface="Courier New" panose="02070309020205020404" pitchFamily="49" charset="0"/>
              </a:rPr>
              <a:t>2018</a:t>
            </a:r>
            <a:r>
              <a:rPr lang="sv-SE" altLang="sv-SE" sz="2400" smtClean="0">
                <a:solidFill>
                  <a:schemeClr val="accent1"/>
                </a:solidFill>
                <a:ea typeface="Calibri" panose="020F0502020204030204" pitchFamily="34" charset="0"/>
                <a:cs typeface="Courier New" panose="02070309020205020404" pitchFamily="49" charset="0"/>
              </a:rPr>
              <a:t>.</a:t>
            </a:r>
          </a:p>
          <a:p>
            <a:pPr marL="914400" lvl="1" indent="-457200" algn="l">
              <a:buFontTx/>
              <a:buChar char="-"/>
            </a:pPr>
            <a:r>
              <a:rPr lang="sv-SE" altLang="sv-SE" sz="2400" smtClean="0">
                <a:solidFill>
                  <a:schemeClr val="accent1"/>
                </a:solidFill>
                <a:ea typeface="Calibri" panose="020F0502020204030204" pitchFamily="34" charset="0"/>
                <a:cs typeface="Courier New" panose="02070309020205020404" pitchFamily="49" charset="0"/>
              </a:rPr>
              <a:t>Matchvärd</a:t>
            </a:r>
            <a:r>
              <a:rPr lang="sv-SE" altLang="sv-SE" sz="2400" smtClean="0">
                <a:solidFill>
                  <a:schemeClr val="accent1"/>
                </a:solidFill>
                <a:ea typeface="Calibri" panose="020F0502020204030204" pitchFamily="34" charset="0"/>
                <a:cs typeface="Courier New" panose="02070309020205020404" pitchFamily="49" charset="0"/>
              </a:rPr>
              <a:t> </a:t>
            </a:r>
            <a:endParaRPr lang="sv-SE" altLang="sv-SE" sz="2400" dirty="0" smtClean="0">
              <a:solidFill>
                <a:schemeClr val="accent1"/>
              </a:solidFill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914400" lvl="1" indent="-457200" algn="l">
              <a:buFontTx/>
              <a:buChar char="-"/>
            </a:pPr>
            <a:r>
              <a:rPr lang="sv-SE" altLang="sv-SE" sz="2400" smtClean="0">
                <a:solidFill>
                  <a:schemeClr val="accent1"/>
                </a:solidFill>
                <a:ea typeface="Calibri" panose="020F0502020204030204" pitchFamily="34" charset="0"/>
                <a:cs typeface="Courier New" panose="02070309020205020404" pitchFamily="49" charset="0"/>
              </a:rPr>
              <a:t>Föräldragruppen</a:t>
            </a:r>
            <a:endParaRPr lang="sv-SE" altLang="sv-SE" sz="2400" dirty="0" smtClean="0">
              <a:solidFill>
                <a:schemeClr val="accent1"/>
              </a:solidFill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457200" indent="-457200" algn="l">
              <a:buFontTx/>
              <a:buChar char="-"/>
            </a:pPr>
            <a:endParaRPr lang="sv-SE" sz="1800" dirty="0" smtClean="0">
              <a:solidFill>
                <a:schemeClr val="accent1"/>
              </a:solidFill>
            </a:endParaRPr>
          </a:p>
          <a:p>
            <a:endParaRPr lang="sv-SE" dirty="0" smtClean="0"/>
          </a:p>
          <a:p>
            <a:pPr marL="457200" indent="-457200">
              <a:buFontTx/>
              <a:buChar char="-"/>
            </a:pPr>
            <a:endParaRPr lang="sv-SE" dirty="0" smtClean="0"/>
          </a:p>
          <a:p>
            <a:pPr marL="457200" indent="-457200">
              <a:buFontTx/>
              <a:buChar char="-"/>
            </a:pPr>
            <a:endParaRPr lang="sv-SE" dirty="0" smtClean="0"/>
          </a:p>
          <a:p>
            <a:pPr marL="457200" indent="-457200">
              <a:buFontTx/>
              <a:buChar char="-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7" t="7166" r="6788" b="9850"/>
          <a:stretch/>
        </p:blipFill>
        <p:spPr bwMode="auto">
          <a:xfrm>
            <a:off x="7482052" y="152399"/>
            <a:ext cx="1482436" cy="142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527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>
                <a:solidFill>
                  <a:schemeClr val="accent1"/>
                </a:solidFill>
              </a:rPr>
              <a:t>Säsongen 2018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v-SE" sz="2400" dirty="0" smtClean="0">
              <a:solidFill>
                <a:schemeClr val="accent1"/>
              </a:solidFill>
            </a:endParaRPr>
          </a:p>
          <a:p>
            <a:r>
              <a:rPr lang="sv-SE" sz="2400" smtClean="0">
                <a:solidFill>
                  <a:schemeClr val="accent1"/>
                </a:solidFill>
              </a:rPr>
              <a:t>Vårsäsong 1 april till 2 Juli</a:t>
            </a:r>
          </a:p>
          <a:p>
            <a:r>
              <a:rPr lang="sv-SE" sz="2400" smtClean="0">
                <a:solidFill>
                  <a:schemeClr val="accent1"/>
                </a:solidFill>
              </a:rPr>
              <a:t>Höstsäsomg 6 aug - 15 oktober</a:t>
            </a:r>
          </a:p>
          <a:p>
            <a:r>
              <a:rPr lang="sv-SE" sz="2400" smtClean="0">
                <a:solidFill>
                  <a:schemeClr val="accent1"/>
                </a:solidFill>
              </a:rPr>
              <a:t>Matchspel 1 maj – 29 sept</a:t>
            </a:r>
            <a:endParaRPr lang="sv-SE" sz="2400" dirty="0" smtClean="0">
              <a:solidFill>
                <a:schemeClr val="accent1"/>
              </a:solidFill>
            </a:endParaRPr>
          </a:p>
          <a:p>
            <a:r>
              <a:rPr lang="sv-SE" sz="2400" smtClean="0">
                <a:solidFill>
                  <a:schemeClr val="accent1"/>
                </a:solidFill>
              </a:rPr>
              <a:t>Deltar i en fotbollsscup, Forwardcupen 10-12 aug</a:t>
            </a:r>
          </a:p>
          <a:p>
            <a:endParaRPr lang="sv-SE" sz="2400" dirty="0" smtClean="0">
              <a:solidFill>
                <a:schemeClr val="accent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7" t="7166" r="6788" b="9850"/>
          <a:stretch/>
        </p:blipFill>
        <p:spPr bwMode="auto">
          <a:xfrm>
            <a:off x="7356765" y="152399"/>
            <a:ext cx="1482436" cy="142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7977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accent1"/>
                </a:solidFill>
              </a:rPr>
              <a:t>Träningar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508859"/>
            <a:ext cx="8229600" cy="4525963"/>
          </a:xfrm>
        </p:spPr>
        <p:txBody>
          <a:bodyPr>
            <a:normAutofit/>
          </a:bodyPr>
          <a:lstStyle/>
          <a:p>
            <a:r>
              <a:rPr lang="sv-SE" sz="2400" smtClean="0">
                <a:solidFill>
                  <a:schemeClr val="accent1"/>
                </a:solidFill>
              </a:rPr>
              <a:t>Vi </a:t>
            </a:r>
            <a:r>
              <a:rPr lang="sv-SE" sz="2400" dirty="0" smtClean="0">
                <a:solidFill>
                  <a:schemeClr val="accent1"/>
                </a:solidFill>
              </a:rPr>
              <a:t>kommer träna </a:t>
            </a:r>
            <a:r>
              <a:rPr lang="sv-SE" sz="2400" dirty="0" smtClean="0">
                <a:solidFill>
                  <a:schemeClr val="accent1"/>
                </a:solidFill>
              </a:rPr>
              <a:t>2+1ggr/vecka </a:t>
            </a:r>
            <a:endParaRPr lang="sv-SE" sz="2400" dirty="0" smtClean="0">
              <a:solidFill>
                <a:schemeClr val="accent1"/>
              </a:solidFill>
            </a:endParaRPr>
          </a:p>
          <a:p>
            <a:pPr lvl="1"/>
            <a:r>
              <a:rPr lang="sv-SE" sz="2000" dirty="0" smtClean="0">
                <a:solidFill>
                  <a:schemeClr val="accent1"/>
                </a:solidFill>
              </a:rPr>
              <a:t>Måndag 17:15-18:30</a:t>
            </a:r>
          </a:p>
          <a:p>
            <a:pPr lvl="1"/>
            <a:r>
              <a:rPr lang="sv-SE" sz="2000" dirty="0" smtClean="0">
                <a:solidFill>
                  <a:schemeClr val="accent1"/>
                </a:solidFill>
              </a:rPr>
              <a:t>Torsdag 17:15-18:30</a:t>
            </a:r>
          </a:p>
          <a:p>
            <a:pPr lvl="1"/>
            <a:r>
              <a:rPr lang="sv-SE" sz="2000" smtClean="0">
                <a:solidFill>
                  <a:schemeClr val="accent1"/>
                </a:solidFill>
              </a:rPr>
              <a:t>Spontanfotboll 3 </a:t>
            </a:r>
            <a:r>
              <a:rPr lang="sv-SE" sz="2000" dirty="0" smtClean="0">
                <a:solidFill>
                  <a:schemeClr val="accent1"/>
                </a:solidFill>
              </a:rPr>
              <a:t>mot 3 på </a:t>
            </a:r>
            <a:r>
              <a:rPr lang="sv-SE" sz="2000" smtClean="0">
                <a:solidFill>
                  <a:schemeClr val="accent1"/>
                </a:solidFill>
              </a:rPr>
              <a:t>onsdagar </a:t>
            </a:r>
            <a:r>
              <a:rPr lang="sv-SE" sz="2000" smtClean="0">
                <a:solidFill>
                  <a:schemeClr val="accent1"/>
                </a:solidFill>
              </a:rPr>
              <a:t>17:00-18:00 </a:t>
            </a:r>
            <a:r>
              <a:rPr lang="sv-SE" sz="2000" dirty="0" smtClean="0">
                <a:solidFill>
                  <a:schemeClr val="accent1"/>
                </a:solidFill>
              </a:rPr>
              <a:t>(”frivilligt”)</a:t>
            </a:r>
          </a:p>
          <a:p>
            <a:endParaRPr lang="sv-SE" sz="2400" dirty="0">
              <a:solidFill>
                <a:schemeClr val="accent1"/>
              </a:solidFill>
            </a:endParaRPr>
          </a:p>
          <a:p>
            <a:r>
              <a:rPr lang="sv-SE" sz="2400" dirty="0" smtClean="0">
                <a:solidFill>
                  <a:schemeClr val="accent1"/>
                </a:solidFill>
              </a:rPr>
              <a:t>Träningsupplägg (Fokus)</a:t>
            </a:r>
          </a:p>
          <a:p>
            <a:pPr lvl="1"/>
            <a:r>
              <a:rPr lang="sv-SE" sz="2000" smtClean="0">
                <a:solidFill>
                  <a:schemeClr val="accent1"/>
                </a:solidFill>
              </a:rPr>
              <a:t>Riktningsförändringar, matchspel 		April</a:t>
            </a:r>
          </a:p>
          <a:p>
            <a:pPr lvl="1"/>
            <a:r>
              <a:rPr lang="sv-SE" sz="2000" smtClean="0">
                <a:solidFill>
                  <a:schemeClr val="accent1"/>
                </a:solidFill>
              </a:rPr>
              <a:t>Skott och bollkontroll			Maj</a:t>
            </a:r>
            <a:endParaRPr lang="sv-SE" sz="2000" dirty="0" smtClean="0">
              <a:solidFill>
                <a:schemeClr val="accent1"/>
              </a:solidFill>
            </a:endParaRPr>
          </a:p>
          <a:p>
            <a:pPr lvl="1"/>
            <a:r>
              <a:rPr lang="sv-SE" sz="2000" smtClean="0">
                <a:solidFill>
                  <a:schemeClr val="accent1"/>
                </a:solidFill>
              </a:rPr>
              <a:t>Dribbling, passning, spelavstånd		Juni</a:t>
            </a:r>
            <a:endParaRPr lang="sv-SE" sz="2000" dirty="0" smtClean="0">
              <a:solidFill>
                <a:schemeClr val="accent1"/>
              </a:solidFill>
            </a:endParaRPr>
          </a:p>
          <a:p>
            <a:pPr lvl="1"/>
            <a:r>
              <a:rPr lang="sv-SE" sz="2000" dirty="0" smtClean="0">
                <a:solidFill>
                  <a:schemeClr val="accent1"/>
                </a:solidFill>
              </a:rPr>
              <a:t>Varva med spel i olika former/Spelförståelse</a:t>
            </a:r>
            <a:r>
              <a:rPr lang="sv-SE" sz="2000" smtClean="0">
                <a:solidFill>
                  <a:schemeClr val="accent1"/>
                </a:solidFill>
              </a:rPr>
              <a:t>	</a:t>
            </a:r>
            <a:r>
              <a:rPr lang="sv-SE" sz="2000" smtClean="0">
                <a:solidFill>
                  <a:schemeClr val="accent1"/>
                </a:solidFill>
              </a:rPr>
              <a:t>Maj och Juni</a:t>
            </a:r>
            <a:endParaRPr lang="sv-SE" sz="2000" dirty="0" smtClean="0">
              <a:solidFill>
                <a:schemeClr val="accent1"/>
              </a:solidFill>
            </a:endParaRPr>
          </a:p>
          <a:p>
            <a:endParaRPr lang="sv-SE" sz="2400" dirty="0" smtClean="0">
              <a:solidFill>
                <a:schemeClr val="accent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7" t="7166" r="6788" b="9850"/>
          <a:stretch/>
        </p:blipFill>
        <p:spPr bwMode="auto">
          <a:xfrm>
            <a:off x="7356765" y="152399"/>
            <a:ext cx="1482436" cy="142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248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accent1"/>
                </a:solidFill>
              </a:rPr>
              <a:t>Matcher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v-SE" sz="2400" smtClean="0">
                <a:solidFill>
                  <a:schemeClr val="accent1"/>
                </a:solidFill>
              </a:rPr>
              <a:t>Två </a:t>
            </a:r>
            <a:r>
              <a:rPr lang="sv-SE" sz="2400" smtClean="0">
                <a:solidFill>
                  <a:schemeClr val="accent1"/>
                </a:solidFill>
              </a:rPr>
              <a:t>serier, 16 matcher per serie</a:t>
            </a:r>
            <a:endParaRPr lang="sv-SE" sz="24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sv-SE" sz="2400" u="sng" smtClean="0">
                <a:solidFill>
                  <a:schemeClr val="accent1"/>
                </a:solidFill>
              </a:rPr>
              <a:t>Eskilstunaserien (CITY Randig)</a:t>
            </a:r>
            <a:r>
              <a:rPr lang="sv-SE" sz="2400" smtClean="0">
                <a:solidFill>
                  <a:schemeClr val="accent1"/>
                </a:solidFill>
              </a:rPr>
              <a:t>     </a:t>
            </a:r>
            <a:r>
              <a:rPr lang="sv-SE" sz="2400" u="sng" smtClean="0">
                <a:solidFill>
                  <a:schemeClr val="accent1"/>
                </a:solidFill>
              </a:rPr>
              <a:t>Sörmlandsserien (CITY BLÅ)</a:t>
            </a:r>
            <a:endParaRPr lang="sv-SE" sz="2400" u="sng" dirty="0" smtClean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endParaRPr lang="sv-SE" sz="2400" dirty="0" smtClean="0">
              <a:solidFill>
                <a:schemeClr val="accent1"/>
              </a:solidFill>
            </a:endParaRPr>
          </a:p>
          <a:p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7" t="7166" r="6788" b="9850"/>
          <a:stretch/>
        </p:blipFill>
        <p:spPr bwMode="auto">
          <a:xfrm>
            <a:off x="7356765" y="152399"/>
            <a:ext cx="1482436" cy="142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827314"/>
              </p:ext>
            </p:extLst>
          </p:nvPr>
        </p:nvGraphicFramePr>
        <p:xfrm>
          <a:off x="4992255" y="1988840"/>
          <a:ext cx="3116642" cy="4653706"/>
        </p:xfrm>
        <a:graphic>
          <a:graphicData uri="http://schemas.openxmlformats.org/drawingml/2006/table">
            <a:tbl>
              <a:tblPr/>
              <a:tblGrid>
                <a:gridCol w="3116642"/>
              </a:tblGrid>
              <a:tr h="324000"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Assyriska FF</a:t>
                      </a:r>
                    </a:p>
                  </a:txBody>
                  <a:tcPr marL="18733" marR="18733" marT="7493" marB="749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sv-SE" sz="1400" strike="sngStrike" baseline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BK Sport P 08 </a:t>
                      </a:r>
                      <a:r>
                        <a:rPr lang="sv-SE" sz="1400" strike="sng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Gul </a:t>
                      </a:r>
                      <a:r>
                        <a:rPr lang="sv-SE" sz="1400" strike="noStrike" baseline="0" dirty="0" smtClean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ASSYRISKA P09</a:t>
                      </a:r>
                      <a:endParaRPr lang="sv-SE" sz="1400" strike="noStrike" baseline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8733" marR="18733" marT="7493" marB="749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nn-NO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Eskilstuna City FK P08 Blå</a:t>
                      </a:r>
                    </a:p>
                  </a:txBody>
                  <a:tcPr marL="18733" marR="18733" marT="7493" marB="749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Hällbybrunns IF P 08 svart</a:t>
                      </a:r>
                    </a:p>
                  </a:txBody>
                  <a:tcPr marL="18733" marR="18733" marT="7493" marB="749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IK Viljan Strängnäs P08 Blå</a:t>
                      </a:r>
                    </a:p>
                  </a:txBody>
                  <a:tcPr marL="18733" marR="18733" marT="7493" marB="749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Järna SK P08 Röd</a:t>
                      </a:r>
                    </a:p>
                  </a:txBody>
                  <a:tcPr marL="18733" marR="18733" marT="7493" marB="749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Katrineholms AIK P08</a:t>
                      </a:r>
                    </a:p>
                  </a:txBody>
                  <a:tcPr marL="18733" marR="18733" marT="7493" marB="749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Nykvarns SK P 08 Blå</a:t>
                      </a:r>
                    </a:p>
                  </a:txBody>
                  <a:tcPr marL="18733" marR="18733" marT="7493" marB="749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Nyköpings BIS P08 Röd</a:t>
                      </a:r>
                    </a:p>
                  </a:txBody>
                  <a:tcPr marL="18733" marR="18733" marT="7493" marB="749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Nyköpings BIS P08 Blå</a:t>
                      </a:r>
                    </a:p>
                  </a:txBody>
                  <a:tcPr marL="18733" marR="18733" marT="7493" marB="749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Syrianska FC P-08 Röd</a:t>
                      </a:r>
                    </a:p>
                  </a:txBody>
                  <a:tcPr marL="18733" marR="18733" marT="7493" marB="749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Syrianska FC P-09 Gul</a:t>
                      </a:r>
                    </a:p>
                  </a:txBody>
                  <a:tcPr marL="18733" marR="18733" marT="7493" marB="749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Södertälje FK P08 Röd</a:t>
                      </a:r>
                    </a:p>
                  </a:txBody>
                  <a:tcPr marL="18733" marR="18733" marT="7493" marB="749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sv-SE" sz="14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</a:rPr>
                        <a:t>Trosa-Vagnhärad SK blå</a:t>
                      </a:r>
                    </a:p>
                  </a:txBody>
                  <a:tcPr marL="18733" marR="18733" marT="7493" marB="7493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803578"/>
              </p:ext>
            </p:extLst>
          </p:nvPr>
        </p:nvGraphicFramePr>
        <p:xfrm>
          <a:off x="827584" y="1988840"/>
          <a:ext cx="3096344" cy="4536000"/>
        </p:xfrm>
        <a:graphic>
          <a:graphicData uri="http://schemas.openxmlformats.org/drawingml/2006/table">
            <a:tbl>
              <a:tblPr/>
              <a:tblGrid>
                <a:gridCol w="3096344"/>
              </a:tblGrid>
              <a:tr h="324000">
                <a:tc>
                  <a:txBody>
                    <a:bodyPr/>
                    <a:lstStyle/>
                    <a:p>
                      <a:r>
                        <a:rPr lang="sv-SE" sz="1400" dirty="0">
                          <a:effectLst/>
                          <a:latin typeface="Verdana" panose="020B0604030504040204" pitchFamily="34" charset="0"/>
                        </a:rPr>
                        <a:t>BK Sport P 08 Svart</a:t>
                      </a:r>
                    </a:p>
                  </a:txBody>
                  <a:tcPr marL="12893" marR="12893" marT="5157" marB="5157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sv-SE" sz="1400" dirty="0">
                          <a:effectLst/>
                          <a:latin typeface="Verdana" panose="020B0604030504040204" pitchFamily="34" charset="0"/>
                        </a:rPr>
                        <a:t>Eskilstuna City FK P08 Randig</a:t>
                      </a:r>
                    </a:p>
                  </a:txBody>
                  <a:tcPr marL="12893" marR="12893" marT="5157" marB="5157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sv-SE" sz="1400" dirty="0">
                          <a:effectLst/>
                          <a:latin typeface="Verdana" panose="020B0604030504040204" pitchFamily="34" charset="0"/>
                        </a:rPr>
                        <a:t>Eskilstuna City FK P08 Vit</a:t>
                      </a:r>
                    </a:p>
                  </a:txBody>
                  <a:tcPr marL="12893" marR="12893" marT="5157" marB="5157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sv-SE" sz="1400" dirty="0">
                          <a:effectLst/>
                          <a:latin typeface="Verdana" panose="020B0604030504040204" pitchFamily="34" charset="0"/>
                        </a:rPr>
                        <a:t>Eskilstuna City FK P09</a:t>
                      </a:r>
                    </a:p>
                  </a:txBody>
                  <a:tcPr marL="12893" marR="12893" marT="5157" marB="5157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sv-SE" sz="1400" dirty="0">
                          <a:effectLst/>
                          <a:latin typeface="Verdana" panose="020B0604030504040204" pitchFamily="34" charset="0"/>
                        </a:rPr>
                        <a:t>Hällbybrunns IF P 08 vit</a:t>
                      </a:r>
                    </a:p>
                  </a:txBody>
                  <a:tcPr marL="12893" marR="12893" marT="5157" marB="5157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sv-SE" sz="1400" dirty="0">
                          <a:effectLst/>
                          <a:latin typeface="Verdana" panose="020B0604030504040204" pitchFamily="34" charset="0"/>
                        </a:rPr>
                        <a:t>IFK Eskilstuna P08 blå</a:t>
                      </a:r>
                    </a:p>
                  </a:txBody>
                  <a:tcPr marL="12893" marR="12893" marT="5157" marB="5157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sv-SE" sz="1400" dirty="0">
                          <a:effectLst/>
                          <a:latin typeface="Verdana" panose="020B0604030504040204" pitchFamily="34" charset="0"/>
                        </a:rPr>
                        <a:t>Jäders IF P08</a:t>
                      </a:r>
                    </a:p>
                  </a:txBody>
                  <a:tcPr marL="12893" marR="12893" marT="5157" marB="5157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sv-SE" sz="1400" dirty="0">
                          <a:effectLst/>
                          <a:latin typeface="Verdana" panose="020B0604030504040204" pitchFamily="34" charset="0"/>
                        </a:rPr>
                        <a:t>Kvicksunds SK P08</a:t>
                      </a:r>
                    </a:p>
                  </a:txBody>
                  <a:tcPr marL="12893" marR="12893" marT="5157" marB="5157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sv-SE" sz="1400" dirty="0">
                          <a:effectLst/>
                          <a:latin typeface="Verdana" panose="020B0604030504040204" pitchFamily="34" charset="0"/>
                        </a:rPr>
                        <a:t>Skogstorps GOIF P08 vit</a:t>
                      </a:r>
                    </a:p>
                  </a:txBody>
                  <a:tcPr marL="12893" marR="12893" marT="5157" marB="5157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sv-SE" sz="1400" dirty="0">
                          <a:effectLst/>
                          <a:latin typeface="Verdana" panose="020B0604030504040204" pitchFamily="34" charset="0"/>
                        </a:rPr>
                        <a:t>Skogstorps GOIF P08 grön</a:t>
                      </a:r>
                    </a:p>
                  </a:txBody>
                  <a:tcPr marL="12893" marR="12893" marT="5157" marB="5157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sv-SE" sz="1400" dirty="0">
                          <a:effectLst/>
                          <a:latin typeface="Verdana" panose="020B0604030504040204" pitchFamily="34" charset="0"/>
                        </a:rPr>
                        <a:t>Syrianska Eskilstuna IF P09</a:t>
                      </a:r>
                    </a:p>
                  </a:txBody>
                  <a:tcPr marL="12893" marR="12893" marT="5157" marB="5157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sv-SE" sz="1400" dirty="0">
                          <a:effectLst/>
                          <a:latin typeface="Verdana" panose="020B0604030504040204" pitchFamily="34" charset="0"/>
                        </a:rPr>
                        <a:t>Torshälla-Nyby IS P 08</a:t>
                      </a:r>
                    </a:p>
                  </a:txBody>
                  <a:tcPr marL="12893" marR="12893" marT="5157" marB="5157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sv-SE" sz="1400" dirty="0">
                          <a:effectLst/>
                          <a:latin typeface="Verdana" panose="020B0604030504040204" pitchFamily="34" charset="0"/>
                        </a:rPr>
                        <a:t>Triangelns IK P08 SVART</a:t>
                      </a:r>
                    </a:p>
                  </a:txBody>
                  <a:tcPr marL="12893" marR="12893" marT="5157" marB="5157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r>
                        <a:rPr lang="sv-SE" sz="1400" dirty="0">
                          <a:effectLst/>
                          <a:latin typeface="Verdana" panose="020B0604030504040204" pitchFamily="34" charset="0"/>
                        </a:rPr>
                        <a:t>Triangelns IK P08 GRÖN</a:t>
                      </a:r>
                    </a:p>
                  </a:txBody>
                  <a:tcPr marL="12893" marR="12893" marT="5157" marB="5157">
                    <a:lnL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7AFC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4512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7772400" cy="1470025"/>
          </a:xfrm>
        </p:spPr>
        <p:txBody>
          <a:bodyPr>
            <a:normAutofit/>
          </a:bodyPr>
          <a:lstStyle/>
          <a:p>
            <a:r>
              <a:rPr lang="sv-SE" sz="5300" dirty="0" smtClean="0">
                <a:solidFill>
                  <a:schemeClr val="accent1"/>
                </a:solidFill>
              </a:rPr>
              <a:t>Matcher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78699" y="3284984"/>
            <a:ext cx="8568952" cy="3168352"/>
          </a:xfrm>
        </p:spPr>
        <p:txBody>
          <a:bodyPr>
            <a:normAutofit/>
          </a:bodyPr>
          <a:lstStyle/>
          <a:p>
            <a:pPr marL="457200" indent="-457200" algn="l">
              <a:buFontTx/>
              <a:buChar char="-"/>
            </a:pPr>
            <a:r>
              <a:rPr lang="sv-SE" sz="1800" smtClean="0">
                <a:solidFill>
                  <a:schemeClr val="accent1"/>
                </a:solidFill>
              </a:rPr>
              <a:t>Spelform </a:t>
            </a:r>
            <a:r>
              <a:rPr lang="sv-SE" sz="1800" dirty="0" smtClean="0">
                <a:solidFill>
                  <a:schemeClr val="accent1"/>
                </a:solidFill>
              </a:rPr>
              <a:t>3x20min.</a:t>
            </a:r>
          </a:p>
          <a:p>
            <a:pPr marL="457200" indent="-457200" algn="l">
              <a:buFontTx/>
              <a:buChar char="-"/>
            </a:pPr>
            <a:r>
              <a:rPr lang="sv-SE" sz="1800" dirty="0" smtClean="0">
                <a:solidFill>
                  <a:schemeClr val="accent1"/>
                </a:solidFill>
              </a:rPr>
              <a:t>7 </a:t>
            </a:r>
            <a:r>
              <a:rPr lang="sv-SE" sz="1800" smtClean="0">
                <a:solidFill>
                  <a:schemeClr val="accent1"/>
                </a:solidFill>
              </a:rPr>
              <a:t>mot </a:t>
            </a:r>
            <a:r>
              <a:rPr lang="sv-SE" sz="1800" smtClean="0">
                <a:solidFill>
                  <a:schemeClr val="accent1"/>
                </a:solidFill>
              </a:rPr>
              <a:t>7.</a:t>
            </a:r>
            <a:endParaRPr lang="sv-SE" sz="1800" dirty="0" smtClean="0">
              <a:solidFill>
                <a:schemeClr val="accent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sv-SE" sz="1800" smtClean="0">
                <a:solidFill>
                  <a:schemeClr val="accent1"/>
                </a:solidFill>
              </a:rPr>
              <a:t>Nya regler för målvakten.</a:t>
            </a:r>
            <a:endParaRPr lang="sv-SE" sz="1800" dirty="0" smtClean="0">
              <a:solidFill>
                <a:schemeClr val="accent1"/>
              </a:solidFill>
            </a:endParaRPr>
          </a:p>
          <a:p>
            <a:pPr marL="457200" indent="-457200" algn="l">
              <a:buFontTx/>
              <a:buChar char="-"/>
            </a:pPr>
            <a:r>
              <a:rPr lang="sv-SE" sz="1800" smtClean="0">
                <a:solidFill>
                  <a:schemeClr val="accent1"/>
                </a:solidFill>
              </a:rPr>
              <a:t>Ingen </a:t>
            </a:r>
            <a:r>
              <a:rPr lang="sv-SE" sz="1800" dirty="0" smtClean="0">
                <a:solidFill>
                  <a:schemeClr val="accent1"/>
                </a:solidFill>
              </a:rPr>
              <a:t>spelare har någon bestämd position (</a:t>
            </a:r>
            <a:r>
              <a:rPr lang="sv-SE" sz="1800" smtClean="0">
                <a:solidFill>
                  <a:schemeClr val="accent1"/>
                </a:solidFill>
              </a:rPr>
              <a:t>målvakt</a:t>
            </a:r>
            <a:r>
              <a:rPr lang="sv-SE" sz="1800" smtClean="0">
                <a:solidFill>
                  <a:schemeClr val="accent1"/>
                </a:solidFill>
              </a:rPr>
              <a:t>).</a:t>
            </a:r>
          </a:p>
          <a:p>
            <a:pPr marL="457200" indent="-457200" algn="l">
              <a:buFontTx/>
              <a:buChar char="-"/>
            </a:pPr>
            <a:r>
              <a:rPr lang="sv-SE" sz="1800" smtClean="0">
                <a:solidFill>
                  <a:schemeClr val="accent1"/>
                </a:solidFill>
              </a:rPr>
              <a:t>Vi spelar inte med skadade spelare.</a:t>
            </a:r>
          </a:p>
          <a:p>
            <a:pPr marL="457200" indent="-457200" algn="l">
              <a:buFontTx/>
              <a:buChar char="-"/>
            </a:pPr>
            <a:r>
              <a:rPr lang="sv-SE" sz="1800" smtClean="0">
                <a:solidFill>
                  <a:schemeClr val="accent1"/>
                </a:solidFill>
              </a:rPr>
              <a:t>Använda olika spelsystem.</a:t>
            </a:r>
          </a:p>
          <a:p>
            <a:pPr marL="457200" indent="-457200" algn="l">
              <a:buFontTx/>
              <a:buChar char="-"/>
            </a:pPr>
            <a:r>
              <a:rPr lang="sv-SE" sz="1800" smtClean="0">
                <a:solidFill>
                  <a:schemeClr val="accent1"/>
                </a:solidFill>
              </a:rPr>
              <a:t>Föräldrar på en sida planen, spelare på en annan sida planen.</a:t>
            </a:r>
          </a:p>
          <a:p>
            <a:pPr marL="457200" indent="-457200" algn="l">
              <a:buFontTx/>
              <a:buChar char="-"/>
            </a:pPr>
            <a:r>
              <a:rPr lang="sv-SE" sz="1800" smtClean="0">
                <a:solidFill>
                  <a:schemeClr val="accent1"/>
                </a:solidFill>
              </a:rPr>
              <a:t>Skadad spelare under match</a:t>
            </a:r>
          </a:p>
          <a:p>
            <a:pPr marL="457200" indent="-457200" algn="l">
              <a:buFontTx/>
              <a:buChar char="-"/>
            </a:pPr>
            <a:r>
              <a:rPr lang="sv-SE" sz="1800" smtClean="0">
                <a:solidFill>
                  <a:schemeClr val="accent1"/>
                </a:solidFill>
              </a:rPr>
              <a:t>Obligatorisk dusch efter varje hemmamatch.</a:t>
            </a:r>
          </a:p>
          <a:p>
            <a:pPr marL="457200" indent="-457200" algn="l">
              <a:buFontTx/>
              <a:buChar char="-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7" t="7166" r="6788" b="9850"/>
          <a:stretch/>
        </p:blipFill>
        <p:spPr bwMode="auto">
          <a:xfrm>
            <a:off x="7356765" y="152399"/>
            <a:ext cx="1482436" cy="142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Underrubrik 2"/>
          <p:cNvSpPr txBox="1">
            <a:spLocks/>
          </p:cNvSpPr>
          <p:nvPr/>
        </p:nvSpPr>
        <p:spPr>
          <a:xfrm>
            <a:off x="270249" y="1440485"/>
            <a:ext cx="8568952" cy="22045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Tx/>
              <a:buChar char="-"/>
            </a:pPr>
            <a:r>
              <a:rPr lang="sv-SE" sz="1800" smtClean="0">
                <a:solidFill>
                  <a:schemeClr val="accent1"/>
                </a:solidFill>
              </a:rPr>
              <a:t>Nivåanpassade serier.</a:t>
            </a:r>
          </a:p>
          <a:p>
            <a:pPr marL="457200" indent="-457200" algn="l">
              <a:buFontTx/>
              <a:buChar char="-"/>
            </a:pPr>
            <a:r>
              <a:rPr lang="sv-SE" sz="1800" smtClean="0">
                <a:solidFill>
                  <a:schemeClr val="accent1"/>
                </a:solidFill>
              </a:rPr>
              <a:t>Vi kommer hålla oss till stommar i de båda lagen men ingen spelare tillhör det ena eller det andra laget.</a:t>
            </a:r>
          </a:p>
          <a:p>
            <a:pPr marL="457200" indent="-457200" algn="l">
              <a:buFontTx/>
              <a:buChar char="-"/>
            </a:pPr>
            <a:r>
              <a:rPr lang="sv-SE" sz="1800">
                <a:solidFill>
                  <a:schemeClr val="accent1"/>
                </a:solidFill>
              </a:rPr>
              <a:t>Vi tar ut max 13st spelare per match.</a:t>
            </a:r>
          </a:p>
          <a:p>
            <a:pPr marL="457200" indent="-457200" algn="l">
              <a:buFontTx/>
              <a:buChar char="-"/>
            </a:pPr>
            <a:r>
              <a:rPr lang="sv-SE" sz="1800">
                <a:solidFill>
                  <a:schemeClr val="accent1"/>
                </a:solidFill>
              </a:rPr>
              <a:t>Träningsnärvaro (krav på minst 30%) avgör om för många är </a:t>
            </a:r>
            <a:r>
              <a:rPr lang="sv-SE" sz="1800">
                <a:solidFill>
                  <a:schemeClr val="accent1"/>
                </a:solidFill>
              </a:rPr>
              <a:t>anmälda</a:t>
            </a:r>
            <a:r>
              <a:rPr lang="sv-SE" sz="1800" smtClean="0">
                <a:solidFill>
                  <a:schemeClr val="accent1"/>
                </a:solidFill>
              </a:rPr>
              <a:t>.</a:t>
            </a:r>
          </a:p>
          <a:p>
            <a:pPr algn="l"/>
            <a:endParaRPr lang="sv-SE" sz="1800">
              <a:solidFill>
                <a:schemeClr val="accent1"/>
              </a:solidFill>
            </a:endParaRPr>
          </a:p>
          <a:p>
            <a:pPr marL="457200" indent="-457200" algn="l">
              <a:buFontTx/>
              <a:buChar char="-"/>
            </a:pPr>
            <a:endParaRPr lang="sv-SE" sz="180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316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7772400" cy="1470025"/>
          </a:xfrm>
        </p:spPr>
        <p:txBody>
          <a:bodyPr>
            <a:normAutofit/>
          </a:bodyPr>
          <a:lstStyle/>
          <a:p>
            <a:r>
              <a:rPr lang="sv-SE" sz="5300" dirty="0" smtClean="0">
                <a:solidFill>
                  <a:schemeClr val="accent1"/>
                </a:solidFill>
              </a:rPr>
              <a:t>Matcher/Anmälan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360512" y="1630064"/>
            <a:ext cx="8568952" cy="4896544"/>
          </a:xfrm>
        </p:spPr>
        <p:txBody>
          <a:bodyPr>
            <a:normAutofit/>
          </a:bodyPr>
          <a:lstStyle/>
          <a:p>
            <a:pPr algn="l"/>
            <a:r>
              <a:rPr lang="sv-SE" sz="2400" smtClean="0">
                <a:solidFill>
                  <a:schemeClr val="accent1"/>
                </a:solidFill>
              </a:rPr>
              <a:t>Betydelsen av god kommunikation.</a:t>
            </a:r>
          </a:p>
          <a:p>
            <a:pPr algn="l"/>
            <a:endParaRPr lang="sv-SE" sz="2400">
              <a:solidFill>
                <a:schemeClr val="accent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sv-SE" sz="2000" smtClean="0">
                <a:solidFill>
                  <a:schemeClr val="accent1"/>
                </a:solidFill>
              </a:rPr>
              <a:t>Anmälan </a:t>
            </a:r>
            <a:r>
              <a:rPr lang="sv-SE" sz="2000">
                <a:solidFill>
                  <a:schemeClr val="accent1"/>
                </a:solidFill>
              </a:rPr>
              <a:t>i tid via laget på matchkallelse OBS</a:t>
            </a:r>
            <a:r>
              <a:rPr lang="sv-SE" sz="2000">
                <a:solidFill>
                  <a:schemeClr val="accent1"/>
                </a:solidFill>
              </a:rPr>
              <a:t>!! </a:t>
            </a:r>
            <a:endParaRPr lang="sv-SE" sz="2000" smtClean="0">
              <a:solidFill>
                <a:schemeClr val="accent1"/>
              </a:solidFill>
            </a:endParaRP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sv-SE" sz="2000" smtClean="0">
                <a:solidFill>
                  <a:schemeClr val="accent1"/>
                </a:solidFill>
              </a:rPr>
              <a:t>(</a:t>
            </a:r>
            <a:r>
              <a:rPr lang="sv-SE" sz="2000">
                <a:solidFill>
                  <a:schemeClr val="accent1"/>
                </a:solidFill>
              </a:rPr>
              <a:t>Vare sig man kommer eller </a:t>
            </a:r>
            <a:r>
              <a:rPr lang="sv-SE" sz="2000">
                <a:solidFill>
                  <a:schemeClr val="accent1"/>
                </a:solidFill>
              </a:rPr>
              <a:t>inte</a:t>
            </a:r>
            <a:r>
              <a:rPr lang="sv-SE" sz="2000" smtClean="0">
                <a:solidFill>
                  <a:schemeClr val="accent1"/>
                </a:solidFill>
              </a:rPr>
              <a:t>).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sv-SE" sz="2000" smtClean="0">
                <a:solidFill>
                  <a:schemeClr val="accent1"/>
                </a:solidFill>
              </a:rPr>
              <a:t>Skriv gärna en kommentar</a:t>
            </a:r>
            <a:endParaRPr lang="sv-SE" sz="2000">
              <a:solidFill>
                <a:schemeClr val="accent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sv-SE" sz="2000">
                <a:solidFill>
                  <a:schemeClr val="accent1"/>
                </a:solidFill>
              </a:rPr>
              <a:t>Hör av </a:t>
            </a:r>
            <a:r>
              <a:rPr lang="sv-SE" sz="2000">
                <a:solidFill>
                  <a:schemeClr val="accent1"/>
                </a:solidFill>
              </a:rPr>
              <a:t>Er </a:t>
            </a:r>
            <a:r>
              <a:rPr lang="sv-SE" sz="2000" smtClean="0">
                <a:solidFill>
                  <a:schemeClr val="accent1"/>
                </a:solidFill>
              </a:rPr>
              <a:t>till ansvarig ledare om </a:t>
            </a:r>
            <a:r>
              <a:rPr lang="sv-SE" sz="2000">
                <a:solidFill>
                  <a:schemeClr val="accent1"/>
                </a:solidFill>
              </a:rPr>
              <a:t>det blir </a:t>
            </a:r>
            <a:r>
              <a:rPr lang="sv-SE" sz="2000">
                <a:solidFill>
                  <a:schemeClr val="accent1"/>
                </a:solidFill>
              </a:rPr>
              <a:t>plötslig </a:t>
            </a:r>
            <a:r>
              <a:rPr lang="sv-SE" sz="2000" smtClean="0">
                <a:solidFill>
                  <a:schemeClr val="accent1"/>
                </a:solidFill>
              </a:rPr>
              <a:t>frånvaro!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sv-SE" sz="2000" smtClean="0">
                <a:solidFill>
                  <a:schemeClr val="accent1"/>
                </a:solidFill>
              </a:rPr>
              <a:t>Vi behöver kommunicera i tid – Förslag 1v innan match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sv-SE" sz="2000" smtClean="0">
                <a:solidFill>
                  <a:schemeClr val="accent1"/>
                </a:solidFill>
              </a:rPr>
              <a:t>Gällande matcher i sörmlandsserien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sv-SE" sz="2000" smtClean="0">
                <a:solidFill>
                  <a:schemeClr val="accent1"/>
                </a:solidFill>
              </a:rPr>
              <a:t>Samling på Årby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sv-SE" sz="2000" smtClean="0">
                <a:solidFill>
                  <a:schemeClr val="accent1"/>
                </a:solidFill>
              </a:rPr>
              <a:t>Gemensam färd för effektivaste resa (Turas om att köra).</a:t>
            </a:r>
          </a:p>
          <a:p>
            <a:pPr marL="800100" lvl="1" indent="-342900" algn="l">
              <a:buFont typeface="Wingdings" panose="05000000000000000000" pitchFamily="2" charset="2"/>
              <a:buChar char="§"/>
            </a:pPr>
            <a:r>
              <a:rPr lang="sv-SE" sz="2000" smtClean="0">
                <a:solidFill>
                  <a:schemeClr val="accent1"/>
                </a:solidFill>
              </a:rPr>
              <a:t>Åker man direkt till match så meddela ledaren</a:t>
            </a:r>
          </a:p>
          <a:p>
            <a:pPr algn="l"/>
            <a:endParaRPr lang="sv-SE" sz="2000">
              <a:solidFill>
                <a:schemeClr val="accent1"/>
              </a:solidFill>
            </a:endParaRPr>
          </a:p>
          <a:p>
            <a:pPr algn="l"/>
            <a:endParaRPr lang="sv-SE" sz="2000" dirty="0" smtClean="0"/>
          </a:p>
          <a:p>
            <a:pPr marL="457200" indent="-457200">
              <a:buFontTx/>
              <a:buChar char="-"/>
            </a:pPr>
            <a:endParaRPr lang="sv-SE" dirty="0" smtClean="0"/>
          </a:p>
          <a:p>
            <a:pPr marL="457200" indent="-457200">
              <a:buFontTx/>
              <a:buChar char="-"/>
            </a:pPr>
            <a:endParaRPr lang="sv-SE" dirty="0" smtClean="0"/>
          </a:p>
          <a:p>
            <a:pPr marL="457200" indent="-457200">
              <a:buFontTx/>
              <a:buChar char="-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7" t="7166" r="6788" b="9850"/>
          <a:stretch/>
        </p:blipFill>
        <p:spPr bwMode="auto">
          <a:xfrm>
            <a:off x="7356765" y="152399"/>
            <a:ext cx="1482436" cy="142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014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accent1"/>
                </a:solidFill>
              </a:rPr>
              <a:t>Fotbollsfilosofi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sv-SE" sz="2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sv-SE" sz="2400" dirty="0">
                <a:solidFill>
                  <a:schemeClr val="accent1"/>
                </a:solidFill>
              </a:rPr>
              <a:t>Utgångpunkt</a:t>
            </a:r>
          </a:p>
          <a:p>
            <a:r>
              <a:rPr lang="sv-SE" sz="2400" dirty="0">
                <a:solidFill>
                  <a:schemeClr val="accent1"/>
                </a:solidFill>
              </a:rPr>
              <a:t>Vi vill spela en underhållande fotboll med stort bollinnehav, bra passningsspel, snabba beslut med tekniska spelare.</a:t>
            </a:r>
          </a:p>
          <a:p>
            <a:pPr lvl="1"/>
            <a:r>
              <a:rPr lang="sv-SE" sz="2000" dirty="0">
                <a:solidFill>
                  <a:schemeClr val="accent1"/>
                </a:solidFill>
              </a:rPr>
              <a:t>Roliga fotbollsövningar som stimulerar intresset</a:t>
            </a:r>
            <a:r>
              <a:rPr lang="en-US" sz="2000" dirty="0">
                <a:solidFill>
                  <a:schemeClr val="accent1"/>
                </a:solidFill>
              </a:rPr>
              <a:t>.</a:t>
            </a:r>
          </a:p>
          <a:p>
            <a:pPr lvl="1"/>
            <a:r>
              <a:rPr lang="sv-SE" sz="2000" dirty="0">
                <a:solidFill>
                  <a:schemeClr val="accent1"/>
                </a:solidFill>
              </a:rPr>
              <a:t>Se varje spelare vid varje träning och match.</a:t>
            </a:r>
          </a:p>
          <a:p>
            <a:pPr lvl="1"/>
            <a:r>
              <a:rPr lang="sv-SE" sz="2000" dirty="0">
                <a:solidFill>
                  <a:schemeClr val="accent1"/>
                </a:solidFill>
              </a:rPr>
              <a:t>Motivera spelarna att söka lösningar -&gt; Våga.</a:t>
            </a:r>
          </a:p>
          <a:p>
            <a:pPr lvl="1"/>
            <a:r>
              <a:rPr lang="sv-SE" sz="2000" dirty="0">
                <a:solidFill>
                  <a:schemeClr val="accent1"/>
                </a:solidFill>
              </a:rPr>
              <a:t>Mycket bollkontakt på träning.</a:t>
            </a:r>
          </a:p>
          <a:p>
            <a:pPr lvl="1"/>
            <a:r>
              <a:rPr lang="sv-SE" sz="2000" dirty="0">
                <a:solidFill>
                  <a:schemeClr val="accent1"/>
                </a:solidFill>
              </a:rPr>
              <a:t>Match-&gt; Alla ska spela lika mycket.</a:t>
            </a:r>
          </a:p>
          <a:p>
            <a:pPr lvl="1"/>
            <a:r>
              <a:rPr lang="sv-SE" sz="2000" dirty="0">
                <a:solidFill>
                  <a:schemeClr val="accent1"/>
                </a:solidFill>
              </a:rPr>
              <a:t>Turas om att vara målvakt.</a:t>
            </a:r>
          </a:p>
          <a:p>
            <a:pPr lvl="1"/>
            <a:r>
              <a:rPr lang="sv-SE" sz="2000" dirty="0">
                <a:solidFill>
                  <a:schemeClr val="accent1"/>
                </a:solidFill>
              </a:rPr>
              <a:t>Olika positioner.</a:t>
            </a:r>
          </a:p>
          <a:p>
            <a:pPr lvl="1"/>
            <a:r>
              <a:rPr lang="sv-SE" sz="2000" dirty="0">
                <a:solidFill>
                  <a:schemeClr val="accent1"/>
                </a:solidFill>
              </a:rPr>
              <a:t>Inte styra bollhållaren.</a:t>
            </a:r>
          </a:p>
          <a:p>
            <a:pPr lvl="1"/>
            <a:r>
              <a:rPr lang="sv-SE" sz="2000" dirty="0">
                <a:solidFill>
                  <a:schemeClr val="accent1"/>
                </a:solidFill>
              </a:rPr>
              <a:t>Uppmuntra till lek med boll hemma.</a:t>
            </a:r>
          </a:p>
          <a:p>
            <a:endParaRPr lang="en-US" sz="2400" dirty="0" smtClean="0">
              <a:solidFill>
                <a:schemeClr val="accent1"/>
              </a:solidFill>
            </a:endParaRPr>
          </a:p>
          <a:p>
            <a:pPr lvl="1"/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7" t="7166" r="6788" b="9850"/>
          <a:stretch/>
        </p:blipFill>
        <p:spPr bwMode="auto">
          <a:xfrm>
            <a:off x="7356765" y="152399"/>
            <a:ext cx="1482436" cy="142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523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Spelsystem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788" y="1772816"/>
            <a:ext cx="4247580" cy="4525963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4712807" y="1774464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b="1" dirty="0"/>
              <a:t>Offensivt</a:t>
            </a:r>
          </a:p>
          <a:p>
            <a:r>
              <a:rPr lang="sv-SE" dirty="0"/>
              <a:t>•Bollinnehav är viktigt</a:t>
            </a:r>
          </a:p>
          <a:p>
            <a:r>
              <a:rPr lang="sv-SE" dirty="0"/>
              <a:t>•Passningsspel och orienteringsförmåga</a:t>
            </a:r>
          </a:p>
          <a:p>
            <a:r>
              <a:rPr lang="sv-SE" dirty="0"/>
              <a:t>•Se till att vi uppfyller anfallsgrunderna- spelbar, spelavstånd.</a:t>
            </a:r>
          </a:p>
          <a:p>
            <a:r>
              <a:rPr lang="sv-SE" dirty="0"/>
              <a:t>•Sträva efter att hitta kombinationer mellan 2-3 spelare</a:t>
            </a:r>
          </a:p>
          <a:p>
            <a:r>
              <a:rPr lang="sv-SE" dirty="0"/>
              <a:t>•Spelarna ska uppmuntras att pröva de färdigheter de lärt sig på träning</a:t>
            </a:r>
          </a:p>
          <a:p>
            <a:r>
              <a:rPr lang="sv-SE" dirty="0"/>
              <a:t>•Uppmuntra till att våga utmana sin motståndare ( skapa yta eller </a:t>
            </a:r>
            <a:r>
              <a:rPr lang="sv-SE"/>
              <a:t>passera</a:t>
            </a:r>
            <a:r>
              <a:rPr lang="sv-SE" smtClean="0"/>
              <a:t>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1592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42623</TotalTime>
  <Words>1010</Words>
  <Application>Microsoft Office PowerPoint</Application>
  <PresentationFormat>Bildspel på skärmen (4:3)</PresentationFormat>
  <Paragraphs>164</Paragraphs>
  <Slides>16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2" baseType="lpstr">
      <vt:lpstr>Arial</vt:lpstr>
      <vt:lpstr>Calibri</vt:lpstr>
      <vt:lpstr>Courier New</vt:lpstr>
      <vt:lpstr>Verdana</vt:lpstr>
      <vt:lpstr>Wingdings</vt:lpstr>
      <vt:lpstr>Office-tema</vt:lpstr>
      <vt:lpstr>Välkomna till Föräldramöte 14/5  City-P08</vt:lpstr>
      <vt:lpstr>PowerPoint-presentation</vt:lpstr>
      <vt:lpstr>Säsongen 2018</vt:lpstr>
      <vt:lpstr>Träningar</vt:lpstr>
      <vt:lpstr>Matcher</vt:lpstr>
      <vt:lpstr>Matcher</vt:lpstr>
      <vt:lpstr>Matcher/Anmälan</vt:lpstr>
      <vt:lpstr>Fotbollsfilosofi</vt:lpstr>
      <vt:lpstr>Spelsystem</vt:lpstr>
      <vt:lpstr>Spelsystem</vt:lpstr>
      <vt:lpstr>Spelsystem</vt:lpstr>
      <vt:lpstr>Spelsystem</vt:lpstr>
      <vt:lpstr>Träningsnärvaro 48% (1/4-12/5)</vt:lpstr>
      <vt:lpstr>Spelar och ledartrupp</vt:lpstr>
      <vt:lpstr>Matchvärd (hemmamatcher)</vt:lpstr>
      <vt:lpstr>Frågor?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Välkomna till Föräldramöte 8/5 City-P08</dc:title>
  <dc:creator>Anders Håkanson</dc:creator>
  <cp:lastModifiedBy>Håkanson, Anders</cp:lastModifiedBy>
  <cp:revision>56</cp:revision>
  <dcterms:created xsi:type="dcterms:W3CDTF">2016-05-03T18:19:27Z</dcterms:created>
  <dcterms:modified xsi:type="dcterms:W3CDTF">2018-05-12T06:24:25Z</dcterms:modified>
</cp:coreProperties>
</file>