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4" r:id="rId5"/>
    <p:sldId id="262" r:id="rId6"/>
    <p:sldId id="270" r:id="rId7"/>
    <p:sldId id="267" r:id="rId8"/>
    <p:sldId id="263" r:id="rId9"/>
    <p:sldId id="268" r:id="rId10"/>
    <p:sldId id="259" r:id="rId11"/>
    <p:sldId id="269" r:id="rId12"/>
    <p:sldId id="260" r:id="rId13"/>
    <p:sldId id="261" r:id="rId14"/>
    <p:sldId id="266" r:id="rId15"/>
    <p:sldId id="272" r:id="rId16"/>
    <p:sldId id="271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90" y="-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20:43:05.8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20:44:19.2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20:44:19.3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20:44:19.5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20:43:06.3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20:43:06.6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20:43:07.5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20:43:07.7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20:43:07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20:44:11.9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24575,'4'5'0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20:44:18.8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20:44:19.0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0F2B7-33E1-4657-98CF-EA9B4DD2E4DB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CC09-D2FB-4170-906B-14EC628E06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5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2CC09-D2FB-4170-906B-14EC628E066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516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A74B0A5-F0F7-4761-81A0-CA4B2A29B1B7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ED72EB8-D9EF-41B0-80EE-67EB7D6BF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631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B0A5-F0F7-4761-81A0-CA4B2A29B1B7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EB8-D9EF-41B0-80EE-67EB7D6BF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423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B0A5-F0F7-4761-81A0-CA4B2A29B1B7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EB8-D9EF-41B0-80EE-67EB7D6BF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777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B0A5-F0F7-4761-81A0-CA4B2A29B1B7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EB8-D9EF-41B0-80EE-67EB7D6BF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670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B0A5-F0F7-4761-81A0-CA4B2A29B1B7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EB8-D9EF-41B0-80EE-67EB7D6BF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41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B0A5-F0F7-4761-81A0-CA4B2A29B1B7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EB8-D9EF-41B0-80EE-67EB7D6BF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70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B0A5-F0F7-4761-81A0-CA4B2A29B1B7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EB8-D9EF-41B0-80EE-67EB7D6BF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121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A74B0A5-F0F7-4761-81A0-CA4B2A29B1B7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EB8-D9EF-41B0-80EE-67EB7D6BF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394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A74B0A5-F0F7-4761-81A0-CA4B2A29B1B7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EB8-D9EF-41B0-80EE-67EB7D6BF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11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B0A5-F0F7-4761-81A0-CA4B2A29B1B7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EB8-D9EF-41B0-80EE-67EB7D6BF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620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B0A5-F0F7-4761-81A0-CA4B2A29B1B7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EB8-D9EF-41B0-80EE-67EB7D6BF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86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B0A5-F0F7-4761-81A0-CA4B2A29B1B7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EB8-D9EF-41B0-80EE-67EB7D6BF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998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B0A5-F0F7-4761-81A0-CA4B2A29B1B7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EB8-D9EF-41B0-80EE-67EB7D6BF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65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B0A5-F0F7-4761-81A0-CA4B2A29B1B7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EB8-D9EF-41B0-80EE-67EB7D6BF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676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B0A5-F0F7-4761-81A0-CA4B2A29B1B7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EB8-D9EF-41B0-80EE-67EB7D6BF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8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B0A5-F0F7-4761-81A0-CA4B2A29B1B7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EB8-D9EF-41B0-80EE-67EB7D6BF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27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B0A5-F0F7-4761-81A0-CA4B2A29B1B7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2EB8-D9EF-41B0-80EE-67EB7D6BF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807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A74B0A5-F0F7-4761-81A0-CA4B2A29B1B7}" type="datetimeFigureOut">
              <a:rPr lang="sv-SE" smtClean="0"/>
              <a:t>2026-04-11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ED72EB8-D9EF-41B0-80EE-67EB7D6BFC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813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4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7.xml"/><Relationship Id="rId5" Type="http://schemas.openxmlformats.org/officeDocument/2006/relationships/image" Target="../media/image15.png"/><Relationship Id="rId10" Type="http://schemas.openxmlformats.org/officeDocument/2006/relationships/customXml" Target="../ink/ink6.xml"/><Relationship Id="rId4" Type="http://schemas.openxmlformats.org/officeDocument/2006/relationships/customXml" Target="../ink/ink1.xml"/><Relationship Id="rId9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0.png"/><Relationship Id="rId7" Type="http://schemas.openxmlformats.org/officeDocument/2006/relationships/customXml" Target="../ink/ink12.xml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customXml" Target="../ink/ink10.xml"/><Relationship Id="rId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2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 19">
            <a:extLst>
              <a:ext uri="{FF2B5EF4-FFF2-40B4-BE49-F238E27FC236}">
                <a16:creationId xmlns:a16="http://schemas.microsoft.com/office/drawing/2014/main" id="{7DFEC914-BB30-490D-EF79-3D8F3B1821E2}"/>
              </a:ext>
            </a:extLst>
          </p:cNvPr>
          <p:cNvGrpSpPr/>
          <p:nvPr/>
        </p:nvGrpSpPr>
        <p:grpSpPr>
          <a:xfrm>
            <a:off x="382417" y="0"/>
            <a:ext cx="11427166" cy="7422280"/>
            <a:chOff x="1467558" y="-507167"/>
            <a:chExt cx="17187767" cy="10350244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B7D77FDF-AFC4-02C6-3158-67FF8E568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626" y="-507167"/>
              <a:ext cx="4331193" cy="5762916"/>
            </a:xfrm>
            <a:prstGeom prst="rect">
              <a:avLst/>
            </a:prstGeom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79BA0C80-FA8C-2C54-7585-BD2A3A162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558" y="3631689"/>
              <a:ext cx="4331191" cy="5762916"/>
            </a:xfrm>
            <a:prstGeom prst="rect">
              <a:avLst/>
            </a:prstGeom>
          </p:spPr>
        </p:pic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067ED641-4ED7-148E-E1AD-D041AC500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968" y="3846277"/>
              <a:ext cx="4506970" cy="5996800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F1AB0708-D470-EFD5-D7C0-01179DC56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1047" y="3806764"/>
              <a:ext cx="3742509" cy="4979639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797161CD-CA03-1A02-33A8-528D7128D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3215" y="3208545"/>
              <a:ext cx="4192110" cy="5577858"/>
            </a:xfrm>
            <a:prstGeom prst="rect">
              <a:avLst/>
            </a:prstGeom>
          </p:spPr>
        </p:pic>
      </p:grp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898F1D58-082D-CDEA-C215-B33EDD6F71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096" y="120321"/>
            <a:ext cx="2787095" cy="37084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CF4EB2C-95E6-5831-6176-DC104411B7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9" y="0"/>
            <a:ext cx="2611945" cy="347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7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57612F-045A-3E06-BCF0-3C308854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Träningar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729CB8-E555-C936-477B-9BCFE86F4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547519" cy="3945082"/>
          </a:xfrm>
        </p:spPr>
        <p:txBody>
          <a:bodyPr>
            <a:normAutofit/>
          </a:bodyPr>
          <a:lstStyle/>
          <a:p>
            <a:r>
              <a:rPr lang="sv-SE" sz="1100" dirty="0"/>
              <a:t>2 tillfällen i veckan, 90 minuter</a:t>
            </a:r>
          </a:p>
          <a:p>
            <a:r>
              <a:rPr lang="sv-SE" sz="1100" dirty="0"/>
              <a:t>Vid återbud träning, Önskvärt ett sms till Marcus eller </a:t>
            </a:r>
            <a:r>
              <a:rPr lang="sv-SE" sz="1100" dirty="0" err="1"/>
              <a:t>Faton</a:t>
            </a:r>
            <a:r>
              <a:rPr lang="sv-SE" sz="1100" dirty="0"/>
              <a:t>. Vi planerar alltid för 25-30 killar oavsett</a:t>
            </a:r>
          </a:p>
          <a:p>
            <a:r>
              <a:rPr lang="sv-SE" sz="1100" dirty="0"/>
              <a:t>Stort fokus på tematräningar, applicera i matchspelet </a:t>
            </a:r>
          </a:p>
          <a:p>
            <a:r>
              <a:rPr lang="sv-SE" sz="1100" dirty="0"/>
              <a:t>Ha en struktur och återkommande övningar där man känner igen sig </a:t>
            </a:r>
          </a:p>
          <a:p>
            <a:r>
              <a:rPr lang="sv-SE" sz="1100" dirty="0"/>
              <a:t>Främja rörelse, blanda lek och mycket bollbehandling </a:t>
            </a:r>
          </a:p>
          <a:p>
            <a:r>
              <a:rPr lang="sv-SE" sz="1100" dirty="0"/>
              <a:t>Ledaransvar under träningstiden</a:t>
            </a:r>
          </a:p>
          <a:p>
            <a:pPr marL="0" indent="0">
              <a:buNone/>
            </a:pPr>
            <a:r>
              <a:rPr lang="sv-SE" sz="1100" b="1" dirty="0"/>
              <a:t>Tänk på: </a:t>
            </a:r>
          </a:p>
          <a:p>
            <a:pPr>
              <a:buFontTx/>
              <a:buChar char="-"/>
            </a:pPr>
            <a:r>
              <a:rPr lang="sv-SE" sz="1100" dirty="0"/>
              <a:t>till och från träning ligger ansvar på er förälder</a:t>
            </a:r>
          </a:p>
          <a:p>
            <a:pPr>
              <a:buFontTx/>
              <a:buChar char="-"/>
            </a:pPr>
            <a:r>
              <a:rPr lang="sv-SE" sz="1100" dirty="0"/>
              <a:t>Kom förbered, gärna </a:t>
            </a:r>
            <a:r>
              <a:rPr lang="sv-SE" sz="1100" b="1" dirty="0"/>
              <a:t>minst</a:t>
            </a:r>
            <a:r>
              <a:rPr lang="sv-SE" sz="1100" dirty="0"/>
              <a:t> 5 minuter innan utsatt tid</a:t>
            </a:r>
          </a:p>
          <a:p>
            <a:pPr>
              <a:buFontTx/>
              <a:buChar char="-"/>
            </a:pPr>
            <a:endParaRPr lang="sv-SE" sz="1100" dirty="0"/>
          </a:p>
          <a:p>
            <a:endParaRPr lang="sv-SE" sz="1100" dirty="0"/>
          </a:p>
          <a:p>
            <a:pPr>
              <a:buFontTx/>
              <a:buChar char="-"/>
            </a:pPr>
            <a:endParaRPr lang="sv-SE" sz="1100" dirty="0"/>
          </a:p>
          <a:p>
            <a:pPr marL="0" indent="0">
              <a:buNone/>
            </a:pPr>
            <a:endParaRPr lang="sv-SE" sz="1100" dirty="0"/>
          </a:p>
          <a:p>
            <a:endParaRPr lang="sv-SE" sz="1100" dirty="0"/>
          </a:p>
          <a:p>
            <a:pPr marL="0" indent="0">
              <a:buNone/>
            </a:pPr>
            <a:endParaRPr lang="sv-SE" sz="1100" dirty="0"/>
          </a:p>
          <a:p>
            <a:pPr marL="0" indent="0">
              <a:buNone/>
            </a:pP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949122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DD5D1F-3ED7-CDB4-A6D8-D3276BB1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58" y="909660"/>
            <a:ext cx="8761413" cy="706964"/>
          </a:xfrm>
        </p:spPr>
        <p:txBody>
          <a:bodyPr/>
          <a:lstStyle/>
          <a:p>
            <a:pPr algn="ctr"/>
            <a:r>
              <a:rPr lang="sv-SE" dirty="0"/>
              <a:t>Indelning nivå, seriespel 2026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669CD61-ABFC-6D3E-BA41-577344554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8847" y="3523556"/>
            <a:ext cx="6718929" cy="33072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Pennanteckning 9">
                <a:extLst>
                  <a:ext uri="{FF2B5EF4-FFF2-40B4-BE49-F238E27FC236}">
                    <a16:creationId xmlns:a16="http://schemas.microsoft.com/office/drawing/2014/main" id="{B2E42957-ABBF-FCCF-DB4E-ABB213BC0030}"/>
                  </a:ext>
                </a:extLst>
              </p14:cNvPr>
              <p14:cNvContentPartPr/>
              <p14:nvPr/>
            </p14:nvContentPartPr>
            <p14:xfrm>
              <a:off x="2477808" y="1883808"/>
              <a:ext cx="360" cy="360"/>
            </p14:xfrm>
          </p:contentPart>
        </mc:Choice>
        <mc:Fallback>
          <p:pic>
            <p:nvPicPr>
              <p:cNvPr id="10" name="Pennanteckning 9">
                <a:extLst>
                  <a:ext uri="{FF2B5EF4-FFF2-40B4-BE49-F238E27FC236}">
                    <a16:creationId xmlns:a16="http://schemas.microsoft.com/office/drawing/2014/main" id="{B2E42957-ABBF-FCCF-DB4E-ABB213BC00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1688" y="18776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Pennanteckning 10">
                <a:extLst>
                  <a:ext uri="{FF2B5EF4-FFF2-40B4-BE49-F238E27FC236}">
                    <a16:creationId xmlns:a16="http://schemas.microsoft.com/office/drawing/2014/main" id="{66B0E011-510F-9BFA-3A15-9E5A7898B443}"/>
                  </a:ext>
                </a:extLst>
              </p14:cNvPr>
              <p14:cNvContentPartPr/>
              <p14:nvPr/>
            </p14:nvContentPartPr>
            <p14:xfrm>
              <a:off x="2468448" y="1462608"/>
              <a:ext cx="360" cy="360"/>
            </p14:xfrm>
          </p:contentPart>
        </mc:Choice>
        <mc:Fallback>
          <p:pic>
            <p:nvPicPr>
              <p:cNvPr id="11" name="Pennanteckning 10">
                <a:extLst>
                  <a:ext uri="{FF2B5EF4-FFF2-40B4-BE49-F238E27FC236}">
                    <a16:creationId xmlns:a16="http://schemas.microsoft.com/office/drawing/2014/main" id="{66B0E011-510F-9BFA-3A15-9E5A7898B4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2328" y="145648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Pennanteckning 11">
                <a:extLst>
                  <a:ext uri="{FF2B5EF4-FFF2-40B4-BE49-F238E27FC236}">
                    <a16:creationId xmlns:a16="http://schemas.microsoft.com/office/drawing/2014/main" id="{FED89F7E-C8D2-2B1E-B886-28BE0D575259}"/>
                  </a:ext>
                </a:extLst>
              </p14:cNvPr>
              <p14:cNvContentPartPr/>
              <p14:nvPr/>
            </p14:nvContentPartPr>
            <p14:xfrm>
              <a:off x="2121408" y="969048"/>
              <a:ext cx="360" cy="360"/>
            </p14:xfrm>
          </p:contentPart>
        </mc:Choice>
        <mc:Fallback>
          <p:pic>
            <p:nvPicPr>
              <p:cNvPr id="12" name="Pennanteckning 11">
                <a:extLst>
                  <a:ext uri="{FF2B5EF4-FFF2-40B4-BE49-F238E27FC236}">
                    <a16:creationId xmlns:a16="http://schemas.microsoft.com/office/drawing/2014/main" id="{FED89F7E-C8D2-2B1E-B886-28BE0D5752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15288" y="96292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Pennanteckning 12">
                <a:extLst>
                  <a:ext uri="{FF2B5EF4-FFF2-40B4-BE49-F238E27FC236}">
                    <a16:creationId xmlns:a16="http://schemas.microsoft.com/office/drawing/2014/main" id="{DEDD8BA3-74AA-CFDF-D28A-D600CB19C741}"/>
                  </a:ext>
                </a:extLst>
              </p14:cNvPr>
              <p14:cNvContentPartPr/>
              <p14:nvPr/>
            </p14:nvContentPartPr>
            <p14:xfrm>
              <a:off x="4891968" y="1234368"/>
              <a:ext cx="360" cy="360"/>
            </p14:xfrm>
          </p:contentPart>
        </mc:Choice>
        <mc:Fallback>
          <p:pic>
            <p:nvPicPr>
              <p:cNvPr id="13" name="Pennanteckning 12">
                <a:extLst>
                  <a:ext uri="{FF2B5EF4-FFF2-40B4-BE49-F238E27FC236}">
                    <a16:creationId xmlns:a16="http://schemas.microsoft.com/office/drawing/2014/main" id="{DEDD8BA3-74AA-CFDF-D28A-D600CB19C7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5848" y="12282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Pennanteckning 13">
                <a:extLst>
                  <a:ext uri="{FF2B5EF4-FFF2-40B4-BE49-F238E27FC236}">
                    <a16:creationId xmlns:a16="http://schemas.microsoft.com/office/drawing/2014/main" id="{5BF8CFEF-E50B-CA12-3754-13D079190DF0}"/>
                  </a:ext>
                </a:extLst>
              </p14:cNvPr>
              <p14:cNvContentPartPr/>
              <p14:nvPr/>
            </p14:nvContentPartPr>
            <p14:xfrm>
              <a:off x="4891968" y="1234368"/>
              <a:ext cx="360" cy="360"/>
            </p14:xfrm>
          </p:contentPart>
        </mc:Choice>
        <mc:Fallback>
          <p:pic>
            <p:nvPicPr>
              <p:cNvPr id="14" name="Pennanteckning 13">
                <a:extLst>
                  <a:ext uri="{FF2B5EF4-FFF2-40B4-BE49-F238E27FC236}">
                    <a16:creationId xmlns:a16="http://schemas.microsoft.com/office/drawing/2014/main" id="{5BF8CFEF-E50B-CA12-3754-13D079190D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5848" y="12282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9478E95E-EAC5-45E4-670C-30FF09BD002B}"/>
                  </a:ext>
                </a:extLst>
              </p14:cNvPr>
              <p14:cNvContentPartPr/>
              <p14:nvPr/>
            </p14:nvContentPartPr>
            <p14:xfrm>
              <a:off x="4891968" y="1234368"/>
              <a:ext cx="360" cy="360"/>
            </p14:xfrm>
          </p:contentPart>
        </mc:Choice>
        <mc:Fallback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9478E95E-EAC5-45E4-670C-30FF09BD00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85848" y="12282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7" name="Pennanteckning 26">
                <a:extLst>
                  <a:ext uri="{FF2B5EF4-FFF2-40B4-BE49-F238E27FC236}">
                    <a16:creationId xmlns:a16="http://schemas.microsoft.com/office/drawing/2014/main" id="{C26D6504-9577-2F38-8CC1-D5074BF10992}"/>
                  </a:ext>
                </a:extLst>
              </p14:cNvPr>
              <p14:cNvContentPartPr/>
              <p14:nvPr/>
            </p14:nvContentPartPr>
            <p14:xfrm>
              <a:off x="2313288" y="1078848"/>
              <a:ext cx="1800" cy="1800"/>
            </p14:xfrm>
          </p:contentPart>
        </mc:Choice>
        <mc:Fallback>
          <p:pic>
            <p:nvPicPr>
              <p:cNvPr id="27" name="Pennanteckning 26">
                <a:extLst>
                  <a:ext uri="{FF2B5EF4-FFF2-40B4-BE49-F238E27FC236}">
                    <a16:creationId xmlns:a16="http://schemas.microsoft.com/office/drawing/2014/main" id="{C26D6504-9577-2F38-8CC1-D5074BF109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7168" y="1073748"/>
                <a:ext cx="14040" cy="12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ruta 3">
            <a:extLst>
              <a:ext uri="{FF2B5EF4-FFF2-40B4-BE49-F238E27FC236}">
                <a16:creationId xmlns:a16="http://schemas.microsoft.com/office/drawing/2014/main" id="{1846C234-3C31-1DDD-2A67-8D61E4972617}"/>
              </a:ext>
            </a:extLst>
          </p:cNvPr>
          <p:cNvSpPr txBox="1"/>
          <p:nvPr/>
        </p:nvSpPr>
        <p:spPr>
          <a:xfrm>
            <a:off x="2929986" y="2477115"/>
            <a:ext cx="609447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200" dirty="0"/>
              <a:t>Syfte, att få jämnare matcher. Slippa låna spelare mellan årskullar</a:t>
            </a:r>
          </a:p>
          <a:p>
            <a:pPr algn="ctr"/>
            <a:endParaRPr lang="sv-SE" sz="1200" dirty="0"/>
          </a:p>
          <a:p>
            <a:pPr algn="ctr"/>
            <a:r>
              <a:rPr lang="sv-SE" sz="1200" dirty="0"/>
              <a:t>Serielösa matcher, mer flexibilitet att anpassa antal matcher vår/höst </a:t>
            </a:r>
          </a:p>
          <a:p>
            <a:pPr algn="ctr"/>
            <a:endParaRPr lang="sv-SE" sz="1200" dirty="0"/>
          </a:p>
          <a:p>
            <a:pPr algn="ctr"/>
            <a:r>
              <a:rPr lang="sv-SE" sz="1100" dirty="0"/>
              <a:t>Nivåanpassning</a:t>
            </a:r>
            <a:r>
              <a:rPr lang="sv-SE" sz="1200" dirty="0"/>
              <a:t>, nivå 2 (10-11 åringar)</a:t>
            </a:r>
          </a:p>
        </p:txBody>
      </p:sp>
    </p:spTree>
    <p:extLst>
      <p:ext uri="{BB962C8B-B14F-4D97-AF65-F5344CB8AC3E}">
        <p14:creationId xmlns:p14="http://schemas.microsoft.com/office/powerpoint/2010/main" val="1602071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B5964C-18D4-7B61-616F-F0295472F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Matchmiljö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B8D682-ADE6-B7CA-9DD3-3AD149F14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200" dirty="0"/>
              <a:t>Före, under och efter match, skapa ett positivt beteende runt laget</a:t>
            </a:r>
          </a:p>
          <a:p>
            <a:r>
              <a:rPr lang="sv-SE" sz="1200" dirty="0"/>
              <a:t>Pratar inte nervärderande om motståndare eller domare</a:t>
            </a:r>
          </a:p>
          <a:p>
            <a:r>
              <a:rPr lang="sv-SE" sz="1200" dirty="0"/>
              <a:t>Vi vuxna måste vara medvetna om att barnen måste få lära sig att förstå och utbildar sig i sin egen takt </a:t>
            </a:r>
          </a:p>
          <a:p>
            <a:r>
              <a:rPr lang="sv-SE" sz="1200" dirty="0"/>
              <a:t>Ni som ser matchen som förälder, ställ frågor till era barn. Försök se och nämn positiva skeden i matchen. Inte alltid resultatet </a:t>
            </a:r>
          </a:p>
          <a:p>
            <a:r>
              <a:rPr lang="sv-SE" sz="1200" dirty="0"/>
              <a:t>Ha förståelse med den fysiska mognaden, skillnaden här kan vara stor men där den fysiska prestationen kommer skilja sig mellan killarna</a:t>
            </a:r>
          </a:p>
          <a:p>
            <a:r>
              <a:rPr lang="sv-SE" sz="1200" dirty="0"/>
              <a:t>Låta killarna få ta egna beslut på planen</a:t>
            </a:r>
          </a:p>
          <a:p>
            <a:r>
              <a:rPr lang="sv-SE" sz="1200" dirty="0"/>
              <a:t>Agerande från sidan, hur vill spelarna uppleva det</a:t>
            </a:r>
          </a:p>
          <a:p>
            <a:r>
              <a:rPr lang="sv-SE" sz="1200" dirty="0"/>
              <a:t>Feedbacktrappa, när är man som mest mottaglig? Samtala gärna efter match och ställ frågor från er föräldrar</a:t>
            </a:r>
          </a:p>
          <a:p>
            <a:r>
              <a:rPr lang="sv-SE" sz="1400" b="1" dirty="0"/>
              <a:t>Det är vi ledare som ansvarar för ett sunt matchklimat</a:t>
            </a:r>
          </a:p>
        </p:txBody>
      </p:sp>
    </p:spTree>
    <p:extLst>
      <p:ext uri="{BB962C8B-B14F-4D97-AF65-F5344CB8AC3E}">
        <p14:creationId xmlns:p14="http://schemas.microsoft.com/office/powerpoint/2010/main" val="351051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265308-BE21-CFE3-8C90-4D98055F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Match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0BC904-7CC3-0C26-AF8F-2675CDC03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100" dirty="0"/>
              <a:t>Laget består just nu av 34 killar</a:t>
            </a:r>
          </a:p>
          <a:p>
            <a:r>
              <a:rPr lang="sv-SE" sz="1100" dirty="0"/>
              <a:t>2 anmälda lag på våren, totalt 16 matcher (vecka 17- 24) </a:t>
            </a:r>
          </a:p>
          <a:p>
            <a:r>
              <a:rPr lang="sv-SE" sz="1100" dirty="0"/>
              <a:t>Nya förutsättningar till hösten, både lagantal och matcher</a:t>
            </a:r>
          </a:p>
          <a:p>
            <a:r>
              <a:rPr lang="sv-SE" sz="1100" dirty="0"/>
              <a:t>Kallelse till match skickas ut på laget.se </a:t>
            </a:r>
          </a:p>
          <a:p>
            <a:r>
              <a:rPr lang="sv-SE" sz="1100" dirty="0"/>
              <a:t>Anmälningstiden mellan söndag till onsdag </a:t>
            </a:r>
            <a:r>
              <a:rPr lang="sv-SE" sz="1100" dirty="0" err="1"/>
              <a:t>kl</a:t>
            </a:r>
            <a:r>
              <a:rPr lang="sv-SE" sz="1100" dirty="0"/>
              <a:t> 22  </a:t>
            </a:r>
          </a:p>
          <a:p>
            <a:r>
              <a:rPr lang="sv-SE" sz="1100" dirty="0"/>
              <a:t>Vi ledare har skapat 5 </a:t>
            </a:r>
            <a:r>
              <a:rPr lang="sv-SE" sz="1100" dirty="0" err="1"/>
              <a:t>st</a:t>
            </a:r>
            <a:r>
              <a:rPr lang="sv-SE" sz="1100" dirty="0"/>
              <a:t> grupper, 1 ledare per grupp </a:t>
            </a:r>
          </a:p>
          <a:p>
            <a:r>
              <a:rPr lang="sv-SE" sz="1100" dirty="0"/>
              <a:t>Kommer även införa </a:t>
            </a:r>
            <a:r>
              <a:rPr lang="sv-SE" sz="1100" dirty="0" err="1"/>
              <a:t>tvättansvar</a:t>
            </a:r>
            <a:r>
              <a:rPr lang="sv-SE" sz="1100" dirty="0"/>
              <a:t> för att få ihop allt </a:t>
            </a:r>
          </a:p>
          <a:p>
            <a:r>
              <a:rPr lang="sv-SE" sz="1100" dirty="0"/>
              <a:t>2 uppsättningar x 15 ställ</a:t>
            </a:r>
          </a:p>
          <a:p>
            <a:endParaRPr lang="sv-SE" sz="1100" dirty="0"/>
          </a:p>
          <a:p>
            <a:endParaRPr lang="sv-SE" sz="1100" dirty="0"/>
          </a:p>
          <a:p>
            <a:endParaRPr lang="sv-SE" sz="1100" dirty="0"/>
          </a:p>
          <a:p>
            <a:endParaRPr lang="sv-SE" sz="1100" dirty="0"/>
          </a:p>
          <a:p>
            <a:endParaRPr lang="sv-SE" sz="1100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D7EC50DA-EE42-6CD1-788D-C5448B0F6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2377217"/>
            <a:ext cx="4244767" cy="380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8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A1E42D-F68D-EAB8-DDA7-A366F6B5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Matcher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836F106C-8DD1-0F4C-7EDB-D028DC9CE22D}"/>
              </a:ext>
            </a:extLst>
          </p:cNvPr>
          <p:cNvGrpSpPr/>
          <p:nvPr/>
        </p:nvGrpSpPr>
        <p:grpSpPr>
          <a:xfrm>
            <a:off x="2962584" y="2688336"/>
            <a:ext cx="360" cy="360"/>
            <a:chOff x="2962584" y="268833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Pennanteckning 4">
                  <a:extLst>
                    <a:ext uri="{FF2B5EF4-FFF2-40B4-BE49-F238E27FC236}">
                      <a16:creationId xmlns:a16="http://schemas.microsoft.com/office/drawing/2014/main" id="{0086F707-5C27-D576-4DB0-8CDAC600E10C}"/>
                    </a:ext>
                  </a:extLst>
                </p14:cNvPr>
                <p14:cNvContentPartPr/>
                <p14:nvPr/>
              </p14:nvContentPartPr>
              <p14:xfrm>
                <a:off x="2962584" y="2688336"/>
                <a:ext cx="360" cy="360"/>
              </p14:xfrm>
            </p:contentPart>
          </mc:Choice>
          <mc:Fallback xmlns="">
            <p:pic>
              <p:nvPicPr>
                <p:cNvPr id="5" name="Pennanteckning 4">
                  <a:extLst>
                    <a:ext uri="{FF2B5EF4-FFF2-40B4-BE49-F238E27FC236}">
                      <a16:creationId xmlns:a16="http://schemas.microsoft.com/office/drawing/2014/main" id="{0086F707-5C27-D576-4DB0-8CDAC600E10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56464" y="268221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Pennanteckning 5">
                  <a:extLst>
                    <a:ext uri="{FF2B5EF4-FFF2-40B4-BE49-F238E27FC236}">
                      <a16:creationId xmlns:a16="http://schemas.microsoft.com/office/drawing/2014/main" id="{F7831839-4474-E85C-C0D6-D1635ADA5D2E}"/>
                    </a:ext>
                  </a:extLst>
                </p14:cNvPr>
                <p14:cNvContentPartPr/>
                <p14:nvPr/>
              </p14:nvContentPartPr>
              <p14:xfrm>
                <a:off x="2962584" y="2688336"/>
                <a:ext cx="360" cy="360"/>
              </p14:xfrm>
            </p:contentPart>
          </mc:Choice>
          <mc:Fallback xmlns="">
            <p:pic>
              <p:nvPicPr>
                <p:cNvPr id="6" name="Pennanteckning 5">
                  <a:extLst>
                    <a:ext uri="{FF2B5EF4-FFF2-40B4-BE49-F238E27FC236}">
                      <a16:creationId xmlns:a16="http://schemas.microsoft.com/office/drawing/2014/main" id="{F7831839-4474-E85C-C0D6-D1635ADA5D2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56464" y="268221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Pennanteckning 6">
                  <a:extLst>
                    <a:ext uri="{FF2B5EF4-FFF2-40B4-BE49-F238E27FC236}">
                      <a16:creationId xmlns:a16="http://schemas.microsoft.com/office/drawing/2014/main" id="{CC2653A8-FCA4-6812-C200-4788B43E2F13}"/>
                    </a:ext>
                  </a:extLst>
                </p14:cNvPr>
                <p14:cNvContentPartPr/>
                <p14:nvPr/>
              </p14:nvContentPartPr>
              <p14:xfrm>
                <a:off x="2962584" y="2688336"/>
                <a:ext cx="360" cy="360"/>
              </p14:xfrm>
            </p:contentPart>
          </mc:Choice>
          <mc:Fallback xmlns="">
            <p:pic>
              <p:nvPicPr>
                <p:cNvPr id="7" name="Pennanteckning 6">
                  <a:extLst>
                    <a:ext uri="{FF2B5EF4-FFF2-40B4-BE49-F238E27FC236}">
                      <a16:creationId xmlns:a16="http://schemas.microsoft.com/office/drawing/2014/main" id="{CC2653A8-FCA4-6812-C200-4788B43E2F1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56464" y="268221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Pennanteckning 7">
                  <a:extLst>
                    <a:ext uri="{FF2B5EF4-FFF2-40B4-BE49-F238E27FC236}">
                      <a16:creationId xmlns:a16="http://schemas.microsoft.com/office/drawing/2014/main" id="{9B5CCB1B-E0CF-A5CF-54A7-7FF56F73838A}"/>
                    </a:ext>
                  </a:extLst>
                </p14:cNvPr>
                <p14:cNvContentPartPr/>
                <p14:nvPr/>
              </p14:nvContentPartPr>
              <p14:xfrm>
                <a:off x="2962584" y="2688336"/>
                <a:ext cx="360" cy="360"/>
              </p14:xfrm>
            </p:contentPart>
          </mc:Choice>
          <mc:Fallback xmlns="">
            <p:pic>
              <p:nvPicPr>
                <p:cNvPr id="8" name="Pennanteckning 7">
                  <a:extLst>
                    <a:ext uri="{FF2B5EF4-FFF2-40B4-BE49-F238E27FC236}">
                      <a16:creationId xmlns:a16="http://schemas.microsoft.com/office/drawing/2014/main" id="{9B5CCB1B-E0CF-A5CF-54A7-7FF56F73838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56464" y="268221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Pennanteckning 8">
                  <a:extLst>
                    <a:ext uri="{FF2B5EF4-FFF2-40B4-BE49-F238E27FC236}">
                      <a16:creationId xmlns:a16="http://schemas.microsoft.com/office/drawing/2014/main" id="{4DCE578F-B6AB-2169-BC57-1F98C02FB5F5}"/>
                    </a:ext>
                  </a:extLst>
                </p14:cNvPr>
                <p14:cNvContentPartPr/>
                <p14:nvPr/>
              </p14:nvContentPartPr>
              <p14:xfrm>
                <a:off x="2962584" y="2688336"/>
                <a:ext cx="360" cy="360"/>
              </p14:xfrm>
            </p:contentPart>
          </mc:Choice>
          <mc:Fallback xmlns="">
            <p:pic>
              <p:nvPicPr>
                <p:cNvPr id="9" name="Pennanteckning 8">
                  <a:extLst>
                    <a:ext uri="{FF2B5EF4-FFF2-40B4-BE49-F238E27FC236}">
                      <a16:creationId xmlns:a16="http://schemas.microsoft.com/office/drawing/2014/main" id="{4DCE578F-B6AB-2169-BC57-1F98C02FB5F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56464" y="2682216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731120C6-B79C-FC6B-2C81-8F61BCB9C7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6641" y="2323418"/>
            <a:ext cx="8978718" cy="410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93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B3B33D-3777-F9EF-D1BB-2068BF2C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Match, grupper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F9F8A237-F402-4CC0-F8B1-D72D5F8D6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585" y="2530419"/>
            <a:ext cx="2009091" cy="141580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32F5390-334E-15B3-69D2-CE60A0A4C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022" y="2530419"/>
            <a:ext cx="7226936" cy="201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B7D58C-A010-E014-BCFA-BBF5C1737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11E4EA-B3EB-55F9-9548-5E6969548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Behövs stöttning vid bortfall med spelare någon helg plockar man från den vilande gruppen</a:t>
            </a:r>
          </a:p>
          <a:p>
            <a:r>
              <a:rPr lang="sv-SE" dirty="0"/>
              <a:t>Vid längre bortfall görs undantag för att tillgodose matchspel</a:t>
            </a:r>
          </a:p>
          <a:p>
            <a:r>
              <a:rPr lang="sv-SE" dirty="0"/>
              <a:t>Ansvarig ledare ansvarar för sin grupp. Denna ledare blir er kontakt inför match</a:t>
            </a:r>
          </a:p>
          <a:p>
            <a:r>
              <a:rPr lang="sv-SE" dirty="0"/>
              <a:t>Kallelse sker genom laget.se mellan söndag-onsdag 22.00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5127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CF5374-87DD-8FAC-E5BD-260FCE3E9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11B46E-78CC-F185-E1FA-95BA3F42A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200" dirty="0"/>
              <a:t>Laget-se, se till att alla uppgifter är korrekta. Kallelse träning/match eller meddelande med kort varsel </a:t>
            </a:r>
          </a:p>
          <a:p>
            <a:r>
              <a:rPr lang="sv-SE" sz="1200" dirty="0"/>
              <a:t>För att delta i seriespel måste medlem och träningsavgift vara inbetald</a:t>
            </a:r>
          </a:p>
          <a:p>
            <a:r>
              <a:rPr lang="sv-SE" sz="1200" dirty="0"/>
              <a:t>Avslutning, aktiviteter med laget vår/höst återkommer vi med</a:t>
            </a:r>
          </a:p>
          <a:p>
            <a:r>
              <a:rPr lang="sv-SE" sz="1200" dirty="0"/>
              <a:t>Insatser från er föräldrar</a:t>
            </a:r>
          </a:p>
          <a:p>
            <a:pPr>
              <a:buFontTx/>
              <a:buChar char="-"/>
            </a:pPr>
            <a:r>
              <a:rPr lang="sv-SE" sz="1200" dirty="0"/>
              <a:t>Matchvärd x 2 per match (arbetsbeskrivning) </a:t>
            </a:r>
          </a:p>
          <a:p>
            <a:pPr>
              <a:buFontTx/>
              <a:buChar char="-"/>
            </a:pPr>
            <a:r>
              <a:rPr lang="sv-SE" sz="1200" dirty="0"/>
              <a:t>Kioskverksamhet, (arbetsbeskrivning informeras)</a:t>
            </a:r>
          </a:p>
          <a:p>
            <a:pPr>
              <a:buFontTx/>
              <a:buChar char="-"/>
            </a:pPr>
            <a:r>
              <a:rPr lang="sv-SE" sz="1200" dirty="0"/>
              <a:t>Försäljning lotter</a:t>
            </a:r>
          </a:p>
          <a:p>
            <a:pPr>
              <a:buFontTx/>
              <a:buChar char="-"/>
            </a:pPr>
            <a:r>
              <a:rPr lang="sv-SE" sz="1200" dirty="0"/>
              <a:t>Vi vill inkludera er om att rapportera händelser som inte tillhör fotbollen. Före, under och efter </a:t>
            </a:r>
          </a:p>
          <a:p>
            <a:r>
              <a:rPr lang="sv-SE" sz="1200" dirty="0"/>
              <a:t>Arbetsmodell vi tror på med flexibilitet till hösten</a:t>
            </a:r>
          </a:p>
          <a:p>
            <a:r>
              <a:rPr lang="sv-SE" sz="1200" dirty="0"/>
              <a:t>Frågor</a:t>
            </a:r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  <a:p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03049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F263EA-BA50-E7E4-61B7-30993973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Föräldramöte 2026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4D5963C-98F7-7EC2-6105-A8146E15D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28" y="2272452"/>
            <a:ext cx="11828143" cy="43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9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2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20C22A-F188-9C2C-4087-E235F20F7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Säsongen 2026</a:t>
            </a:r>
            <a:br>
              <a:rPr lang="sv-SE" dirty="0"/>
            </a:br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DE8DC6-3A19-3B46-6BC1-F8FCA1C53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Föreningen</a:t>
            </a:r>
          </a:p>
          <a:p>
            <a:r>
              <a:rPr lang="sv-SE" dirty="0"/>
              <a:t>Runt laget </a:t>
            </a:r>
          </a:p>
          <a:p>
            <a:r>
              <a:rPr lang="sv-SE" dirty="0"/>
              <a:t>Spelformen 7 mot 7</a:t>
            </a:r>
          </a:p>
          <a:p>
            <a:r>
              <a:rPr lang="sv-SE" dirty="0"/>
              <a:t>Träningar</a:t>
            </a:r>
          </a:p>
          <a:p>
            <a:r>
              <a:rPr lang="sv-SE" dirty="0"/>
              <a:t>Matcher</a:t>
            </a:r>
          </a:p>
          <a:p>
            <a:r>
              <a:rPr lang="sv-SE" dirty="0"/>
              <a:t> Övrigt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7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09BD7A-984A-2B17-469D-07539C532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Föreningen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DC41C8-1DEB-96A9-B21A-CEA8B57AA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687572"/>
          </a:xfrm>
        </p:spPr>
        <p:txBody>
          <a:bodyPr>
            <a:normAutofit/>
          </a:bodyPr>
          <a:lstStyle/>
          <a:p>
            <a:r>
              <a:rPr lang="sv-SE" sz="1400" dirty="0"/>
              <a:t>Ny samarbetspartner- Intersport/Adidas</a:t>
            </a:r>
          </a:p>
          <a:p>
            <a:r>
              <a:rPr lang="sv-SE" sz="1400" dirty="0"/>
              <a:t>IF Eksjö Fotboll, kvalitetsklubb 2026</a:t>
            </a:r>
          </a:p>
          <a:p>
            <a:r>
              <a:rPr lang="sv-SE" sz="1400" dirty="0"/>
              <a:t>Faktura, </a:t>
            </a:r>
          </a:p>
          <a:p>
            <a:pPr>
              <a:buFontTx/>
              <a:buChar char="-"/>
            </a:pPr>
            <a:r>
              <a:rPr lang="sv-SE" sz="1400" dirty="0"/>
              <a:t>Medlemsavgift 300:-</a:t>
            </a:r>
          </a:p>
          <a:p>
            <a:pPr>
              <a:buFontTx/>
              <a:buChar char="-"/>
            </a:pPr>
            <a:r>
              <a:rPr lang="sv-SE" sz="1400" dirty="0"/>
              <a:t>Träningsavgift 900:- </a:t>
            </a:r>
          </a:p>
          <a:p>
            <a:pPr>
              <a:buFontTx/>
              <a:buChar char="-"/>
            </a:pPr>
            <a:r>
              <a:rPr lang="sv-SE" sz="1400" dirty="0"/>
              <a:t>Fritidskortet 2026, 550:- (bankgiro) </a:t>
            </a:r>
          </a:p>
          <a:p>
            <a:pPr>
              <a:buFontTx/>
              <a:buChar char="-"/>
            </a:pPr>
            <a:r>
              <a:rPr lang="sv-SE" sz="1400" dirty="0"/>
              <a:t>Kläder, varje spelare som betalat in sin avgift får en uppsättning kläder </a:t>
            </a:r>
          </a:p>
          <a:p>
            <a:pPr marL="0" indent="0">
              <a:buNone/>
            </a:pPr>
            <a:r>
              <a:rPr lang="sv-SE" sz="1400" dirty="0"/>
              <a:t>	Dessa beställs och provas på Intersport och mot uppvisad betald </a:t>
            </a:r>
          </a:p>
          <a:p>
            <a:pPr marL="0" indent="0">
              <a:buNone/>
            </a:pPr>
            <a:r>
              <a:rPr lang="sv-SE" sz="1400" dirty="0"/>
              <a:t>	faktura genom </a:t>
            </a:r>
            <a:r>
              <a:rPr lang="sv-SE" sz="1400" dirty="0" err="1"/>
              <a:t>appen</a:t>
            </a:r>
            <a:r>
              <a:rPr lang="sv-SE" sz="1400" dirty="0"/>
              <a:t> laget</a:t>
            </a:r>
          </a:p>
          <a:p>
            <a:r>
              <a:rPr lang="sv-SE" sz="1400" dirty="0"/>
              <a:t>Årliga nationaldagsfirande med klubben och laget 6e juni </a:t>
            </a:r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C91D5C0-38E8-9F20-2404-3EB79C43D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610" y="2865056"/>
            <a:ext cx="2759514" cy="3285522"/>
          </a:xfrm>
          <a:prstGeom prst="rect">
            <a:avLst/>
          </a:prstGeom>
        </p:spPr>
      </p:pic>
      <p:sp>
        <p:nvSpPr>
          <p:cNvPr id="4" name="Pil: höger 3">
            <a:extLst>
              <a:ext uri="{FF2B5EF4-FFF2-40B4-BE49-F238E27FC236}">
                <a16:creationId xmlns:a16="http://schemas.microsoft.com/office/drawing/2014/main" id="{4AB7184B-9271-A413-CB49-660D0FD36184}"/>
              </a:ext>
            </a:extLst>
          </p:cNvPr>
          <p:cNvSpPr/>
          <p:nvPr/>
        </p:nvSpPr>
        <p:spPr>
          <a:xfrm>
            <a:off x="7818120" y="4690872"/>
            <a:ext cx="608762" cy="2194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799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3B0BF8-C9A2-5C2A-591E-13E99D85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Runt laget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3A5AD7-75CF-1D27-0A3B-C7226AFBC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82" y="2502916"/>
            <a:ext cx="9351502" cy="3998468"/>
          </a:xfrm>
        </p:spPr>
        <p:txBody>
          <a:bodyPr>
            <a:normAutofit/>
          </a:bodyPr>
          <a:lstStyle/>
          <a:p>
            <a:r>
              <a:rPr lang="sv-SE" sz="1100" dirty="0" err="1"/>
              <a:t>Fogis</a:t>
            </a:r>
            <a:r>
              <a:rPr lang="sv-SE" sz="1100" dirty="0"/>
              <a:t>, ett system som håller ihop Svensk fotboll</a:t>
            </a:r>
          </a:p>
          <a:p>
            <a:pPr>
              <a:buFontTx/>
              <a:buChar char="-"/>
            </a:pPr>
            <a:r>
              <a:rPr lang="sv-SE" sz="1100" dirty="0"/>
              <a:t>Spelarregistrering </a:t>
            </a:r>
          </a:p>
          <a:p>
            <a:pPr>
              <a:buFontTx/>
              <a:buChar char="-"/>
            </a:pPr>
            <a:r>
              <a:rPr lang="sv-SE" sz="1100" dirty="0"/>
              <a:t>Matchrapport</a:t>
            </a:r>
          </a:p>
          <a:p>
            <a:pPr>
              <a:buFontTx/>
              <a:buChar char="-"/>
            </a:pPr>
            <a:r>
              <a:rPr lang="sv-SE" sz="1100" dirty="0"/>
              <a:t>Övergångar</a:t>
            </a:r>
          </a:p>
          <a:p>
            <a:pPr>
              <a:buFontTx/>
              <a:buChar char="-"/>
            </a:pPr>
            <a:r>
              <a:rPr lang="sv-SE" sz="1100" dirty="0"/>
              <a:t>Domarhantering </a:t>
            </a:r>
          </a:p>
          <a:p>
            <a:pPr marL="0" indent="0">
              <a:buNone/>
            </a:pPr>
            <a:endParaRPr lang="sv-SE" sz="1100" dirty="0"/>
          </a:p>
          <a:p>
            <a:r>
              <a:rPr lang="sv-SE" sz="1100" dirty="0"/>
              <a:t>Försäljning</a:t>
            </a:r>
          </a:p>
          <a:p>
            <a:pPr>
              <a:buFontTx/>
              <a:buChar char="-"/>
            </a:pPr>
            <a:r>
              <a:rPr lang="sv-SE" sz="1100" dirty="0"/>
              <a:t>Rabatthäfte 2 tillfällen denna säsong seriespelande lag. </a:t>
            </a:r>
          </a:p>
          <a:p>
            <a:pPr>
              <a:buFontTx/>
              <a:buChar char="-"/>
            </a:pPr>
            <a:r>
              <a:rPr lang="sv-SE" sz="1100" dirty="0"/>
              <a:t>Familj med flera barn i klubben, max 5 häften per tillfälle</a:t>
            </a:r>
          </a:p>
          <a:p>
            <a:pPr>
              <a:buFontTx/>
              <a:buChar char="-"/>
            </a:pPr>
            <a:r>
              <a:rPr lang="sv-SE" sz="1100" dirty="0"/>
              <a:t>Redovisning Stefan </a:t>
            </a:r>
          </a:p>
          <a:p>
            <a:r>
              <a:rPr lang="sv-SE" sz="1100" dirty="0"/>
              <a:t>Lagkassa kommer införas, vad innebär detta</a:t>
            </a:r>
          </a:p>
          <a:p>
            <a:pPr>
              <a:buFontTx/>
              <a:buChar char="-"/>
            </a:pPr>
            <a:r>
              <a:rPr lang="sv-SE" sz="1100" dirty="0"/>
              <a:t>Pengar går till laget till tex cuper eller gemensam resa</a:t>
            </a:r>
          </a:p>
          <a:p>
            <a:pPr marL="0" indent="0">
              <a:buNone/>
            </a:pPr>
            <a:r>
              <a:rPr lang="sv-SE" sz="1100" dirty="0"/>
              <a:t> </a:t>
            </a:r>
          </a:p>
          <a:p>
            <a:pPr marL="0" indent="0">
              <a:buNone/>
            </a:pPr>
            <a:endParaRPr lang="sv-SE" sz="1100" dirty="0"/>
          </a:p>
          <a:p>
            <a:pPr>
              <a:buFontTx/>
              <a:buChar char="-"/>
            </a:pPr>
            <a:endParaRPr lang="sv-SE" sz="1100" dirty="0"/>
          </a:p>
          <a:p>
            <a:pPr marL="0" indent="0">
              <a:buNone/>
            </a:pP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58743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84A135-0E01-3979-9A87-294540AF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Runt laget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ABDF5D-9B53-60AD-88E9-EE698CC7A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200" dirty="0"/>
              <a:t>Kioskansvar, vecka 24 och 40 </a:t>
            </a:r>
          </a:p>
          <a:p>
            <a:pPr marL="0" indent="0">
              <a:buNone/>
            </a:pPr>
            <a:r>
              <a:rPr lang="sv-SE" sz="1200" dirty="0"/>
              <a:t>Schema återkommer vi med </a:t>
            </a:r>
          </a:p>
          <a:p>
            <a:r>
              <a:rPr lang="sv-SE" sz="1200" dirty="0"/>
              <a:t>Bollkalle</a:t>
            </a:r>
          </a:p>
          <a:p>
            <a:pPr>
              <a:buFontTx/>
              <a:buChar char="-"/>
            </a:pPr>
            <a:r>
              <a:rPr lang="sv-SE" sz="1200" dirty="0"/>
              <a:t>17e maj </a:t>
            </a:r>
          </a:p>
          <a:p>
            <a:pPr>
              <a:buFontTx/>
              <a:buChar char="-"/>
            </a:pPr>
            <a:r>
              <a:rPr lang="sv-SE" sz="1200" dirty="0"/>
              <a:t>27e september</a:t>
            </a:r>
          </a:p>
          <a:p>
            <a:pPr>
              <a:buFontTx/>
              <a:buChar char="-"/>
            </a:pPr>
            <a:r>
              <a:rPr lang="sv-SE" sz="1200" dirty="0"/>
              <a:t>Intresseanmälan kommer </a:t>
            </a:r>
          </a:p>
          <a:p>
            <a:endParaRPr lang="sv-SE" sz="1400" dirty="0"/>
          </a:p>
          <a:p>
            <a:endParaRPr lang="sv-SE" sz="1400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7CEB6D89-9CEA-8C2B-AE83-2302F52EF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159" y="2603500"/>
            <a:ext cx="7515999" cy="35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DB420A-69E5-CF9E-042A-00B715C8E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Runt laget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DE009B-C315-8A2B-70D1-4C75D48F6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30932"/>
            <a:ext cx="8825659" cy="3989324"/>
          </a:xfrm>
        </p:spPr>
        <p:txBody>
          <a:bodyPr>
            <a:normAutofit lnSpcReduction="10000"/>
          </a:bodyPr>
          <a:lstStyle/>
          <a:p>
            <a:r>
              <a:rPr lang="sv-SE" sz="1100" dirty="0"/>
              <a:t>Ledare Stefan, </a:t>
            </a:r>
            <a:r>
              <a:rPr lang="sv-SE" sz="1100" dirty="0" err="1"/>
              <a:t>Faton</a:t>
            </a:r>
            <a:r>
              <a:rPr lang="sv-SE" sz="1100" dirty="0"/>
              <a:t>, Kaj, Eva och Marcus </a:t>
            </a:r>
          </a:p>
          <a:p>
            <a:pPr marL="0" indent="0">
              <a:buNone/>
            </a:pPr>
            <a:r>
              <a:rPr lang="sv-SE" sz="1100" dirty="0"/>
              <a:t>- Eva och Stefan ansvar </a:t>
            </a:r>
            <a:r>
              <a:rPr lang="sv-SE" sz="1100" dirty="0" err="1"/>
              <a:t>admin</a:t>
            </a:r>
            <a:r>
              <a:rPr lang="sv-SE" sz="1100" dirty="0"/>
              <a:t> </a:t>
            </a:r>
          </a:p>
          <a:p>
            <a:pPr marL="0" indent="0">
              <a:buNone/>
            </a:pPr>
            <a:r>
              <a:rPr lang="sv-SE" sz="1100" dirty="0"/>
              <a:t>- </a:t>
            </a:r>
            <a:r>
              <a:rPr lang="sv-SE" sz="1100" dirty="0" err="1"/>
              <a:t>Faton</a:t>
            </a:r>
            <a:r>
              <a:rPr lang="sv-SE" sz="1100" dirty="0"/>
              <a:t> och Marcus mer ansvar träningar </a:t>
            </a:r>
          </a:p>
          <a:p>
            <a:pPr marL="0" indent="0">
              <a:buNone/>
            </a:pPr>
            <a:r>
              <a:rPr lang="sv-SE" sz="1100" dirty="0"/>
              <a:t>- Kaj träningar målvakt</a:t>
            </a:r>
          </a:p>
          <a:p>
            <a:pPr marL="0" indent="0">
              <a:buNone/>
            </a:pPr>
            <a:r>
              <a:rPr lang="sv-SE" sz="1100" dirty="0"/>
              <a:t>- Eva stöttning mellan spelare/föräldrar/ledare </a:t>
            </a:r>
          </a:p>
          <a:p>
            <a:pPr marL="0" indent="0">
              <a:buNone/>
            </a:pPr>
            <a:endParaRPr lang="sv-SE" sz="1100" dirty="0"/>
          </a:p>
          <a:p>
            <a:r>
              <a:rPr lang="sv-SE" sz="1100" dirty="0"/>
              <a:t>Målsättning att skapa en trygg miljö för killarna</a:t>
            </a:r>
          </a:p>
          <a:p>
            <a:pPr>
              <a:buFontTx/>
              <a:buChar char="-"/>
            </a:pPr>
            <a:r>
              <a:rPr lang="sv-SE" sz="1100" dirty="0"/>
              <a:t>Skapa ordning och reda, killarna får ta lite mer ansvar</a:t>
            </a:r>
          </a:p>
          <a:p>
            <a:pPr>
              <a:buFontTx/>
              <a:buChar char="-"/>
            </a:pPr>
            <a:r>
              <a:rPr lang="sv-SE" sz="1100" dirty="0"/>
              <a:t>Uppsatta gemsamma mål och regler</a:t>
            </a:r>
          </a:p>
          <a:p>
            <a:pPr>
              <a:buFontTx/>
              <a:buChar char="-"/>
            </a:pPr>
            <a:r>
              <a:rPr lang="sv-SE" sz="1100" dirty="0"/>
              <a:t>Respekten mot varandra, ett positivt beteende runt träning och match</a:t>
            </a:r>
          </a:p>
          <a:p>
            <a:pPr>
              <a:buFontTx/>
              <a:buChar char="-"/>
            </a:pPr>
            <a:r>
              <a:rPr lang="sv-SE" sz="1100" dirty="0"/>
              <a:t>Få gruppen att samarbete</a:t>
            </a:r>
          </a:p>
          <a:p>
            <a:pPr>
              <a:buFontTx/>
              <a:buChar char="-"/>
            </a:pPr>
            <a:r>
              <a:rPr lang="sv-SE" sz="1100" dirty="0"/>
              <a:t>Få killarna att våga ta egna beslut</a:t>
            </a:r>
          </a:p>
          <a:p>
            <a:pPr>
              <a:buFontTx/>
              <a:buChar char="-"/>
            </a:pPr>
            <a:r>
              <a:rPr lang="sv-SE" sz="1100" dirty="0"/>
              <a:t>Våga misslyckas, peppa varandra</a:t>
            </a:r>
          </a:p>
          <a:p>
            <a:pPr>
              <a:buFontTx/>
              <a:buChar char="-"/>
            </a:pPr>
            <a:r>
              <a:rPr lang="sv-SE" sz="1100" dirty="0"/>
              <a:t>Skapa en gemenskap i laget där grabbarna känner trygghet och glädje inför varandra</a:t>
            </a:r>
          </a:p>
          <a:p>
            <a:pPr>
              <a:buFontTx/>
              <a:buChar char="-"/>
            </a:pPr>
            <a:endParaRPr lang="sv-SE" sz="11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034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55C5E7-6E43-AF5F-6E14-B4EEFD569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Spelformen 7 mot 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411535-E336-F884-25DE-E771C4346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1200" dirty="0"/>
              <a:t>Nytt för 2026</a:t>
            </a:r>
          </a:p>
          <a:p>
            <a:pPr>
              <a:buFontTx/>
              <a:buChar char="-"/>
            </a:pPr>
            <a:r>
              <a:rPr lang="sv-SE" sz="1200" dirty="0"/>
              <a:t>Anpassa sig till spelformen med större ytor</a:t>
            </a:r>
          </a:p>
          <a:p>
            <a:pPr>
              <a:buFontTx/>
              <a:buChar char="-"/>
            </a:pPr>
            <a:r>
              <a:rPr lang="sv-SE" sz="1200" dirty="0"/>
              <a:t>Spelformation, Målvakt, 2 backar, 3 mittfältare och 1 anfallare </a:t>
            </a:r>
          </a:p>
          <a:p>
            <a:pPr>
              <a:buFontTx/>
              <a:buChar char="-"/>
            </a:pPr>
            <a:r>
              <a:rPr lang="sv-SE" sz="1200" dirty="0"/>
              <a:t>Fortsatta testa på alla positioner </a:t>
            </a:r>
          </a:p>
          <a:p>
            <a:pPr>
              <a:buFontTx/>
              <a:buChar char="-"/>
            </a:pPr>
            <a:r>
              <a:rPr lang="sv-SE" sz="1200" dirty="0"/>
              <a:t>Inkast införs</a:t>
            </a:r>
          </a:p>
          <a:p>
            <a:pPr>
              <a:buFontTx/>
              <a:buChar char="-"/>
            </a:pPr>
            <a:r>
              <a:rPr lang="sv-SE" sz="1200" dirty="0"/>
              <a:t>Direkt frispark</a:t>
            </a:r>
          </a:p>
          <a:p>
            <a:pPr>
              <a:buFontTx/>
              <a:buChar char="-"/>
            </a:pPr>
            <a:r>
              <a:rPr lang="sv-SE" sz="1200" dirty="0"/>
              <a:t>Ny retreatlinje, främjar speluppbyggnad</a:t>
            </a:r>
          </a:p>
          <a:p>
            <a:pPr>
              <a:buFontTx/>
              <a:buChar char="-"/>
            </a:pPr>
            <a:r>
              <a:rPr lang="sv-SE" sz="1200" dirty="0"/>
              <a:t>Målvaktsspelet får en viktigare roll (skapa en positiv känsla)</a:t>
            </a:r>
          </a:p>
          <a:p>
            <a:pPr>
              <a:buFontTx/>
              <a:buChar char="-"/>
            </a:pPr>
            <a:r>
              <a:rPr lang="sv-SE" sz="1200" dirty="0"/>
              <a:t>Bollstorlek 4</a:t>
            </a:r>
          </a:p>
          <a:p>
            <a:pPr>
              <a:buFontTx/>
              <a:buChar char="-"/>
            </a:pPr>
            <a:endParaRPr lang="sv-SE" sz="1200" dirty="0"/>
          </a:p>
          <a:p>
            <a:pPr>
              <a:buFontTx/>
              <a:buChar char="-"/>
            </a:pPr>
            <a:endParaRPr lang="sv-SE" sz="1200" dirty="0"/>
          </a:p>
          <a:p>
            <a:pPr>
              <a:buFontTx/>
              <a:buChar char="-"/>
            </a:pPr>
            <a:endParaRPr lang="sv-SE" sz="1200" dirty="0"/>
          </a:p>
          <a:p>
            <a:pPr>
              <a:buFontTx/>
              <a:buChar char="-"/>
            </a:pPr>
            <a:endParaRPr lang="sv-SE" sz="1200" dirty="0"/>
          </a:p>
          <a:p>
            <a:pPr>
              <a:buFontTx/>
              <a:buChar char="-"/>
            </a:pPr>
            <a:endParaRPr lang="sv-SE" sz="1200" dirty="0"/>
          </a:p>
          <a:p>
            <a:pPr>
              <a:buFontTx/>
              <a:buChar char="-"/>
            </a:pPr>
            <a:endParaRPr lang="sv-SE" sz="1200" dirty="0"/>
          </a:p>
          <a:p>
            <a:pPr>
              <a:buFontTx/>
              <a:buChar char="-"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29032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47DD26-7AEE-3146-C821-F29B694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Spelformen 7 mot 7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B690C51D-B34C-9403-6580-FE25DF407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789" y="2566924"/>
            <a:ext cx="4254927" cy="34163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C4CAEA8-366D-74FC-6058-A68CC23C4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143" y="2566924"/>
            <a:ext cx="4915586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47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styrelserum">
  <a:themeElements>
    <a:clrScheme name="Jon styrelseru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styrelseru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styrelseru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22498</TotalTime>
  <Words>783</Words>
  <Application>Microsoft Office PowerPoint</Application>
  <PresentationFormat>Bredbild</PresentationFormat>
  <Paragraphs>138</Paragraphs>
  <Slides>17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Aptos</vt:lpstr>
      <vt:lpstr>Arial</vt:lpstr>
      <vt:lpstr>Century Gothic</vt:lpstr>
      <vt:lpstr>Wingdings 3</vt:lpstr>
      <vt:lpstr>Jon styrelserum</vt:lpstr>
      <vt:lpstr>PowerPoint-presentation</vt:lpstr>
      <vt:lpstr>Föräldramöte 2026</vt:lpstr>
      <vt:lpstr>Säsongen 2026 Agenda</vt:lpstr>
      <vt:lpstr>Föreningen</vt:lpstr>
      <vt:lpstr>Runt laget </vt:lpstr>
      <vt:lpstr>Runt laget </vt:lpstr>
      <vt:lpstr>Runt laget</vt:lpstr>
      <vt:lpstr>Spelformen 7 mot 7</vt:lpstr>
      <vt:lpstr>Spelformen 7 mot 7</vt:lpstr>
      <vt:lpstr>Träningar</vt:lpstr>
      <vt:lpstr>Indelning nivå, seriespel 2026 </vt:lpstr>
      <vt:lpstr>Matchmiljö</vt:lpstr>
      <vt:lpstr>Match</vt:lpstr>
      <vt:lpstr>Matcher</vt:lpstr>
      <vt:lpstr>Match, grupper</vt:lpstr>
      <vt:lpstr>Matcher</vt:lpstr>
      <vt:lpstr>Övrigt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Marcus Birgersson</dc:creator>
  <cp:lastModifiedBy>Marcus Birgersson</cp:lastModifiedBy>
  <cp:revision>5</cp:revision>
  <dcterms:created xsi:type="dcterms:W3CDTF">2026-03-07T05:55:14Z</dcterms:created>
  <dcterms:modified xsi:type="dcterms:W3CDTF">2026-04-14T12:08:56Z</dcterms:modified>
</cp:coreProperties>
</file>