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58" r:id="rId3"/>
    <p:sldId id="274" r:id="rId4"/>
    <p:sldId id="264" r:id="rId5"/>
    <p:sldId id="262" r:id="rId6"/>
    <p:sldId id="267" r:id="rId7"/>
    <p:sldId id="271" r:id="rId8"/>
    <p:sldId id="268" r:id="rId9"/>
    <p:sldId id="259" r:id="rId10"/>
    <p:sldId id="270" r:id="rId11"/>
    <p:sldId id="273" r:id="rId1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4660"/>
  </p:normalViewPr>
  <p:slideViewPr>
    <p:cSldViewPr snapToGrid="0">
      <p:cViewPr varScale="1">
        <p:scale>
          <a:sx n="105" d="100"/>
          <a:sy n="105" d="100"/>
        </p:scale>
        <p:origin x="834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2099733"/>
            <a:ext cx="8825658" cy="2677648"/>
          </a:xfrm>
        </p:spPr>
        <p:txBody>
          <a:bodyPr anchor="b"/>
          <a:lstStyle>
            <a:lvl1pPr>
              <a:defRPr sz="5400"/>
            </a:lvl1pPr>
          </a:lstStyle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 bwMode="gray"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/>
              <a:t>Klicka här för att ändra mall för underrubrikformat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gray">
          <a:xfrm rot="5400000">
            <a:off x="10158984" y="1792224"/>
            <a:ext cx="990599" cy="304799"/>
          </a:xfrm>
        </p:spPr>
        <p:txBody>
          <a:bodyPr anchor="t"/>
          <a:lstStyle>
            <a:lvl1pPr algn="l"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fld id="{F78A7C2F-A3C1-47EE-94DB-22CBB7FB34D2}" type="datetimeFigureOut">
              <a:rPr lang="sv-SE" smtClean="0"/>
              <a:t>2026-04-02</a:t>
            </a:fld>
            <a:endParaRPr lang="sv-S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gray">
          <a:xfrm rot="5400000">
            <a:off x="8951976" y="3227832"/>
            <a:ext cx="3859795" cy="304801"/>
          </a:xfrm>
        </p:spPr>
        <p:txBody>
          <a:bodyPr/>
          <a:lstStyle>
            <a:lvl1pPr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endParaRPr lang="sv-SE"/>
          </a:p>
        </p:txBody>
      </p:sp>
      <p:sp>
        <p:nvSpPr>
          <p:cNvPr id="11" name="Rectangle 10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352540" y="295729"/>
            <a:ext cx="838199" cy="767687"/>
          </a:xfrm>
        </p:spPr>
        <p:txBody>
          <a:bodyPr/>
          <a:lstStyle/>
          <a:p>
            <a:fld id="{7EC8C02E-B6C3-4ACF-98A7-8ACCDDBC9E81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0941124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a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3" name="Rectangle 12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5"/>
            <p:cNvSpPr/>
            <p:nvPr/>
          </p:nvSpPr>
          <p:spPr bwMode="gray">
            <a:xfrm rot="10371525">
              <a:off x="263767" y="443825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1" name="Freeform 5"/>
            <p:cNvSpPr/>
            <p:nvPr/>
          </p:nvSpPr>
          <p:spPr bwMode="gray">
            <a:xfrm rot="10800000">
              <a:off x="459506" y="321130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4969927"/>
            <a:ext cx="8825659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4" y="685800"/>
            <a:ext cx="8825659" cy="3429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sv-SE"/>
              <a:t>Klicka på ikonen för att lägga till en bild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5536665"/>
            <a:ext cx="8825658" cy="493712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8A7C2F-A3C1-47EE-94DB-22CBB7FB34D2}" type="datetimeFigureOut">
              <a:rPr lang="sv-SE" smtClean="0"/>
              <a:t>2026-04-02</a:t>
            </a:fld>
            <a:endParaRPr lang="sv-S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C8C02E-B6C3-4ACF-98A7-8ACCDDBC9E81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5671877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el och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Freeform 5"/>
            <p:cNvSpPr/>
            <p:nvPr/>
          </p:nvSpPr>
          <p:spPr bwMode="gray">
            <a:xfrm rot="21010068">
              <a:off x="8490951" y="271487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7" name="Freeform 5"/>
            <p:cNvSpPr/>
            <p:nvPr/>
          </p:nvSpPr>
          <p:spPr bwMode="gray">
            <a:xfrm>
              <a:off x="455612" y="2801319"/>
              <a:ext cx="11277600" cy="3602637"/>
            </a:xfrm>
            <a:custGeom>
              <a:avLst/>
              <a:gdLst/>
              <a:ahLst/>
              <a:cxnLst/>
              <a:rect l="l" t="t" r="r" b="b"/>
              <a:pathLst>
                <a:path w="10000" h="7946">
                  <a:moveTo>
                    <a:pt x="0" y="0"/>
                  </a:moveTo>
                  <a:lnTo>
                    <a:pt x="0" y="7945"/>
                  </a:lnTo>
                  <a:lnTo>
                    <a:pt x="10000" y="7946"/>
                  </a:lnTo>
                  <a:lnTo>
                    <a:pt x="10000" y="4"/>
                  </a:lnTo>
                  <a:lnTo>
                    <a:pt x="10000" y="4"/>
                  </a:lnTo>
                  <a:lnTo>
                    <a:pt x="9773" y="91"/>
                  </a:lnTo>
                  <a:lnTo>
                    <a:pt x="9547" y="175"/>
                  </a:lnTo>
                  <a:lnTo>
                    <a:pt x="9320" y="256"/>
                  </a:lnTo>
                  <a:lnTo>
                    <a:pt x="9092" y="326"/>
                  </a:lnTo>
                  <a:lnTo>
                    <a:pt x="8865" y="396"/>
                  </a:lnTo>
                  <a:lnTo>
                    <a:pt x="8637" y="462"/>
                  </a:lnTo>
                  <a:lnTo>
                    <a:pt x="8412" y="518"/>
                  </a:lnTo>
                  <a:lnTo>
                    <a:pt x="8184" y="571"/>
                  </a:lnTo>
                  <a:lnTo>
                    <a:pt x="7957" y="620"/>
                  </a:lnTo>
                  <a:lnTo>
                    <a:pt x="7734" y="662"/>
                  </a:lnTo>
                  <a:lnTo>
                    <a:pt x="7508" y="704"/>
                  </a:lnTo>
                  <a:lnTo>
                    <a:pt x="7285" y="739"/>
                  </a:lnTo>
                  <a:lnTo>
                    <a:pt x="7062" y="767"/>
                  </a:lnTo>
                  <a:lnTo>
                    <a:pt x="6840" y="795"/>
                  </a:lnTo>
                  <a:lnTo>
                    <a:pt x="6620" y="819"/>
                  </a:lnTo>
                  <a:lnTo>
                    <a:pt x="6402" y="837"/>
                  </a:lnTo>
                  <a:lnTo>
                    <a:pt x="6184" y="851"/>
                  </a:lnTo>
                  <a:lnTo>
                    <a:pt x="5968" y="865"/>
                  </a:lnTo>
                  <a:lnTo>
                    <a:pt x="5755" y="872"/>
                  </a:lnTo>
                  <a:lnTo>
                    <a:pt x="5542" y="879"/>
                  </a:lnTo>
                  <a:lnTo>
                    <a:pt x="5332" y="882"/>
                  </a:lnTo>
                  <a:lnTo>
                    <a:pt x="5124" y="879"/>
                  </a:lnTo>
                  <a:lnTo>
                    <a:pt x="4918" y="879"/>
                  </a:lnTo>
                  <a:lnTo>
                    <a:pt x="4714" y="872"/>
                  </a:lnTo>
                  <a:lnTo>
                    <a:pt x="4514" y="861"/>
                  </a:lnTo>
                  <a:lnTo>
                    <a:pt x="4316" y="851"/>
                  </a:lnTo>
                  <a:lnTo>
                    <a:pt x="4122" y="840"/>
                  </a:lnTo>
                  <a:lnTo>
                    <a:pt x="3929" y="823"/>
                  </a:lnTo>
                  <a:lnTo>
                    <a:pt x="3739" y="805"/>
                  </a:lnTo>
                  <a:lnTo>
                    <a:pt x="3553" y="788"/>
                  </a:lnTo>
                  <a:lnTo>
                    <a:pt x="3190" y="742"/>
                  </a:lnTo>
                  <a:lnTo>
                    <a:pt x="2842" y="693"/>
                  </a:lnTo>
                  <a:lnTo>
                    <a:pt x="2508" y="641"/>
                  </a:lnTo>
                  <a:lnTo>
                    <a:pt x="2192" y="585"/>
                  </a:lnTo>
                  <a:lnTo>
                    <a:pt x="1890" y="525"/>
                  </a:lnTo>
                  <a:lnTo>
                    <a:pt x="1610" y="462"/>
                  </a:lnTo>
                  <a:lnTo>
                    <a:pt x="1347" y="399"/>
                  </a:lnTo>
                  <a:lnTo>
                    <a:pt x="1105" y="336"/>
                  </a:lnTo>
                  <a:lnTo>
                    <a:pt x="883" y="277"/>
                  </a:lnTo>
                  <a:lnTo>
                    <a:pt x="686" y="221"/>
                  </a:lnTo>
                  <a:lnTo>
                    <a:pt x="508" y="168"/>
                  </a:lnTo>
                  <a:lnTo>
                    <a:pt x="358" y="123"/>
                  </a:lnTo>
                  <a:lnTo>
                    <a:pt x="232" y="81"/>
                  </a:lnTo>
                  <a:lnTo>
                    <a:pt x="59" y="21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8798" y="1063417"/>
            <a:ext cx="8831816" cy="1372986"/>
          </a:xfrm>
        </p:spPr>
        <p:txBody>
          <a:bodyPr/>
          <a:lstStyle>
            <a:lvl1pPr>
              <a:defRPr sz="4000"/>
            </a:lvl1pPr>
          </a:lstStyle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543300"/>
            <a:ext cx="8825659" cy="24765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8A7C2F-A3C1-47EE-94DB-22CBB7FB34D2}" type="datetimeFigureOut">
              <a:rPr lang="sv-SE" smtClean="0"/>
              <a:t>2026-04-02</a:t>
            </a:fld>
            <a:endParaRPr lang="sv-S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13" name="Rectangle 12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C8C02E-B6C3-4ACF-98A7-8ACCDDBC9E81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65684701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itat med beskriv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7" name="Rectangle 16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Oval 22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Oval 23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Oval 24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Freeform 5"/>
            <p:cNvSpPr/>
            <p:nvPr/>
          </p:nvSpPr>
          <p:spPr bwMode="gray">
            <a:xfrm rot="21010068">
              <a:off x="8490951" y="41851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8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16" name="TextBox 15"/>
          <p:cNvSpPr txBox="1"/>
          <p:nvPr/>
        </p:nvSpPr>
        <p:spPr bwMode="gray">
          <a:xfrm>
            <a:off x="881566" y="607336"/>
            <a:ext cx="8019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6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 bwMode="gray">
          <a:xfrm>
            <a:off x="9884458" y="2613787"/>
            <a:ext cx="65276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6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81878" y="982134"/>
            <a:ext cx="8453906" cy="2696632"/>
          </a:xfrm>
        </p:spPr>
        <p:txBody>
          <a:bodyPr/>
          <a:lstStyle>
            <a:lvl1pPr>
              <a:defRPr sz="4000"/>
            </a:lvl1pPr>
          </a:lstStyle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 bwMode="gray">
          <a:xfrm>
            <a:off x="1945945" y="3678766"/>
            <a:ext cx="7731219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>
                    <a:lumMod val="60000"/>
                    <a:lumOff val="40000"/>
                  </a:schemeClr>
                </a:solidFill>
                <a:latin typeface="+mn-lt"/>
                <a:ea typeface="+mn-ea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5029199"/>
            <a:ext cx="9244897" cy="997857"/>
          </a:xfrm>
        </p:spPr>
        <p:txBody>
          <a:bodyPr anchor="ctr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8A7C2F-A3C1-47EE-94DB-22CBB7FB34D2}" type="datetimeFigureOut">
              <a:rPr lang="sv-SE" smtClean="0"/>
              <a:t>2026-04-02</a:t>
            </a:fld>
            <a:endParaRPr lang="sv-S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19" name="Rectangle 18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C8C02E-B6C3-4ACF-98A7-8ACCDDBC9E81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16517644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amnko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5"/>
            <p:cNvSpPr/>
            <p:nvPr/>
          </p:nvSpPr>
          <p:spPr bwMode="gray">
            <a:xfrm rot="21010068">
              <a:off x="8490951" y="4193583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370667"/>
            <a:ext cx="8825660" cy="1822514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5024967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8A7C2F-A3C1-47EE-94DB-22CBB7FB34D2}" type="datetimeFigureOut">
              <a:rPr lang="sv-SE" smtClean="0"/>
              <a:t>2026-04-02</a:t>
            </a:fld>
            <a:endParaRPr lang="sv-S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C8C02E-B6C3-4ACF-98A7-8ACCDDBC9E81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44495344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kolumn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>
            <a:lvl1pPr>
              <a:defRPr sz="3600"/>
            </a:lvl1pPr>
          </a:lstStyle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2"/>
            <a:ext cx="314187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54953" y="3179764"/>
            <a:ext cx="3141879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2721" y="2603500"/>
            <a:ext cx="314700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12721" y="3179763"/>
            <a:ext cx="3147009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88135" y="2603501"/>
            <a:ext cx="314573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88329" y="3179762"/>
            <a:ext cx="3145536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440397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777240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8A7C2F-A3C1-47EE-94DB-22CBB7FB34D2}" type="datetimeFigureOut">
              <a:rPr lang="sv-SE" smtClean="0"/>
              <a:t>2026-04-02</a:t>
            </a:fld>
            <a:endParaRPr lang="sv-S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C8C02E-B6C3-4ACF-98A7-8ACCDDBC9E81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5749288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bildkolumn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>
            <a:lvl1pPr>
              <a:defRPr sz="3600"/>
            </a:lvl1pPr>
          </a:lstStyle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532844"/>
            <a:ext cx="30504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1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334553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sv-SE"/>
              <a:t>Klicka på ikonen för att lägga till en bild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54954" y="5109106"/>
            <a:ext cx="3050438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68865" y="4532844"/>
            <a:ext cx="3050438" cy="576263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1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748462" y="2603500"/>
            <a:ext cx="2691243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sv-SE"/>
              <a:t>Klicka på ikonen för att lägga till en bild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4570172" y="5109105"/>
            <a:ext cx="3050438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82775" y="4532845"/>
            <a:ext cx="305109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2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163031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sv-SE"/>
              <a:t>Klicka på ikonen för att lägga till en bild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82775" y="5109104"/>
            <a:ext cx="3051096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cxnSp>
        <p:nvCxnSpPr>
          <p:cNvPr id="43" name="Straight Connector 42"/>
          <p:cNvCxnSpPr/>
          <p:nvPr/>
        </p:nvCxnSpPr>
        <p:spPr>
          <a:xfrm>
            <a:off x="440583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>
            <a:off x="7797802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8A7C2F-A3C1-47EE-94DB-22CBB7FB34D2}" type="datetimeFigureOut">
              <a:rPr lang="sv-SE" smtClean="0"/>
              <a:t>2026-04-02</a:t>
            </a:fld>
            <a:endParaRPr lang="sv-S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561111" y="6391838"/>
            <a:ext cx="3644282" cy="304801"/>
          </a:xfrm>
        </p:spPr>
        <p:txBody>
          <a:bodyPr/>
          <a:lstStyle/>
          <a:p>
            <a:endParaRPr lang="sv-S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C8C02E-B6C3-4ACF-98A7-8ACCDDBC9E81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01484593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Rubrik och lodrä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/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2603500"/>
            <a:ext cx="8825659" cy="3416300"/>
          </a:xfrm>
        </p:spPr>
        <p:txBody>
          <a:bodyPr vert="eaVert" anchor="t" anchorCtr="0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695439" y="6391838"/>
            <a:ext cx="990599" cy="304799"/>
          </a:xfrm>
        </p:spPr>
        <p:txBody>
          <a:bodyPr/>
          <a:lstStyle/>
          <a:p>
            <a:fld id="{F78A7C2F-A3C1-47EE-94DB-22CBB7FB34D2}" type="datetimeFigureOut">
              <a:rPr lang="sv-SE" smtClean="0"/>
              <a:t>2026-04-02</a:t>
            </a:fld>
            <a:endParaRPr lang="sv-S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C8C02E-B6C3-4ACF-98A7-8ACCDDBC9E81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25213997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Lodrät 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Rectangle 6"/>
            <p:cNvSpPr/>
            <p:nvPr/>
          </p:nvSpPr>
          <p:spPr bwMode="gray">
            <a:xfrm>
              <a:off x="414867" y="402165"/>
              <a:ext cx="6510866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Freeform 5"/>
            <p:cNvSpPr/>
            <p:nvPr/>
          </p:nvSpPr>
          <p:spPr bwMode="gray">
            <a:xfrm rot="5101749">
              <a:off x="6294738" y="457773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0" name="Freeform 5"/>
            <p:cNvSpPr/>
            <p:nvPr/>
          </p:nvSpPr>
          <p:spPr bwMode="gray">
            <a:xfrm rot="5400000">
              <a:off x="44492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3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585235" y="1278467"/>
            <a:ext cx="1409965" cy="4748590"/>
          </a:xfrm>
        </p:spPr>
        <p:txBody>
          <a:bodyPr vert="eaVert" anchor="b" anchorCtr="0"/>
          <a:lstStyle/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1278467"/>
            <a:ext cx="6256025" cy="4748590"/>
          </a:xfrm>
        </p:spPr>
        <p:txBody>
          <a:bodyPr vert="eaVer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653104" y="6391838"/>
            <a:ext cx="992135" cy="304799"/>
          </a:xfrm>
        </p:spPr>
        <p:txBody>
          <a:bodyPr/>
          <a:lstStyle/>
          <a:p>
            <a:fld id="{F78A7C2F-A3C1-47EE-94DB-22CBB7FB34D2}" type="datetimeFigureOut">
              <a:rPr lang="sv-SE" smtClean="0"/>
              <a:t>2026-04-02</a:t>
            </a:fld>
            <a:endParaRPr lang="sv-S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C8C02E-B6C3-4ACF-98A7-8ACCDDBC9E81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5293517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54954" y="2603500"/>
            <a:ext cx="8825659" cy="3416300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8A7C2F-A3C1-47EE-94DB-22CBB7FB34D2}" type="datetimeFigureOut">
              <a:rPr lang="sv-SE" smtClean="0"/>
              <a:t>2026-04-02</a:t>
            </a:fld>
            <a:endParaRPr lang="sv-S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C8C02E-B6C3-4ACF-98A7-8ACCDDBC9E81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426192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Rectangle 9"/>
            <p:cNvSpPr/>
            <p:nvPr/>
          </p:nvSpPr>
          <p:spPr bwMode="gray">
            <a:xfrm>
              <a:off x="7289800" y="402165"/>
              <a:ext cx="44788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5"/>
            <p:cNvSpPr/>
            <p:nvPr/>
          </p:nvSpPr>
          <p:spPr bwMode="gray">
            <a:xfrm rot="16200000">
              <a:off x="3787244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5922489">
              <a:off x="4698352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677645"/>
            <a:ext cx="4351025" cy="2283824"/>
          </a:xfrm>
        </p:spPr>
        <p:txBody>
          <a:bodyPr anchor="ctr"/>
          <a:lstStyle>
            <a:lvl1pPr algn="l">
              <a:defRPr sz="4000" b="0" cap="none"/>
            </a:lvl1pPr>
          </a:lstStyle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95559" y="2677644"/>
            <a:ext cx="3757545" cy="2283824"/>
          </a:xfrm>
        </p:spPr>
        <p:txBody>
          <a:bodyPr anchor="ctr"/>
          <a:lstStyle>
            <a:lvl1pPr marL="0" indent="0" algn="l">
              <a:buNone/>
              <a:defRPr sz="2000"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8A7C2F-A3C1-47EE-94DB-22CBB7FB34D2}" type="datetimeFigureOut">
              <a:rPr lang="sv-SE" smtClean="0"/>
              <a:t>2026-04-02</a:t>
            </a:fld>
            <a:endParaRPr lang="sv-S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C8C02E-B6C3-4ACF-98A7-8ACCDDBC9E81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7034509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54954" y="2603500"/>
            <a:ext cx="4825158" cy="3416301"/>
          </a:xfrm>
        </p:spPr>
        <p:txBody>
          <a:bodyPr>
            <a:normAutofit/>
          </a:bodyPr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8712" y="2603500"/>
            <a:ext cx="4825159" cy="3416300"/>
          </a:xfrm>
        </p:spPr>
        <p:txBody>
          <a:bodyPr>
            <a:normAutofit/>
          </a:bodyPr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8A7C2F-A3C1-47EE-94DB-22CBB7FB34D2}" type="datetimeFigureOut">
              <a:rPr lang="sv-SE" smtClean="0"/>
              <a:t>2026-04-02</a:t>
            </a:fld>
            <a:endParaRPr lang="sv-S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C8C02E-B6C3-4ACF-98A7-8ACCDDBC9E81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7792342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4825157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4954" y="3179762"/>
            <a:ext cx="4825158" cy="2840039"/>
          </a:xfrm>
        </p:spPr>
        <p:txBody>
          <a:bodyPr>
            <a:normAutofit/>
          </a:bodyPr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08712" y="2603500"/>
            <a:ext cx="482515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08712" y="3179762"/>
            <a:ext cx="4825159" cy="2840039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8A7C2F-A3C1-47EE-94DB-22CBB7FB34D2}" type="datetimeFigureOut">
              <a:rPr lang="sv-SE" smtClean="0"/>
              <a:t>2026-04-02</a:t>
            </a:fld>
            <a:endParaRPr lang="sv-S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C8C02E-B6C3-4ACF-98A7-8ACCDDBC9E81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7408596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761413" cy="706964"/>
          </a:xfrm>
        </p:spPr>
        <p:txBody>
          <a:bodyPr/>
          <a:lstStyle>
            <a:lvl1pPr>
              <a:defRPr/>
            </a:lvl1pPr>
          </a:lstStyle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8A7C2F-A3C1-47EE-94DB-22CBB7FB34D2}" type="datetimeFigureOut">
              <a:rPr lang="sv-SE" smtClean="0"/>
              <a:t>2026-04-02</a:t>
            </a:fld>
            <a:endParaRPr lang="sv-S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C8C02E-B6C3-4ACF-98A7-8ACCDDBC9E81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0959796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8A7C2F-A3C1-47EE-94DB-22CBB7FB34D2}" type="datetimeFigureOut">
              <a:rPr lang="sv-SE" smtClean="0"/>
              <a:t>2026-04-02</a:t>
            </a:fld>
            <a:endParaRPr lang="sv-S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Rectangle 6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C8C02E-B6C3-4ACF-98A7-8ACCDDBC9E81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4683328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Text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 bwMode="gray">
            <a:xfrm>
              <a:off x="5713412" y="402165"/>
              <a:ext cx="6055253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Freeform 5"/>
            <p:cNvSpPr/>
            <p:nvPr/>
          </p:nvSpPr>
          <p:spPr bwMode="gray">
            <a:xfrm rot="15922489">
              <a:off x="3140485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6200000">
              <a:off x="2229377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5" y="1295400"/>
            <a:ext cx="2793158" cy="16002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81146" y="1447800"/>
            <a:ext cx="5190066" cy="4572000"/>
          </a:xfrm>
        </p:spPr>
        <p:txBody>
          <a:bodyPr anchor="ctr">
            <a:normAutofit/>
          </a:bodyPr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4" y="3129280"/>
            <a:ext cx="2793158" cy="2895599"/>
          </a:xfrm>
        </p:spPr>
        <p:txBody>
          <a:bodyPr/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8A7C2F-A3C1-47EE-94DB-22CBB7FB34D2}" type="datetimeFigureOut">
              <a:rPr lang="sv-SE" smtClean="0"/>
              <a:t>2026-04-02</a:t>
            </a:fld>
            <a:endParaRPr lang="sv-S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C8C02E-B6C3-4ACF-98A7-8ACCDDBC9E81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8416188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 bwMode="gray">
            <a:xfrm>
              <a:off x="6172200" y="402165"/>
              <a:ext cx="55964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5"/>
            <p:cNvSpPr/>
            <p:nvPr/>
          </p:nvSpPr>
          <p:spPr bwMode="gray">
            <a:xfrm rot="15922489">
              <a:off x="4203594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6200000">
              <a:off x="32954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5" y="1693333"/>
            <a:ext cx="3865134" cy="1735667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547870" y="1143000"/>
            <a:ext cx="3227193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marL="0" lvl="0" indent="0" algn="ctr">
              <a:buNone/>
            </a:pPr>
            <a:r>
              <a:rPr lang="sv-SE"/>
              <a:t>Klicka på ikonen för att lägga till en bild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4" y="3657600"/>
            <a:ext cx="3859212" cy="1371600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8A7C2F-A3C1-47EE-94DB-22CBB7FB34D2}" type="datetimeFigureOut">
              <a:rPr lang="sv-SE" smtClean="0"/>
              <a:t>2026-04-02</a:t>
            </a:fld>
            <a:endParaRPr lang="sv-S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C8C02E-B6C3-4ACF-98A7-8ACCDDBC9E81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6957016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jpe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7" name="Rectangle 6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19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sv-SE"/>
            </a:p>
          </p:txBody>
        </p:sp>
        <p:sp>
          <p:nvSpPr>
            <p:cNvPr id="13" name="Oval 12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sv-SE"/>
            </a:p>
          </p:txBody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sv-SE"/>
            </a:p>
          </p:txBody>
        </p:sp>
        <p:sp>
          <p:nvSpPr>
            <p:cNvPr id="18" name="Oval 17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sv-SE"/>
            </a:p>
          </p:txBody>
        </p:sp>
        <p:sp>
          <p:nvSpPr>
            <p:cNvPr id="16" name="Oval 15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sv-SE"/>
            </a:p>
          </p:txBody>
        </p:sp>
        <p:sp>
          <p:nvSpPr>
            <p:cNvPr id="17" name="Oval 16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sv-SE"/>
            </a:p>
          </p:txBody>
        </p:sp>
        <p:sp>
          <p:nvSpPr>
            <p:cNvPr id="20" name="Freeform 5"/>
            <p:cNvSpPr/>
            <p:nvPr/>
          </p:nvSpPr>
          <p:spPr bwMode="gray">
            <a:xfrm rot="21010068">
              <a:off x="8490951" y="17975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19" name="Freeform 5"/>
            <p:cNvSpPr/>
            <p:nvPr/>
          </p:nvSpPr>
          <p:spPr bwMode="gray">
            <a:xfrm>
              <a:off x="459506" y="1866405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14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/>
            <a:lstStyle/>
            <a:p>
              <a:endParaRPr lang="sv-SE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gray">
          <a:xfrm>
            <a:off x="1154954" y="973668"/>
            <a:ext cx="8761413" cy="7069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8761413" cy="34163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653104" y="6391838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1" i="0">
                <a:solidFill>
                  <a:schemeClr val="accent1"/>
                </a:solidFill>
              </a:defRPr>
            </a:lvl1pPr>
          </a:lstStyle>
          <a:p>
            <a:fld id="{F78A7C2F-A3C1-47EE-94DB-22CBB7FB34D2}" type="datetimeFigureOut">
              <a:rPr lang="sv-SE" smtClean="0"/>
              <a:t>2026-04-02</a:t>
            </a:fld>
            <a:endParaRPr lang="sv-S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61110" y="6391838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1" i="0">
                <a:solidFill>
                  <a:schemeClr val="accent1"/>
                </a:solidFill>
              </a:defRPr>
            </a:lvl1pPr>
          </a:lstStyle>
          <a:p>
            <a:endParaRPr lang="sv-SE"/>
          </a:p>
        </p:txBody>
      </p:sp>
      <p:sp>
        <p:nvSpPr>
          <p:cNvPr id="21" name="Rectangle 20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sv-S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bg1"/>
                </a:solidFill>
              </a:defRPr>
            </a:lvl1pPr>
          </a:lstStyle>
          <a:p>
            <a:fld id="{7EC8C02E-B6C3-4ACF-98A7-8ACCDDBC9E81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7871994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b="0" i="0" kern="1200">
          <a:solidFill>
            <a:schemeClr val="bg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32F263EA-BA50-E7E4-61B7-309939735F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sv-SE" dirty="0"/>
              <a:t>Föräldramöte 2026</a:t>
            </a:r>
          </a:p>
        </p:txBody>
      </p:sp>
      <p:pic>
        <p:nvPicPr>
          <p:cNvPr id="5" name="Platshållare för innehåll 4">
            <a:extLst>
              <a:ext uri="{FF2B5EF4-FFF2-40B4-BE49-F238E27FC236}">
                <a16:creationId xmlns:a16="http://schemas.microsoft.com/office/drawing/2014/main" id="{14D5963C-98F7-7EC2-6105-A8146E15DC1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55700" y="2707120"/>
            <a:ext cx="8824913" cy="32090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039331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037A4FFD-A272-B394-B5E4-D986BFEDE2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sv-SE" dirty="0"/>
              <a:t>Matcher/Poolspel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AF5A494A-8B14-4007-6081-854EC1AB8F5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0708" y="2621788"/>
            <a:ext cx="9022556" cy="4044188"/>
          </a:xfrm>
        </p:spPr>
        <p:txBody>
          <a:bodyPr>
            <a:noAutofit/>
          </a:bodyPr>
          <a:lstStyle/>
          <a:p>
            <a:r>
              <a:rPr lang="sv-SE" sz="1050" dirty="0"/>
              <a:t>Matcher och poolspel kommer kallelse sker genom laget.se i god tid</a:t>
            </a:r>
          </a:p>
          <a:p>
            <a:r>
              <a:rPr lang="sv-SE" sz="1050" dirty="0"/>
              <a:t>Alla kommer få erbjudande om att få speltid och detta är helt frivilligt</a:t>
            </a:r>
          </a:p>
          <a:p>
            <a:r>
              <a:rPr lang="sv-SE" sz="1050" dirty="0"/>
              <a:t>Inga träningsmatcher planerade ännu</a:t>
            </a:r>
          </a:p>
          <a:p>
            <a:r>
              <a:rPr lang="sv-SE" sz="1050" dirty="0"/>
              <a:t>Planerat poolspel 24e maj Eksjö</a:t>
            </a:r>
          </a:p>
          <a:p>
            <a:pPr marL="0" indent="0">
              <a:buNone/>
            </a:pPr>
            <a:r>
              <a:rPr lang="sv-SE" sz="1050" dirty="0"/>
              <a:t>- Eget arrangemang med inbjudna lag </a:t>
            </a:r>
          </a:p>
          <a:p>
            <a:pPr marL="0" indent="0">
              <a:buNone/>
            </a:pPr>
            <a:r>
              <a:rPr lang="sv-SE" sz="1050" dirty="0"/>
              <a:t>- Ett sammandrag på  2-3 matcher a´ 15-20 minuter</a:t>
            </a:r>
          </a:p>
          <a:p>
            <a:pPr marL="0" indent="0">
              <a:buNone/>
            </a:pPr>
            <a:r>
              <a:rPr lang="sv-SE" sz="1050" dirty="0"/>
              <a:t>- </a:t>
            </a:r>
            <a:r>
              <a:rPr lang="sv-SE" sz="1050" dirty="0" err="1"/>
              <a:t>Ränneborgs</a:t>
            </a:r>
            <a:r>
              <a:rPr lang="sv-SE" sz="1050" dirty="0"/>
              <a:t> A-plan med 4 </a:t>
            </a:r>
            <a:r>
              <a:rPr lang="sv-SE" sz="1050" dirty="0" err="1"/>
              <a:t>st</a:t>
            </a:r>
            <a:r>
              <a:rPr lang="sv-SE" sz="1050" dirty="0"/>
              <a:t> småplaner + domare </a:t>
            </a:r>
          </a:p>
          <a:p>
            <a:pPr marL="0" indent="0">
              <a:buNone/>
            </a:pPr>
            <a:r>
              <a:rPr lang="sv-SE" sz="1050" dirty="0"/>
              <a:t>- Vi kommer behöva hjälp med, matchvärdar, fixa planer, städ, föräldrahjälp runt matchen/laget </a:t>
            </a:r>
            <a:r>
              <a:rPr lang="sv-SE" sz="1050" dirty="0" err="1"/>
              <a:t>ev</a:t>
            </a:r>
            <a:r>
              <a:rPr lang="sv-SE" sz="1050" dirty="0"/>
              <a:t> erbjuda mat för insamling till lagkassa </a:t>
            </a:r>
          </a:p>
          <a:p>
            <a:pPr marL="0" indent="0">
              <a:buNone/>
            </a:pPr>
            <a:endParaRPr lang="sv-SE" sz="1050" dirty="0"/>
          </a:p>
          <a:p>
            <a:r>
              <a:rPr lang="sv-SE" sz="1050" dirty="0"/>
              <a:t>Kabe cup! Tenhult, 13 eller 14 juni  (fm eller </a:t>
            </a:r>
            <a:r>
              <a:rPr lang="sv-SE" sz="1050" dirty="0" err="1"/>
              <a:t>em</a:t>
            </a:r>
            <a:r>
              <a:rPr lang="sv-SE" sz="1050" dirty="0"/>
              <a:t>)</a:t>
            </a:r>
          </a:p>
          <a:p>
            <a:pPr marL="0" indent="0">
              <a:buNone/>
            </a:pPr>
            <a:r>
              <a:rPr lang="sv-SE" sz="1050" dirty="0"/>
              <a:t>- 4 lag anmälda (7 till 8 killar per lag)</a:t>
            </a:r>
          </a:p>
          <a:p>
            <a:r>
              <a:rPr lang="sv-SE" sz="1050" dirty="0"/>
              <a:t>Issas minne! Huskvarna, 5 september </a:t>
            </a:r>
          </a:p>
          <a:p>
            <a:pPr marL="0" indent="0">
              <a:buNone/>
            </a:pPr>
            <a:r>
              <a:rPr lang="sv-SE" sz="1050" dirty="0"/>
              <a:t>- 3 lag anmälda (7-9 spelare per lag)</a:t>
            </a:r>
          </a:p>
          <a:p>
            <a:r>
              <a:rPr lang="sv-SE" sz="1050" dirty="0"/>
              <a:t>Inbjudan från andra lag kommer dyka upp gällande poolspel</a:t>
            </a:r>
          </a:p>
          <a:p>
            <a:endParaRPr lang="sv-SE" sz="1050" dirty="0"/>
          </a:p>
          <a:p>
            <a:pPr marL="0" indent="0">
              <a:buNone/>
            </a:pPr>
            <a:endParaRPr lang="sv-SE" sz="1050" dirty="0"/>
          </a:p>
          <a:p>
            <a:pPr marL="0" indent="0">
              <a:buNone/>
            </a:pPr>
            <a:r>
              <a:rPr lang="sv-SE" sz="105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57606288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6982899A-FC7D-3A7E-5DFD-81BAC14948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sv-SE" dirty="0"/>
              <a:t>Övrigt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4C3AF525-0C97-9831-C212-FD4AA70BC47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sv-SE" dirty="0"/>
          </a:p>
          <a:p>
            <a:r>
              <a:rPr lang="sv-SE" sz="1200" dirty="0"/>
              <a:t>Se över era uppgifter på spelare/föräldrar på laget.se</a:t>
            </a:r>
          </a:p>
          <a:p>
            <a:pPr marL="0" indent="0">
              <a:buNone/>
            </a:pPr>
            <a:r>
              <a:rPr lang="sv-SE" sz="1200" dirty="0"/>
              <a:t>- Kallelse till match/poolspel </a:t>
            </a:r>
          </a:p>
          <a:p>
            <a:pPr marL="0" indent="0">
              <a:buNone/>
            </a:pPr>
            <a:r>
              <a:rPr lang="sv-SE" sz="1200" dirty="0"/>
              <a:t>- Övrig info runt laget</a:t>
            </a:r>
          </a:p>
          <a:p>
            <a:pPr marL="0" indent="0">
              <a:buNone/>
            </a:pPr>
            <a:r>
              <a:rPr lang="sv-SE" sz="1200" dirty="0"/>
              <a:t>- Information med kort varsel kan förekomma </a:t>
            </a:r>
          </a:p>
          <a:p>
            <a:r>
              <a:rPr lang="sv-SE" sz="1200" dirty="0"/>
              <a:t>Vid förhinder träning kräver vi ingen meddelandeplikt, men vi uppskattar att komma minst 5 minuter innan utsatt tid vid träning</a:t>
            </a:r>
          </a:p>
          <a:p>
            <a:endParaRPr lang="sv-SE" sz="1200" dirty="0"/>
          </a:p>
          <a:p>
            <a:endParaRPr lang="sv-SE" sz="1200" dirty="0"/>
          </a:p>
          <a:p>
            <a:pPr marL="0" indent="0">
              <a:buNone/>
            </a:pPr>
            <a:endParaRPr lang="sv-SE" dirty="0"/>
          </a:p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00226022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8320C22A-F188-9C2C-4087-E235F20F78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sv-SE" dirty="0"/>
              <a:t>Säsongen 2026</a:t>
            </a:r>
            <a:br>
              <a:rPr lang="sv-SE" dirty="0"/>
            </a:br>
            <a:r>
              <a:rPr lang="sv-SE" dirty="0"/>
              <a:t>Dagordning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DCDE8DC6-3A19-3B46-6BC1-F8FCA1C531F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v-SE" sz="1200" dirty="0"/>
              <a:t>Föreningen</a:t>
            </a:r>
          </a:p>
          <a:p>
            <a:r>
              <a:rPr lang="sv-SE" sz="1200" dirty="0"/>
              <a:t>Runt laget </a:t>
            </a:r>
          </a:p>
          <a:p>
            <a:r>
              <a:rPr lang="sv-SE" sz="1200" dirty="0"/>
              <a:t>Spelformen 5 mot 5</a:t>
            </a:r>
          </a:p>
          <a:p>
            <a:r>
              <a:rPr lang="sv-SE" sz="1200" dirty="0"/>
              <a:t>Träningar</a:t>
            </a:r>
          </a:p>
          <a:p>
            <a:r>
              <a:rPr lang="sv-SE" sz="1200" dirty="0"/>
              <a:t>Matcher/Cup/Poolspel</a:t>
            </a:r>
          </a:p>
          <a:p>
            <a:r>
              <a:rPr lang="sv-SE" sz="1200" dirty="0"/>
              <a:t> Övrigt, frågor</a:t>
            </a:r>
          </a:p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907102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80F361B4-A339-7D9F-285F-2D9DB6BA1F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sv-SE" dirty="0"/>
              <a:t>Föreningen</a:t>
            </a:r>
          </a:p>
        </p:txBody>
      </p:sp>
      <p:pic>
        <p:nvPicPr>
          <p:cNvPr id="4" name="Bildobjekt 3">
            <a:extLst>
              <a:ext uri="{FF2B5EF4-FFF2-40B4-BE49-F238E27FC236}">
                <a16:creationId xmlns:a16="http://schemas.microsoft.com/office/drawing/2014/main" id="{58EC6582-4DBC-5DD7-1865-17EFDCFEC24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93681" y="4096987"/>
            <a:ext cx="1722027" cy="1787345"/>
          </a:xfrm>
          <a:prstGeom prst="rect">
            <a:avLst/>
          </a:prstGeom>
        </p:spPr>
      </p:pic>
      <p:sp>
        <p:nvSpPr>
          <p:cNvPr id="7" name="Platshållare för innehåll 6">
            <a:extLst>
              <a:ext uri="{FF2B5EF4-FFF2-40B4-BE49-F238E27FC236}">
                <a16:creationId xmlns:a16="http://schemas.microsoft.com/office/drawing/2014/main" id="{77386E7C-CF5F-427C-DA3A-DF7590E4EF0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sv-SE" sz="1100" dirty="0"/>
              <a:t>Eksjö Fotboll, en Kvalitetsklubb!</a:t>
            </a:r>
          </a:p>
          <a:p>
            <a:pPr marL="0" indent="0">
              <a:buNone/>
            </a:pPr>
            <a:r>
              <a:rPr lang="sv-SE" sz="1100" dirty="0"/>
              <a:t>- Med en fungerande organisation</a:t>
            </a:r>
          </a:p>
          <a:p>
            <a:pPr marL="0" indent="0">
              <a:buNone/>
            </a:pPr>
            <a:r>
              <a:rPr lang="sv-SE" sz="1100" dirty="0"/>
              <a:t>- Utbildade ledare</a:t>
            </a:r>
          </a:p>
          <a:p>
            <a:pPr marL="0" indent="0">
              <a:buNone/>
            </a:pPr>
            <a:r>
              <a:rPr lang="sv-SE" sz="1100" dirty="0"/>
              <a:t>- En levande policy</a:t>
            </a:r>
          </a:p>
          <a:p>
            <a:pPr marL="0" indent="0">
              <a:buNone/>
            </a:pPr>
            <a:r>
              <a:rPr lang="sv-SE" sz="1100" dirty="0"/>
              <a:t>- Genomarbetad spelarutbildningsplan</a:t>
            </a:r>
          </a:p>
          <a:p>
            <a:pPr marL="0" indent="0">
              <a:buNone/>
            </a:pPr>
            <a:r>
              <a:rPr lang="sv-SE" sz="1100" dirty="0"/>
              <a:t>- En föreningar där alla vill vara med!</a:t>
            </a:r>
          </a:p>
          <a:p>
            <a:endParaRPr lang="sv-SE" sz="1100" dirty="0"/>
          </a:p>
        </p:txBody>
      </p:sp>
    </p:spTree>
    <p:extLst>
      <p:ext uri="{BB962C8B-B14F-4D97-AF65-F5344CB8AC3E}">
        <p14:creationId xmlns:p14="http://schemas.microsoft.com/office/powerpoint/2010/main" val="7936444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8509BD7A-984A-2B17-469D-07539C532C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sv-SE" dirty="0"/>
              <a:t>Föreningen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8FDC41C8-1DEB-96A9-B21A-CEA8B57AAEA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sv-SE" sz="1200" dirty="0"/>
              <a:t>Ny samarbetspartner- Intersport/Adidas</a:t>
            </a:r>
          </a:p>
          <a:p>
            <a:pPr>
              <a:buFontTx/>
              <a:buChar char="-"/>
            </a:pPr>
            <a:r>
              <a:rPr lang="sv-SE" sz="1200" dirty="0"/>
              <a:t>Nya kläder finns att beställa framöver på team.intersport.se/</a:t>
            </a:r>
            <a:r>
              <a:rPr lang="sv-SE" sz="1200" dirty="0" err="1"/>
              <a:t>Eksjo</a:t>
            </a:r>
            <a:r>
              <a:rPr lang="sv-SE" sz="1200" dirty="0"/>
              <a:t>-fotboll Mer info kommer</a:t>
            </a:r>
          </a:p>
          <a:p>
            <a:r>
              <a:rPr lang="sv-SE" sz="1200" dirty="0"/>
              <a:t>Hemsida fått ett lyft </a:t>
            </a:r>
          </a:p>
          <a:p>
            <a:r>
              <a:rPr lang="sv-SE" sz="1200" dirty="0"/>
              <a:t>Medlemsavgift 300:- inga ytterligare försäljning eller åtagande detta år</a:t>
            </a:r>
          </a:p>
          <a:p>
            <a:r>
              <a:rPr lang="sv-SE" sz="1200" dirty="0"/>
              <a:t>Fritidskortet (2026) Vid betalning genom bank giro </a:t>
            </a:r>
          </a:p>
          <a:p>
            <a:r>
              <a:rPr lang="sv-SE" sz="1200" dirty="0"/>
              <a:t>Årliga nationaldagsfirande med klubben och laget 6 juni </a:t>
            </a:r>
          </a:p>
          <a:p>
            <a:pPr marL="0" indent="0">
              <a:buNone/>
            </a:pPr>
            <a:r>
              <a:rPr lang="sv-SE" sz="1200" dirty="0"/>
              <a:t>	Representera IF Eksjö Fotboll med matchtröja </a:t>
            </a:r>
          </a:p>
          <a:p>
            <a:endParaRPr lang="sv-SE" sz="1400" dirty="0"/>
          </a:p>
          <a:p>
            <a:pPr>
              <a:buFontTx/>
              <a:buChar char="-"/>
            </a:pPr>
            <a:endParaRPr lang="sv-SE" dirty="0"/>
          </a:p>
          <a:p>
            <a:pPr>
              <a:buFontTx/>
              <a:buChar char="-"/>
            </a:pPr>
            <a:endParaRPr lang="sv-SE" dirty="0"/>
          </a:p>
        </p:txBody>
      </p:sp>
      <p:pic>
        <p:nvPicPr>
          <p:cNvPr id="7" name="Bildobjekt 6">
            <a:extLst>
              <a:ext uri="{FF2B5EF4-FFF2-40B4-BE49-F238E27FC236}">
                <a16:creationId xmlns:a16="http://schemas.microsoft.com/office/drawing/2014/main" id="{076CABEF-A135-5BFF-91AA-6029A4DF8F6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20237" y="2263889"/>
            <a:ext cx="2582150" cy="1903235"/>
          </a:xfrm>
          <a:prstGeom prst="rect">
            <a:avLst/>
          </a:prstGeom>
        </p:spPr>
      </p:pic>
      <p:pic>
        <p:nvPicPr>
          <p:cNvPr id="8" name="Platshållare för innehåll 4">
            <a:extLst>
              <a:ext uri="{FF2B5EF4-FFF2-40B4-BE49-F238E27FC236}">
                <a16:creationId xmlns:a16="http://schemas.microsoft.com/office/drawing/2014/main" id="{FC91D5C0-38E8-9F20-2404-3EB79C43DDA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20237" y="4167124"/>
            <a:ext cx="2260070" cy="26908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799564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613B0BF8-C9A2-5C2A-591E-13E99D856B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sv-SE" dirty="0"/>
              <a:t>Runt laget	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383A5AD7-75CF-1D27-0A3B-C7226AFBC26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54954" y="2603500"/>
            <a:ext cx="9351502" cy="3998468"/>
          </a:xfrm>
        </p:spPr>
        <p:txBody>
          <a:bodyPr>
            <a:normAutofit fontScale="25000" lnSpcReduction="20000"/>
          </a:bodyPr>
          <a:lstStyle/>
          <a:p>
            <a:r>
              <a:rPr lang="sv-SE" sz="4800" b="1" dirty="0"/>
              <a:t>Ledare 2026</a:t>
            </a:r>
          </a:p>
          <a:p>
            <a:pPr marL="0" indent="0">
              <a:buNone/>
            </a:pPr>
            <a:r>
              <a:rPr lang="sv-SE" sz="4800" dirty="0"/>
              <a:t>	 Daniel, Martin S, Nicklas, Martin B, Stefan och Marcus </a:t>
            </a:r>
          </a:p>
          <a:p>
            <a:pPr marL="0" indent="0">
              <a:buNone/>
            </a:pPr>
            <a:endParaRPr lang="sv-SE" sz="4800" dirty="0"/>
          </a:p>
          <a:p>
            <a:pPr marL="0" indent="0">
              <a:buNone/>
            </a:pPr>
            <a:r>
              <a:rPr lang="sv-SE" sz="4800" dirty="0"/>
              <a:t>	Summering 2025, </a:t>
            </a:r>
          </a:p>
          <a:p>
            <a:pPr marL="0" indent="0">
              <a:buNone/>
            </a:pPr>
            <a:r>
              <a:rPr lang="sv-SE" sz="4800" dirty="0"/>
              <a:t>- 41 namn inskrivna på laget.se</a:t>
            </a:r>
          </a:p>
          <a:p>
            <a:pPr marL="0" indent="0">
              <a:buNone/>
            </a:pPr>
            <a:r>
              <a:rPr lang="sv-SE" sz="4800" dirty="0"/>
              <a:t>- 59 % närvaro 2025</a:t>
            </a:r>
          </a:p>
          <a:p>
            <a:pPr>
              <a:buFontTx/>
              <a:buChar char="-"/>
            </a:pPr>
            <a:endParaRPr lang="sv-SE" sz="4800" dirty="0"/>
          </a:p>
          <a:p>
            <a:pPr marL="0" indent="0">
              <a:buNone/>
            </a:pPr>
            <a:r>
              <a:rPr lang="sv-SE" sz="4800" dirty="0"/>
              <a:t>	Kommande säsong kommer vi behöva ta emot hjälp från er föräldrar under träning och match</a:t>
            </a:r>
          </a:p>
          <a:p>
            <a:pPr marL="0" indent="0">
              <a:buNone/>
            </a:pPr>
            <a:endParaRPr lang="sv-SE" sz="4800" dirty="0"/>
          </a:p>
          <a:p>
            <a:pPr marL="0" indent="0">
              <a:buNone/>
            </a:pPr>
            <a:endParaRPr lang="sv-SE" sz="4800" dirty="0"/>
          </a:p>
          <a:p>
            <a:pPr marL="0" indent="0">
              <a:buNone/>
            </a:pPr>
            <a:endParaRPr lang="sv-SE" sz="3400" dirty="0"/>
          </a:p>
          <a:p>
            <a:pPr marL="0" indent="0">
              <a:buNone/>
            </a:pPr>
            <a:endParaRPr lang="sv-SE" sz="3400" dirty="0"/>
          </a:p>
          <a:p>
            <a:pPr>
              <a:buFontTx/>
              <a:buChar char="-"/>
            </a:pPr>
            <a:endParaRPr lang="sv-SE" sz="3400" dirty="0"/>
          </a:p>
          <a:p>
            <a:pPr marL="0" indent="0">
              <a:buNone/>
            </a:pPr>
            <a:endParaRPr lang="sv-SE" sz="3400" dirty="0"/>
          </a:p>
          <a:p>
            <a:pPr marL="0" indent="0">
              <a:buNone/>
            </a:pPr>
            <a:endParaRPr lang="sv-SE" sz="3400" dirty="0"/>
          </a:p>
          <a:p>
            <a:endParaRPr lang="sv-SE" sz="1200" dirty="0"/>
          </a:p>
          <a:p>
            <a:endParaRPr lang="sv-SE" sz="1200" b="1" dirty="0"/>
          </a:p>
          <a:p>
            <a:pPr marL="0" indent="0">
              <a:buNone/>
            </a:pPr>
            <a:r>
              <a:rPr lang="sv-SE" sz="1200" dirty="0"/>
              <a:t> </a:t>
            </a:r>
          </a:p>
          <a:p>
            <a:pPr marL="0" indent="0">
              <a:buNone/>
            </a:pPr>
            <a:endParaRPr lang="sv-SE" sz="1200" dirty="0"/>
          </a:p>
          <a:p>
            <a:pPr>
              <a:buFontTx/>
              <a:buChar char="-"/>
            </a:pPr>
            <a:endParaRPr lang="sv-SE" sz="1200" dirty="0"/>
          </a:p>
          <a:p>
            <a:pPr marL="0" indent="0">
              <a:buNone/>
            </a:pPr>
            <a:endParaRPr lang="sv-SE" sz="1200" dirty="0"/>
          </a:p>
        </p:txBody>
      </p:sp>
    </p:spTree>
    <p:extLst>
      <p:ext uri="{BB962C8B-B14F-4D97-AF65-F5344CB8AC3E}">
        <p14:creationId xmlns:p14="http://schemas.microsoft.com/office/powerpoint/2010/main" val="258743053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76DB420A-69E5-CF9E-042A-00B715C8EF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sv-SE" dirty="0"/>
              <a:t>Runt laget, träningar och utbildning 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BDDE009B-C315-8A2B-70D1-4C75D48F6B0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54954" y="2630932"/>
            <a:ext cx="8825659" cy="3416300"/>
          </a:xfrm>
        </p:spPr>
        <p:txBody>
          <a:bodyPr>
            <a:normAutofit/>
          </a:bodyPr>
          <a:lstStyle/>
          <a:p>
            <a:r>
              <a:rPr lang="sv-SE" sz="1400" dirty="0"/>
              <a:t>Fotbollens spela, lek och lär, vi utgår från följande fem riktlinjer: </a:t>
            </a:r>
          </a:p>
          <a:p>
            <a:pPr>
              <a:buFontTx/>
              <a:buChar char="-"/>
            </a:pPr>
            <a:r>
              <a:rPr lang="sv-SE" sz="1400" dirty="0"/>
              <a:t>Fotboll för alla</a:t>
            </a:r>
          </a:p>
          <a:p>
            <a:pPr>
              <a:buFontTx/>
              <a:buChar char="-"/>
            </a:pPr>
            <a:r>
              <a:rPr lang="sv-SE" sz="1400" dirty="0"/>
              <a:t>Barns och ungdomars villkor</a:t>
            </a:r>
          </a:p>
          <a:p>
            <a:pPr>
              <a:buFontTx/>
              <a:buChar char="-"/>
            </a:pPr>
            <a:r>
              <a:rPr lang="sv-SE" sz="1400" dirty="0"/>
              <a:t>Fokus på glädje, ansträngning och lärande</a:t>
            </a:r>
          </a:p>
          <a:p>
            <a:pPr>
              <a:buFontTx/>
              <a:buChar char="-"/>
            </a:pPr>
            <a:r>
              <a:rPr lang="sv-SE" sz="1400" dirty="0"/>
              <a:t>Hållbart idrottande </a:t>
            </a:r>
          </a:p>
          <a:p>
            <a:pPr>
              <a:buFontTx/>
              <a:buChar char="-"/>
            </a:pPr>
            <a:r>
              <a:rPr lang="sv-SE" sz="1400" dirty="0"/>
              <a:t>Fair Play</a:t>
            </a:r>
            <a:endParaRPr lang="sv-SE" sz="1000" dirty="0"/>
          </a:p>
          <a:p>
            <a:pPr>
              <a:buFontTx/>
              <a:buChar char="-"/>
            </a:pPr>
            <a:endParaRPr lang="sv-SE" sz="1100" dirty="0"/>
          </a:p>
          <a:p>
            <a:endParaRPr lang="sv-SE" dirty="0"/>
          </a:p>
        </p:txBody>
      </p:sp>
      <p:pic>
        <p:nvPicPr>
          <p:cNvPr id="5" name="Platshållare för innehåll 4">
            <a:extLst>
              <a:ext uri="{FF2B5EF4-FFF2-40B4-BE49-F238E27FC236}">
                <a16:creationId xmlns:a16="http://schemas.microsoft.com/office/drawing/2014/main" id="{E3C202A2-5799-D215-3E2E-0863CA4C709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24724" y="3429000"/>
            <a:ext cx="6000676" cy="2931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034722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CFD4EB8E-EF6A-D2CD-7D32-FC4ECCC388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sv-SE" dirty="0"/>
              <a:t>Spelformen 5 mot 5</a:t>
            </a:r>
          </a:p>
        </p:txBody>
      </p:sp>
      <p:sp>
        <p:nvSpPr>
          <p:cNvPr id="7" name="Platshållare för innehåll 6">
            <a:extLst>
              <a:ext uri="{FF2B5EF4-FFF2-40B4-BE49-F238E27FC236}">
                <a16:creationId xmlns:a16="http://schemas.microsoft.com/office/drawing/2014/main" id="{F7FC6F91-7D24-6070-D601-C83E8A9ACE2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sv-SE" sz="1400" dirty="0"/>
              <a:t>Säsongen mål med gruppen</a:t>
            </a:r>
          </a:p>
          <a:p>
            <a:r>
              <a:rPr lang="sv-SE" sz="1400" dirty="0"/>
              <a:t>Bekanta sig med spelformen 5 mot 5</a:t>
            </a:r>
          </a:p>
          <a:p>
            <a:pPr>
              <a:buFontTx/>
              <a:buChar char="-"/>
            </a:pPr>
            <a:r>
              <a:rPr lang="sv-SE" sz="1400" dirty="0"/>
              <a:t>Spelregler</a:t>
            </a:r>
          </a:p>
          <a:p>
            <a:pPr>
              <a:buFontTx/>
              <a:buChar char="-"/>
            </a:pPr>
            <a:r>
              <a:rPr lang="sv-SE" sz="1400" dirty="0"/>
              <a:t>Målvaktsspel</a:t>
            </a:r>
          </a:p>
          <a:p>
            <a:pPr>
              <a:buFontTx/>
              <a:buChar char="-"/>
            </a:pPr>
            <a:r>
              <a:rPr lang="sv-SE" sz="1400" dirty="0"/>
              <a:t>Anfallsspel/försvarsspel  </a:t>
            </a:r>
          </a:p>
          <a:p>
            <a:pPr>
              <a:buFontTx/>
              <a:buChar char="-"/>
            </a:pPr>
            <a:r>
              <a:rPr lang="sv-SE" sz="1400" dirty="0"/>
              <a:t>Ge killarna möjligheter att hitta lösningar på övningen/uppgifter</a:t>
            </a:r>
          </a:p>
          <a:p>
            <a:r>
              <a:rPr lang="sv-SE" sz="1400" dirty="0"/>
              <a:t>Vi kommer jobba med spelbarhet </a:t>
            </a:r>
          </a:p>
          <a:p>
            <a:r>
              <a:rPr lang="sv-SE" sz="1400" dirty="0"/>
              <a:t>Anfalls- och försvarsspelet kommer ske såväl individuellt som kollektivt</a:t>
            </a:r>
          </a:p>
          <a:p>
            <a:r>
              <a:rPr lang="sv-SE" sz="1400" dirty="0"/>
              <a:t>I anfallsspelet är uppgiften att passera motståndare för att komma till avslut och göra mål</a:t>
            </a:r>
          </a:p>
          <a:p>
            <a:r>
              <a:rPr lang="sv-SE" sz="1400" dirty="0"/>
              <a:t>Försvarsspelet är uppgiften att ta bollen och förhindra och rädda avslut</a:t>
            </a:r>
          </a:p>
          <a:p>
            <a:endParaRPr lang="sv-SE" sz="1400" dirty="0"/>
          </a:p>
          <a:p>
            <a:endParaRPr lang="sv-SE" sz="1400" dirty="0"/>
          </a:p>
        </p:txBody>
      </p:sp>
    </p:spTree>
    <p:extLst>
      <p:ext uri="{BB962C8B-B14F-4D97-AF65-F5344CB8AC3E}">
        <p14:creationId xmlns:p14="http://schemas.microsoft.com/office/powerpoint/2010/main" val="429045093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5D47DD26-7AEE-3146-C821-F29B6941D0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sv-SE" dirty="0"/>
              <a:t>Spelformen 5 mot 5</a:t>
            </a:r>
          </a:p>
        </p:txBody>
      </p:sp>
      <p:pic>
        <p:nvPicPr>
          <p:cNvPr id="8" name="Platshållare för innehåll 7">
            <a:extLst>
              <a:ext uri="{FF2B5EF4-FFF2-40B4-BE49-F238E27FC236}">
                <a16:creationId xmlns:a16="http://schemas.microsoft.com/office/drawing/2014/main" id="{551BB8AD-7E58-647D-84AD-93B15A9040B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46363" y="2386584"/>
            <a:ext cx="4404198" cy="3965817"/>
          </a:xfrm>
          <a:prstGeom prst="rect">
            <a:avLst/>
          </a:prstGeom>
        </p:spPr>
      </p:pic>
      <p:pic>
        <p:nvPicPr>
          <p:cNvPr id="10" name="Bildobjekt 9">
            <a:extLst>
              <a:ext uri="{FF2B5EF4-FFF2-40B4-BE49-F238E27FC236}">
                <a16:creationId xmlns:a16="http://schemas.microsoft.com/office/drawing/2014/main" id="{A7679BE9-5CCB-060D-8364-99ACB9B2939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72208" y="2386584"/>
            <a:ext cx="5873429" cy="30588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444785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D057612F-045A-3E06-BCF0-3C3088541D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sv-SE" dirty="0"/>
              <a:t>Träningar</a:t>
            </a:r>
            <a:br>
              <a:rPr lang="sv-SE" dirty="0"/>
            </a:br>
            <a:r>
              <a:rPr lang="sv-SE" dirty="0"/>
              <a:t>Före, under och efter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35729CB8-E555-C936-477B-9BCFE86F4BE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54954" y="2603500"/>
            <a:ext cx="10547519" cy="3945082"/>
          </a:xfrm>
        </p:spPr>
        <p:txBody>
          <a:bodyPr>
            <a:normAutofit/>
          </a:bodyPr>
          <a:lstStyle/>
          <a:p>
            <a:r>
              <a:rPr lang="sv-SE" sz="1100" dirty="0"/>
              <a:t>2 tillfällen i veckan, ca 75 minuter </a:t>
            </a:r>
          </a:p>
          <a:p>
            <a:r>
              <a:rPr lang="sv-SE" sz="1100" dirty="0"/>
              <a:t>Önskat träningar konstgräsplanen </a:t>
            </a:r>
            <a:r>
              <a:rPr lang="sv-SE" sz="1100" dirty="0" err="1"/>
              <a:t>Ränneborg</a:t>
            </a:r>
            <a:endParaRPr lang="sv-SE" sz="1100" dirty="0"/>
          </a:p>
          <a:p>
            <a:r>
              <a:rPr lang="sv-SE" sz="1100" dirty="0"/>
              <a:t>Tillfällen ej spikat, önskat ”block tidigt”</a:t>
            </a:r>
          </a:p>
          <a:p>
            <a:r>
              <a:rPr lang="sv-SE" sz="1100" dirty="0"/>
              <a:t>Planerade träningar april</a:t>
            </a:r>
          </a:p>
          <a:p>
            <a:pPr marL="0" indent="0">
              <a:buNone/>
            </a:pPr>
            <a:r>
              <a:rPr lang="sv-SE" sz="1100" dirty="0"/>
              <a:t>- 19e april 13,00- 14,30</a:t>
            </a:r>
          </a:p>
          <a:p>
            <a:pPr marL="0" indent="0">
              <a:buNone/>
            </a:pPr>
            <a:r>
              <a:rPr lang="sv-SE" sz="1100" dirty="0"/>
              <a:t>- 26e april 13.00- 14.30</a:t>
            </a:r>
          </a:p>
          <a:p>
            <a:pPr marL="0" indent="0">
              <a:buNone/>
            </a:pPr>
            <a:endParaRPr lang="sv-SE" sz="1100" dirty="0"/>
          </a:p>
          <a:p>
            <a:r>
              <a:rPr lang="sv-SE" sz="1100" b="1" dirty="0"/>
              <a:t>Vi ledare har ansvar under träningstiden</a:t>
            </a:r>
            <a:endParaRPr lang="sv-SE" sz="2000" dirty="0"/>
          </a:p>
          <a:p>
            <a:pPr>
              <a:buFontTx/>
              <a:buChar char="-"/>
            </a:pPr>
            <a:r>
              <a:rPr lang="sv-SE" sz="1100" dirty="0"/>
              <a:t>Vi vill ha närvaro på förälder under träning/match/poolspel </a:t>
            </a:r>
          </a:p>
          <a:p>
            <a:pPr>
              <a:buFontTx/>
              <a:buChar char="-"/>
            </a:pPr>
            <a:r>
              <a:rPr lang="sv-SE" sz="1100" dirty="0"/>
              <a:t>Vi ser gärna delaktighet från sidan med hejarop eller en tumme upp till sitt barn</a:t>
            </a:r>
          </a:p>
          <a:p>
            <a:pPr>
              <a:buFontTx/>
              <a:buChar char="-"/>
            </a:pPr>
            <a:endParaRPr lang="sv-SE" sz="1100" dirty="0"/>
          </a:p>
          <a:p>
            <a:pPr>
              <a:buFontTx/>
              <a:buChar char="-"/>
            </a:pPr>
            <a:endParaRPr lang="sv-SE" sz="1100" dirty="0"/>
          </a:p>
          <a:p>
            <a:pPr>
              <a:buFontTx/>
              <a:buChar char="-"/>
            </a:pPr>
            <a:endParaRPr lang="sv-SE" sz="1100" dirty="0"/>
          </a:p>
          <a:p>
            <a:pPr marL="0" indent="0">
              <a:buNone/>
            </a:pPr>
            <a:endParaRPr lang="sv-SE" sz="1100" dirty="0"/>
          </a:p>
          <a:p>
            <a:endParaRPr lang="sv-SE" sz="1100" dirty="0"/>
          </a:p>
          <a:p>
            <a:pPr marL="0" indent="0">
              <a:buNone/>
            </a:pPr>
            <a:endParaRPr lang="sv-SE" sz="1100" dirty="0"/>
          </a:p>
          <a:p>
            <a:pPr marL="0" indent="0">
              <a:buNone/>
            </a:pPr>
            <a:endParaRPr lang="sv-SE" sz="1100" dirty="0"/>
          </a:p>
        </p:txBody>
      </p:sp>
    </p:spTree>
    <p:extLst>
      <p:ext uri="{BB962C8B-B14F-4D97-AF65-F5344CB8AC3E}">
        <p14:creationId xmlns:p14="http://schemas.microsoft.com/office/powerpoint/2010/main" val="2949122251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Jon styrelserum">
  <a:themeElements>
    <a:clrScheme name="Jon styrelserum">
      <a:dk1>
        <a:sysClr val="windowText" lastClr="000000"/>
      </a:dk1>
      <a:lt1>
        <a:sysClr val="window" lastClr="FFFFFF"/>
      </a:lt1>
      <a:dk2>
        <a:srgbClr val="3B3059"/>
      </a:dk2>
      <a:lt2>
        <a:srgbClr val="EBEBEB"/>
      </a:lt2>
      <a:accent1>
        <a:srgbClr val="B31166"/>
      </a:accent1>
      <a:accent2>
        <a:srgbClr val="E33D6F"/>
      </a:accent2>
      <a:accent3>
        <a:srgbClr val="E45F3C"/>
      </a:accent3>
      <a:accent4>
        <a:srgbClr val="E9943A"/>
      </a:accent4>
      <a:accent5>
        <a:srgbClr val="9B6BF2"/>
      </a:accent5>
      <a:accent6>
        <a:srgbClr val="D53DD0"/>
      </a:accent6>
      <a:hlink>
        <a:srgbClr val="8F8F8F"/>
      </a:hlink>
      <a:folHlink>
        <a:srgbClr val="A5A5A5"/>
      </a:folHlink>
    </a:clrScheme>
    <a:fontScheme name="Jon styrelserum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Jon styrelserum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124000"/>
                <a:satMod val="148000"/>
                <a:lumMod val="124000"/>
              </a:schemeClr>
            </a:gs>
            <a:gs pos="100000">
              <a:schemeClr val="phClr">
                <a:shade val="76000"/>
                <a:hueMod val="89000"/>
                <a:satMod val="16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91000"/>
                <a:satMod val="164000"/>
                <a:lumMod val="74000"/>
              </a:schemeClr>
              <a:schemeClr val="phClr">
                <a:hueMod val="124000"/>
                <a:satMod val="140000"/>
                <a:lumMod val="14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 Boardroom" id="{FC33163D-4339-46B1-8EED-24C834239D99}" vid="{B8502691-933B-45FE-8764-BA278511EF27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 Boardroom</Template>
  <TotalTime>12439</TotalTime>
  <Words>549</Words>
  <Application>Microsoft Office PowerPoint</Application>
  <PresentationFormat>Bredbild</PresentationFormat>
  <Paragraphs>106</Paragraphs>
  <Slides>11</Slides>
  <Notes>0</Notes>
  <HiddenSlides>0</HiddenSlides>
  <MMClips>0</MMClips>
  <ScaleCrop>false</ScaleCrop>
  <HeadingPairs>
    <vt:vector size="6" baseType="variant">
      <vt:variant>
        <vt:lpstr>Använt teckensnitt</vt:lpstr>
      </vt:variant>
      <vt:variant>
        <vt:i4>3</vt:i4>
      </vt:variant>
      <vt:variant>
        <vt:lpstr>Tema</vt:lpstr>
      </vt:variant>
      <vt:variant>
        <vt:i4>1</vt:i4>
      </vt:variant>
      <vt:variant>
        <vt:lpstr>Bildrubriker</vt:lpstr>
      </vt:variant>
      <vt:variant>
        <vt:i4>11</vt:i4>
      </vt:variant>
    </vt:vector>
  </HeadingPairs>
  <TitlesOfParts>
    <vt:vector size="15" baseType="lpstr">
      <vt:lpstr>Arial</vt:lpstr>
      <vt:lpstr>Century Gothic</vt:lpstr>
      <vt:lpstr>Wingdings 3</vt:lpstr>
      <vt:lpstr>Jon styrelserum</vt:lpstr>
      <vt:lpstr>Föräldramöte 2026</vt:lpstr>
      <vt:lpstr>Säsongen 2026 Dagordning</vt:lpstr>
      <vt:lpstr>Föreningen</vt:lpstr>
      <vt:lpstr>Föreningen</vt:lpstr>
      <vt:lpstr>Runt laget </vt:lpstr>
      <vt:lpstr>Runt laget, träningar och utbildning </vt:lpstr>
      <vt:lpstr>Spelformen 5 mot 5</vt:lpstr>
      <vt:lpstr>Spelformen 5 mot 5</vt:lpstr>
      <vt:lpstr>Träningar Före, under och efter</vt:lpstr>
      <vt:lpstr>Matcher/Poolspel</vt:lpstr>
      <vt:lpstr>Övrigt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Marcus Birgersson</dc:creator>
  <cp:lastModifiedBy>Marcus Birgersson</cp:lastModifiedBy>
  <cp:revision>6</cp:revision>
  <dcterms:created xsi:type="dcterms:W3CDTF">2026-04-01T03:32:00Z</dcterms:created>
  <dcterms:modified xsi:type="dcterms:W3CDTF">2026-04-10T02:55:34Z</dcterms:modified>
</cp:coreProperties>
</file>