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24"/>
  </p:notesMasterIdLst>
  <p:sldIdLst>
    <p:sldId id="380" r:id="rId5"/>
    <p:sldId id="400" r:id="rId6"/>
    <p:sldId id="317" r:id="rId7"/>
    <p:sldId id="424" r:id="rId8"/>
    <p:sldId id="414" r:id="rId9"/>
    <p:sldId id="405" r:id="rId10"/>
    <p:sldId id="411" r:id="rId11"/>
    <p:sldId id="419" r:id="rId12"/>
    <p:sldId id="421" r:id="rId13"/>
    <p:sldId id="404" r:id="rId14"/>
    <p:sldId id="381" r:id="rId15"/>
    <p:sldId id="415" r:id="rId16"/>
    <p:sldId id="425" r:id="rId17"/>
    <p:sldId id="417" r:id="rId18"/>
    <p:sldId id="410" r:id="rId19"/>
    <p:sldId id="388" r:id="rId20"/>
    <p:sldId id="408" r:id="rId21"/>
    <p:sldId id="407" r:id="rId22"/>
    <p:sldId id="325" r:id="rId23"/>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735219-7118-4745-A281-FFA19946D835}" v="220" dt="2023-10-17T19:16:42.657"/>
    <p1510:client id="{49559F85-15DB-46F4-A4A0-07084F92ADC6}" v="77" dt="2023-10-18T17:54:49.565"/>
    <p1510:client id="{78201EB5-BC8C-99C5-6C78-371CEA68E6D9}" v="750" dt="2023-08-22T18:47:47.444"/>
    <p1510:client id="{C987B220-B853-1C86-EFBD-C8F282353066}" v="3" dt="2023-08-23T15:48:31.82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7" autoAdjust="0"/>
    <p:restoredTop sz="95186" autoAdjust="0"/>
  </p:normalViewPr>
  <p:slideViewPr>
    <p:cSldViewPr snapToGrid="0">
      <p:cViewPr varScale="1">
        <p:scale>
          <a:sx n="71" d="100"/>
          <a:sy n="71" d="100"/>
        </p:scale>
        <p:origin x="72" y="312"/>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6E61609D-C085-49D8-9793-970855A90F8F}" type="datetimeFigureOut">
              <a:rPr lang="sv-SE" smtClean="0"/>
              <a:t>2024-10-09</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AAB31A8A-7243-45CE-B717-0E97132E9126}" type="slidenum">
              <a:rPr lang="sv-SE" smtClean="0"/>
              <a:t>‹#›</a:t>
            </a:fld>
            <a:endParaRPr lang="sv-SE"/>
          </a:p>
        </p:txBody>
      </p:sp>
    </p:spTree>
    <p:extLst>
      <p:ext uri="{BB962C8B-B14F-4D97-AF65-F5344CB8AC3E}">
        <p14:creationId xmlns:p14="http://schemas.microsoft.com/office/powerpoint/2010/main" val="498181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Påminnelse kommer till</a:t>
            </a:r>
            <a:r>
              <a:rPr lang="sv-SE" baseline="0" dirty="0" smtClean="0"/>
              <a:t> berörda</a:t>
            </a:r>
            <a:endParaRPr lang="sv-SE" dirty="0"/>
          </a:p>
        </p:txBody>
      </p:sp>
      <p:sp>
        <p:nvSpPr>
          <p:cNvPr id="4" name="Platshållare för bildnummer 3"/>
          <p:cNvSpPr>
            <a:spLocks noGrp="1"/>
          </p:cNvSpPr>
          <p:nvPr>
            <p:ph type="sldNum" sz="quarter" idx="10"/>
          </p:nvPr>
        </p:nvSpPr>
        <p:spPr/>
        <p:txBody>
          <a:bodyPr/>
          <a:lstStyle/>
          <a:p>
            <a:fld id="{AAB31A8A-7243-45CE-B717-0E97132E9126}" type="slidenum">
              <a:rPr lang="sv-SE" smtClean="0"/>
              <a:t>2</a:t>
            </a:fld>
            <a:endParaRPr lang="sv-SE"/>
          </a:p>
        </p:txBody>
      </p:sp>
    </p:spTree>
    <p:extLst>
      <p:ext uri="{BB962C8B-B14F-4D97-AF65-F5344CB8AC3E}">
        <p14:creationId xmlns:p14="http://schemas.microsoft.com/office/powerpoint/2010/main" val="17408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Alla lag kommer att hjälpa till i kiosken</a:t>
            </a:r>
          </a:p>
          <a:p>
            <a:r>
              <a:rPr lang="sv-SE" dirty="0" smtClean="0"/>
              <a:t>Nytt sortiment </a:t>
            </a:r>
            <a:r>
              <a:rPr lang="sv-SE" dirty="0" err="1" smtClean="0"/>
              <a:t>inkl</a:t>
            </a:r>
            <a:r>
              <a:rPr lang="sv-SE" dirty="0" smtClean="0"/>
              <a:t> mackor</a:t>
            </a:r>
            <a:r>
              <a:rPr lang="sv-SE" baseline="0" dirty="0" smtClean="0"/>
              <a:t> och mer nyttigheter</a:t>
            </a:r>
          </a:p>
          <a:p>
            <a:r>
              <a:rPr lang="sv-SE" baseline="0" dirty="0" smtClean="0"/>
              <a:t>Nya rutiner för kassan</a:t>
            </a:r>
          </a:p>
          <a:p>
            <a:r>
              <a:rPr lang="sv-SE" baseline="0" dirty="0" smtClean="0"/>
              <a:t>LÄS instruktioner till korven</a:t>
            </a:r>
            <a:endParaRPr lang="sv-SE" dirty="0"/>
          </a:p>
        </p:txBody>
      </p:sp>
      <p:sp>
        <p:nvSpPr>
          <p:cNvPr id="4" name="Platshållare för bildnummer 3"/>
          <p:cNvSpPr>
            <a:spLocks noGrp="1"/>
          </p:cNvSpPr>
          <p:nvPr>
            <p:ph type="sldNum" sz="quarter" idx="10"/>
          </p:nvPr>
        </p:nvSpPr>
        <p:spPr/>
        <p:txBody>
          <a:bodyPr/>
          <a:lstStyle/>
          <a:p>
            <a:fld id="{AAB31A8A-7243-45CE-B717-0E97132E9126}" type="slidenum">
              <a:rPr lang="sv-SE" smtClean="0"/>
              <a:t>3</a:t>
            </a:fld>
            <a:endParaRPr lang="sv-SE"/>
          </a:p>
        </p:txBody>
      </p:sp>
    </p:spTree>
    <p:extLst>
      <p:ext uri="{BB962C8B-B14F-4D97-AF65-F5344CB8AC3E}">
        <p14:creationId xmlns:p14="http://schemas.microsoft.com/office/powerpoint/2010/main" val="75632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Snart drar handbollssäsongen igång</a:t>
            </a:r>
            <a:r>
              <a:rPr lang="sv-SE" baseline="0" dirty="0" smtClean="0"/>
              <a:t> -</a:t>
            </a:r>
            <a:r>
              <a:rPr lang="sv-SE" dirty="0" smtClean="0"/>
              <a:t>I våras fick alla lämna in sina matchställ då vi ska försöka sortera upp och fördela ut dem igen. Detta är inte ett lätt jobb att få ihop. Därför ber jag er om en insats Jag har bifogat en </a:t>
            </a:r>
            <a:r>
              <a:rPr lang="sv-SE" dirty="0" err="1" smtClean="0"/>
              <a:t>ecxelfil</a:t>
            </a:r>
            <a:r>
              <a:rPr lang="sv-SE" dirty="0" smtClean="0"/>
              <a:t> där jag vill att ni fyller i storlek och antal på matchstället ni kommer behöva till hösten </a:t>
            </a:r>
          </a:p>
          <a:p>
            <a:r>
              <a:rPr lang="sv-SE" dirty="0" smtClean="0"/>
              <a:t>Vid ett lag i seriespel kommer ni få ut 17 tröjor o shorts och 2 målvaktsställ </a:t>
            </a:r>
          </a:p>
          <a:p>
            <a:r>
              <a:rPr lang="sv-SE" dirty="0" smtClean="0"/>
              <a:t>Vid 2 lag i seriespel får ni fylla i så många som ni behöver .</a:t>
            </a:r>
          </a:p>
          <a:p>
            <a:r>
              <a:rPr lang="sv-SE" dirty="0" smtClean="0"/>
              <a:t>Jag vill ha tillbaka dessa senast 31 augusti </a:t>
            </a:r>
          </a:p>
          <a:p>
            <a:r>
              <a:rPr lang="sv-SE" dirty="0" smtClean="0"/>
              <a:t>Tveka inte att fråga om det är något ni undrar över</a:t>
            </a:r>
          </a:p>
          <a:p>
            <a:r>
              <a:rPr lang="sv-SE" dirty="0" smtClean="0"/>
              <a:t>Vänligen respektera deadline </a:t>
            </a:r>
          </a:p>
          <a:p>
            <a:endParaRPr lang="sv-SE" dirty="0" smtClean="0"/>
          </a:p>
          <a:p>
            <a:r>
              <a:rPr lang="sv-SE" dirty="0" smtClean="0"/>
              <a:t>Ps vi förstår att detta inte är helt lätt men ni förstår kanske hur omöjligt det är för Patrik och Mats som ska dela ut ställ till er 😅</a:t>
            </a:r>
          </a:p>
        </p:txBody>
      </p:sp>
      <p:sp>
        <p:nvSpPr>
          <p:cNvPr id="4" name="Platshållare för bildnummer 3"/>
          <p:cNvSpPr>
            <a:spLocks noGrp="1"/>
          </p:cNvSpPr>
          <p:nvPr>
            <p:ph type="sldNum" sz="quarter" idx="10"/>
          </p:nvPr>
        </p:nvSpPr>
        <p:spPr/>
        <p:txBody>
          <a:bodyPr/>
          <a:lstStyle/>
          <a:p>
            <a:fld id="{AAB31A8A-7243-45CE-B717-0E97132E9126}" type="slidenum">
              <a:rPr lang="sv-SE" smtClean="0"/>
              <a:t>6</a:t>
            </a:fld>
            <a:endParaRPr lang="sv-SE"/>
          </a:p>
        </p:txBody>
      </p:sp>
    </p:spTree>
    <p:extLst>
      <p:ext uri="{BB962C8B-B14F-4D97-AF65-F5344CB8AC3E}">
        <p14:creationId xmlns:p14="http://schemas.microsoft.com/office/powerpoint/2010/main" val="3822632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Viktig inkomst för klubben – bäst i stan men möjligheter till ännu bättre täckning!</a:t>
            </a:r>
          </a:p>
          <a:p>
            <a:endParaRPr lang="sv-SE" dirty="0"/>
          </a:p>
        </p:txBody>
      </p:sp>
      <p:sp>
        <p:nvSpPr>
          <p:cNvPr id="4" name="Platshållare för bildnummer 3"/>
          <p:cNvSpPr>
            <a:spLocks noGrp="1"/>
          </p:cNvSpPr>
          <p:nvPr>
            <p:ph type="sldNum" sz="quarter" idx="10"/>
          </p:nvPr>
        </p:nvSpPr>
        <p:spPr/>
        <p:txBody>
          <a:bodyPr/>
          <a:lstStyle/>
          <a:p>
            <a:fld id="{AAB31A8A-7243-45CE-B717-0E97132E9126}" type="slidenum">
              <a:rPr lang="sv-SE" smtClean="0"/>
              <a:t>10</a:t>
            </a:fld>
            <a:endParaRPr lang="sv-SE"/>
          </a:p>
        </p:txBody>
      </p:sp>
    </p:spTree>
    <p:extLst>
      <p:ext uri="{BB962C8B-B14F-4D97-AF65-F5344CB8AC3E}">
        <p14:creationId xmlns:p14="http://schemas.microsoft.com/office/powerpoint/2010/main" val="1181968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err="1" smtClean="0">
                <a:solidFill>
                  <a:schemeClr val="tx1"/>
                </a:solidFill>
              </a:rPr>
              <a:t>Suventionerade</a:t>
            </a:r>
            <a:r>
              <a:rPr lang="sv-SE" sz="1200" dirty="0" smtClean="0">
                <a:solidFill>
                  <a:schemeClr val="tx1"/>
                </a:solidFill>
              </a:rPr>
              <a:t> ledaroveraller – endast för nya ledare!</a:t>
            </a:r>
          </a:p>
          <a:p>
            <a:r>
              <a:rPr lang="sv-SE" sz="1200" dirty="0" smtClean="0">
                <a:solidFill>
                  <a:schemeClr val="tx1"/>
                </a:solidFill>
                <a:latin typeface="Calibri" panose="020F0502020204030204" pitchFamily="34" charset="0"/>
                <a:cs typeface="Calibri" panose="020F0502020204030204" pitchFamily="34" charset="0"/>
              </a:rPr>
              <a:t>Materialuppföljning i respektive hall kommer att ske via hallansvariga</a:t>
            </a:r>
          </a:p>
          <a:p>
            <a:r>
              <a:rPr lang="sv-SE" sz="1200" dirty="0" smtClean="0">
                <a:solidFill>
                  <a:schemeClr val="tx1"/>
                </a:solidFill>
              </a:rPr>
              <a:t>Lista på matcher för lagen att medverka vid </a:t>
            </a:r>
            <a:r>
              <a:rPr lang="sv-SE" sz="1200" dirty="0" err="1" smtClean="0">
                <a:solidFill>
                  <a:schemeClr val="tx1"/>
                </a:solidFill>
              </a:rPr>
              <a:t>inspring</a:t>
            </a:r>
            <a:r>
              <a:rPr lang="sv-SE" sz="1200" dirty="0" smtClean="0">
                <a:solidFill>
                  <a:schemeClr val="tx1"/>
                </a:solidFill>
              </a:rPr>
              <a:t> kommer!</a:t>
            </a:r>
          </a:p>
          <a:p>
            <a:r>
              <a:rPr lang="sv-SE" sz="1200" dirty="0" smtClean="0">
                <a:solidFill>
                  <a:schemeClr val="tx1"/>
                </a:solidFill>
                <a:latin typeface="Calibri" panose="020F0502020204030204" pitchFamily="34" charset="0"/>
                <a:cs typeface="Calibri" panose="020F0502020204030204" pitchFamily="34" charset="0"/>
              </a:rPr>
              <a:t>Gemensam medverkan i Kärleksveckans parad – samling vid XX </a:t>
            </a:r>
            <a:r>
              <a:rPr lang="sv-SE" sz="1200" dirty="0" err="1" smtClean="0">
                <a:solidFill>
                  <a:schemeClr val="tx1"/>
                </a:solidFill>
                <a:latin typeface="Calibri" panose="020F0502020204030204" pitchFamily="34" charset="0"/>
                <a:cs typeface="Calibri" panose="020F0502020204030204" pitchFamily="34" charset="0"/>
              </a:rPr>
              <a:t>kl</a:t>
            </a:r>
            <a:r>
              <a:rPr lang="sv-SE" sz="1200" dirty="0" smtClean="0">
                <a:solidFill>
                  <a:schemeClr val="tx1"/>
                </a:solidFill>
                <a:latin typeface="Calibri" panose="020F0502020204030204" pitchFamily="34" charset="0"/>
                <a:cs typeface="Calibri" panose="020F0502020204030204" pitchFamily="34" charset="0"/>
              </a:rPr>
              <a:t> XX – kom i klubboverall!</a:t>
            </a:r>
          </a:p>
          <a:p>
            <a:r>
              <a:rPr lang="sv-SE" sz="1200" dirty="0" smtClean="0">
                <a:solidFill>
                  <a:schemeClr val="tx1"/>
                </a:solidFill>
              </a:rPr>
              <a:t>Föräldramöten – </a:t>
            </a:r>
            <a:r>
              <a:rPr lang="sv-SE" sz="1200" dirty="0" err="1" smtClean="0">
                <a:solidFill>
                  <a:schemeClr val="tx1"/>
                </a:solidFill>
              </a:rPr>
              <a:t>underätta</a:t>
            </a:r>
            <a:r>
              <a:rPr lang="sv-SE" sz="1200" dirty="0" smtClean="0">
                <a:solidFill>
                  <a:schemeClr val="tx1"/>
                </a:solidFill>
              </a:rPr>
              <a:t> Martin och </a:t>
            </a:r>
            <a:r>
              <a:rPr lang="sv-SE" sz="1200" dirty="0" err="1" smtClean="0">
                <a:solidFill>
                  <a:schemeClr val="tx1"/>
                </a:solidFill>
              </a:rPr>
              <a:t>Nohlan</a:t>
            </a:r>
            <a:r>
              <a:rPr lang="sv-SE" sz="1200" dirty="0" smtClean="0">
                <a:solidFill>
                  <a:schemeClr val="tx1"/>
                </a:solidFill>
              </a:rPr>
              <a:t> om när vi träffar era föräldrar. Vi kommer när det passar er! Inte många minuter som vi vara med…..</a:t>
            </a:r>
          </a:p>
          <a:p>
            <a:r>
              <a:rPr lang="sv-SE" sz="1200" dirty="0" smtClean="0">
                <a:solidFill>
                  <a:schemeClr val="tx1"/>
                </a:solidFill>
                <a:latin typeface="Calibri" panose="020F0502020204030204" pitchFamily="34" charset="0"/>
                <a:cs typeface="Calibri" panose="020F0502020204030204" pitchFamily="34" charset="0"/>
              </a:rPr>
              <a:t>Vi kikar på möjligheten att erbjuda supporterprylar framöver – synpunkter?</a:t>
            </a:r>
          </a:p>
          <a:p>
            <a:r>
              <a:rPr lang="sv-SE" sz="1200" dirty="0" smtClean="0">
                <a:solidFill>
                  <a:schemeClr val="tx1"/>
                </a:solidFill>
              </a:rPr>
              <a:t>Vi tittar på möjligheten att erbjuda disco och föreningsloppis. Nyfikna medhjälpare kan anmäla sig till styrelsen.</a:t>
            </a:r>
            <a:endParaRPr lang="sv-SE" sz="1200" dirty="0" smtClean="0">
              <a:solidFill>
                <a:schemeClr val="tx1"/>
              </a:solidFill>
              <a:latin typeface="Calibri" panose="020F0502020204030204" pitchFamily="34" charset="0"/>
              <a:cs typeface="Calibri" panose="020F0502020204030204" pitchFamily="34" charset="0"/>
            </a:endParaRPr>
          </a:p>
          <a:p>
            <a:endParaRPr lang="sv-SE" dirty="0"/>
          </a:p>
        </p:txBody>
      </p:sp>
      <p:sp>
        <p:nvSpPr>
          <p:cNvPr id="4" name="Platshållare för bildnummer 3"/>
          <p:cNvSpPr>
            <a:spLocks noGrp="1"/>
          </p:cNvSpPr>
          <p:nvPr>
            <p:ph type="sldNum" sz="quarter" idx="10"/>
          </p:nvPr>
        </p:nvSpPr>
        <p:spPr/>
        <p:txBody>
          <a:bodyPr/>
          <a:lstStyle/>
          <a:p>
            <a:fld id="{AAB31A8A-7243-45CE-B717-0E97132E9126}" type="slidenum">
              <a:rPr lang="sv-SE" smtClean="0"/>
              <a:t>11</a:t>
            </a:fld>
            <a:endParaRPr lang="sv-SE"/>
          </a:p>
        </p:txBody>
      </p:sp>
    </p:spTree>
    <p:extLst>
      <p:ext uri="{BB962C8B-B14F-4D97-AF65-F5344CB8AC3E}">
        <p14:creationId xmlns:p14="http://schemas.microsoft.com/office/powerpoint/2010/main" val="2827296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Föreningscup</a:t>
            </a:r>
            <a:r>
              <a:rPr lang="sv-SE" dirty="0" smtClean="0"/>
              <a:t> nära hem lite billigare och förhoppningsvis</a:t>
            </a:r>
            <a:r>
              <a:rPr lang="sv-SE" baseline="0" dirty="0" smtClean="0"/>
              <a:t> lika bra. VI kommer att planera för gemensamma happenings så mer info kommer!</a:t>
            </a:r>
            <a:endParaRPr lang="sv-SE" dirty="0"/>
          </a:p>
        </p:txBody>
      </p:sp>
      <p:sp>
        <p:nvSpPr>
          <p:cNvPr id="4" name="Platshållare för bildnummer 3"/>
          <p:cNvSpPr>
            <a:spLocks noGrp="1"/>
          </p:cNvSpPr>
          <p:nvPr>
            <p:ph type="sldNum" sz="quarter" idx="10"/>
          </p:nvPr>
        </p:nvSpPr>
        <p:spPr/>
        <p:txBody>
          <a:bodyPr/>
          <a:lstStyle/>
          <a:p>
            <a:fld id="{AAB31A8A-7243-45CE-B717-0E97132E9126}" type="slidenum">
              <a:rPr lang="sv-SE" smtClean="0"/>
              <a:t>15</a:t>
            </a:fld>
            <a:endParaRPr lang="sv-SE"/>
          </a:p>
        </p:txBody>
      </p:sp>
    </p:spTree>
    <p:extLst>
      <p:ext uri="{BB962C8B-B14F-4D97-AF65-F5344CB8AC3E}">
        <p14:creationId xmlns:p14="http://schemas.microsoft.com/office/powerpoint/2010/main" val="3360265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AB31A8A-7243-45CE-B717-0E97132E9126}" type="slidenum">
              <a:rPr lang="sv-SE" smtClean="0"/>
              <a:t>19</a:t>
            </a:fld>
            <a:endParaRPr lang="sv-SE"/>
          </a:p>
        </p:txBody>
      </p:sp>
    </p:spTree>
    <p:extLst>
      <p:ext uri="{BB962C8B-B14F-4D97-AF65-F5344CB8AC3E}">
        <p14:creationId xmlns:p14="http://schemas.microsoft.com/office/powerpoint/2010/main" val="936491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sv-SE"/>
              <a:t>Klicka här för att ändra mall för rubrikformat</a:t>
            </a:r>
            <a:endParaRPr lang="en-US"/>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här för att ändra mall för underrubrikformat</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B7AA13B3-97F7-4E30-89D4-19E014295219}" type="datetimeFigureOut">
              <a:rPr lang="sv-SE" smtClean="0"/>
              <a:t>2024-10-09</a:t>
            </a:fld>
            <a:endParaRPr lang="sv-SE"/>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sv-S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DA95FBD-3553-4068-BE37-D173CB9D1342}" type="slidenum">
              <a:rPr lang="sv-SE" smtClean="0"/>
              <a:t>‹#›</a:t>
            </a:fld>
            <a:endParaRPr lang="sv-SE"/>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412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B7AA13B3-97F7-4E30-89D4-19E014295219}" type="datetimeFigureOut">
              <a:rPr lang="sv-SE" smtClean="0"/>
              <a:t>2024-10-09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DA95FBD-3553-4068-BE37-D173CB9D1342}" type="slidenum">
              <a:rPr lang="sv-SE" smtClean="0"/>
              <a:t>‹#›</a:t>
            </a:fld>
            <a:endParaRPr lang="sv-SE"/>
          </a:p>
        </p:txBody>
      </p:sp>
    </p:spTree>
    <p:extLst>
      <p:ext uri="{BB962C8B-B14F-4D97-AF65-F5344CB8AC3E}">
        <p14:creationId xmlns:p14="http://schemas.microsoft.com/office/powerpoint/2010/main" val="3078190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sv-SE"/>
              <a:t>Klicka här för att ändra mall för rubrikformat</a:t>
            </a:r>
            <a:endParaRPr lang="en-US"/>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B7AA13B3-97F7-4E30-89D4-19E014295219}" type="datetimeFigureOut">
              <a:rPr lang="sv-SE" smtClean="0"/>
              <a:t>2024-10-09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DA95FBD-3553-4068-BE37-D173CB9D1342}" type="slidenum">
              <a:rPr lang="sv-SE" smtClean="0"/>
              <a:t>‹#›</a:t>
            </a:fld>
            <a:endParaRPr lang="sv-SE"/>
          </a:p>
        </p:txBody>
      </p:sp>
    </p:spTree>
    <p:extLst>
      <p:ext uri="{BB962C8B-B14F-4D97-AF65-F5344CB8AC3E}">
        <p14:creationId xmlns:p14="http://schemas.microsoft.com/office/powerpoint/2010/main" val="32292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800" b="1">
                <a:latin typeface="Calibri" panose="020F0502020204030204" pitchFamily="34" charset="0"/>
                <a:cs typeface="Calibri" panose="020F0502020204030204" pitchFamily="34" charset="0"/>
              </a:defRPr>
            </a:lvl1pPr>
          </a:lstStyle>
          <a:p>
            <a:r>
              <a:rPr lang="sv-SE"/>
              <a:t>Klicka här för att ändra mall för rubrikformat</a:t>
            </a:r>
            <a:endParaRPr lang="en-US"/>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B7AA13B3-97F7-4E30-89D4-19E014295219}" type="datetimeFigureOut">
              <a:rPr lang="sv-SE" smtClean="0"/>
              <a:t>2024-10-09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DA95FBD-3553-4068-BE37-D173CB9D1342}" type="slidenum">
              <a:rPr lang="sv-SE" smtClean="0"/>
              <a:t>‹#›</a:t>
            </a:fld>
            <a:endParaRPr lang="sv-SE"/>
          </a:p>
        </p:txBody>
      </p:sp>
    </p:spTree>
    <p:extLst>
      <p:ext uri="{BB962C8B-B14F-4D97-AF65-F5344CB8AC3E}">
        <p14:creationId xmlns:p14="http://schemas.microsoft.com/office/powerpoint/2010/main" val="112407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sv-SE"/>
              <a:t>Klicka här för att ändra mall för rubrikformat</a:t>
            </a:r>
            <a:endParaRPr lang="en-US"/>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7AA13B3-97F7-4E30-89D4-19E014295219}" type="datetimeFigureOut">
              <a:rPr lang="sv-SE" smtClean="0"/>
              <a:t>2024-10-09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DA95FBD-3553-4068-BE37-D173CB9D1342}" type="slidenum">
              <a:rPr lang="sv-SE" smtClean="0"/>
              <a:t>‹#›</a:t>
            </a:fld>
            <a:endParaRPr lang="sv-SE"/>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601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B7AA13B3-97F7-4E30-89D4-19E014295219}" type="datetimeFigureOut">
              <a:rPr lang="sv-SE" smtClean="0"/>
              <a:t>2024-10-09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DA95FBD-3553-4068-BE37-D173CB9D1342}" type="slidenum">
              <a:rPr lang="sv-SE" smtClean="0"/>
              <a:t>‹#›</a:t>
            </a:fld>
            <a:endParaRPr lang="sv-SE"/>
          </a:p>
        </p:txBody>
      </p:sp>
    </p:spTree>
    <p:extLst>
      <p:ext uri="{BB962C8B-B14F-4D97-AF65-F5344CB8AC3E}">
        <p14:creationId xmlns:p14="http://schemas.microsoft.com/office/powerpoint/2010/main" val="7932724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a:t>Klicka här för att ändra mall för rubrikformat</a:t>
            </a:r>
            <a:endParaRPr lang="en-US"/>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B7AA13B3-97F7-4E30-89D4-19E014295219}" type="datetimeFigureOut">
              <a:rPr lang="sv-SE" smtClean="0"/>
              <a:t>2024-10-09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DA95FBD-3553-4068-BE37-D173CB9D1342}" type="slidenum">
              <a:rPr lang="sv-SE" smtClean="0"/>
              <a:t>‹#›</a:t>
            </a:fld>
            <a:endParaRPr lang="sv-SE"/>
          </a:p>
        </p:txBody>
      </p:sp>
    </p:spTree>
    <p:extLst>
      <p:ext uri="{BB962C8B-B14F-4D97-AF65-F5344CB8AC3E}">
        <p14:creationId xmlns:p14="http://schemas.microsoft.com/office/powerpoint/2010/main" val="221052478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fld id="{B7AA13B3-97F7-4E30-89D4-19E014295219}" type="datetimeFigureOut">
              <a:rPr lang="sv-SE" smtClean="0"/>
              <a:t>2024-10-09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DA95FBD-3553-4068-BE37-D173CB9D1342}" type="slidenum">
              <a:rPr lang="sv-SE" smtClean="0"/>
              <a:t>‹#›</a:t>
            </a:fld>
            <a:endParaRPr lang="sv-SE"/>
          </a:p>
        </p:txBody>
      </p:sp>
    </p:spTree>
    <p:extLst>
      <p:ext uri="{BB962C8B-B14F-4D97-AF65-F5344CB8AC3E}">
        <p14:creationId xmlns:p14="http://schemas.microsoft.com/office/powerpoint/2010/main" val="274441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A13B3-97F7-4E30-89D4-19E014295219}" type="datetimeFigureOut">
              <a:rPr lang="sv-SE" smtClean="0"/>
              <a:t>2024-10-09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CDA95FBD-3553-4068-BE37-D173CB9D1342}" type="slidenum">
              <a:rPr lang="sv-SE" smtClean="0"/>
              <a:t>‹#›</a:t>
            </a:fld>
            <a:endParaRPr lang="sv-SE"/>
          </a:p>
        </p:txBody>
      </p:sp>
    </p:spTree>
    <p:extLst>
      <p:ext uri="{BB962C8B-B14F-4D97-AF65-F5344CB8AC3E}">
        <p14:creationId xmlns:p14="http://schemas.microsoft.com/office/powerpoint/2010/main" val="17185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sv-SE"/>
              <a:t>Klicka här för att ändra mall för rubrikformat</a:t>
            </a:r>
            <a:endParaRPr lang="en-US"/>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B7AA13B3-97F7-4E30-89D4-19E014295219}" type="datetimeFigureOut">
              <a:rPr lang="sv-SE" smtClean="0"/>
              <a:t>2024-10-09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DA95FBD-3553-4068-BE37-D173CB9D1342}" type="slidenum">
              <a:rPr lang="sv-SE" smtClean="0"/>
              <a:t>‹#›</a:t>
            </a:fld>
            <a:endParaRPr lang="sv-SE"/>
          </a:p>
        </p:txBody>
      </p:sp>
    </p:spTree>
    <p:extLst>
      <p:ext uri="{BB962C8B-B14F-4D97-AF65-F5344CB8AC3E}">
        <p14:creationId xmlns:p14="http://schemas.microsoft.com/office/powerpoint/2010/main" val="36544683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sv-SE"/>
              <a:t>Klicka här för att ändra mall för rubrikformat</a:t>
            </a:r>
            <a:endParaRPr lang="en-US"/>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B7AA13B3-97F7-4E30-89D4-19E014295219}" type="datetimeFigureOut">
              <a:rPr lang="sv-SE" smtClean="0"/>
              <a:t>2024-10-09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DA95FBD-3553-4068-BE37-D173CB9D1342}" type="slidenum">
              <a:rPr lang="sv-SE" smtClean="0"/>
              <a:t>‹#›</a:t>
            </a:fld>
            <a:endParaRPr lang="sv-SE"/>
          </a:p>
        </p:txBody>
      </p:sp>
    </p:spTree>
    <p:extLst>
      <p:ext uri="{BB962C8B-B14F-4D97-AF65-F5344CB8AC3E}">
        <p14:creationId xmlns:p14="http://schemas.microsoft.com/office/powerpoint/2010/main" val="3971964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7AA13B3-97F7-4E30-89D4-19E014295219}" type="datetimeFigureOut">
              <a:rPr lang="sv-SE" smtClean="0"/>
              <a:t>2024-10-09</a:t>
            </a:fld>
            <a:endParaRPr lang="sv-SE"/>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sv-SE"/>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DA95FBD-3553-4068-BE37-D173CB9D1342}" type="slidenum">
              <a:rPr lang="sv-SE" smtClean="0"/>
              <a:t>‹#›</a:t>
            </a:fld>
            <a:endParaRPr lang="sv-SE"/>
          </a:p>
        </p:txBody>
      </p:sp>
    </p:spTree>
    <p:extLst>
      <p:ext uri="{BB962C8B-B14F-4D97-AF65-F5344CB8AC3E}">
        <p14:creationId xmlns:p14="http://schemas.microsoft.com/office/powerpoint/2010/main" val="410281748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79A962DD-665F-451D-93C7-27DC5F1E6E4E}"/>
              </a:ext>
            </a:extLst>
          </p:cNvPr>
          <p:cNvSpPr>
            <a:spLocks noGrp="1"/>
          </p:cNvSpPr>
          <p:nvPr>
            <p:ph type="subTitle" idx="1"/>
          </p:nvPr>
        </p:nvSpPr>
        <p:spPr>
          <a:xfrm>
            <a:off x="903492" y="4031625"/>
            <a:ext cx="10695435" cy="2338178"/>
          </a:xfrm>
        </p:spPr>
        <p:txBody>
          <a:bodyPr>
            <a:normAutofit/>
          </a:bodyPr>
          <a:lstStyle/>
          <a:p>
            <a:pPr algn="l"/>
            <a:r>
              <a:rPr lang="sv-SE" sz="4000">
                <a:latin typeface="Arial" panose="020B0604020202020204" pitchFamily="34" charset="0"/>
                <a:cs typeface="Arial" panose="020B0604020202020204" pitchFamily="34" charset="0"/>
              </a:rPr>
              <a:t>		</a:t>
            </a:r>
            <a:endParaRPr lang="sv-SE" sz="12300">
              <a:latin typeface="Gabriola" panose="04040605051002020D02" pitchFamily="82" charset="0"/>
            </a:endParaRPr>
          </a:p>
        </p:txBody>
      </p:sp>
      <p:sp>
        <p:nvSpPr>
          <p:cNvPr id="6" name="Underrubrik 2">
            <a:extLst>
              <a:ext uri="{FF2B5EF4-FFF2-40B4-BE49-F238E27FC236}">
                <a16:creationId xmlns:a16="http://schemas.microsoft.com/office/drawing/2014/main" id="{66DA4353-36E8-468B-AE8B-763E375DA8BB}"/>
              </a:ext>
            </a:extLst>
          </p:cNvPr>
          <p:cNvSpPr txBox="1">
            <a:spLocks/>
          </p:cNvSpPr>
          <p:nvPr/>
        </p:nvSpPr>
        <p:spPr>
          <a:xfrm>
            <a:off x="1774355" y="1568439"/>
            <a:ext cx="8767860" cy="21809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sv-SE" sz="7200">
                <a:latin typeface="Arial" panose="020B0604020202020204" pitchFamily="34" charset="0"/>
                <a:cs typeface="Arial" panose="020B0604020202020204" pitchFamily="34" charset="0"/>
              </a:rPr>
              <a:t>Välkomna till ledarmöte!</a:t>
            </a:r>
          </a:p>
        </p:txBody>
      </p:sp>
      <p:pic>
        <p:nvPicPr>
          <p:cNvPr id="1034" name="Picture 10" descr="Bildresultat fÃ¶r handboll">
            <a:extLst>
              <a:ext uri="{FF2B5EF4-FFF2-40B4-BE49-F238E27FC236}">
                <a16:creationId xmlns:a16="http://schemas.microsoft.com/office/drawing/2014/main" id="{55630B8C-3A52-47E2-9D0F-3E0D49154A1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62715" y="780693"/>
            <a:ext cx="1693629" cy="2562688"/>
          </a:xfrm>
          <a:prstGeom prst="rect">
            <a:avLst/>
          </a:prstGeom>
          <a:solidFill>
            <a:schemeClr val="accent1"/>
          </a:solidFill>
        </p:spPr>
      </p:pic>
      <p:sp>
        <p:nvSpPr>
          <p:cNvPr id="5" name="Underrubrik 2">
            <a:extLst>
              <a:ext uri="{FF2B5EF4-FFF2-40B4-BE49-F238E27FC236}">
                <a16:creationId xmlns:a16="http://schemas.microsoft.com/office/drawing/2014/main" id="{79A962DD-665F-451D-93C7-27DC5F1E6E4E}"/>
              </a:ext>
            </a:extLst>
          </p:cNvPr>
          <p:cNvSpPr txBox="1">
            <a:spLocks/>
          </p:cNvSpPr>
          <p:nvPr/>
        </p:nvSpPr>
        <p:spPr>
          <a:xfrm>
            <a:off x="1226548" y="3847080"/>
            <a:ext cx="10305704" cy="166139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sv-SE" sz="4000" dirty="0" smtClean="0">
                <a:latin typeface="Gabriola"/>
              </a:rPr>
              <a:t>Tisdag 8 oktober 2024</a:t>
            </a:r>
            <a:endParaRPr lang="sv-SE" sz="4000" dirty="0">
              <a:latin typeface="Gabriola"/>
            </a:endParaRPr>
          </a:p>
          <a:p>
            <a:r>
              <a:rPr lang="sv-SE" sz="4000" dirty="0" smtClean="0">
                <a:latin typeface="Gabriola"/>
              </a:rPr>
              <a:t>Snäckan 19:00</a:t>
            </a:r>
            <a:endParaRPr lang="sv-SE" sz="4000" dirty="0">
              <a:latin typeface="Gabriola"/>
            </a:endParaRPr>
          </a:p>
        </p:txBody>
      </p:sp>
    </p:spTree>
    <p:extLst>
      <p:ext uri="{BB962C8B-B14F-4D97-AF65-F5344CB8AC3E}">
        <p14:creationId xmlns:p14="http://schemas.microsoft.com/office/powerpoint/2010/main" val="3747484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2308655" y="981172"/>
            <a:ext cx="7503459" cy="4461516"/>
          </a:xfrm>
          <a:prstGeom prst="rect">
            <a:avLst/>
          </a:prstGeom>
        </p:spPr>
      </p:pic>
      <p:sp>
        <p:nvSpPr>
          <p:cNvPr id="2" name="textruta 1"/>
          <p:cNvSpPr txBox="1"/>
          <p:nvPr/>
        </p:nvSpPr>
        <p:spPr>
          <a:xfrm flipH="1">
            <a:off x="2815813" y="3429001"/>
            <a:ext cx="5234736" cy="646331"/>
          </a:xfrm>
          <a:prstGeom prst="rect">
            <a:avLst/>
          </a:prstGeom>
          <a:noFill/>
        </p:spPr>
        <p:txBody>
          <a:bodyPr wrap="square" rtlCol="0">
            <a:spAutoFit/>
          </a:bodyPr>
          <a:lstStyle/>
          <a:p>
            <a:r>
              <a:rPr lang="sv-SE" dirty="0" smtClean="0"/>
              <a:t>Infoga ert betalkort och konto på INTERSPORT då fåt klubben  enkelt och lätt en ekonomisk kickback!</a:t>
            </a:r>
            <a:endParaRPr lang="sv-SE" dirty="0"/>
          </a:p>
        </p:txBody>
      </p:sp>
    </p:spTree>
    <p:extLst>
      <p:ext uri="{BB962C8B-B14F-4D97-AF65-F5344CB8AC3E}">
        <p14:creationId xmlns:p14="http://schemas.microsoft.com/office/powerpoint/2010/main" val="1987082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23AC6A-C13E-D0E6-3521-3995453B2E58}"/>
              </a:ext>
            </a:extLst>
          </p:cNvPr>
          <p:cNvSpPr>
            <a:spLocks noGrp="1"/>
          </p:cNvSpPr>
          <p:nvPr>
            <p:ph type="title"/>
          </p:nvPr>
        </p:nvSpPr>
        <p:spPr>
          <a:xfrm>
            <a:off x="1286774" y="47567"/>
            <a:ext cx="9875520" cy="1356360"/>
          </a:xfrm>
        </p:spPr>
        <p:txBody>
          <a:bodyPr/>
          <a:lstStyle/>
          <a:p>
            <a:r>
              <a:rPr lang="sv-SE" dirty="0" smtClean="0"/>
              <a:t>Material i hallarna</a:t>
            </a:r>
            <a:endParaRPr lang="sv-SE" dirty="0">
              <a:latin typeface="Calibri" panose="020F0502020204030204" pitchFamily="34"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2CAC76B6-C5D4-F052-4286-647AFF9D1450}"/>
              </a:ext>
            </a:extLst>
          </p:cNvPr>
          <p:cNvSpPr>
            <a:spLocks noGrp="1"/>
          </p:cNvSpPr>
          <p:nvPr>
            <p:ph idx="1"/>
          </p:nvPr>
        </p:nvSpPr>
        <p:spPr>
          <a:xfrm>
            <a:off x="1143000" y="1554193"/>
            <a:ext cx="9872871" cy="4541807"/>
          </a:xfrm>
        </p:spPr>
        <p:txBody>
          <a:bodyPr vert="horz" lIns="91440" tIns="45720" rIns="91440" bIns="45720" rtlCol="0" anchor="t">
            <a:normAutofit fontScale="85000" lnSpcReduction="20000"/>
          </a:bodyPr>
          <a:lstStyle/>
          <a:p>
            <a:r>
              <a:rPr lang="sv-SE" sz="2400" dirty="0"/>
              <a:t>Material - vilka är hallansvariga i </a:t>
            </a:r>
            <a:r>
              <a:rPr lang="sv-SE" sz="2400" dirty="0" err="1"/>
              <a:t>resp</a:t>
            </a:r>
            <a:r>
              <a:rPr lang="sv-SE" sz="2400" dirty="0"/>
              <a:t> hall och hur är arbetet strukturerat?</a:t>
            </a:r>
          </a:p>
          <a:p>
            <a:r>
              <a:rPr lang="sv-SE" sz="2400" dirty="0"/>
              <a:t>Löpande behov, t ex klister, tejp, sjukvårdsutrustning - via Patrik </a:t>
            </a:r>
            <a:r>
              <a:rPr lang="sv-SE" sz="2400" dirty="0" err="1"/>
              <a:t>Tejmark</a:t>
            </a:r>
            <a:endParaRPr lang="sv-SE" sz="2400" dirty="0"/>
          </a:p>
          <a:p>
            <a:r>
              <a:rPr lang="sv-SE" sz="2400" dirty="0"/>
              <a:t>Önskemål om koner (finns många redan - om fördelas), västar, bollar, häckar, stegar mm </a:t>
            </a:r>
            <a:r>
              <a:rPr lang="sv-SE" sz="2400" dirty="0" err="1"/>
              <a:t>mm</a:t>
            </a:r>
            <a:r>
              <a:rPr lang="sv-SE" sz="2400" dirty="0"/>
              <a:t> - meddelas </a:t>
            </a:r>
            <a:r>
              <a:rPr lang="sv-SE" sz="2400" dirty="0" err="1"/>
              <a:t>nedanstånde</a:t>
            </a:r>
            <a:r>
              <a:rPr lang="sv-SE" sz="2400" dirty="0"/>
              <a:t>, som mailar Anders </a:t>
            </a:r>
            <a:r>
              <a:rPr lang="sv-SE" sz="2400" dirty="0" err="1"/>
              <a:t>Nohlqvist</a:t>
            </a:r>
            <a:r>
              <a:rPr lang="sv-SE" sz="2400" dirty="0"/>
              <a:t>.</a:t>
            </a:r>
          </a:p>
          <a:p>
            <a:r>
              <a:rPr lang="sv-SE" sz="2400" dirty="0"/>
              <a:t>Det är ALLAS ansvar att hålla snyggt och ordning - ovanstående personer ansvarar för ha koll på </a:t>
            </a:r>
            <a:r>
              <a:rPr lang="sv-SE" sz="2400" dirty="0" err="1"/>
              <a:t>materialbehov</a:t>
            </a:r>
            <a:r>
              <a:rPr lang="sv-SE" sz="2400" dirty="0"/>
              <a:t>. </a:t>
            </a:r>
            <a:br>
              <a:rPr lang="sv-SE" sz="2400" dirty="0"/>
            </a:br>
            <a:endParaRPr lang="sv-SE" sz="2400" dirty="0" smtClean="0"/>
          </a:p>
          <a:p>
            <a:endParaRPr lang="sv-SE" sz="2400" dirty="0"/>
          </a:p>
          <a:p>
            <a:endParaRPr lang="sv-SE" sz="2400" dirty="0" smtClean="0"/>
          </a:p>
          <a:p>
            <a:r>
              <a:rPr lang="sv-SE" sz="2400" dirty="0" err="1" smtClean="0"/>
              <a:t>Olsbergs</a:t>
            </a:r>
            <a:r>
              <a:rPr lang="sv-SE" sz="2400" dirty="0" smtClean="0"/>
              <a:t>/P-hallen </a:t>
            </a:r>
            <a:r>
              <a:rPr lang="sv-SE" sz="2400" dirty="0"/>
              <a:t>- Johan Fridh</a:t>
            </a:r>
          </a:p>
          <a:p>
            <a:r>
              <a:rPr lang="sv-SE" sz="2400" dirty="0"/>
              <a:t>Grevhagsskolan - Mats Sjöstrand</a:t>
            </a:r>
          </a:p>
          <a:p>
            <a:r>
              <a:rPr lang="sv-SE" sz="2400" dirty="0" err="1"/>
              <a:t>Itolvhallen</a:t>
            </a:r>
            <a:r>
              <a:rPr lang="sv-SE" sz="2400" dirty="0"/>
              <a:t> - Pehr Sturesson</a:t>
            </a:r>
            <a:br>
              <a:rPr lang="sv-SE" sz="2400" dirty="0"/>
            </a:br>
            <a:endParaRPr lang="sv-SE" sz="2400" dirty="0"/>
          </a:p>
          <a:p>
            <a:endParaRPr lang="sv-SE" sz="2400" dirty="0" smtClean="0">
              <a:solidFill>
                <a:schemeClr val="tx1"/>
              </a:solidFill>
            </a:endParaRPr>
          </a:p>
        </p:txBody>
      </p:sp>
      <p:pic>
        <p:nvPicPr>
          <p:cNvPr id="4" name="Bildobjekt 3">
            <a:extLst>
              <a:ext uri="{FF2B5EF4-FFF2-40B4-BE49-F238E27FC236}">
                <a16:creationId xmlns:a16="http://schemas.microsoft.com/office/drawing/2014/main" id="{4722B2B8-E699-B520-0D9D-AF5911B22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3539" y="5129502"/>
            <a:ext cx="1087172" cy="1311506"/>
          </a:xfrm>
          <a:prstGeom prst="rect">
            <a:avLst/>
          </a:prstGeom>
        </p:spPr>
      </p:pic>
    </p:spTree>
    <p:extLst>
      <p:ext uri="{BB962C8B-B14F-4D97-AF65-F5344CB8AC3E}">
        <p14:creationId xmlns:p14="http://schemas.microsoft.com/office/powerpoint/2010/main" val="3970724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Regler/riktlinjer samarbete mellan lagen - vad gäller?</a:t>
            </a:r>
          </a:p>
        </p:txBody>
      </p:sp>
      <p:sp>
        <p:nvSpPr>
          <p:cNvPr id="3" name="Platshållare för innehåll 2"/>
          <p:cNvSpPr>
            <a:spLocks noGrp="1"/>
          </p:cNvSpPr>
          <p:nvPr>
            <p:ph idx="1"/>
          </p:nvPr>
        </p:nvSpPr>
        <p:spPr>
          <a:xfrm>
            <a:off x="1145649" y="3124200"/>
            <a:ext cx="9872871" cy="2667000"/>
          </a:xfrm>
        </p:spPr>
        <p:txBody>
          <a:bodyPr/>
          <a:lstStyle/>
          <a:p>
            <a:r>
              <a:rPr lang="sv-SE" dirty="0"/>
              <a:t>I vilken åldersklass spelar man? Grunden är att man alltid spelar i den åldersklass man tillhör/är född. </a:t>
            </a:r>
          </a:p>
          <a:p>
            <a:r>
              <a:rPr lang="sv-SE" dirty="0" err="1"/>
              <a:t>Ev</a:t>
            </a:r>
            <a:r>
              <a:rPr lang="sv-SE" dirty="0"/>
              <a:t> samarbeten checkas av med Anders N och mellan </a:t>
            </a:r>
            <a:r>
              <a:rPr lang="sv-SE" dirty="0" err="1"/>
              <a:t>resp</a:t>
            </a:r>
            <a:r>
              <a:rPr lang="sv-SE" dirty="0"/>
              <a:t> ledare, innan beslut tas. Kan gälla både för kille/tjej som ska träna med äldre, men även yngre.</a:t>
            </a:r>
          </a:p>
          <a:p>
            <a:r>
              <a:rPr lang="sv-SE" dirty="0"/>
              <a:t>TBBU</a:t>
            </a:r>
            <a:r>
              <a:rPr lang="sv-SE" dirty="0" smtClean="0"/>
              <a:t>!</a:t>
            </a:r>
          </a:p>
          <a:p>
            <a:endParaRPr lang="sv-SE" dirty="0"/>
          </a:p>
        </p:txBody>
      </p:sp>
    </p:spTree>
    <p:extLst>
      <p:ext uri="{BB962C8B-B14F-4D97-AF65-F5344CB8AC3E}">
        <p14:creationId xmlns:p14="http://schemas.microsoft.com/office/powerpoint/2010/main" val="996142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Inga bussar </a:t>
            </a:r>
            <a:r>
              <a:rPr lang="sv-SE" dirty="0" smtClean="0"/>
              <a:t>till </a:t>
            </a:r>
            <a:r>
              <a:rPr lang="sv-SE" dirty="0" smtClean="0"/>
              <a:t>match i år betalda av klubben……</a:t>
            </a:r>
            <a:endParaRPr lang="sv-SE" dirty="0"/>
          </a:p>
        </p:txBody>
      </p:sp>
      <p:pic>
        <p:nvPicPr>
          <p:cNvPr id="5" name="Platshållare för innehåll 4"/>
          <p:cNvPicPr>
            <a:picLocks noGrp="1" noChangeAspect="1"/>
          </p:cNvPicPr>
          <p:nvPr>
            <p:ph idx="1"/>
          </p:nvPr>
        </p:nvPicPr>
        <p:blipFill>
          <a:blip r:embed="rId2"/>
          <a:stretch>
            <a:fillRect/>
          </a:stretch>
        </p:blipFill>
        <p:spPr>
          <a:xfrm>
            <a:off x="1286895" y="1965960"/>
            <a:ext cx="7211786" cy="4038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14580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HLR övning</a:t>
            </a:r>
            <a:r>
              <a:rPr lang="sv-SE" dirty="0" smtClean="0"/>
              <a:t>! Inbjudan utskickad!</a:t>
            </a:r>
            <a:endParaRPr lang="sv-SE" dirty="0"/>
          </a:p>
        </p:txBody>
      </p:sp>
      <p:pic>
        <p:nvPicPr>
          <p:cNvPr id="2050" name="Picture 2" descr="Frågor och svar om hjärt-lungräddning (HLR) | Eldupphö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8605" y="3257550"/>
            <a:ext cx="7839690" cy="2400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524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7370487" y="2981325"/>
            <a:ext cx="4514944" cy="3648075"/>
          </a:xfrm>
          <a:prstGeom prst="rect">
            <a:avLst/>
          </a:prstGeom>
        </p:spPr>
      </p:pic>
      <p:sp>
        <p:nvSpPr>
          <p:cNvPr id="5" name="Rubrik 1">
            <a:extLst>
              <a:ext uri="{FF2B5EF4-FFF2-40B4-BE49-F238E27FC236}">
                <a16:creationId xmlns:a16="http://schemas.microsoft.com/office/drawing/2014/main" id="{54297B0A-6506-425E-8949-841025B225E5}"/>
              </a:ext>
            </a:extLst>
          </p:cNvPr>
          <p:cNvSpPr txBox="1">
            <a:spLocks/>
          </p:cNvSpPr>
          <p:nvPr/>
        </p:nvSpPr>
        <p:spPr>
          <a:xfrm>
            <a:off x="2248749" y="727197"/>
            <a:ext cx="11715342" cy="864524"/>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sv-SE" sz="6600" dirty="0" smtClean="0">
                <a:latin typeface="Georgia" panose="02040502050405020303" pitchFamily="18" charset="0"/>
              </a:rPr>
              <a:t>Tomtecupen 23/12</a:t>
            </a:r>
            <a:endParaRPr lang="sv-SE" sz="6600" dirty="0" smtClean="0">
              <a:latin typeface="Georgia" panose="02040502050405020303" pitchFamily="18" charset="0"/>
            </a:endParaRPr>
          </a:p>
          <a:p>
            <a:pPr algn="ctr"/>
            <a:r>
              <a:rPr lang="sv-SE" sz="6600" dirty="0">
                <a:latin typeface="Georgia" panose="02040502050405020303" pitchFamily="18" charset="0"/>
              </a:rPr>
              <a:t>o</a:t>
            </a:r>
            <a:r>
              <a:rPr lang="sv-SE" sz="6600" dirty="0" smtClean="0">
                <a:latin typeface="Georgia" panose="02040502050405020303" pitchFamily="18" charset="0"/>
              </a:rPr>
              <a:t>ch</a:t>
            </a:r>
          </a:p>
          <a:p>
            <a:pPr algn="ctr"/>
            <a:r>
              <a:rPr lang="sv-SE" sz="6600" dirty="0" err="1" smtClean="0">
                <a:latin typeface="Georgia" panose="02040502050405020303" pitchFamily="18" charset="0"/>
              </a:rPr>
              <a:t>Föreningscup</a:t>
            </a:r>
            <a:r>
              <a:rPr lang="sv-SE" sz="6600" dirty="0" smtClean="0">
                <a:latin typeface="Georgia" panose="02040502050405020303" pitchFamily="18" charset="0"/>
              </a:rPr>
              <a:t> </a:t>
            </a:r>
          </a:p>
          <a:p>
            <a:pPr algn="ctr"/>
            <a:r>
              <a:rPr lang="sv-SE" sz="6600" dirty="0" smtClean="0">
                <a:latin typeface="Georgia" panose="02040502050405020303" pitchFamily="18" charset="0"/>
              </a:rPr>
              <a:t>Hallbybollen</a:t>
            </a:r>
            <a:r>
              <a:rPr lang="sv-SE" sz="6600" dirty="0">
                <a:latin typeface="Georgia" panose="02040502050405020303" pitchFamily="18" charset="0"/>
              </a:rPr>
              <a:t/>
            </a:r>
            <a:br>
              <a:rPr lang="sv-SE" sz="6600" dirty="0">
                <a:latin typeface="Georgia" panose="02040502050405020303" pitchFamily="18" charset="0"/>
              </a:rPr>
            </a:br>
            <a:endParaRPr lang="sv-SE" sz="6600" dirty="0">
              <a:latin typeface="Georgia" panose="02040502050405020303" pitchFamily="18" charset="0"/>
            </a:endParaRPr>
          </a:p>
        </p:txBody>
      </p:sp>
      <p:pic>
        <p:nvPicPr>
          <p:cNvPr id="3" name="Bildobjekt 2"/>
          <p:cNvPicPr>
            <a:picLocks noChangeAspect="1"/>
          </p:cNvPicPr>
          <p:nvPr/>
        </p:nvPicPr>
        <p:blipFill>
          <a:blip r:embed="rId4"/>
          <a:stretch>
            <a:fillRect/>
          </a:stretch>
        </p:blipFill>
        <p:spPr>
          <a:xfrm>
            <a:off x="1024138" y="727197"/>
            <a:ext cx="3505689" cy="4810796"/>
          </a:xfrm>
          <a:prstGeom prst="rect">
            <a:avLst/>
          </a:prstGeom>
        </p:spPr>
      </p:pic>
    </p:spTree>
    <p:extLst>
      <p:ext uri="{BB962C8B-B14F-4D97-AF65-F5344CB8AC3E}">
        <p14:creationId xmlns:p14="http://schemas.microsoft.com/office/powerpoint/2010/main" val="3279168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23AC6A-C13E-D0E6-3521-3995453B2E58}"/>
              </a:ext>
            </a:extLst>
          </p:cNvPr>
          <p:cNvSpPr>
            <a:spLocks noGrp="1"/>
          </p:cNvSpPr>
          <p:nvPr>
            <p:ph type="title"/>
          </p:nvPr>
        </p:nvSpPr>
        <p:spPr>
          <a:xfrm>
            <a:off x="1080650" y="309765"/>
            <a:ext cx="9875520" cy="1356360"/>
          </a:xfrm>
        </p:spPr>
        <p:txBody>
          <a:bodyPr/>
          <a:lstStyle/>
          <a:p>
            <a:r>
              <a:rPr lang="sv-SE" dirty="0">
                <a:latin typeface="Calibri" panose="020F0502020204030204" pitchFamily="34" charset="0"/>
                <a:cs typeface="Calibri" panose="020F0502020204030204" pitchFamily="34" charset="0"/>
              </a:rPr>
              <a:t>Inför säsong </a:t>
            </a:r>
            <a:r>
              <a:rPr lang="sv-SE" dirty="0" smtClean="0">
                <a:latin typeface="Calibri" panose="020F0502020204030204" pitchFamily="34" charset="0"/>
                <a:cs typeface="Calibri" panose="020F0502020204030204" pitchFamily="34" charset="0"/>
              </a:rPr>
              <a:t>2024/2025</a:t>
            </a:r>
            <a:endParaRPr lang="sv-SE" dirty="0">
              <a:latin typeface="Calibri" panose="020F0502020204030204" pitchFamily="34"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2CAC76B6-C5D4-F052-4286-647AFF9D1450}"/>
              </a:ext>
            </a:extLst>
          </p:cNvPr>
          <p:cNvSpPr>
            <a:spLocks noGrp="1"/>
          </p:cNvSpPr>
          <p:nvPr>
            <p:ph idx="1"/>
          </p:nvPr>
        </p:nvSpPr>
        <p:spPr>
          <a:xfrm>
            <a:off x="1143000" y="2058508"/>
            <a:ext cx="4237074" cy="4038600"/>
          </a:xfrm>
        </p:spPr>
        <p:txBody>
          <a:bodyPr>
            <a:normAutofit/>
          </a:bodyPr>
          <a:lstStyle/>
          <a:p>
            <a:r>
              <a:rPr lang="sv-SE" sz="2400">
                <a:solidFill>
                  <a:schemeClr val="tx1"/>
                </a:solidFill>
              </a:rPr>
              <a:t>U9</a:t>
            </a:r>
          </a:p>
          <a:p>
            <a:pPr lvl="1"/>
            <a:r>
              <a:rPr lang="de-DE" sz="2200">
                <a:solidFill>
                  <a:schemeClr val="tx1"/>
                </a:solidFill>
              </a:rPr>
              <a:t>1 </a:t>
            </a:r>
            <a:r>
              <a:rPr lang="de-DE" sz="2200" err="1">
                <a:solidFill>
                  <a:schemeClr val="tx1"/>
                </a:solidFill>
              </a:rPr>
              <a:t>julkalender</a:t>
            </a:r>
            <a:endParaRPr lang="de-DE" sz="2200">
              <a:solidFill>
                <a:schemeClr val="tx1"/>
              </a:solidFill>
            </a:endParaRPr>
          </a:p>
          <a:p>
            <a:pPr lvl="1"/>
            <a:r>
              <a:rPr lang="de-DE" sz="2200" err="1">
                <a:solidFill>
                  <a:schemeClr val="tx1"/>
                </a:solidFill>
              </a:rPr>
              <a:t>Månadslotter</a:t>
            </a:r>
            <a:endParaRPr lang="de-DE" sz="2200">
              <a:solidFill>
                <a:schemeClr val="tx1"/>
              </a:solidFill>
            </a:endParaRPr>
          </a:p>
          <a:p>
            <a:r>
              <a:rPr lang="de-DE" sz="2400">
                <a:solidFill>
                  <a:schemeClr val="tx1"/>
                </a:solidFill>
              </a:rPr>
              <a:t>U10 och </a:t>
            </a:r>
            <a:r>
              <a:rPr lang="de-DE" sz="2400" err="1">
                <a:solidFill>
                  <a:schemeClr val="tx1"/>
                </a:solidFill>
              </a:rPr>
              <a:t>äldre</a:t>
            </a:r>
            <a:endParaRPr lang="de-DE" sz="2400">
              <a:solidFill>
                <a:schemeClr val="tx1"/>
              </a:solidFill>
            </a:endParaRPr>
          </a:p>
          <a:p>
            <a:pPr lvl="1"/>
            <a:r>
              <a:rPr lang="sv-SE" sz="2200">
                <a:solidFill>
                  <a:schemeClr val="tx1"/>
                </a:solidFill>
              </a:rPr>
              <a:t>2 julkalender </a:t>
            </a:r>
          </a:p>
          <a:p>
            <a:pPr lvl="1"/>
            <a:r>
              <a:rPr lang="sv-SE" sz="2200">
                <a:solidFill>
                  <a:schemeClr val="tx1"/>
                </a:solidFill>
              </a:rPr>
              <a:t>8 Bingolotter – uppesittarkväll</a:t>
            </a:r>
          </a:p>
          <a:p>
            <a:pPr lvl="1"/>
            <a:r>
              <a:rPr lang="sv-SE" sz="2200">
                <a:solidFill>
                  <a:schemeClr val="tx1"/>
                </a:solidFill>
              </a:rPr>
              <a:t>Månadslotter</a:t>
            </a:r>
          </a:p>
          <a:p>
            <a:pPr lvl="1"/>
            <a:r>
              <a:rPr lang="sv-SE" sz="2200">
                <a:solidFill>
                  <a:schemeClr val="tx1"/>
                </a:solidFill>
              </a:rPr>
              <a:t>Föreningskiosk </a:t>
            </a:r>
          </a:p>
          <a:p>
            <a:pPr lvl="1"/>
            <a:r>
              <a:rPr lang="sv-SE" sz="2200">
                <a:solidFill>
                  <a:schemeClr val="tx1"/>
                </a:solidFill>
              </a:rPr>
              <a:t>Sponsorarbete</a:t>
            </a:r>
          </a:p>
          <a:p>
            <a:pPr lvl="1"/>
            <a:endParaRPr lang="de-DE" sz="2200">
              <a:solidFill>
                <a:schemeClr val="tx1"/>
              </a:solidFill>
            </a:endParaRPr>
          </a:p>
          <a:p>
            <a:endParaRPr lang="sv-SE" sz="2600">
              <a:solidFill>
                <a:schemeClr val="tx1"/>
              </a:solidFill>
              <a:latin typeface="Calibri" panose="020F0502020204030204" pitchFamily="34" charset="0"/>
              <a:cs typeface="Calibri" panose="020F0502020204030204" pitchFamily="34" charset="0"/>
            </a:endParaRPr>
          </a:p>
          <a:p>
            <a:pPr lvl="1"/>
            <a:endParaRPr lang="sv-SE" sz="2400">
              <a:solidFill>
                <a:schemeClr val="tx1"/>
              </a:solidFill>
              <a:latin typeface="Calibri" panose="020F0502020204030204" pitchFamily="34" charset="0"/>
              <a:cs typeface="Calibri" panose="020F0502020204030204" pitchFamily="34" charset="0"/>
            </a:endParaRPr>
          </a:p>
          <a:p>
            <a:endParaRPr lang="sv-SE" sz="2400">
              <a:solidFill>
                <a:schemeClr val="tx1"/>
              </a:solidFill>
              <a:latin typeface="Calibri" panose="020F0502020204030204" pitchFamily="34" charset="0"/>
              <a:cs typeface="Calibri" panose="020F0502020204030204" pitchFamily="34" charset="0"/>
            </a:endParaRPr>
          </a:p>
          <a:p>
            <a:pPr lvl="1"/>
            <a:endParaRPr lang="sv-SE" sz="2400">
              <a:solidFill>
                <a:schemeClr val="tx1"/>
              </a:solidFill>
              <a:latin typeface="Calibri" panose="020F0502020204030204" pitchFamily="34" charset="0"/>
              <a:cs typeface="Calibri" panose="020F0502020204030204" pitchFamily="34" charset="0"/>
            </a:endParaRPr>
          </a:p>
        </p:txBody>
      </p:sp>
      <p:pic>
        <p:nvPicPr>
          <p:cNvPr id="4" name="Bildobjekt 3">
            <a:extLst>
              <a:ext uri="{FF2B5EF4-FFF2-40B4-BE49-F238E27FC236}">
                <a16:creationId xmlns:a16="http://schemas.microsoft.com/office/drawing/2014/main" id="{4722B2B8-E699-B520-0D9D-AF5911B22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3539" y="5129502"/>
            <a:ext cx="1087172" cy="1311506"/>
          </a:xfrm>
          <a:prstGeom prst="rect">
            <a:avLst/>
          </a:prstGeom>
        </p:spPr>
      </p:pic>
      <p:sp>
        <p:nvSpPr>
          <p:cNvPr id="5" name="Platshållare för innehåll 2">
            <a:extLst>
              <a:ext uri="{FF2B5EF4-FFF2-40B4-BE49-F238E27FC236}">
                <a16:creationId xmlns:a16="http://schemas.microsoft.com/office/drawing/2014/main" id="{954E9A03-F2D0-F318-B6ED-D6A99CC6EBDF}"/>
              </a:ext>
            </a:extLst>
          </p:cNvPr>
          <p:cNvSpPr txBox="1">
            <a:spLocks/>
          </p:cNvSpPr>
          <p:nvPr/>
        </p:nvSpPr>
        <p:spPr>
          <a:xfrm>
            <a:off x="5726247" y="2052793"/>
            <a:ext cx="4237074"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Calibri" panose="020F0502020204030204" pitchFamily="34" charset="0"/>
                <a:ea typeface="+mn-ea"/>
                <a:cs typeface="Calibri" panose="020F0502020204030204" pitchFamily="34" charset="0"/>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Calibri" panose="020F0502020204030204" pitchFamily="34" charset="0"/>
                <a:ea typeface="+mn-ea"/>
                <a:cs typeface="Calibri" panose="020F0502020204030204" pitchFamily="34" charset="0"/>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sv-SE" sz="2400" dirty="0">
                <a:solidFill>
                  <a:schemeClr val="tx1"/>
                </a:solidFill>
              </a:rPr>
              <a:t>Styrelsen</a:t>
            </a:r>
            <a:endParaRPr lang="de-DE" sz="2400" dirty="0">
              <a:solidFill>
                <a:schemeClr val="tx1"/>
              </a:solidFill>
            </a:endParaRPr>
          </a:p>
          <a:p>
            <a:pPr lvl="1"/>
            <a:r>
              <a:rPr lang="sv-SE" sz="2200" dirty="0">
                <a:solidFill>
                  <a:schemeClr val="tx1"/>
                </a:solidFill>
              </a:rPr>
              <a:t>2 julkalender </a:t>
            </a:r>
          </a:p>
          <a:p>
            <a:pPr lvl="1"/>
            <a:r>
              <a:rPr lang="sv-SE" sz="2200" dirty="0">
                <a:solidFill>
                  <a:schemeClr val="tx1"/>
                </a:solidFill>
              </a:rPr>
              <a:t>8 Bingolotter – uppesittarkväll</a:t>
            </a:r>
          </a:p>
          <a:p>
            <a:pPr lvl="1"/>
            <a:r>
              <a:rPr lang="sv-SE" sz="2200" dirty="0">
                <a:solidFill>
                  <a:schemeClr val="tx1"/>
                </a:solidFill>
              </a:rPr>
              <a:t>Månadslotter</a:t>
            </a:r>
          </a:p>
          <a:p>
            <a:pPr lvl="1"/>
            <a:r>
              <a:rPr lang="sv-SE" sz="2200" dirty="0">
                <a:solidFill>
                  <a:schemeClr val="tx1"/>
                </a:solidFill>
              </a:rPr>
              <a:t>Föreningskiosk </a:t>
            </a:r>
          </a:p>
          <a:p>
            <a:pPr lvl="1"/>
            <a:r>
              <a:rPr lang="sv-SE" sz="2200" dirty="0">
                <a:solidFill>
                  <a:schemeClr val="tx1"/>
                </a:solidFill>
              </a:rPr>
              <a:t>Sponsorarbete</a:t>
            </a:r>
          </a:p>
          <a:p>
            <a:pPr lvl="1"/>
            <a:r>
              <a:rPr lang="sv-SE" sz="2200" dirty="0" err="1">
                <a:solidFill>
                  <a:schemeClr val="tx1"/>
                </a:solidFill>
              </a:rPr>
              <a:t>Rokalven</a:t>
            </a:r>
            <a:r>
              <a:rPr lang="sv-SE" sz="2200" dirty="0">
                <a:solidFill>
                  <a:schemeClr val="tx1"/>
                </a:solidFill>
              </a:rPr>
              <a:t> / torgmöbler</a:t>
            </a:r>
          </a:p>
          <a:p>
            <a:pPr lvl="1"/>
            <a:r>
              <a:rPr lang="sv-SE" sz="2200" dirty="0">
                <a:solidFill>
                  <a:schemeClr val="tx1"/>
                </a:solidFill>
              </a:rPr>
              <a:t>Bingolotter på ICA </a:t>
            </a:r>
          </a:p>
          <a:p>
            <a:pPr lvl="1"/>
            <a:r>
              <a:rPr lang="sv-SE" sz="2200" dirty="0">
                <a:solidFill>
                  <a:schemeClr val="tx1"/>
                </a:solidFill>
              </a:rPr>
              <a:t>Kioskansvariga </a:t>
            </a:r>
          </a:p>
          <a:p>
            <a:pPr lvl="1"/>
            <a:endParaRPr lang="de-DE" sz="2200" dirty="0">
              <a:solidFill>
                <a:schemeClr val="tx1"/>
              </a:solidFill>
            </a:endParaRPr>
          </a:p>
          <a:p>
            <a:endParaRPr lang="sv-SE" sz="2600" dirty="0">
              <a:solidFill>
                <a:schemeClr val="tx1"/>
              </a:solidFill>
            </a:endParaRPr>
          </a:p>
          <a:p>
            <a:pPr lvl="1"/>
            <a:endParaRPr lang="sv-SE" sz="2400" dirty="0">
              <a:solidFill>
                <a:schemeClr val="tx1"/>
              </a:solidFill>
            </a:endParaRPr>
          </a:p>
          <a:p>
            <a:endParaRPr lang="sv-SE" sz="2400" dirty="0">
              <a:solidFill>
                <a:schemeClr val="tx1"/>
              </a:solidFill>
            </a:endParaRPr>
          </a:p>
          <a:p>
            <a:pPr lvl="1"/>
            <a:endParaRPr lang="sv-SE" sz="2400" dirty="0">
              <a:solidFill>
                <a:schemeClr val="tx1"/>
              </a:solidFill>
            </a:endParaRPr>
          </a:p>
        </p:txBody>
      </p:sp>
      <p:sp>
        <p:nvSpPr>
          <p:cNvPr id="7" name="textruta 6">
            <a:extLst>
              <a:ext uri="{FF2B5EF4-FFF2-40B4-BE49-F238E27FC236}">
                <a16:creationId xmlns:a16="http://schemas.microsoft.com/office/drawing/2014/main" id="{6A323553-DC9B-601D-9684-11DA534F23D4}"/>
              </a:ext>
            </a:extLst>
          </p:cNvPr>
          <p:cNvSpPr txBox="1"/>
          <p:nvPr/>
        </p:nvSpPr>
        <p:spPr>
          <a:xfrm>
            <a:off x="2073499" y="5794677"/>
            <a:ext cx="7889822" cy="646331"/>
          </a:xfrm>
          <a:prstGeom prst="rect">
            <a:avLst/>
          </a:prstGeom>
          <a:noFill/>
          <a:ln w="19050">
            <a:noFill/>
          </a:ln>
        </p:spPr>
        <p:txBody>
          <a:bodyPr wrap="square">
            <a:spAutoFit/>
          </a:bodyPr>
          <a:lstStyle/>
          <a:p>
            <a:r>
              <a:rPr lang="sv-SE" b="1">
                <a:solidFill>
                  <a:schemeClr val="accent1"/>
                </a:solidFill>
                <a:latin typeface="Calibri" panose="020F0502020204030204" pitchFamily="34" charset="0"/>
                <a:cs typeface="Calibri" panose="020F0502020204030204" pitchFamily="34" charset="0"/>
              </a:rPr>
              <a:t>Max antal per familj skrivna på samma adress: 4 julkalendrar och 16 bingolotter</a:t>
            </a:r>
          </a:p>
          <a:p>
            <a:r>
              <a:rPr lang="sv-SE" b="1">
                <a:solidFill>
                  <a:schemeClr val="accent1"/>
                </a:solidFill>
                <a:latin typeface="Calibri" panose="020F0502020204030204" pitchFamily="34" charset="0"/>
                <a:cs typeface="Calibri" panose="020F0502020204030204" pitchFamily="34" charset="0"/>
              </a:rPr>
              <a:t>Föreningskiosken drivs gemensamt med IBK Husar</a:t>
            </a:r>
          </a:p>
        </p:txBody>
      </p:sp>
      <p:pic>
        <p:nvPicPr>
          <p:cNvPr id="9" name="Bildobjekt 8">
            <a:extLst>
              <a:ext uri="{FF2B5EF4-FFF2-40B4-BE49-F238E27FC236}">
                <a16:creationId xmlns:a16="http://schemas.microsoft.com/office/drawing/2014/main" id="{FD32557A-2280-82C3-3A7D-CF383FBFB3C6}"/>
              </a:ext>
            </a:extLst>
          </p:cNvPr>
          <p:cNvPicPr/>
          <p:nvPr/>
        </p:nvPicPr>
        <p:blipFill>
          <a:blip r:embed="rId3" cstate="print">
            <a:extLst>
              <a:ext uri="{28A0092B-C50C-407E-A947-70E740481C1C}">
                <a14:useLocalDpi xmlns:a14="http://schemas.microsoft.com/office/drawing/2010/main" val="0"/>
              </a:ext>
            </a:extLst>
          </a:blip>
          <a:stretch>
            <a:fillRect/>
          </a:stretch>
        </p:blipFill>
        <p:spPr>
          <a:xfrm rot="500198">
            <a:off x="9800284" y="2050768"/>
            <a:ext cx="1899268" cy="2847932"/>
          </a:xfrm>
          <a:prstGeom prst="rect">
            <a:avLst/>
          </a:prstGeom>
        </p:spPr>
      </p:pic>
    </p:spTree>
    <p:extLst>
      <p:ext uri="{BB962C8B-B14F-4D97-AF65-F5344CB8AC3E}">
        <p14:creationId xmlns:p14="http://schemas.microsoft.com/office/powerpoint/2010/main" val="3645822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297B0A-6506-425E-8949-841025B225E5}"/>
              </a:ext>
            </a:extLst>
          </p:cNvPr>
          <p:cNvSpPr txBox="1">
            <a:spLocks/>
          </p:cNvSpPr>
          <p:nvPr/>
        </p:nvSpPr>
        <p:spPr>
          <a:xfrm>
            <a:off x="-121925" y="1524326"/>
            <a:ext cx="11770822" cy="864524"/>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sv-SE" b="1" dirty="0"/>
              <a:t>VÅR VERKSAMHETSIDÉ</a:t>
            </a:r>
          </a:p>
        </p:txBody>
      </p:sp>
      <p:pic>
        <p:nvPicPr>
          <p:cNvPr id="5" name="Bildobjekt 4">
            <a:extLst>
              <a:ext uri="{FF2B5EF4-FFF2-40B4-BE49-F238E27FC236}">
                <a16:creationId xmlns:a16="http://schemas.microsoft.com/office/drawing/2014/main" id="{0333541D-5571-4279-A3E0-80E6019F8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4790" y="323329"/>
            <a:ext cx="1087172" cy="1311506"/>
          </a:xfrm>
          <a:prstGeom prst="rect">
            <a:avLst/>
          </a:prstGeom>
        </p:spPr>
      </p:pic>
      <p:sp>
        <p:nvSpPr>
          <p:cNvPr id="6" name="Platshållare för text 4">
            <a:extLst>
              <a:ext uri="{FF2B5EF4-FFF2-40B4-BE49-F238E27FC236}">
                <a16:creationId xmlns:a16="http://schemas.microsoft.com/office/drawing/2014/main" id="{6DF8B995-836C-4EF5-A7B8-03A915607D74}"/>
              </a:ext>
            </a:extLst>
          </p:cNvPr>
          <p:cNvSpPr txBox="1">
            <a:spLocks/>
          </p:cNvSpPr>
          <p:nvPr/>
        </p:nvSpPr>
        <p:spPr>
          <a:xfrm>
            <a:off x="297316" y="3404850"/>
            <a:ext cx="11544646" cy="3120370"/>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lnSpc>
                <a:spcPct val="150000"/>
              </a:lnSpc>
              <a:buNone/>
            </a:pPr>
            <a:r>
              <a:rPr lang="sv-SE" sz="3200" dirty="0" smtClean="0">
                <a:solidFill>
                  <a:schemeClr val="tx1">
                    <a:lumMod val="65000"/>
                    <a:lumOff val="35000"/>
                  </a:schemeClr>
                </a:solidFill>
                <a:latin typeface="Georgia" panose="02040502050405020303" pitchFamily="18" charset="0"/>
              </a:rPr>
              <a:t>”EBK </a:t>
            </a:r>
            <a:r>
              <a:rPr lang="sv-SE" sz="3200" dirty="0">
                <a:solidFill>
                  <a:schemeClr val="tx1">
                    <a:lumMod val="65000"/>
                    <a:lumOff val="35000"/>
                  </a:schemeClr>
                </a:solidFill>
                <a:latin typeface="Georgia" panose="02040502050405020303" pitchFamily="18" charset="0"/>
              </a:rPr>
              <a:t>BYGGER OCH UTVECKLAR </a:t>
            </a:r>
            <a:br>
              <a:rPr lang="sv-SE" sz="3200" dirty="0">
                <a:solidFill>
                  <a:schemeClr val="tx1">
                    <a:lumMod val="65000"/>
                    <a:lumOff val="35000"/>
                  </a:schemeClr>
                </a:solidFill>
                <a:latin typeface="Georgia" panose="02040502050405020303" pitchFamily="18" charset="0"/>
              </a:rPr>
            </a:br>
            <a:r>
              <a:rPr lang="sv-SE" sz="3200" dirty="0">
                <a:solidFill>
                  <a:schemeClr val="tx1">
                    <a:lumMod val="65000"/>
                    <a:lumOff val="35000"/>
                  </a:schemeClr>
                </a:solidFill>
                <a:latin typeface="Georgia" panose="02040502050405020303" pitchFamily="18" charset="0"/>
              </a:rPr>
              <a:t>HANDBOLLSLAG, HANDBOLLSSPELARE, </a:t>
            </a:r>
            <a:endParaRPr lang="sv-SE" sz="3200" dirty="0" smtClean="0">
              <a:solidFill>
                <a:schemeClr val="tx1">
                  <a:lumMod val="65000"/>
                  <a:lumOff val="35000"/>
                </a:schemeClr>
              </a:solidFill>
              <a:latin typeface="Georgia" panose="02040502050405020303" pitchFamily="18" charset="0"/>
            </a:endParaRPr>
          </a:p>
          <a:p>
            <a:pPr marL="45720" indent="0" algn="ctr">
              <a:lnSpc>
                <a:spcPct val="150000"/>
              </a:lnSpc>
              <a:buNone/>
            </a:pPr>
            <a:r>
              <a:rPr lang="sv-SE" sz="3200" dirty="0" smtClean="0">
                <a:solidFill>
                  <a:schemeClr val="tx1">
                    <a:lumMod val="65000"/>
                    <a:lumOff val="35000"/>
                  </a:schemeClr>
                </a:solidFill>
                <a:latin typeface="Georgia" panose="02040502050405020303" pitchFamily="18" charset="0"/>
              </a:rPr>
              <a:t>LEDARE </a:t>
            </a:r>
            <a:r>
              <a:rPr lang="sv-SE" sz="3200" dirty="0">
                <a:solidFill>
                  <a:schemeClr val="tx1">
                    <a:lumMod val="65000"/>
                    <a:lumOff val="35000"/>
                  </a:schemeClr>
                </a:solidFill>
                <a:latin typeface="Georgia" panose="02040502050405020303" pitchFamily="18" charset="0"/>
              </a:rPr>
              <a:t>OCH </a:t>
            </a:r>
            <a:r>
              <a:rPr lang="sv-SE" sz="3200" dirty="0" smtClean="0">
                <a:solidFill>
                  <a:schemeClr val="tx1">
                    <a:lumMod val="65000"/>
                    <a:lumOff val="35000"/>
                  </a:schemeClr>
                </a:solidFill>
                <a:latin typeface="Georgia" panose="02040502050405020303" pitchFamily="18" charset="0"/>
              </a:rPr>
              <a:t>DOMARE”</a:t>
            </a:r>
            <a:endParaRPr lang="sv-SE" sz="3200" dirty="0">
              <a:solidFill>
                <a:schemeClr val="tx1">
                  <a:lumMod val="65000"/>
                  <a:lumOff val="35000"/>
                </a:schemeClr>
              </a:solidFill>
              <a:latin typeface="Georgia" panose="02040502050405020303" pitchFamily="18" charset="0"/>
            </a:endParaRPr>
          </a:p>
        </p:txBody>
      </p:sp>
    </p:spTree>
    <p:extLst>
      <p:ext uri="{BB962C8B-B14F-4D97-AF65-F5344CB8AC3E}">
        <p14:creationId xmlns:p14="http://schemas.microsoft.com/office/powerpoint/2010/main" val="246680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297B0A-6506-425E-8949-841025B225E5}"/>
              </a:ext>
            </a:extLst>
          </p:cNvPr>
          <p:cNvSpPr txBox="1">
            <a:spLocks/>
          </p:cNvSpPr>
          <p:nvPr/>
        </p:nvSpPr>
        <p:spPr>
          <a:xfrm>
            <a:off x="-121925" y="1524326"/>
            <a:ext cx="11770822" cy="864524"/>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sv-SE" sz="5400" b="1" dirty="0"/>
              <a:t>VÅR VISION</a:t>
            </a:r>
          </a:p>
        </p:txBody>
      </p:sp>
      <p:pic>
        <p:nvPicPr>
          <p:cNvPr id="5" name="Bildobjekt 4">
            <a:extLst>
              <a:ext uri="{FF2B5EF4-FFF2-40B4-BE49-F238E27FC236}">
                <a16:creationId xmlns:a16="http://schemas.microsoft.com/office/drawing/2014/main" id="{0333541D-5571-4279-A3E0-80E6019F8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4790" y="323329"/>
            <a:ext cx="1087172" cy="1311506"/>
          </a:xfrm>
          <a:prstGeom prst="rect">
            <a:avLst/>
          </a:prstGeom>
        </p:spPr>
      </p:pic>
      <p:sp>
        <p:nvSpPr>
          <p:cNvPr id="6" name="Platshållare för text 4">
            <a:extLst>
              <a:ext uri="{FF2B5EF4-FFF2-40B4-BE49-F238E27FC236}">
                <a16:creationId xmlns:a16="http://schemas.microsoft.com/office/drawing/2014/main" id="{6DF8B995-836C-4EF5-A7B8-03A915607D74}"/>
              </a:ext>
            </a:extLst>
          </p:cNvPr>
          <p:cNvSpPr txBox="1">
            <a:spLocks/>
          </p:cNvSpPr>
          <p:nvPr/>
        </p:nvSpPr>
        <p:spPr>
          <a:xfrm>
            <a:off x="434715" y="3434411"/>
            <a:ext cx="11306545" cy="3423589"/>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lnSpc>
                <a:spcPct val="150000"/>
              </a:lnSpc>
              <a:buNone/>
            </a:pPr>
            <a:r>
              <a:rPr lang="sv-SE" sz="3200" dirty="0" smtClean="0">
                <a:solidFill>
                  <a:schemeClr val="tx1">
                    <a:lumMod val="65000"/>
                    <a:lumOff val="35000"/>
                  </a:schemeClr>
                </a:solidFill>
                <a:latin typeface="Georgia" panose="02040502050405020303" pitchFamily="18" charset="0"/>
              </a:rPr>
              <a:t>”NÄRPRODUCERAD </a:t>
            </a:r>
            <a:r>
              <a:rPr lang="sv-SE" sz="3200" dirty="0">
                <a:solidFill>
                  <a:schemeClr val="tx1">
                    <a:lumMod val="65000"/>
                    <a:lumOff val="35000"/>
                  </a:schemeClr>
                </a:solidFill>
                <a:latin typeface="Georgia" panose="02040502050405020303" pitchFamily="18" charset="0"/>
              </a:rPr>
              <a:t>HANDBOLLSKULTUR</a:t>
            </a:r>
          </a:p>
          <a:p>
            <a:pPr marL="45720" indent="0" algn="ctr">
              <a:lnSpc>
                <a:spcPct val="150000"/>
              </a:lnSpc>
              <a:buNone/>
            </a:pPr>
            <a:r>
              <a:rPr lang="sv-SE" sz="3200" dirty="0" smtClean="0">
                <a:solidFill>
                  <a:schemeClr val="tx1">
                    <a:lumMod val="65000"/>
                    <a:lumOff val="35000"/>
                  </a:schemeClr>
                </a:solidFill>
                <a:latin typeface="Georgia" panose="02040502050405020303" pitchFamily="18" charset="0"/>
              </a:rPr>
              <a:t>-EN </a:t>
            </a:r>
            <a:r>
              <a:rPr lang="sv-SE" sz="3200" dirty="0">
                <a:solidFill>
                  <a:schemeClr val="tx1">
                    <a:lumMod val="65000"/>
                    <a:lumOff val="35000"/>
                  </a:schemeClr>
                </a:solidFill>
                <a:latin typeface="Georgia" panose="02040502050405020303" pitchFamily="18" charset="0"/>
              </a:rPr>
              <a:t>TRYGG SPELPLAN I EKSJÖ DÄR </a:t>
            </a:r>
            <a:endParaRPr lang="sv-SE" sz="3200" dirty="0" smtClean="0">
              <a:solidFill>
                <a:schemeClr val="tx1">
                  <a:lumMod val="65000"/>
                  <a:lumOff val="35000"/>
                </a:schemeClr>
              </a:solidFill>
              <a:latin typeface="Georgia" panose="02040502050405020303" pitchFamily="18" charset="0"/>
            </a:endParaRPr>
          </a:p>
          <a:p>
            <a:pPr marL="45720" indent="0" algn="ctr">
              <a:lnSpc>
                <a:spcPct val="150000"/>
              </a:lnSpc>
              <a:buNone/>
            </a:pPr>
            <a:r>
              <a:rPr lang="sv-SE" sz="3200" dirty="0" smtClean="0">
                <a:solidFill>
                  <a:schemeClr val="tx1">
                    <a:lumMod val="65000"/>
                    <a:lumOff val="35000"/>
                  </a:schemeClr>
                </a:solidFill>
                <a:latin typeface="Georgia" panose="02040502050405020303" pitchFamily="18" charset="0"/>
              </a:rPr>
              <a:t>MÄNNISKOR </a:t>
            </a:r>
            <a:r>
              <a:rPr lang="sv-SE" sz="3200" dirty="0">
                <a:solidFill>
                  <a:schemeClr val="tx1">
                    <a:lumMod val="65000"/>
                    <a:lumOff val="35000"/>
                  </a:schemeClr>
                </a:solidFill>
                <a:latin typeface="Georgia" panose="02040502050405020303" pitchFamily="18" charset="0"/>
              </a:rPr>
              <a:t>UTVECKLAS </a:t>
            </a:r>
            <a:r>
              <a:rPr lang="sv-SE" sz="3200" dirty="0" smtClean="0">
                <a:solidFill>
                  <a:schemeClr val="tx1">
                    <a:lumMod val="65000"/>
                    <a:lumOff val="35000"/>
                  </a:schemeClr>
                </a:solidFill>
                <a:latin typeface="Georgia" panose="02040502050405020303" pitchFamily="18" charset="0"/>
              </a:rPr>
              <a:t>”</a:t>
            </a:r>
            <a:endParaRPr lang="sv-SE" sz="3200" dirty="0">
              <a:solidFill>
                <a:schemeClr val="tx1">
                  <a:lumMod val="65000"/>
                  <a:lumOff val="35000"/>
                </a:schemeClr>
              </a:solidFill>
              <a:latin typeface="Georgia" panose="02040502050405020303" pitchFamily="18" charset="0"/>
            </a:endParaRPr>
          </a:p>
        </p:txBody>
      </p:sp>
    </p:spTree>
    <p:extLst>
      <p:ext uri="{BB962C8B-B14F-4D97-AF65-F5344CB8AC3E}">
        <p14:creationId xmlns:p14="http://schemas.microsoft.com/office/powerpoint/2010/main" val="1275919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297B0A-6506-425E-8949-841025B225E5}"/>
              </a:ext>
            </a:extLst>
          </p:cNvPr>
          <p:cNvSpPr txBox="1">
            <a:spLocks/>
          </p:cNvSpPr>
          <p:nvPr/>
        </p:nvSpPr>
        <p:spPr>
          <a:xfrm>
            <a:off x="288081" y="1316368"/>
            <a:ext cx="11770822" cy="1869522"/>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sv-SE" sz="10000" b="1" dirty="0">
                <a:solidFill>
                  <a:schemeClr val="accent1">
                    <a:lumMod val="50000"/>
                  </a:schemeClr>
                </a:solidFill>
                <a:latin typeface="+mn-lt"/>
              </a:rPr>
              <a:t>TACK!</a:t>
            </a:r>
          </a:p>
          <a:p>
            <a:pPr algn="ctr"/>
            <a:endParaRPr lang="sv-SE" sz="10000" dirty="0">
              <a:solidFill>
                <a:schemeClr val="tx1"/>
              </a:solidFill>
              <a:latin typeface="Georgia" panose="02040502050405020303" pitchFamily="18" charset="0"/>
            </a:endParaRPr>
          </a:p>
          <a:p>
            <a:pPr algn="ctr"/>
            <a:r>
              <a:rPr lang="sv-SE" sz="2400" dirty="0">
                <a:solidFill>
                  <a:schemeClr val="tx1"/>
                </a:solidFill>
                <a:latin typeface="Georgia" panose="02040502050405020303" pitchFamily="18" charset="0"/>
              </a:rPr>
              <a:t>Frågor: martin.rejler@gmail.com </a:t>
            </a:r>
          </a:p>
        </p:txBody>
      </p:sp>
      <p:pic>
        <p:nvPicPr>
          <p:cNvPr id="5" name="Bildobjekt 4">
            <a:extLst>
              <a:ext uri="{FF2B5EF4-FFF2-40B4-BE49-F238E27FC236}">
                <a16:creationId xmlns:a16="http://schemas.microsoft.com/office/drawing/2014/main" id="{0333541D-5571-4279-A3E0-80E6019F8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7640" y="5209654"/>
            <a:ext cx="1087172" cy="1311506"/>
          </a:xfrm>
          <a:prstGeom prst="rect">
            <a:avLst/>
          </a:prstGeom>
        </p:spPr>
      </p:pic>
    </p:spTree>
    <p:extLst>
      <p:ext uri="{BB962C8B-B14F-4D97-AF65-F5344CB8AC3E}">
        <p14:creationId xmlns:p14="http://schemas.microsoft.com/office/powerpoint/2010/main" val="1764694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tdrag ur belastningsregistret görs här - Svenska Al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3151186"/>
            <a:ext cx="9531598" cy="25025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Rektangel 3"/>
          <p:cNvSpPr/>
          <p:nvPr/>
        </p:nvSpPr>
        <p:spPr>
          <a:xfrm>
            <a:off x="1076885" y="565863"/>
            <a:ext cx="8188460" cy="2185214"/>
          </a:xfrm>
          <a:prstGeom prst="rect">
            <a:avLst/>
          </a:prstGeom>
        </p:spPr>
        <p:txBody>
          <a:bodyPr wrap="none">
            <a:spAutoFit/>
          </a:bodyPr>
          <a:lstStyle/>
          <a:p>
            <a:r>
              <a:rPr lang="sv-SE" sz="5400" b="1" dirty="0" smtClean="0">
                <a:solidFill>
                  <a:srgbClr val="00B050"/>
                </a:solidFill>
              </a:rPr>
              <a:t>UTDRAG ur </a:t>
            </a:r>
          </a:p>
          <a:p>
            <a:r>
              <a:rPr lang="sv-SE" sz="5400" b="1" dirty="0" smtClean="0">
                <a:solidFill>
                  <a:srgbClr val="00B050"/>
                </a:solidFill>
              </a:rPr>
              <a:t>BELASTNINGSREGISTRET</a:t>
            </a:r>
          </a:p>
          <a:p>
            <a:r>
              <a:rPr lang="sv-SE" sz="2400" b="1" dirty="0" smtClean="0">
                <a:solidFill>
                  <a:srgbClr val="00B050"/>
                </a:solidFill>
              </a:rPr>
              <a:t>Visas upp när kansliet är öppet eller mejla!</a:t>
            </a:r>
            <a:endParaRPr lang="sv-SE" sz="2400" b="1" dirty="0">
              <a:solidFill>
                <a:srgbClr val="00B050"/>
              </a:solidFill>
            </a:endParaRPr>
          </a:p>
        </p:txBody>
      </p:sp>
    </p:spTree>
    <p:extLst>
      <p:ext uri="{BB962C8B-B14F-4D97-AF65-F5344CB8AC3E}">
        <p14:creationId xmlns:p14="http://schemas.microsoft.com/office/powerpoint/2010/main" val="1383309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p:cNvGrpSpPr/>
          <p:nvPr/>
        </p:nvGrpSpPr>
        <p:grpSpPr>
          <a:xfrm>
            <a:off x="6133957" y="531931"/>
            <a:ext cx="5983757" cy="5766678"/>
            <a:chOff x="5629275" y="1415986"/>
            <a:chExt cx="3482660" cy="3436430"/>
          </a:xfrm>
        </p:grpSpPr>
        <p:pic>
          <p:nvPicPr>
            <p:cNvPr id="3" name="Bildobjekt 2"/>
            <p:cNvPicPr>
              <a:picLocks noChangeAspect="1"/>
            </p:cNvPicPr>
            <p:nvPr/>
          </p:nvPicPr>
          <p:blipFill>
            <a:blip r:embed="rId3"/>
            <a:stretch>
              <a:fillRect/>
            </a:stretch>
          </p:blipFill>
          <p:spPr>
            <a:xfrm>
              <a:off x="5629275" y="1415986"/>
              <a:ext cx="3482660" cy="3436430"/>
            </a:xfrm>
            <a:prstGeom prst="rect">
              <a:avLst/>
            </a:prstGeom>
          </p:spPr>
        </p:pic>
        <p:pic>
          <p:nvPicPr>
            <p:cNvPr id="4" name="Bildobjekt 3">
              <a:extLst>
                <a:ext uri="{FF2B5EF4-FFF2-40B4-BE49-F238E27FC236}">
                  <a16:creationId xmlns:a16="http://schemas.microsoft.com/office/drawing/2014/main" id="{0333541D-5571-4279-A3E0-80E6019F8D4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03137" y="3604153"/>
              <a:ext cx="487376" cy="587943"/>
            </a:xfrm>
            <a:prstGeom prst="rect">
              <a:avLst/>
            </a:prstGeom>
          </p:spPr>
        </p:pic>
      </p:grpSp>
      <p:pic>
        <p:nvPicPr>
          <p:cNvPr id="5" name="Bildobjekt 4">
            <a:extLst>
              <a:ext uri="{FF2B5EF4-FFF2-40B4-BE49-F238E27FC236}">
                <a16:creationId xmlns:a16="http://schemas.microsoft.com/office/drawing/2014/main" id="{0333541D-5571-4279-A3E0-80E6019F8D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1564" y="479139"/>
            <a:ext cx="1087172" cy="1311506"/>
          </a:xfrm>
          <a:prstGeom prst="rect">
            <a:avLst/>
          </a:prstGeom>
        </p:spPr>
      </p:pic>
      <p:sp>
        <p:nvSpPr>
          <p:cNvPr id="6" name="Rubrik 1">
            <a:extLst>
              <a:ext uri="{FF2B5EF4-FFF2-40B4-BE49-F238E27FC236}">
                <a16:creationId xmlns:a16="http://schemas.microsoft.com/office/drawing/2014/main" id="{54297B0A-6506-425E-8949-841025B225E5}"/>
              </a:ext>
            </a:extLst>
          </p:cNvPr>
          <p:cNvSpPr txBox="1">
            <a:spLocks/>
          </p:cNvSpPr>
          <p:nvPr/>
        </p:nvSpPr>
        <p:spPr>
          <a:xfrm>
            <a:off x="276286" y="5039895"/>
            <a:ext cx="11715342" cy="864524"/>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sv-SE" sz="4000" dirty="0">
                <a:latin typeface="Georgia" panose="02040502050405020303" pitchFamily="18" charset="0"/>
              </a:rPr>
              <a:t/>
            </a:r>
            <a:br>
              <a:rPr lang="sv-SE" sz="4000" dirty="0">
                <a:latin typeface="Georgia" panose="02040502050405020303" pitchFamily="18" charset="0"/>
              </a:rPr>
            </a:br>
            <a:endParaRPr lang="sv-SE" sz="4000" dirty="0">
              <a:latin typeface="Georgia" panose="02040502050405020303" pitchFamily="18" charset="0"/>
            </a:endParaRPr>
          </a:p>
        </p:txBody>
      </p:sp>
      <p:sp>
        <p:nvSpPr>
          <p:cNvPr id="7" name="textruta 6"/>
          <p:cNvSpPr txBox="1"/>
          <p:nvPr/>
        </p:nvSpPr>
        <p:spPr>
          <a:xfrm>
            <a:off x="1359826" y="2372626"/>
            <a:ext cx="4774131" cy="3662541"/>
          </a:xfrm>
          <a:prstGeom prst="rect">
            <a:avLst/>
          </a:prstGeom>
          <a:noFill/>
        </p:spPr>
        <p:txBody>
          <a:bodyPr wrap="square" rtlCol="0">
            <a:spAutoFit/>
          </a:bodyPr>
          <a:lstStyle/>
          <a:p>
            <a:pPr marL="285750" indent="-285750">
              <a:buFont typeface="Arial" panose="020B0604020202020204" pitchFamily="34" charset="0"/>
              <a:buChar char="•"/>
            </a:pPr>
            <a:r>
              <a:rPr lang="sv-SE" sz="2800" dirty="0" smtClean="0"/>
              <a:t>Nyheter </a:t>
            </a:r>
            <a:r>
              <a:rPr lang="sv-SE" sz="2800" dirty="0"/>
              <a:t>i sortimentet </a:t>
            </a:r>
            <a:endParaRPr lang="sv-SE" sz="2800" dirty="0" smtClean="0"/>
          </a:p>
          <a:p>
            <a:endParaRPr lang="sv-SE" sz="2800" dirty="0" smtClean="0"/>
          </a:p>
          <a:p>
            <a:pPr marL="285750" indent="-285750">
              <a:buFont typeface="Arial" panose="020B0604020202020204" pitchFamily="34" charset="0"/>
              <a:buChar char="•"/>
            </a:pPr>
            <a:r>
              <a:rPr lang="sv-SE" sz="2800" dirty="0" smtClean="0"/>
              <a:t>Schema </a:t>
            </a:r>
            <a:r>
              <a:rPr lang="sv-SE" sz="2800" dirty="0"/>
              <a:t>&amp; </a:t>
            </a:r>
            <a:r>
              <a:rPr lang="sv-SE" sz="2800" dirty="0" smtClean="0"/>
              <a:t>lagansvarig</a:t>
            </a:r>
          </a:p>
          <a:p>
            <a:endParaRPr lang="sv-SE" sz="2800" dirty="0" smtClean="0"/>
          </a:p>
          <a:p>
            <a:pPr marL="285750" indent="-285750">
              <a:buFont typeface="Arial" panose="020B0604020202020204" pitchFamily="34" charset="0"/>
              <a:buChar char="•"/>
            </a:pPr>
            <a:r>
              <a:rPr lang="sv-SE" sz="2800" dirty="0" smtClean="0"/>
              <a:t>Kiosknyckeln </a:t>
            </a:r>
            <a:r>
              <a:rPr lang="sv-SE" sz="2800" dirty="0"/>
              <a:t>&amp; </a:t>
            </a:r>
            <a:r>
              <a:rPr lang="sv-SE" sz="2800" dirty="0" smtClean="0"/>
              <a:t>Kassan</a:t>
            </a:r>
          </a:p>
          <a:p>
            <a:endParaRPr lang="sv-SE" sz="2800" dirty="0" smtClean="0"/>
          </a:p>
          <a:p>
            <a:pPr marL="285750" indent="-285750">
              <a:buFont typeface="Arial" panose="020B0604020202020204" pitchFamily="34" charset="0"/>
              <a:buChar char="•"/>
            </a:pPr>
            <a:r>
              <a:rPr lang="sv-SE" sz="2800" dirty="0" smtClean="0"/>
              <a:t>Kiosk Grevhagshallen</a:t>
            </a:r>
          </a:p>
          <a:p>
            <a:endParaRPr lang="sv-SE" dirty="0"/>
          </a:p>
          <a:p>
            <a:endParaRPr lang="sv-SE" dirty="0"/>
          </a:p>
        </p:txBody>
      </p:sp>
      <p:sp>
        <p:nvSpPr>
          <p:cNvPr id="8" name="Rektangel 7"/>
          <p:cNvSpPr/>
          <p:nvPr/>
        </p:nvSpPr>
        <p:spPr>
          <a:xfrm>
            <a:off x="1359826" y="765560"/>
            <a:ext cx="4818948" cy="923330"/>
          </a:xfrm>
          <a:prstGeom prst="rect">
            <a:avLst/>
          </a:prstGeom>
        </p:spPr>
        <p:txBody>
          <a:bodyPr wrap="none">
            <a:spAutoFit/>
          </a:bodyPr>
          <a:lstStyle/>
          <a:p>
            <a:r>
              <a:rPr lang="sv-SE" sz="5400" b="1" dirty="0" smtClean="0">
                <a:solidFill>
                  <a:srgbClr val="00B050"/>
                </a:solidFill>
              </a:rPr>
              <a:t>KIOSKENINFO!</a:t>
            </a:r>
            <a:endParaRPr lang="sv-SE" sz="5400" b="1" dirty="0">
              <a:solidFill>
                <a:srgbClr val="00B050"/>
              </a:solidFill>
            </a:endParaRPr>
          </a:p>
        </p:txBody>
      </p:sp>
    </p:spTree>
    <p:extLst>
      <p:ext uri="{BB962C8B-B14F-4D97-AF65-F5344CB8AC3E}">
        <p14:creationId xmlns:p14="http://schemas.microsoft.com/office/powerpoint/2010/main" val="624700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smtClean="0"/>
              <a:t>Domare/Matchvärd</a:t>
            </a:r>
            <a:r>
              <a:rPr lang="sv-SE" b="0" dirty="0"/>
              <a:t>/#schysstmatch </a:t>
            </a:r>
            <a:r>
              <a:rPr lang="sv-SE" b="0" dirty="0" smtClean="0"/>
              <a:t>- </a:t>
            </a:r>
            <a:br>
              <a:rPr lang="sv-SE" b="0" dirty="0" smtClean="0"/>
            </a:br>
            <a:r>
              <a:rPr lang="sv-SE" b="0" dirty="0" smtClean="0"/>
              <a:t>se mer på hemsida!</a:t>
            </a:r>
            <a:endParaRPr lang="sv-SE" dirty="0"/>
          </a:p>
        </p:txBody>
      </p:sp>
      <p:pic>
        <p:nvPicPr>
          <p:cNvPr id="5" name="Platshållare för innehåll 4"/>
          <p:cNvPicPr>
            <a:picLocks noGrp="1" noChangeAspect="1"/>
          </p:cNvPicPr>
          <p:nvPr>
            <p:ph idx="1"/>
          </p:nvPr>
        </p:nvPicPr>
        <p:blipFill>
          <a:blip r:embed="rId2"/>
          <a:stretch>
            <a:fillRect/>
          </a:stretch>
        </p:blipFill>
        <p:spPr>
          <a:xfrm>
            <a:off x="786741" y="1965960"/>
            <a:ext cx="3739447" cy="21010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Bildobjekt 8"/>
          <p:cNvPicPr>
            <a:picLocks noChangeAspect="1"/>
          </p:cNvPicPr>
          <p:nvPr/>
        </p:nvPicPr>
        <p:blipFill>
          <a:blip r:embed="rId3"/>
          <a:stretch>
            <a:fillRect/>
          </a:stretch>
        </p:blipFill>
        <p:spPr>
          <a:xfrm>
            <a:off x="3086100" y="3649594"/>
            <a:ext cx="4464952" cy="25003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2" name="Picture 8" descr="Årsta AIK Handbollförening"/>
          <p:cNvPicPr>
            <a:picLocks noChangeAspect="1" noChangeArrowheads="1"/>
          </p:cNvPicPr>
          <p:nvPr/>
        </p:nvPicPr>
        <p:blipFill rotWithShape="1">
          <a:blip r:embed="rId4">
            <a:extLst>
              <a:ext uri="{28A0092B-C50C-407E-A947-70E740481C1C}">
                <a14:useLocalDpi xmlns:a14="http://schemas.microsoft.com/office/drawing/2010/main" val="0"/>
              </a:ext>
            </a:extLst>
          </a:blip>
          <a:srcRect t="1" r="16405" b="-5527"/>
          <a:stretch/>
        </p:blipFill>
        <p:spPr bwMode="auto">
          <a:xfrm>
            <a:off x="7937246" y="2223641"/>
            <a:ext cx="3081274" cy="21879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79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2"/>
          <a:srcRect l="27668" t="850" r="27177" b="-1"/>
          <a:stretch/>
        </p:blipFill>
        <p:spPr>
          <a:xfrm>
            <a:off x="7924800" y="2400300"/>
            <a:ext cx="2914650" cy="3333749"/>
          </a:xfrm>
          <a:prstGeom prst="rect">
            <a:avLst/>
          </a:prstGeom>
        </p:spPr>
      </p:pic>
      <p:sp>
        <p:nvSpPr>
          <p:cNvPr id="5" name="Rektangel 4"/>
          <p:cNvSpPr/>
          <p:nvPr/>
        </p:nvSpPr>
        <p:spPr>
          <a:xfrm>
            <a:off x="1436026" y="898910"/>
            <a:ext cx="8311058" cy="2585323"/>
          </a:xfrm>
          <a:prstGeom prst="rect">
            <a:avLst/>
          </a:prstGeom>
        </p:spPr>
        <p:txBody>
          <a:bodyPr wrap="none">
            <a:spAutoFit/>
          </a:bodyPr>
          <a:lstStyle/>
          <a:p>
            <a:r>
              <a:rPr lang="sv-SE" sz="5400" b="1" dirty="0" smtClean="0">
                <a:solidFill>
                  <a:srgbClr val="00B050"/>
                </a:solidFill>
              </a:rPr>
              <a:t>LÄRGRUPPER VIA </a:t>
            </a:r>
            <a:r>
              <a:rPr lang="sv-SE" sz="5400" b="1" dirty="0" smtClean="0">
                <a:solidFill>
                  <a:srgbClr val="00B050"/>
                </a:solidFill>
              </a:rPr>
              <a:t>RF-SISU</a:t>
            </a:r>
          </a:p>
          <a:p>
            <a:endParaRPr lang="sv-SE" sz="5400" b="1" dirty="0">
              <a:solidFill>
                <a:srgbClr val="00B050"/>
              </a:solidFill>
            </a:endParaRPr>
          </a:p>
          <a:p>
            <a:r>
              <a:rPr lang="sv-SE" sz="5400" b="1" dirty="0" smtClean="0">
                <a:solidFill>
                  <a:srgbClr val="00B050"/>
                </a:solidFill>
              </a:rPr>
              <a:t>Se bifogat utskick!</a:t>
            </a:r>
            <a:endParaRPr lang="sv-SE" sz="5400" b="1" dirty="0">
              <a:solidFill>
                <a:srgbClr val="00B050"/>
              </a:solidFill>
            </a:endParaRPr>
          </a:p>
        </p:txBody>
      </p:sp>
    </p:spTree>
    <p:extLst>
      <p:ext uri="{BB962C8B-B14F-4D97-AF65-F5344CB8AC3E}">
        <p14:creationId xmlns:p14="http://schemas.microsoft.com/office/powerpoint/2010/main" val="1960398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23AC6A-C13E-D0E6-3521-3995453B2E58}"/>
              </a:ext>
            </a:extLst>
          </p:cNvPr>
          <p:cNvSpPr>
            <a:spLocks noGrp="1"/>
          </p:cNvSpPr>
          <p:nvPr>
            <p:ph type="title"/>
          </p:nvPr>
        </p:nvSpPr>
        <p:spPr>
          <a:xfrm>
            <a:off x="557618" y="896011"/>
            <a:ext cx="9875520" cy="1356360"/>
          </a:xfrm>
        </p:spPr>
        <p:txBody>
          <a:bodyPr/>
          <a:lstStyle/>
          <a:p>
            <a:r>
              <a:rPr lang="sv-SE" dirty="0" smtClean="0"/>
              <a:t>UTLÄMNING av</a:t>
            </a:r>
            <a:br>
              <a:rPr lang="sv-SE" dirty="0" smtClean="0"/>
            </a:br>
            <a:r>
              <a:rPr lang="sv-SE" dirty="0" smtClean="0"/>
              <a:t>MATCHSTÄLL</a:t>
            </a:r>
            <a:br>
              <a:rPr lang="sv-SE" dirty="0" smtClean="0"/>
            </a:br>
            <a:r>
              <a:rPr lang="sv-SE" dirty="0" smtClean="0"/>
              <a:t>- så gick det!</a:t>
            </a:r>
            <a:endParaRPr lang="sv-SE" dirty="0">
              <a:latin typeface="Calibri" panose="020F0502020204030204" pitchFamily="34" charset="0"/>
              <a:cs typeface="Calibri" panose="020F0502020204030204" pitchFamily="34" charset="0"/>
            </a:endParaRP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2308886543"/>
              </p:ext>
            </p:extLst>
          </p:nvPr>
        </p:nvGraphicFramePr>
        <p:xfrm>
          <a:off x="7167763" y="667411"/>
          <a:ext cx="4089362" cy="3653576"/>
        </p:xfrm>
        <a:graphic>
          <a:graphicData uri="http://schemas.openxmlformats.org/drawingml/2006/table">
            <a:tbl>
              <a:tblPr>
                <a:tableStyleId>{5C22544A-7EE6-4342-B048-85BDC9FD1C3A}</a:tableStyleId>
              </a:tblPr>
              <a:tblGrid>
                <a:gridCol w="746298">
                  <a:extLst>
                    <a:ext uri="{9D8B030D-6E8A-4147-A177-3AD203B41FA5}">
                      <a16:colId xmlns:a16="http://schemas.microsoft.com/office/drawing/2014/main" val="2934636864"/>
                    </a:ext>
                  </a:extLst>
                </a:gridCol>
                <a:gridCol w="471346">
                  <a:extLst>
                    <a:ext uri="{9D8B030D-6E8A-4147-A177-3AD203B41FA5}">
                      <a16:colId xmlns:a16="http://schemas.microsoft.com/office/drawing/2014/main" val="3817837366"/>
                    </a:ext>
                  </a:extLst>
                </a:gridCol>
                <a:gridCol w="471346">
                  <a:extLst>
                    <a:ext uri="{9D8B030D-6E8A-4147-A177-3AD203B41FA5}">
                      <a16:colId xmlns:a16="http://schemas.microsoft.com/office/drawing/2014/main" val="3335649988"/>
                    </a:ext>
                  </a:extLst>
                </a:gridCol>
                <a:gridCol w="471346">
                  <a:extLst>
                    <a:ext uri="{9D8B030D-6E8A-4147-A177-3AD203B41FA5}">
                      <a16:colId xmlns:a16="http://schemas.microsoft.com/office/drawing/2014/main" val="2634854628"/>
                    </a:ext>
                  </a:extLst>
                </a:gridCol>
                <a:gridCol w="986334">
                  <a:extLst>
                    <a:ext uri="{9D8B030D-6E8A-4147-A177-3AD203B41FA5}">
                      <a16:colId xmlns:a16="http://schemas.microsoft.com/office/drawing/2014/main" val="3410590837"/>
                    </a:ext>
                  </a:extLst>
                </a:gridCol>
                <a:gridCol w="471346">
                  <a:extLst>
                    <a:ext uri="{9D8B030D-6E8A-4147-A177-3AD203B41FA5}">
                      <a16:colId xmlns:a16="http://schemas.microsoft.com/office/drawing/2014/main" val="3573886933"/>
                    </a:ext>
                  </a:extLst>
                </a:gridCol>
                <a:gridCol w="471346">
                  <a:extLst>
                    <a:ext uri="{9D8B030D-6E8A-4147-A177-3AD203B41FA5}">
                      <a16:colId xmlns:a16="http://schemas.microsoft.com/office/drawing/2014/main" val="2953894338"/>
                    </a:ext>
                  </a:extLst>
                </a:gridCol>
              </a:tblGrid>
              <a:tr h="161939">
                <a:tc gridSpan="4">
                  <a:txBody>
                    <a:bodyPr/>
                    <a:lstStyle/>
                    <a:p>
                      <a:pPr algn="l" fontAlgn="b"/>
                      <a:r>
                        <a:rPr lang="sv-SE" sz="1000" u="none" strike="noStrike">
                          <a:effectLst/>
                        </a:rPr>
                        <a:t>Sammanställning Storlekar Matchställ</a:t>
                      </a:r>
                      <a:endParaRPr lang="sv-SE" sz="1000" b="1" i="0" u="none" strike="noStrike">
                        <a:solidFill>
                          <a:srgbClr val="000000"/>
                        </a:solidFill>
                        <a:effectLst/>
                        <a:latin typeface="Aptos Narrow"/>
                      </a:endParaRPr>
                    </a:p>
                  </a:txBody>
                  <a:tcPr marL="8139" marR="8139" marT="8139" marB="0" anchor="b"/>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258084889"/>
                  </a:ext>
                </a:extLst>
              </a:tr>
              <a:tr h="161939">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LAG:</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366104674"/>
                  </a:ext>
                </a:extLst>
              </a:tr>
              <a:tr h="161939">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antal spelare i laget:</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812341319"/>
                  </a:ext>
                </a:extLst>
              </a:tr>
              <a:tr h="161939">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Födda år:</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dirty="0">
                          <a:effectLst/>
                        </a:rPr>
                        <a:t> </a:t>
                      </a:r>
                      <a:endParaRPr lang="sv-SE" sz="900" b="0" i="0" u="none" strike="noStrike" dirty="0">
                        <a:solidFill>
                          <a:srgbClr val="000000"/>
                        </a:solidFill>
                        <a:effectLst/>
                        <a:latin typeface="Aptos Narrow"/>
                      </a:endParaRPr>
                    </a:p>
                  </a:txBody>
                  <a:tcPr marL="8139" marR="8139" marT="8139" marB="0" anchor="b"/>
                </a:tc>
                <a:extLst>
                  <a:ext uri="{0D108BD9-81ED-4DB2-BD59-A6C34878D82A}">
                    <a16:rowId xmlns:a16="http://schemas.microsoft.com/office/drawing/2014/main" val="935646732"/>
                  </a:ext>
                </a:extLst>
              </a:tr>
              <a:tr h="161939">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420555011"/>
                  </a:ext>
                </a:extLst>
              </a:tr>
              <a:tr h="161939">
                <a:tc gridSpan="5">
                  <a:txBody>
                    <a:bodyPr/>
                    <a:lstStyle/>
                    <a:p>
                      <a:pPr algn="l" fontAlgn="b"/>
                      <a:r>
                        <a:rPr lang="sv-SE" sz="900" u="none" strike="noStrike">
                          <a:effectLst/>
                        </a:rPr>
                        <a:t>Vid 1 lag i seriespel: 17 tröjor och shorts, 2 Målvaktsställ</a:t>
                      </a:r>
                      <a:endParaRPr lang="sv-SE" sz="900" b="1" i="0" u="none" strike="noStrike">
                        <a:solidFill>
                          <a:srgbClr val="000000"/>
                        </a:solidFill>
                        <a:effectLst/>
                        <a:latin typeface="Aptos Narrow"/>
                      </a:endParaRPr>
                    </a:p>
                  </a:txBody>
                  <a:tcPr marL="8139" marR="8139" marT="8139" marB="0" anchor="b"/>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3986362397"/>
                  </a:ext>
                </a:extLst>
              </a:tr>
              <a:tr h="161939">
                <a:tc gridSpan="5">
                  <a:txBody>
                    <a:bodyPr/>
                    <a:lstStyle/>
                    <a:p>
                      <a:pPr algn="l" fontAlgn="b"/>
                      <a:r>
                        <a:rPr lang="sv-SE" sz="900" u="none" strike="noStrike">
                          <a:effectLst/>
                        </a:rPr>
                        <a:t>Vid 2 lag i seriespel: ställ till varje spelare (om möjligt)</a:t>
                      </a:r>
                      <a:endParaRPr lang="sv-SE" sz="900" b="1" i="0" u="none" strike="noStrike">
                        <a:solidFill>
                          <a:srgbClr val="000000"/>
                        </a:solidFill>
                        <a:effectLst/>
                        <a:latin typeface="Aptos Narrow"/>
                      </a:endParaRPr>
                    </a:p>
                  </a:txBody>
                  <a:tcPr marL="8139" marR="8139" marT="8139" marB="0" anchor="b"/>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2061831608"/>
                  </a:ext>
                </a:extLst>
              </a:tr>
              <a:tr h="161939">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3229834520"/>
                  </a:ext>
                </a:extLst>
              </a:tr>
              <a:tr h="161939">
                <a:tc gridSpan="3">
                  <a:txBody>
                    <a:bodyPr/>
                    <a:lstStyle/>
                    <a:p>
                      <a:pPr algn="ctr" fontAlgn="b"/>
                      <a:r>
                        <a:rPr lang="sv-SE" sz="1000" u="none" strike="noStrike">
                          <a:effectLst/>
                        </a:rPr>
                        <a:t>Tröjor</a:t>
                      </a:r>
                      <a:endParaRPr lang="sv-SE" sz="1000" b="0" i="1" u="none" strike="noStrike">
                        <a:solidFill>
                          <a:srgbClr val="000000"/>
                        </a:solidFill>
                        <a:effectLst/>
                        <a:latin typeface="Aptos Narrow"/>
                      </a:endParaRPr>
                    </a:p>
                  </a:txBody>
                  <a:tcPr marL="8139" marR="8139" marT="8139" marB="0" anchor="b"/>
                </a:tc>
                <a:tc hMerge="1">
                  <a:txBody>
                    <a:bodyPr/>
                    <a:lstStyle/>
                    <a:p>
                      <a:endParaRPr lang="sv-SE"/>
                    </a:p>
                  </a:txBody>
                  <a:tcPr/>
                </a:tc>
                <a:tc hMerge="1">
                  <a:txBody>
                    <a:bodyPr/>
                    <a:lstStyle/>
                    <a:p>
                      <a:endParaRPr lang="sv-SE"/>
                    </a:p>
                  </a:txBody>
                  <a:tcPr/>
                </a:tc>
                <a:tc>
                  <a:txBody>
                    <a:bodyPr/>
                    <a:lstStyle/>
                    <a:p>
                      <a:pPr algn="l" fontAlgn="b"/>
                      <a:endParaRPr lang="sv-SE" sz="900" b="0" i="0" u="none" strike="noStrike">
                        <a:solidFill>
                          <a:srgbClr val="000000"/>
                        </a:solidFill>
                        <a:effectLst/>
                        <a:latin typeface="Aptos Narrow"/>
                      </a:endParaRPr>
                    </a:p>
                  </a:txBody>
                  <a:tcPr marL="8139" marR="8139" marT="8139" marB="0" anchor="b"/>
                </a:tc>
                <a:tc gridSpan="3">
                  <a:txBody>
                    <a:bodyPr/>
                    <a:lstStyle/>
                    <a:p>
                      <a:pPr algn="ctr" fontAlgn="b"/>
                      <a:r>
                        <a:rPr lang="sv-SE" sz="1000" u="none" strike="noStrike" dirty="0">
                          <a:effectLst/>
                        </a:rPr>
                        <a:t>shorts</a:t>
                      </a:r>
                      <a:endParaRPr lang="sv-SE" sz="1000" b="0" i="1" u="none" strike="noStrike" dirty="0">
                        <a:solidFill>
                          <a:srgbClr val="000000"/>
                        </a:solidFill>
                        <a:effectLst/>
                        <a:latin typeface="Aptos Narrow"/>
                      </a:endParaRPr>
                    </a:p>
                  </a:txBody>
                  <a:tcPr marL="8139" marR="8139" marT="8139"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3159847871"/>
                  </a:ext>
                </a:extLst>
              </a:tr>
              <a:tr h="161939">
                <a:tc>
                  <a:txBody>
                    <a:bodyPr/>
                    <a:lstStyle/>
                    <a:p>
                      <a:pPr algn="l" fontAlgn="b"/>
                      <a:r>
                        <a:rPr lang="sv-SE" sz="900" u="none" strike="noStrike">
                          <a:effectLst/>
                        </a:rPr>
                        <a:t>Storlek</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antal</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totalt</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Storlek</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antal</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totalt</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4155672609"/>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461370055"/>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3051419265"/>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2349490439"/>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dirty="0">
                          <a:effectLst/>
                        </a:rPr>
                        <a:t> </a:t>
                      </a:r>
                      <a:endParaRPr lang="sv-SE" sz="900" b="0" i="0" u="none" strike="noStrike" dirty="0">
                        <a:solidFill>
                          <a:srgbClr val="000000"/>
                        </a:solidFill>
                        <a:effectLst/>
                        <a:latin typeface="Aptos Narrow"/>
                      </a:endParaRPr>
                    </a:p>
                  </a:txBody>
                  <a:tcPr marL="8139" marR="8139" marT="8139" marB="0" anchor="b"/>
                </a:tc>
                <a:extLst>
                  <a:ext uri="{0D108BD9-81ED-4DB2-BD59-A6C34878D82A}">
                    <a16:rowId xmlns:a16="http://schemas.microsoft.com/office/drawing/2014/main" val="3681865205"/>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dirty="0">
                          <a:effectLst/>
                        </a:rPr>
                        <a:t> </a:t>
                      </a:r>
                      <a:endParaRPr lang="sv-SE" sz="900" b="0" i="0" u="none" strike="noStrike" dirty="0">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1143362544"/>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dirty="0">
                          <a:effectLst/>
                        </a:rPr>
                        <a:t> </a:t>
                      </a:r>
                      <a:endParaRPr lang="sv-SE" sz="900" b="0" i="0" u="none" strike="noStrike" dirty="0">
                        <a:solidFill>
                          <a:srgbClr val="000000"/>
                        </a:solidFill>
                        <a:effectLst/>
                        <a:latin typeface="Aptos Narrow"/>
                      </a:endParaRPr>
                    </a:p>
                  </a:txBody>
                  <a:tcPr marL="8139" marR="8139" marT="8139" marB="0" anchor="b"/>
                </a:tc>
                <a:tc>
                  <a:txBody>
                    <a:bodyPr/>
                    <a:lstStyle/>
                    <a:p>
                      <a:pPr algn="l" fontAlgn="b"/>
                      <a:endParaRPr lang="sv-SE" sz="900" b="0" i="0" u="none" strike="noStrike" dirty="0">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966728271"/>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dirty="0">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117136801"/>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772925304"/>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3541202886"/>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945162624"/>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dirty="0">
                          <a:effectLst/>
                        </a:rPr>
                        <a:t> </a:t>
                      </a:r>
                      <a:endParaRPr lang="sv-SE" sz="900" b="0" i="0" u="none" strike="noStrike" dirty="0">
                        <a:solidFill>
                          <a:srgbClr val="000000"/>
                        </a:solidFill>
                        <a:effectLst/>
                        <a:latin typeface="Aptos Narrow"/>
                      </a:endParaRPr>
                    </a:p>
                  </a:txBody>
                  <a:tcPr marL="8139" marR="8139" marT="8139" marB="0" anchor="b"/>
                </a:tc>
                <a:extLst>
                  <a:ext uri="{0D108BD9-81ED-4DB2-BD59-A6C34878D82A}">
                    <a16:rowId xmlns:a16="http://schemas.microsoft.com/office/drawing/2014/main" val="339876670"/>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2029047227"/>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206211096"/>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dirty="0">
                          <a:effectLst/>
                        </a:rPr>
                        <a:t> </a:t>
                      </a:r>
                      <a:endParaRPr lang="sv-SE" sz="900" b="0" i="0" u="none" strike="noStrike" dirty="0">
                        <a:solidFill>
                          <a:srgbClr val="000000"/>
                        </a:solidFill>
                        <a:effectLst/>
                        <a:latin typeface="Aptos Narrow"/>
                      </a:endParaRPr>
                    </a:p>
                  </a:txBody>
                  <a:tcPr marL="8139" marR="8139" marT="8139" marB="0" anchor="b"/>
                </a:tc>
                <a:extLst>
                  <a:ext uri="{0D108BD9-81ED-4DB2-BD59-A6C34878D82A}">
                    <a16:rowId xmlns:a16="http://schemas.microsoft.com/office/drawing/2014/main" val="1766978058"/>
                  </a:ext>
                </a:extLst>
              </a:tr>
            </a:tbl>
          </a:graphicData>
        </a:graphic>
      </p:graphicFrame>
      <p:pic>
        <p:nvPicPr>
          <p:cNvPr id="4" name="Bildobjekt 3">
            <a:extLst>
              <a:ext uri="{FF2B5EF4-FFF2-40B4-BE49-F238E27FC236}">
                <a16:creationId xmlns:a16="http://schemas.microsoft.com/office/drawing/2014/main" id="{4722B2B8-E699-B520-0D9D-AF5911B22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3539" y="5129502"/>
            <a:ext cx="1087172" cy="1311506"/>
          </a:xfrm>
          <a:prstGeom prst="rect">
            <a:avLst/>
          </a:prstGeom>
        </p:spPr>
      </p:pic>
      <p:pic>
        <p:nvPicPr>
          <p:cNvPr id="2050" name="Picture 2" descr="Passa på! Lägg bud på matchtröjan och årskort från Boden Handboll - P4  Norrbotten | Sveriges Rad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18" y="2775412"/>
            <a:ext cx="6100729" cy="34164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992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4297B0A-6506-425E-8949-841025B225E5}"/>
              </a:ext>
            </a:extLst>
          </p:cNvPr>
          <p:cNvSpPr txBox="1">
            <a:spLocks/>
          </p:cNvSpPr>
          <p:nvPr/>
        </p:nvSpPr>
        <p:spPr>
          <a:xfrm>
            <a:off x="992678" y="3849138"/>
            <a:ext cx="11770822" cy="1869522"/>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sv-SE" sz="3600" dirty="0" smtClean="0">
                <a:solidFill>
                  <a:schemeClr val="tx1"/>
                </a:solidFill>
              </a:rPr>
              <a:t>Arbetet </a:t>
            </a:r>
            <a:r>
              <a:rPr lang="sv-SE" sz="3600" dirty="0">
                <a:solidFill>
                  <a:schemeClr val="tx1"/>
                </a:solidFill>
              </a:rPr>
              <a:t>med träningstider för 24/25 klart </a:t>
            </a:r>
            <a:endParaRPr lang="sv-SE" sz="3600" dirty="0" smtClean="0">
              <a:solidFill>
                <a:schemeClr val="tx1"/>
              </a:solidFill>
            </a:endParaRPr>
          </a:p>
          <a:p>
            <a:r>
              <a:rPr lang="sv-SE" sz="3600" dirty="0" smtClean="0">
                <a:solidFill>
                  <a:schemeClr val="tx1"/>
                </a:solidFill>
              </a:rPr>
              <a:t>Arbetet går nu </a:t>
            </a:r>
            <a:r>
              <a:rPr lang="sv-SE" sz="3600" dirty="0">
                <a:solidFill>
                  <a:schemeClr val="tx1"/>
                </a:solidFill>
              </a:rPr>
              <a:t>arbetet går vidare; utvärdering, träff med andra föreningar och fritid, policy tas fram etc. </a:t>
            </a:r>
          </a:p>
          <a:p>
            <a:endParaRPr lang="sv-SE" sz="4800" dirty="0" smtClean="0">
              <a:latin typeface="Georgia" panose="02040502050405020303" pitchFamily="18" charset="0"/>
            </a:endParaRPr>
          </a:p>
        </p:txBody>
      </p:sp>
      <p:pic>
        <p:nvPicPr>
          <p:cNvPr id="4" name="Bildobjekt 3">
            <a:extLst>
              <a:ext uri="{FF2B5EF4-FFF2-40B4-BE49-F238E27FC236}">
                <a16:creationId xmlns:a16="http://schemas.microsoft.com/office/drawing/2014/main" id="{0333541D-5571-4279-A3E0-80E6019F8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653" y="676255"/>
            <a:ext cx="1087172" cy="1311506"/>
          </a:xfrm>
          <a:prstGeom prst="rect">
            <a:avLst/>
          </a:prstGeom>
        </p:spPr>
      </p:pic>
      <p:sp>
        <p:nvSpPr>
          <p:cNvPr id="5" name="Rektangel 4"/>
          <p:cNvSpPr/>
          <p:nvPr/>
        </p:nvSpPr>
        <p:spPr>
          <a:xfrm>
            <a:off x="992678" y="1110598"/>
            <a:ext cx="7188186" cy="1754326"/>
          </a:xfrm>
          <a:prstGeom prst="rect">
            <a:avLst/>
          </a:prstGeom>
        </p:spPr>
        <p:txBody>
          <a:bodyPr wrap="none">
            <a:spAutoFit/>
          </a:bodyPr>
          <a:lstStyle/>
          <a:p>
            <a:r>
              <a:rPr lang="sv-SE" sz="5400" b="1" dirty="0" smtClean="0">
                <a:solidFill>
                  <a:srgbClr val="00B050"/>
                </a:solidFill>
              </a:rPr>
              <a:t>Också var de’ det med</a:t>
            </a:r>
          </a:p>
          <a:p>
            <a:r>
              <a:rPr lang="sv-SE" sz="5400" b="1" dirty="0" smtClean="0">
                <a:solidFill>
                  <a:srgbClr val="00B050"/>
                </a:solidFill>
              </a:rPr>
              <a:t>TRÄNINGSTIDERNA….</a:t>
            </a:r>
            <a:endParaRPr lang="sv-SE" sz="5400" b="1" dirty="0">
              <a:solidFill>
                <a:srgbClr val="00B050"/>
              </a:solidFill>
            </a:endParaRPr>
          </a:p>
        </p:txBody>
      </p:sp>
    </p:spTree>
    <p:extLst>
      <p:ext uri="{BB962C8B-B14F-4D97-AF65-F5344CB8AC3E}">
        <p14:creationId xmlns:p14="http://schemas.microsoft.com/office/powerpoint/2010/main" val="3812579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7533060" y="3558980"/>
            <a:ext cx="2561506" cy="2364467"/>
          </a:xfrm>
          <a:prstGeom prst="rect">
            <a:avLst/>
          </a:prstGeom>
        </p:spPr>
      </p:pic>
      <p:pic>
        <p:nvPicPr>
          <p:cNvPr id="14" name="Bildobjekt 13">
            <a:extLst>
              <a:ext uri="{FF2B5EF4-FFF2-40B4-BE49-F238E27FC236}">
                <a16:creationId xmlns:a16="http://schemas.microsoft.com/office/drawing/2014/main" id="{D20AE3CF-34FA-430E-A0C4-05C9919CB34D}"/>
              </a:ext>
            </a:extLst>
          </p:cNvPr>
          <p:cNvPicPr>
            <a:picLocks noChangeAspect="1"/>
          </p:cNvPicPr>
          <p:nvPr/>
        </p:nvPicPr>
        <p:blipFill rotWithShape="1">
          <a:blip r:embed="rId3"/>
          <a:srcRect l="7873" t="22492" r="28432" b="42366"/>
          <a:stretch/>
        </p:blipFill>
        <p:spPr>
          <a:xfrm rot="21004867">
            <a:off x="1282628" y="890843"/>
            <a:ext cx="6149356" cy="3217380"/>
          </a:xfrm>
          <a:prstGeom prst="rect">
            <a:avLst/>
          </a:prstGeom>
          <a:ln>
            <a:noFill/>
          </a:ln>
          <a:effectLst>
            <a:softEdge rad="112500"/>
          </a:effectLst>
        </p:spPr>
      </p:pic>
      <p:sp>
        <p:nvSpPr>
          <p:cNvPr id="2" name="textruta 1"/>
          <p:cNvSpPr txBox="1"/>
          <p:nvPr/>
        </p:nvSpPr>
        <p:spPr>
          <a:xfrm flipH="1">
            <a:off x="1861072" y="5082988"/>
            <a:ext cx="4257340" cy="923330"/>
          </a:xfrm>
          <a:prstGeom prst="rect">
            <a:avLst/>
          </a:prstGeom>
          <a:noFill/>
        </p:spPr>
        <p:txBody>
          <a:bodyPr wrap="square" rtlCol="0">
            <a:spAutoFit/>
          </a:bodyPr>
          <a:lstStyle/>
          <a:p>
            <a:r>
              <a:rPr lang="sv-SE" dirty="0" smtClean="0"/>
              <a:t>Byte av betaltjänst från </a:t>
            </a:r>
            <a:r>
              <a:rPr lang="sv-SE" dirty="0" err="1" smtClean="0"/>
              <a:t>Billogram</a:t>
            </a:r>
            <a:r>
              <a:rPr lang="sv-SE" dirty="0" smtClean="0"/>
              <a:t> till PING</a:t>
            </a:r>
          </a:p>
          <a:p>
            <a:r>
              <a:rPr lang="sv-SE" dirty="0" smtClean="0"/>
              <a:t>Info kommer att gå ut till alla medlemmar innan det kommer inbetalningsuppmaning</a:t>
            </a:r>
            <a:endParaRPr lang="sv-SE" dirty="0"/>
          </a:p>
        </p:txBody>
      </p:sp>
    </p:spTree>
    <p:extLst>
      <p:ext uri="{BB962C8B-B14F-4D97-AF65-F5344CB8AC3E}">
        <p14:creationId xmlns:p14="http://schemas.microsoft.com/office/powerpoint/2010/main" val="3179726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D20AE3CF-34FA-430E-A0C4-05C9919CB34D}"/>
              </a:ext>
            </a:extLst>
          </p:cNvPr>
          <p:cNvPicPr>
            <a:picLocks noChangeAspect="1"/>
          </p:cNvPicPr>
          <p:nvPr/>
        </p:nvPicPr>
        <p:blipFill rotWithShape="1">
          <a:blip r:embed="rId2"/>
          <a:srcRect l="7873" t="22492" r="28432" b="42366"/>
          <a:stretch/>
        </p:blipFill>
        <p:spPr>
          <a:xfrm rot="21004867">
            <a:off x="1282628" y="890843"/>
            <a:ext cx="6149356" cy="3217380"/>
          </a:xfrm>
          <a:prstGeom prst="rect">
            <a:avLst/>
          </a:prstGeom>
          <a:ln>
            <a:noFill/>
          </a:ln>
          <a:effectLst>
            <a:softEdge rad="112500"/>
          </a:effectLst>
        </p:spPr>
      </p:pic>
      <p:pic>
        <p:nvPicPr>
          <p:cNvPr id="3" name="Bildobjekt 2"/>
          <p:cNvPicPr>
            <a:picLocks noChangeAspect="1"/>
          </p:cNvPicPr>
          <p:nvPr/>
        </p:nvPicPr>
        <p:blipFill>
          <a:blip r:embed="rId3"/>
          <a:stretch>
            <a:fillRect/>
          </a:stretch>
        </p:blipFill>
        <p:spPr>
          <a:xfrm>
            <a:off x="4567237" y="4000500"/>
            <a:ext cx="7416550" cy="2569513"/>
          </a:xfrm>
          <a:prstGeom prst="rect">
            <a:avLst/>
          </a:prstGeom>
        </p:spPr>
      </p:pic>
    </p:spTree>
    <p:extLst>
      <p:ext uri="{BB962C8B-B14F-4D97-AF65-F5344CB8AC3E}">
        <p14:creationId xmlns:p14="http://schemas.microsoft.com/office/powerpoint/2010/main" val="2279829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Grund">
  <a:themeElements>
    <a:clrScheme name="Grö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Grun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rund">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d442ac4-74db-4917-b916-cc8a21fafb07" xsi:nil="true"/>
    <lcf76f155ced4ddcb4097134ff3c332f xmlns="7413362e-5d11-4faa-8ffd-20fc555c09b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EE94430036444B8AF1CC194F598DC7" ma:contentTypeVersion="11" ma:contentTypeDescription="Create a new document." ma:contentTypeScope="" ma:versionID="e52e7be645d6eb886bdd4210691b02f5">
  <xsd:schema xmlns:xsd="http://www.w3.org/2001/XMLSchema" xmlns:xs="http://www.w3.org/2001/XMLSchema" xmlns:p="http://schemas.microsoft.com/office/2006/metadata/properties" xmlns:ns2="7413362e-5d11-4faa-8ffd-20fc555c09b4" xmlns:ns3="8d442ac4-74db-4917-b916-cc8a21fafb07" targetNamespace="http://schemas.microsoft.com/office/2006/metadata/properties" ma:root="true" ma:fieldsID="62650deb0648dae174c6049164446c0f" ns2:_="" ns3:_="">
    <xsd:import namespace="7413362e-5d11-4faa-8ffd-20fc555c09b4"/>
    <xsd:import namespace="8d442ac4-74db-4917-b916-cc8a21fafb0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13362e-5d11-4faa-8ffd-20fc555c09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e019dd6-e696-4e98-b7b6-e3e8aac8850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442ac4-74db-4917-b916-cc8a21fafb0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cb86952-ac85-49f9-a3af-ec1155411185}" ma:internalName="TaxCatchAll" ma:showField="CatchAllData" ma:web="8d442ac4-74db-4917-b916-cc8a21fafb07">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8E8566-52F0-4ECC-9D99-C04ACBC26B2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d442ac4-74db-4917-b916-cc8a21fafb07"/>
    <ds:schemaRef ds:uri="http://purl.org/dc/terms/"/>
    <ds:schemaRef ds:uri="http://schemas.openxmlformats.org/package/2006/metadata/core-properties"/>
    <ds:schemaRef ds:uri="7413362e-5d11-4faa-8ffd-20fc555c09b4"/>
    <ds:schemaRef ds:uri="http://www.w3.org/XML/1998/namespace"/>
    <ds:schemaRef ds:uri="http://purl.org/dc/dcmitype/"/>
  </ds:schemaRefs>
</ds:datastoreItem>
</file>

<file path=customXml/itemProps2.xml><?xml version="1.0" encoding="utf-8"?>
<ds:datastoreItem xmlns:ds="http://schemas.openxmlformats.org/officeDocument/2006/customXml" ds:itemID="{3B6C200B-3490-43E7-9A00-24220006C8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13362e-5d11-4faa-8ffd-20fc555c09b4"/>
    <ds:schemaRef ds:uri="8d442ac4-74db-4917-b916-cc8a21fafb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471393-A41E-4177-BE7D-94FB2D049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Template>
  <TotalTime>121</TotalTime>
  <Words>863</Words>
  <Application>Microsoft Office PowerPoint</Application>
  <PresentationFormat>Bredbild</PresentationFormat>
  <Paragraphs>218</Paragraphs>
  <Slides>19</Slides>
  <Notes>7</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19</vt:i4>
      </vt:variant>
    </vt:vector>
  </HeadingPairs>
  <TitlesOfParts>
    <vt:vector size="26" baseType="lpstr">
      <vt:lpstr>Aptos Narrow</vt:lpstr>
      <vt:lpstr>Arial</vt:lpstr>
      <vt:lpstr>Calibri</vt:lpstr>
      <vt:lpstr>Corbel</vt:lpstr>
      <vt:lpstr>Gabriola</vt:lpstr>
      <vt:lpstr>Georgia</vt:lpstr>
      <vt:lpstr>Grund</vt:lpstr>
      <vt:lpstr>PowerPoint-presentation</vt:lpstr>
      <vt:lpstr>PowerPoint-presentation</vt:lpstr>
      <vt:lpstr>PowerPoint-presentation</vt:lpstr>
      <vt:lpstr>Domare/Matchvärd/#schysstmatch -  se mer på hemsida!</vt:lpstr>
      <vt:lpstr>PowerPoint-presentation</vt:lpstr>
      <vt:lpstr>UTLÄMNING av MATCHSTÄLL - så gick det!</vt:lpstr>
      <vt:lpstr>PowerPoint-presentation</vt:lpstr>
      <vt:lpstr>PowerPoint-presentation</vt:lpstr>
      <vt:lpstr>PowerPoint-presentation</vt:lpstr>
      <vt:lpstr>PowerPoint-presentation</vt:lpstr>
      <vt:lpstr>Material i hallarna</vt:lpstr>
      <vt:lpstr>Regler/riktlinjer samarbete mellan lagen - vad gäller?</vt:lpstr>
      <vt:lpstr>Inga bussar till match i år betalda av klubben……</vt:lpstr>
      <vt:lpstr>HLR övning! Inbjudan utskickad!</vt:lpstr>
      <vt:lpstr>PowerPoint-presentation</vt:lpstr>
      <vt:lpstr>Inför säsong 2024/2025</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Kristin Samuelsson</dc:creator>
  <cp:lastModifiedBy>Rejler Martin</cp:lastModifiedBy>
  <cp:revision>98</cp:revision>
  <cp:lastPrinted>2018-08-23T15:38:09Z</cp:lastPrinted>
  <dcterms:created xsi:type="dcterms:W3CDTF">2018-06-07T18:23:30Z</dcterms:created>
  <dcterms:modified xsi:type="dcterms:W3CDTF">2024-10-09T05:47:51Z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0x010100ABEE94430036444B8AF1CC194F598DC7</vt:lpwstr>
  </property>
</Properties>
</file>