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74" r:id="rId11"/>
    <p:sldId id="266" r:id="rId12"/>
    <p:sldId id="268" r:id="rId13"/>
    <p:sldId id="272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jwveww/GfM6cAP6AYWSyLHVswu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5EB9D5-FD05-4253-8FCB-F34F9679E338}" v="1" dt="2026-09-03T14:20:49.4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customschemas.google.com/relationships/presentationmetadata" Target="meta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Wahlberg" userId="a09adb31-f820-48a7-911a-f387ee7ab23c" providerId="ADAL" clId="{F8F97E1A-F882-4500-A902-7037FE7CDDDF}"/>
    <pc:docChg chg="undo custSel addSld delSld modSld sldOrd">
      <pc:chgData name="Emma Wahlberg" userId="a09adb31-f820-48a7-911a-f387ee7ab23c" providerId="ADAL" clId="{F8F97E1A-F882-4500-A902-7037FE7CDDDF}" dt="2026-09-03T14:20:49.487" v="1370"/>
      <pc:docMkLst>
        <pc:docMk/>
      </pc:docMkLst>
      <pc:sldChg chg="modSp mod">
        <pc:chgData name="Emma Wahlberg" userId="a09adb31-f820-48a7-911a-f387ee7ab23c" providerId="ADAL" clId="{F8F97E1A-F882-4500-A902-7037FE7CDDDF}" dt="2026-08-31T12:16:24.790" v="1290" actId="20577"/>
        <pc:sldMkLst>
          <pc:docMk/>
          <pc:sldMk cId="0" sldId="257"/>
        </pc:sldMkLst>
        <pc:spChg chg="mod">
          <ac:chgData name="Emma Wahlberg" userId="a09adb31-f820-48a7-911a-f387ee7ab23c" providerId="ADAL" clId="{F8F97E1A-F882-4500-A902-7037FE7CDDDF}" dt="2026-08-31T12:16:24.790" v="1290" actId="20577"/>
          <ac:spMkLst>
            <pc:docMk/>
            <pc:sldMk cId="0" sldId="257"/>
            <ac:spMk id="104" creationId="{00000000-0000-0000-0000-000000000000}"/>
          </ac:spMkLst>
        </pc:spChg>
      </pc:sldChg>
      <pc:sldChg chg="modSp mod">
        <pc:chgData name="Emma Wahlberg" userId="a09adb31-f820-48a7-911a-f387ee7ab23c" providerId="ADAL" clId="{F8F97E1A-F882-4500-A902-7037FE7CDDDF}" dt="2026-08-30T16:02:16.150" v="23" actId="5793"/>
        <pc:sldMkLst>
          <pc:docMk/>
          <pc:sldMk cId="0" sldId="258"/>
        </pc:sldMkLst>
        <pc:spChg chg="mod">
          <ac:chgData name="Emma Wahlberg" userId="a09adb31-f820-48a7-911a-f387ee7ab23c" providerId="ADAL" clId="{F8F97E1A-F882-4500-A902-7037FE7CDDDF}" dt="2026-08-30T16:02:16.150" v="23" actId="5793"/>
          <ac:spMkLst>
            <pc:docMk/>
            <pc:sldMk cId="0" sldId="258"/>
            <ac:spMk id="116" creationId="{00000000-0000-0000-0000-000000000000}"/>
          </ac:spMkLst>
        </pc:spChg>
      </pc:sldChg>
      <pc:sldChg chg="modSp mod">
        <pc:chgData name="Emma Wahlberg" userId="a09adb31-f820-48a7-911a-f387ee7ab23c" providerId="ADAL" clId="{F8F97E1A-F882-4500-A902-7037FE7CDDDF}" dt="2026-08-30T16:10:28.067" v="156" actId="20577"/>
        <pc:sldMkLst>
          <pc:docMk/>
          <pc:sldMk cId="0" sldId="259"/>
        </pc:sldMkLst>
        <pc:spChg chg="mod">
          <ac:chgData name="Emma Wahlberg" userId="a09adb31-f820-48a7-911a-f387ee7ab23c" providerId="ADAL" clId="{F8F97E1A-F882-4500-A902-7037FE7CDDDF}" dt="2026-08-30T16:10:28.067" v="156" actId="20577"/>
          <ac:spMkLst>
            <pc:docMk/>
            <pc:sldMk cId="0" sldId="259"/>
            <ac:spMk id="128" creationId="{00000000-0000-0000-0000-000000000000}"/>
          </ac:spMkLst>
        </pc:spChg>
      </pc:sldChg>
      <pc:sldChg chg="modSp">
        <pc:chgData name="Emma Wahlberg" userId="a09adb31-f820-48a7-911a-f387ee7ab23c" providerId="ADAL" clId="{F8F97E1A-F882-4500-A902-7037FE7CDDDF}" dt="2026-08-27T11:37:44.892" v="7"/>
        <pc:sldMkLst>
          <pc:docMk/>
          <pc:sldMk cId="0" sldId="260"/>
        </pc:sldMkLst>
        <pc:spChg chg="mod">
          <ac:chgData name="Emma Wahlberg" userId="a09adb31-f820-48a7-911a-f387ee7ab23c" providerId="ADAL" clId="{F8F97E1A-F882-4500-A902-7037FE7CDDDF}" dt="2026-08-27T11:37:44.892" v="7"/>
          <ac:spMkLst>
            <pc:docMk/>
            <pc:sldMk cId="0" sldId="260"/>
            <ac:spMk id="140" creationId="{00000000-0000-0000-0000-000000000000}"/>
          </ac:spMkLst>
        </pc:spChg>
      </pc:sldChg>
      <pc:sldChg chg="modSp">
        <pc:chgData name="Emma Wahlberg" userId="a09adb31-f820-48a7-911a-f387ee7ab23c" providerId="ADAL" clId="{F8F97E1A-F882-4500-A902-7037FE7CDDDF}" dt="2026-08-27T11:48:23.954" v="11"/>
        <pc:sldMkLst>
          <pc:docMk/>
          <pc:sldMk cId="0" sldId="261"/>
        </pc:sldMkLst>
        <pc:spChg chg="mod">
          <ac:chgData name="Emma Wahlberg" userId="a09adb31-f820-48a7-911a-f387ee7ab23c" providerId="ADAL" clId="{F8F97E1A-F882-4500-A902-7037FE7CDDDF}" dt="2026-08-27T11:48:23.954" v="11"/>
          <ac:spMkLst>
            <pc:docMk/>
            <pc:sldMk cId="0" sldId="261"/>
            <ac:spMk id="153" creationId="{00000000-0000-0000-0000-000000000000}"/>
          </ac:spMkLst>
        </pc:spChg>
      </pc:sldChg>
      <pc:sldChg chg="modSp mod">
        <pc:chgData name="Emma Wahlberg" userId="a09adb31-f820-48a7-911a-f387ee7ab23c" providerId="ADAL" clId="{F8F97E1A-F882-4500-A902-7037FE7CDDDF}" dt="2026-09-02T12:22:38.422" v="1360" actId="20577"/>
        <pc:sldMkLst>
          <pc:docMk/>
          <pc:sldMk cId="0" sldId="264"/>
        </pc:sldMkLst>
        <pc:spChg chg="mod">
          <ac:chgData name="Emma Wahlberg" userId="a09adb31-f820-48a7-911a-f387ee7ab23c" providerId="ADAL" clId="{F8F97E1A-F882-4500-A902-7037FE7CDDDF}" dt="2026-09-02T12:22:38.422" v="1360" actId="20577"/>
          <ac:spMkLst>
            <pc:docMk/>
            <pc:sldMk cId="0" sldId="264"/>
            <ac:spMk id="194" creationId="{00000000-0000-0000-0000-000000000000}"/>
          </ac:spMkLst>
        </pc:spChg>
      </pc:sldChg>
      <pc:sldChg chg="addSp modSp mod">
        <pc:chgData name="Emma Wahlberg" userId="a09adb31-f820-48a7-911a-f387ee7ab23c" providerId="ADAL" clId="{F8F97E1A-F882-4500-A902-7037FE7CDDDF}" dt="2026-08-30T16:22:12.901" v="631" actId="14100"/>
        <pc:sldMkLst>
          <pc:docMk/>
          <pc:sldMk cId="0" sldId="265"/>
        </pc:sldMkLst>
        <pc:picChg chg="add mod">
          <ac:chgData name="Emma Wahlberg" userId="a09adb31-f820-48a7-911a-f387ee7ab23c" providerId="ADAL" clId="{F8F97E1A-F882-4500-A902-7037FE7CDDDF}" dt="2026-08-30T16:22:12.901" v="631" actId="14100"/>
          <ac:picMkLst>
            <pc:docMk/>
            <pc:sldMk cId="0" sldId="265"/>
            <ac:picMk id="4" creationId="{39B67F48-7C5A-7D27-3AE8-6900F252C58B}"/>
          </ac:picMkLst>
        </pc:picChg>
      </pc:sldChg>
      <pc:sldChg chg="modSp mod">
        <pc:chgData name="Emma Wahlberg" userId="a09adb31-f820-48a7-911a-f387ee7ab23c" providerId="ADAL" clId="{F8F97E1A-F882-4500-A902-7037FE7CDDDF}" dt="2026-08-30T16:15:37.337" v="398" actId="20577"/>
        <pc:sldMkLst>
          <pc:docMk/>
          <pc:sldMk cId="0" sldId="266"/>
        </pc:sldMkLst>
        <pc:spChg chg="mod">
          <ac:chgData name="Emma Wahlberg" userId="a09adb31-f820-48a7-911a-f387ee7ab23c" providerId="ADAL" clId="{F8F97E1A-F882-4500-A902-7037FE7CDDDF}" dt="2026-08-30T16:14:08.937" v="370" actId="20577"/>
          <ac:spMkLst>
            <pc:docMk/>
            <pc:sldMk cId="0" sldId="266"/>
            <ac:spMk id="216" creationId="{00000000-0000-0000-0000-000000000000}"/>
          </ac:spMkLst>
        </pc:spChg>
        <pc:spChg chg="mod">
          <ac:chgData name="Emma Wahlberg" userId="a09adb31-f820-48a7-911a-f387ee7ab23c" providerId="ADAL" clId="{F8F97E1A-F882-4500-A902-7037FE7CDDDF}" dt="2026-08-30T16:15:37.337" v="398" actId="20577"/>
          <ac:spMkLst>
            <pc:docMk/>
            <pc:sldMk cId="0" sldId="266"/>
            <ac:spMk id="218" creationId="{00000000-0000-0000-0000-000000000000}"/>
          </ac:spMkLst>
        </pc:spChg>
      </pc:sldChg>
      <pc:sldChg chg="modSp mod">
        <pc:chgData name="Emma Wahlberg" userId="a09adb31-f820-48a7-911a-f387ee7ab23c" providerId="ADAL" clId="{F8F97E1A-F882-4500-A902-7037FE7CDDDF}" dt="2026-09-03T14:20:49.487" v="1370"/>
        <pc:sldMkLst>
          <pc:docMk/>
          <pc:sldMk cId="0" sldId="268"/>
        </pc:sldMkLst>
        <pc:spChg chg="mod">
          <ac:chgData name="Emma Wahlberg" userId="a09adb31-f820-48a7-911a-f387ee7ab23c" providerId="ADAL" clId="{F8F97E1A-F882-4500-A902-7037FE7CDDDF}" dt="2026-09-03T14:20:49.487" v="1370"/>
          <ac:spMkLst>
            <pc:docMk/>
            <pc:sldMk cId="0" sldId="268"/>
            <ac:spMk id="243" creationId="{00000000-0000-0000-0000-000000000000}"/>
          </ac:spMkLst>
        </pc:spChg>
      </pc:sldChg>
      <pc:sldChg chg="modSp add mod ord setBg">
        <pc:chgData name="Emma Wahlberg" userId="a09adb31-f820-48a7-911a-f387ee7ab23c" providerId="ADAL" clId="{F8F97E1A-F882-4500-A902-7037FE7CDDDF}" dt="2026-08-31T12:22:55.173" v="1327" actId="255"/>
        <pc:sldMkLst>
          <pc:docMk/>
          <pc:sldMk cId="1217161579" sldId="274"/>
        </pc:sldMkLst>
        <pc:spChg chg="mod">
          <ac:chgData name="Emma Wahlberg" userId="a09adb31-f820-48a7-911a-f387ee7ab23c" providerId="ADAL" clId="{F8F97E1A-F882-4500-A902-7037FE7CDDDF}" dt="2026-08-31T12:13:11.606" v="1281" actId="14100"/>
          <ac:spMkLst>
            <pc:docMk/>
            <pc:sldMk cId="1217161579" sldId="274"/>
            <ac:spMk id="192" creationId="{DD4A52BB-3DB5-3240-A1E5-257327B09CE6}"/>
          </ac:spMkLst>
        </pc:spChg>
        <pc:spChg chg="mod">
          <ac:chgData name="Emma Wahlberg" userId="a09adb31-f820-48a7-911a-f387ee7ab23c" providerId="ADAL" clId="{F8F97E1A-F882-4500-A902-7037FE7CDDDF}" dt="2026-08-31T12:22:55.173" v="1327" actId="255"/>
          <ac:spMkLst>
            <pc:docMk/>
            <pc:sldMk cId="1217161579" sldId="274"/>
            <ac:spMk id="194" creationId="{819E3E45-059D-82FE-7ED6-BCC317FC128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sv-SE" dirty="0"/>
          </a:p>
        </p:txBody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sv-SE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>
          <a:extLst>
            <a:ext uri="{FF2B5EF4-FFF2-40B4-BE49-F238E27FC236}">
              <a16:creationId xmlns:a16="http://schemas.microsoft.com/office/drawing/2014/main" id="{CD1991CB-2AEA-AFC6-FB47-081F0A901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:notes">
            <a:extLst>
              <a:ext uri="{FF2B5EF4-FFF2-40B4-BE49-F238E27FC236}">
                <a16:creationId xmlns:a16="http://schemas.microsoft.com/office/drawing/2014/main" id="{F82D8963-01E9-1C3B-9B2F-C447CF34C8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9" name="Google Shape;189;p9:notes">
            <a:extLst>
              <a:ext uri="{FF2B5EF4-FFF2-40B4-BE49-F238E27FC236}">
                <a16:creationId xmlns:a16="http://schemas.microsoft.com/office/drawing/2014/main" id="{87E02AA9-CA50-795E-B055-7024527EF7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272563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3" name="Google Shape;21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sv-SE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8" name="Google Shape;23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sv-SE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6" name="Google Shape;28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sv-SE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sv-SE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sv-SE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2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sv-SE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3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sv-SE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Google Shape;14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sv-SE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sv-SE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9" name="Google Shape;18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sv-SE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1" name="Google Shape;20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sv-SE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6" name="Google Shape;76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7" name="Google Shape;77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2" name="Google Shape;82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3" name="Google Shape;83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1" name="Google Shape;31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2" name="Google Shape;32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9" name="Google Shape;39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7" name="Google Shape;4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8" name="Google Shape;4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2" name="Google Shape;5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6" name="Google Shape;56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7" name="Google Shape;57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3" name="Google Shape;63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4" name="Google Shape;64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sv-SE" dirty="0"/>
          </a:p>
        </p:txBody>
      </p:sp>
      <p:sp>
        <p:nvSpPr>
          <p:cNvPr id="68" name="Google Shape;68;p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0" name="Google Shape;7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1" name="Google Shape;7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venskhandboll.se/hf-syd/domare--funktionar/lathund--dokument/regler--tavlingsbestammelser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>
            <a:spLocks noGrp="1"/>
          </p:cNvSpPr>
          <p:nvPr>
            <p:ph type="title"/>
          </p:nvPr>
        </p:nvSpPr>
        <p:spPr>
          <a:xfrm>
            <a:off x="1295400" y="669925"/>
            <a:ext cx="480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en-US" dirty="0">
                <a:solidFill>
                  <a:schemeClr val="lt1"/>
                </a:solidFill>
              </a:rPr>
              <a:t>Välkommen till säsongen 2026/2027!</a:t>
            </a:r>
            <a:endParaRPr dirty="0"/>
          </a:p>
        </p:txBody>
      </p:sp>
      <p:cxnSp>
        <p:nvCxnSpPr>
          <p:cNvPr id="90" name="Google Shape;90;p1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1" name="Google Shape;91;p1"/>
          <p:cNvSpPr txBox="1">
            <a:spLocks noGrp="1"/>
          </p:cNvSpPr>
          <p:nvPr>
            <p:ph type="body" idx="1"/>
          </p:nvPr>
        </p:nvSpPr>
        <p:spPr>
          <a:xfrm>
            <a:off x="1295400" y="2288833"/>
            <a:ext cx="4800600" cy="371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solidFill>
                <a:schemeClr val="lt1"/>
              </a:solidFill>
            </a:endParaRPr>
          </a:p>
        </p:txBody>
      </p:sp>
      <p:pic>
        <p:nvPicPr>
          <p:cNvPr id="92" name="Google Shape;92;p1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58223" y="296901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93" name="Google Shape;93;p1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9F9C230-CD80-D32B-04B6-C4FAC59EA1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458" y="2356006"/>
            <a:ext cx="6638230" cy="383206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>
          <a:extLst>
            <a:ext uri="{FF2B5EF4-FFF2-40B4-BE49-F238E27FC236}">
              <a16:creationId xmlns:a16="http://schemas.microsoft.com/office/drawing/2014/main" id="{47F03546-82C2-43D9-1463-4FBF653CC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">
            <a:extLst>
              <a:ext uri="{FF2B5EF4-FFF2-40B4-BE49-F238E27FC236}">
                <a16:creationId xmlns:a16="http://schemas.microsoft.com/office/drawing/2014/main" id="{265B0892-11C8-B72F-5BDE-9CF61329F859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9">
            <a:extLst>
              <a:ext uri="{FF2B5EF4-FFF2-40B4-BE49-F238E27FC236}">
                <a16:creationId xmlns:a16="http://schemas.microsoft.com/office/drawing/2014/main" id="{DD4A52BB-3DB5-3240-A1E5-257327B09CE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7067" y="669925"/>
            <a:ext cx="585893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dirty="0">
                <a:solidFill>
                  <a:schemeClr val="lt1"/>
                </a:solidFill>
              </a:rPr>
              <a:t>Lagkassa</a:t>
            </a:r>
            <a:endParaRPr dirty="0"/>
          </a:p>
        </p:txBody>
      </p:sp>
      <p:cxnSp>
        <p:nvCxnSpPr>
          <p:cNvPr id="193" name="Google Shape;193;p9">
            <a:extLst>
              <a:ext uri="{FF2B5EF4-FFF2-40B4-BE49-F238E27FC236}">
                <a16:creationId xmlns:a16="http://schemas.microsoft.com/office/drawing/2014/main" id="{2ED8A877-D635-3E1F-B368-545CD5789CAA}"/>
              </a:ext>
            </a:extLst>
          </p:cNvPr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4" name="Google Shape;194;p9">
            <a:extLst>
              <a:ext uri="{FF2B5EF4-FFF2-40B4-BE49-F238E27FC236}">
                <a16:creationId xmlns:a16="http://schemas.microsoft.com/office/drawing/2014/main" id="{819E3E45-059D-82FE-7ED6-BCC317FC12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27538" y="2091283"/>
            <a:ext cx="5568462" cy="4766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sv-SE" sz="1600" dirty="0">
                <a:solidFill>
                  <a:schemeClr val="lt1"/>
                </a:solidFill>
              </a:rPr>
              <a:t>Idag har vi 34 958kr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endParaRPr lang="sv-SE" sz="1300" dirty="0">
              <a:solidFill>
                <a:schemeClr val="lt1"/>
              </a:solidFill>
            </a:endParaRPr>
          </a:p>
          <a:p>
            <a:pPr marL="685800" lvl="1" indent="-228600">
              <a:spcBef>
                <a:spcPts val="0"/>
              </a:spcBef>
              <a:buClr>
                <a:schemeClr val="lt1"/>
              </a:buClr>
              <a:buSzPct val="100000"/>
            </a:pPr>
            <a:r>
              <a:rPr lang="sv-SE" sz="1300" dirty="0">
                <a:solidFill>
                  <a:schemeClr val="lt1"/>
                </a:solidFill>
              </a:rPr>
              <a:t>Kommer från kioskförsäljning i Grevhagsskolan</a:t>
            </a:r>
            <a:endParaRPr sz="13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sv-SE" sz="1600" dirty="0">
                <a:solidFill>
                  <a:schemeClr val="lt1"/>
                </a:solidFill>
              </a:rPr>
              <a:t>Utgifter under förra året</a:t>
            </a:r>
          </a:p>
          <a:p>
            <a:pPr marL="685800" lvl="1" indent="-228600">
              <a:spcBef>
                <a:spcPts val="1000"/>
              </a:spcBef>
              <a:buClr>
                <a:schemeClr val="lt1"/>
              </a:buClr>
              <a:buSzPct val="100000"/>
            </a:pPr>
            <a:r>
              <a:rPr lang="sv-SE" sz="1300" dirty="0">
                <a:solidFill>
                  <a:schemeClr val="bg1"/>
                </a:solidFill>
              </a:rPr>
              <a:t>Beachhandbollscup juni 2026 och 2025</a:t>
            </a:r>
          </a:p>
          <a:p>
            <a:pPr marL="685800" lvl="1" indent="-228600">
              <a:spcBef>
                <a:spcPts val="1000"/>
              </a:spcBef>
              <a:buClr>
                <a:schemeClr val="lt1"/>
              </a:buClr>
              <a:buSzPct val="100000"/>
            </a:pPr>
            <a:r>
              <a:rPr lang="sv-SE" sz="1300" dirty="0">
                <a:solidFill>
                  <a:schemeClr val="bg1"/>
                </a:solidFill>
              </a:rPr>
              <a:t>Mat på väg hem från Irsta</a:t>
            </a:r>
          </a:p>
          <a:p>
            <a:pPr marL="685800" lvl="1" indent="-228600">
              <a:spcBef>
                <a:spcPts val="1000"/>
              </a:spcBef>
              <a:buClr>
                <a:schemeClr val="lt1"/>
              </a:buClr>
              <a:buSzPct val="100000"/>
            </a:pPr>
            <a:r>
              <a:rPr lang="sv-SE" sz="1300" dirty="0">
                <a:solidFill>
                  <a:schemeClr val="bg1"/>
                </a:solidFill>
              </a:rPr>
              <a:t>Påskbollen</a:t>
            </a:r>
          </a:p>
          <a:p>
            <a:pPr marL="685800" lvl="1" indent="-228600">
              <a:spcBef>
                <a:spcPts val="1000"/>
              </a:spcBef>
              <a:buClr>
                <a:schemeClr val="lt1"/>
              </a:buClr>
              <a:buSzPct val="100000"/>
            </a:pPr>
            <a:r>
              <a:rPr lang="sv-SE" sz="1300" dirty="0">
                <a:solidFill>
                  <a:schemeClr val="bg1"/>
                </a:solidFill>
              </a:rPr>
              <a:t>Inbetalning träningsmatcher 19/9</a:t>
            </a:r>
            <a:endParaRPr sz="1300" dirty="0">
              <a:solidFill>
                <a:schemeClr val="bg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Kommande utgifter</a:t>
            </a:r>
          </a:p>
          <a:p>
            <a:pPr marL="685800" lvl="1" indent="-228600">
              <a:spcBef>
                <a:spcPts val="1000"/>
              </a:spcBef>
              <a:buClr>
                <a:schemeClr val="lt1"/>
              </a:buClr>
              <a:buSzPct val="100000"/>
            </a:pPr>
            <a:r>
              <a:rPr lang="en-US" sz="1300" dirty="0">
                <a:solidFill>
                  <a:schemeClr val="lt1"/>
                </a:solidFill>
              </a:rPr>
              <a:t>Bortatröjor om inte sponsoring räcker</a:t>
            </a:r>
          </a:p>
          <a:p>
            <a:pPr marL="685800" lvl="1" indent="-228600">
              <a:spcBef>
                <a:spcPts val="1000"/>
              </a:spcBef>
              <a:buClr>
                <a:schemeClr val="lt1"/>
              </a:buClr>
              <a:buSzPct val="100000"/>
            </a:pPr>
            <a:r>
              <a:rPr lang="en-US" sz="1300" dirty="0">
                <a:solidFill>
                  <a:schemeClr val="lt1"/>
                </a:solidFill>
              </a:rPr>
              <a:t>Ev beachhandbollcup juni 2027</a:t>
            </a:r>
          </a:p>
          <a:p>
            <a:pPr marL="685800" lvl="1" indent="-228600">
              <a:spcBef>
                <a:spcPts val="1000"/>
              </a:spcBef>
              <a:buClr>
                <a:schemeClr val="lt1"/>
              </a:buClr>
              <a:buSzPct val="100000"/>
            </a:pPr>
            <a:r>
              <a:rPr lang="en-US" sz="1300" dirty="0">
                <a:solidFill>
                  <a:schemeClr val="lt1"/>
                </a:solidFill>
              </a:rPr>
              <a:t>Ev endagscup framåt våren</a:t>
            </a:r>
          </a:p>
          <a:p>
            <a:pPr marL="685800" lvl="1" indent="-228600">
              <a:spcBef>
                <a:spcPts val="1000"/>
              </a:spcBef>
              <a:buClr>
                <a:schemeClr val="lt1"/>
              </a:buClr>
              <a:buSzPct val="100000"/>
            </a:pPr>
            <a:r>
              <a:rPr lang="en-US" sz="1300" dirty="0">
                <a:solidFill>
                  <a:schemeClr val="lt1"/>
                </a:solidFill>
              </a:rPr>
              <a:t>Lagaktivitet – Kolla på Hallbys damer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Kommande intäkter</a:t>
            </a:r>
          </a:p>
          <a:p>
            <a:pPr marL="685800" lvl="1" indent="-228600">
              <a:spcBef>
                <a:spcPts val="1000"/>
              </a:spcBef>
              <a:buClr>
                <a:schemeClr val="lt1"/>
              </a:buClr>
              <a:buSzPct val="100000"/>
            </a:pPr>
            <a:r>
              <a:rPr lang="en-US" sz="1300" dirty="0">
                <a:solidFill>
                  <a:schemeClr val="lt1"/>
                </a:solidFill>
              </a:rPr>
              <a:t>?</a:t>
            </a:r>
          </a:p>
        </p:txBody>
      </p:sp>
      <p:pic>
        <p:nvPicPr>
          <p:cNvPr id="195" name="Google Shape;195;p9" descr="Bildresultat fÃ¶r handboll">
            <a:extLst>
              <a:ext uri="{FF2B5EF4-FFF2-40B4-BE49-F238E27FC236}">
                <a16:creationId xmlns:a16="http://schemas.microsoft.com/office/drawing/2014/main" id="{3D91702C-EF63-F6BA-82B2-35073FA16EF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96" name="Google Shape;196;p9">
            <a:extLst>
              <a:ext uri="{FF2B5EF4-FFF2-40B4-BE49-F238E27FC236}">
                <a16:creationId xmlns:a16="http://schemas.microsoft.com/office/drawing/2014/main" id="{43AD88E1-D678-5519-2C17-6EB54D521F01}"/>
              </a:ext>
            </a:extLst>
          </p:cNvPr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p9" descr="En bild som visar symbol, logotyp, Varumärke&#10;&#10;Automatiskt genererad beskrivning">
            <a:extLst>
              <a:ext uri="{FF2B5EF4-FFF2-40B4-BE49-F238E27FC236}">
                <a16:creationId xmlns:a16="http://schemas.microsoft.com/office/drawing/2014/main" id="{80211432-F26F-AF2A-096C-5BA83154B19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9">
            <a:extLst>
              <a:ext uri="{FF2B5EF4-FFF2-40B4-BE49-F238E27FC236}">
                <a16:creationId xmlns:a16="http://schemas.microsoft.com/office/drawing/2014/main" id="{7526E329-2D34-0CA6-514F-4C4F26ADCE02}"/>
              </a:ext>
            </a:extLst>
          </p:cNvPr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7161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1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1"/>
          <p:cNvSpPr txBox="1">
            <a:spLocks noGrp="1"/>
          </p:cNvSpPr>
          <p:nvPr>
            <p:ph type="title"/>
          </p:nvPr>
        </p:nvSpPr>
        <p:spPr>
          <a:xfrm>
            <a:off x="1047964" y="669925"/>
            <a:ext cx="504803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dirty="0">
                <a:solidFill>
                  <a:schemeClr val="lt1"/>
                </a:solidFill>
              </a:rPr>
              <a:t>När vi träffas gäller</a:t>
            </a:r>
            <a:endParaRPr dirty="0"/>
          </a:p>
        </p:txBody>
      </p:sp>
      <p:cxnSp>
        <p:nvCxnSpPr>
          <p:cNvPr id="217" name="Google Shape;217;p11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8" name="Google Shape;218;p11"/>
          <p:cNvSpPr txBox="1">
            <a:spLocks noGrp="1"/>
          </p:cNvSpPr>
          <p:nvPr>
            <p:ph type="body" idx="1"/>
          </p:nvPr>
        </p:nvSpPr>
        <p:spPr>
          <a:xfrm>
            <a:off x="1047964" y="2288833"/>
            <a:ext cx="5048036" cy="4225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742950" lvl="1" indent="-285750">
              <a:spcBef>
                <a:spcPts val="1000"/>
              </a:spcBef>
              <a:buClr>
                <a:schemeClr val="lt1"/>
              </a:buClr>
              <a:buSzPts val="2000"/>
            </a:pPr>
            <a:r>
              <a:rPr lang="en-US" sz="1800" dirty="0">
                <a:solidFill>
                  <a:schemeClr val="lt1"/>
                </a:solidFill>
              </a:rPr>
              <a:t>Komma I tid</a:t>
            </a:r>
          </a:p>
          <a:p>
            <a:pPr marL="742950" lvl="1" indent="-285750">
              <a:spcBef>
                <a:spcPts val="1000"/>
              </a:spcBef>
              <a:buClr>
                <a:schemeClr val="lt1"/>
              </a:buClr>
              <a:buSzPts val="2000"/>
            </a:pPr>
            <a:r>
              <a:rPr lang="en-US" sz="1800" dirty="0">
                <a:solidFill>
                  <a:schemeClr val="lt1"/>
                </a:solidFill>
              </a:rPr>
              <a:t>Vara förberedd</a:t>
            </a:r>
          </a:p>
          <a:p>
            <a:pPr marL="742950" lvl="1" indent="-285750">
              <a:spcBef>
                <a:spcPts val="1000"/>
              </a:spcBef>
              <a:buClr>
                <a:schemeClr val="lt1"/>
              </a:buClr>
              <a:buSzPts val="2000"/>
            </a:pPr>
            <a:r>
              <a:rPr lang="en-US" sz="1800" dirty="0">
                <a:solidFill>
                  <a:schemeClr val="lt1"/>
                </a:solidFill>
              </a:rPr>
              <a:t>Rätt utrustning</a:t>
            </a:r>
          </a:p>
          <a:p>
            <a:pPr marL="742950" lvl="1" indent="-285750">
              <a:spcBef>
                <a:spcPts val="1000"/>
              </a:spcBef>
              <a:buClr>
                <a:schemeClr val="lt1"/>
              </a:buClr>
              <a:buSzPts val="2000"/>
            </a:pPr>
            <a:r>
              <a:rPr lang="en-US" sz="1800" dirty="0">
                <a:solidFill>
                  <a:schemeClr val="lt1"/>
                </a:solidFill>
              </a:rPr>
              <a:t>Rätt inställning</a:t>
            </a:r>
          </a:p>
          <a:p>
            <a:pPr marL="742950" lvl="1" indent="-285750">
              <a:spcBef>
                <a:spcPts val="1000"/>
              </a:spcBef>
              <a:buClr>
                <a:schemeClr val="lt1"/>
              </a:buClr>
              <a:buSzPts val="2000"/>
            </a:pPr>
            <a:r>
              <a:rPr lang="en-US" sz="1800" dirty="0">
                <a:solidFill>
                  <a:schemeClr val="lt1"/>
                </a:solidFill>
              </a:rPr>
              <a:t>Stötta, peppa och uppmuntra varandra – i med och motgång</a:t>
            </a:r>
          </a:p>
          <a:p>
            <a:pPr marL="742950" lvl="1" indent="-285750">
              <a:buClr>
                <a:schemeClr val="lt1"/>
              </a:buClr>
              <a:buSzPts val="1600"/>
            </a:pPr>
            <a:r>
              <a:rPr lang="en-US" sz="1800" dirty="0">
                <a:solidFill>
                  <a:schemeClr val="lt1"/>
                </a:solidFill>
              </a:rPr>
              <a:t>Ta hänsyn till varandras olikheter och kunskapsnivåer</a:t>
            </a:r>
          </a:p>
          <a:p>
            <a:pPr marL="742950" lvl="1" indent="-285750">
              <a:buClr>
                <a:schemeClr val="lt1"/>
              </a:buClr>
              <a:buSzPts val="1600"/>
            </a:pPr>
            <a:r>
              <a:rPr lang="en-US" sz="1800" dirty="0">
                <a:solidFill>
                  <a:schemeClr val="lt1"/>
                </a:solidFill>
              </a:rPr>
              <a:t>Lyssna när ledarna pratar</a:t>
            </a:r>
          </a:p>
        </p:txBody>
      </p:sp>
      <p:pic>
        <p:nvPicPr>
          <p:cNvPr id="219" name="Google Shape;219;p11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20" name="Google Shape;220;p11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1" name="Google Shape;221;p11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1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3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3"/>
          <p:cNvSpPr txBox="1">
            <a:spLocks noGrp="1"/>
          </p:cNvSpPr>
          <p:nvPr>
            <p:ph type="title"/>
          </p:nvPr>
        </p:nvSpPr>
        <p:spPr>
          <a:xfrm>
            <a:off x="904126" y="669925"/>
            <a:ext cx="5191874" cy="1598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en-US" dirty="0">
                <a:solidFill>
                  <a:schemeClr val="lt1"/>
                </a:solidFill>
              </a:rPr>
              <a:t>Övrigt att tänka på</a:t>
            </a:r>
            <a:br>
              <a:rPr lang="en-US" dirty="0">
                <a:solidFill>
                  <a:schemeClr val="lt1"/>
                </a:solidFill>
              </a:rPr>
            </a:br>
            <a:endParaRPr dirty="0">
              <a:solidFill>
                <a:schemeClr val="lt1"/>
              </a:solidFill>
            </a:endParaRPr>
          </a:p>
        </p:txBody>
      </p:sp>
      <p:cxnSp>
        <p:nvCxnSpPr>
          <p:cNvPr id="242" name="Google Shape;242;p13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3" name="Google Shape;243;p13"/>
          <p:cNvSpPr txBox="1">
            <a:spLocks noGrp="1"/>
          </p:cNvSpPr>
          <p:nvPr>
            <p:ph type="body" idx="1"/>
          </p:nvPr>
        </p:nvSpPr>
        <p:spPr>
          <a:xfrm>
            <a:off x="904126" y="2268285"/>
            <a:ext cx="5191874" cy="4050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Läs era mail regelbundet!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Meddela om och varför du inte tränar!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Respekt för varandras tid och engagemang.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Meddela tidigt. Inte 10min innan träning…</a:t>
            </a:r>
            <a:endParaRPr sz="1600" dirty="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Körning till matcherna – löses löpande!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Hur klickar man i om man kör eller inte kör och hur mycket lediga platser man har?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Ledarna kommer att fördela ut barnen i bilarna. Inget paxande!</a:t>
            </a:r>
            <a:endParaRPr lang="en-US" sz="1600" dirty="0"/>
          </a:p>
          <a:p>
            <a:pPr marL="742950" lvl="1" indent="-285750">
              <a:buClr>
                <a:schemeClr val="lt1"/>
              </a:buClr>
              <a:buSzPts val="1600"/>
            </a:pPr>
            <a:endParaRPr lang="en-US" sz="1600" dirty="0">
              <a:solidFill>
                <a:schemeClr val="lt1"/>
              </a:solidFill>
            </a:endParaRPr>
          </a:p>
          <a:p>
            <a:pPr marL="742950" lvl="1" indent="-285750">
              <a:buClr>
                <a:schemeClr val="lt1"/>
              </a:buClr>
              <a:buSzPts val="1600"/>
            </a:pPr>
            <a:endParaRPr lang="en-US" sz="1600" dirty="0">
              <a:solidFill>
                <a:schemeClr val="lt1"/>
              </a:solidFill>
            </a:endParaRPr>
          </a:p>
          <a:p>
            <a:pPr marL="457200" lvl="1" indent="0">
              <a:buClr>
                <a:schemeClr val="lt1"/>
              </a:buClr>
              <a:buSzPts val="1600"/>
              <a:buNone/>
            </a:pPr>
            <a:r>
              <a:rPr lang="sv-SE" sz="1600" dirty="0">
                <a:hlinkClick r:id="rId3"/>
              </a:rPr>
              <a:t>Regler &amp; Tävlingsbestämmelser | Svenskhandboll</a:t>
            </a:r>
            <a:endParaRPr lang="en-US" sz="1600" dirty="0">
              <a:solidFill>
                <a:schemeClr val="lt1"/>
              </a:solidFill>
            </a:endParaRPr>
          </a:p>
        </p:txBody>
      </p:sp>
      <p:pic>
        <p:nvPicPr>
          <p:cNvPr id="244" name="Google Shape;244;p13" descr="Bildresultat fÃ¶r handbo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45" name="Google Shape;245;p13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6" name="Google Shape;246;p13" descr="En bild som visar symbol, logotyp, Varumärke&#10;&#10;Automatiskt genererad beskrivni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3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7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7"/>
          <p:cNvSpPr txBox="1">
            <a:spLocks noGrp="1"/>
          </p:cNvSpPr>
          <p:nvPr>
            <p:ph type="title"/>
          </p:nvPr>
        </p:nvSpPr>
        <p:spPr>
          <a:xfrm>
            <a:off x="1295400" y="669925"/>
            <a:ext cx="480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dirty="0">
                <a:solidFill>
                  <a:schemeClr val="lt1"/>
                </a:solidFill>
              </a:rPr>
              <a:t>Frågor?</a:t>
            </a:r>
            <a:endParaRPr dirty="0"/>
          </a:p>
        </p:txBody>
      </p:sp>
      <p:cxnSp>
        <p:nvCxnSpPr>
          <p:cNvPr id="290" name="Google Shape;290;p17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91" name="Google Shape;291;p17"/>
          <p:cNvSpPr txBox="1">
            <a:spLocks noGrp="1"/>
          </p:cNvSpPr>
          <p:nvPr>
            <p:ph type="body" idx="1"/>
          </p:nvPr>
        </p:nvSpPr>
        <p:spPr>
          <a:xfrm>
            <a:off x="1295400" y="2288833"/>
            <a:ext cx="4800600" cy="371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0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solidFill>
                <a:schemeClr val="lt1"/>
              </a:solidFill>
            </a:endParaRPr>
          </a:p>
        </p:txBody>
      </p:sp>
      <p:pic>
        <p:nvPicPr>
          <p:cNvPr id="292" name="Google Shape;292;p17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93" name="Google Shape;293;p17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4" name="Google Shape;294;p17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17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"/>
          <p:cNvSpPr txBox="1">
            <a:spLocks noGrp="1"/>
          </p:cNvSpPr>
          <p:nvPr>
            <p:ph type="title"/>
          </p:nvPr>
        </p:nvSpPr>
        <p:spPr>
          <a:xfrm>
            <a:off x="1295400" y="669925"/>
            <a:ext cx="480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dirty="0">
                <a:solidFill>
                  <a:schemeClr val="lt1"/>
                </a:solidFill>
              </a:rPr>
              <a:t>Agenda</a:t>
            </a:r>
            <a:endParaRPr dirty="0"/>
          </a:p>
        </p:txBody>
      </p:sp>
      <p:cxnSp>
        <p:nvCxnSpPr>
          <p:cNvPr id="103" name="Google Shape;103;p2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2"/>
          <p:cNvSpPr txBox="1">
            <a:spLocks noGrp="1"/>
          </p:cNvSpPr>
          <p:nvPr>
            <p:ph type="body" idx="1"/>
          </p:nvPr>
        </p:nvSpPr>
        <p:spPr>
          <a:xfrm>
            <a:off x="1295400" y="2288833"/>
            <a:ext cx="4800600" cy="371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spcBef>
                <a:spcPts val="0"/>
              </a:spcBef>
              <a:buClr>
                <a:schemeClr val="lt1"/>
              </a:buClr>
              <a:buSzPts val="2000"/>
              <a:buNone/>
            </a:pPr>
            <a:endParaRPr lang="en-US" sz="2100" dirty="0">
              <a:solidFill>
                <a:schemeClr val="lt1"/>
              </a:solidFill>
            </a:endParaRPr>
          </a:p>
          <a:p>
            <a:pPr marL="342900">
              <a:spcBef>
                <a:spcPts val="0"/>
              </a:spcBef>
              <a:buClr>
                <a:schemeClr val="lt1"/>
              </a:buClr>
              <a:buSzPts val="2000"/>
            </a:pPr>
            <a:r>
              <a:rPr lang="en-US" sz="2100" dirty="0">
                <a:solidFill>
                  <a:schemeClr val="lt1"/>
                </a:solidFill>
              </a:rPr>
              <a:t>Ledarteamet</a:t>
            </a:r>
            <a:endParaRPr lang="sv-SE" sz="2100" dirty="0">
              <a:solidFill>
                <a:schemeClr val="lt1"/>
              </a:solidFill>
            </a:endParaRPr>
          </a:p>
          <a:p>
            <a:pPr marL="342900">
              <a:buClr>
                <a:schemeClr val="lt1"/>
              </a:buClr>
              <a:buSzPts val="2000"/>
            </a:pPr>
            <a:r>
              <a:rPr lang="en-US" sz="2100" dirty="0">
                <a:solidFill>
                  <a:schemeClr val="lt1"/>
                </a:solidFill>
              </a:rPr>
              <a:t>Träningstider</a:t>
            </a:r>
            <a:endParaRPr sz="2100" dirty="0">
              <a:solidFill>
                <a:schemeClr val="lt1"/>
              </a:solidFill>
            </a:endParaRPr>
          </a:p>
          <a:p>
            <a:pPr marL="342900">
              <a:buClr>
                <a:schemeClr val="lt1"/>
              </a:buClr>
              <a:buSzPts val="2000"/>
            </a:pPr>
            <a:r>
              <a:rPr lang="en-US" sz="2100" dirty="0">
                <a:solidFill>
                  <a:schemeClr val="lt1"/>
                </a:solidFill>
              </a:rPr>
              <a:t>Handboll yngre ungdom</a:t>
            </a:r>
            <a:endParaRPr sz="2100" dirty="0">
              <a:solidFill>
                <a:schemeClr val="lt1"/>
              </a:solidFill>
            </a:endParaRPr>
          </a:p>
          <a:p>
            <a:pPr marL="342900">
              <a:buClr>
                <a:schemeClr val="lt1"/>
              </a:buClr>
              <a:buSzPts val="2000"/>
            </a:pPr>
            <a:r>
              <a:rPr lang="en-US" sz="2100" dirty="0">
                <a:solidFill>
                  <a:schemeClr val="lt1"/>
                </a:solidFill>
              </a:rPr>
              <a:t>Matchspel</a:t>
            </a:r>
            <a:endParaRPr sz="2100" dirty="0">
              <a:solidFill>
                <a:schemeClr val="lt1"/>
              </a:solidFill>
            </a:endParaRPr>
          </a:p>
          <a:p>
            <a:pPr marL="342900">
              <a:buClr>
                <a:schemeClr val="lt1"/>
              </a:buClr>
              <a:buSzPts val="2000"/>
            </a:pPr>
            <a:r>
              <a:rPr lang="en-US" sz="2100" dirty="0">
                <a:solidFill>
                  <a:schemeClr val="lt1"/>
                </a:solidFill>
              </a:rPr>
              <a:t>Serie och cuper</a:t>
            </a:r>
          </a:p>
          <a:p>
            <a:pPr marL="342900">
              <a:buClr>
                <a:schemeClr val="lt1"/>
              </a:buClr>
              <a:buSzPts val="2000"/>
            </a:pPr>
            <a:r>
              <a:rPr lang="en-US" sz="2100" dirty="0">
                <a:solidFill>
                  <a:schemeClr val="lt1"/>
                </a:solidFill>
              </a:rPr>
              <a:t>Lagkassa</a:t>
            </a:r>
            <a:endParaRPr sz="2100" dirty="0">
              <a:solidFill>
                <a:schemeClr val="lt1"/>
              </a:solidFill>
            </a:endParaRPr>
          </a:p>
          <a:p>
            <a:pPr marL="342900">
              <a:buClr>
                <a:schemeClr val="lt1"/>
              </a:buClr>
              <a:buSzPts val="2000"/>
            </a:pPr>
            <a:r>
              <a:rPr lang="sv-SE" sz="2100" dirty="0">
                <a:solidFill>
                  <a:schemeClr val="lt1"/>
                </a:solidFill>
              </a:rPr>
              <a:t>Vad gäller när vi träffas?</a:t>
            </a:r>
            <a:endParaRPr sz="2100" dirty="0">
              <a:solidFill>
                <a:schemeClr val="lt1"/>
              </a:solidFill>
            </a:endParaRPr>
          </a:p>
          <a:p>
            <a:pPr marL="342900">
              <a:buClr>
                <a:schemeClr val="lt1"/>
              </a:buClr>
              <a:buSzPts val="2000"/>
            </a:pPr>
            <a:r>
              <a:rPr lang="en-US" sz="2100" dirty="0">
                <a:solidFill>
                  <a:schemeClr val="lt1"/>
                </a:solidFill>
              </a:rPr>
              <a:t>Frågor och avslut</a:t>
            </a:r>
            <a:endParaRPr sz="2100" dirty="0">
              <a:solidFill>
                <a:schemeClr val="lt1"/>
              </a:solidFill>
            </a:endParaRPr>
          </a:p>
        </p:txBody>
      </p:sp>
      <p:pic>
        <p:nvPicPr>
          <p:cNvPr id="105" name="Google Shape;105;p2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06" name="Google Shape;106;p2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2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"/>
          <p:cNvSpPr txBox="1">
            <a:spLocks noGrp="1"/>
          </p:cNvSpPr>
          <p:nvPr>
            <p:ph type="title"/>
          </p:nvPr>
        </p:nvSpPr>
        <p:spPr>
          <a:xfrm>
            <a:off x="986319" y="669925"/>
            <a:ext cx="51096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dirty="0">
                <a:solidFill>
                  <a:schemeClr val="lt1"/>
                </a:solidFill>
              </a:rPr>
              <a:t>Ledarteamet</a:t>
            </a:r>
            <a:endParaRPr dirty="0"/>
          </a:p>
        </p:txBody>
      </p:sp>
      <p:cxnSp>
        <p:nvCxnSpPr>
          <p:cNvPr id="115" name="Google Shape;115;p3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6" name="Google Shape;116;p3"/>
          <p:cNvSpPr txBox="1">
            <a:spLocks noGrp="1"/>
          </p:cNvSpPr>
          <p:nvPr>
            <p:ph type="body" idx="1"/>
          </p:nvPr>
        </p:nvSpPr>
        <p:spPr>
          <a:xfrm>
            <a:off x="1099335" y="2208965"/>
            <a:ext cx="4996665" cy="4305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Emma Wahlberg </a:t>
            </a:r>
            <a:endParaRPr sz="1600" dirty="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Eva Samuelsson-Ekman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Gunilla Sigurdh</a:t>
            </a:r>
            <a:endParaRPr sz="2000" dirty="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Madeleine Andersson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Maria Davoust</a:t>
            </a:r>
            <a:endParaRPr sz="2000" dirty="0">
              <a:solidFill>
                <a:schemeClr val="bg1"/>
              </a:solidFill>
            </a:endParaRPr>
          </a:p>
          <a:p>
            <a:pPr marL="228600" lvl="0" indent="-120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 dirty="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Övriga föräldrar som kan rycka in vid träningar och matcher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Håkan Josephsson</a:t>
            </a:r>
            <a:endParaRPr sz="2000" dirty="0">
              <a:solidFill>
                <a:schemeClr val="lt1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Desireé Carlzon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 dirty="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Föräldrahjälp</a:t>
            </a:r>
            <a:endParaRPr sz="2000" dirty="0">
              <a:solidFill>
                <a:schemeClr val="lt1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Lotter – Camilla Carlsson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Kiosk – Sofie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Matchvärd / funktionär/Sek – alla!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600" dirty="0">
              <a:solidFill>
                <a:schemeClr val="lt1"/>
              </a:solidFill>
            </a:endParaRPr>
          </a:p>
          <a:p>
            <a:pPr marL="228600" lvl="0" indent="-120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 dirty="0">
              <a:solidFill>
                <a:schemeClr val="lt1"/>
              </a:solidFill>
            </a:endParaRPr>
          </a:p>
        </p:txBody>
      </p:sp>
      <p:pic>
        <p:nvPicPr>
          <p:cNvPr id="117" name="Google Shape;117;p3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18" name="Google Shape;118;p3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3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3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4"/>
          <p:cNvSpPr txBox="1">
            <a:spLocks noGrp="1"/>
          </p:cNvSpPr>
          <p:nvPr>
            <p:ph type="title"/>
          </p:nvPr>
        </p:nvSpPr>
        <p:spPr>
          <a:xfrm>
            <a:off x="1295400" y="669925"/>
            <a:ext cx="480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dirty="0">
                <a:solidFill>
                  <a:schemeClr val="lt1"/>
                </a:solidFill>
              </a:rPr>
              <a:t>Träningar</a:t>
            </a:r>
            <a:endParaRPr dirty="0"/>
          </a:p>
        </p:txBody>
      </p:sp>
      <p:cxnSp>
        <p:nvCxnSpPr>
          <p:cNvPr id="127" name="Google Shape;127;p4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8" name="Google Shape;128;p4"/>
          <p:cNvSpPr txBox="1">
            <a:spLocks noGrp="1"/>
          </p:cNvSpPr>
          <p:nvPr>
            <p:ph type="body" idx="1"/>
          </p:nvPr>
        </p:nvSpPr>
        <p:spPr>
          <a:xfrm>
            <a:off x="508000" y="2288833"/>
            <a:ext cx="5588000" cy="371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Tisdagar 19:00 – 20:45 </a:t>
            </a:r>
            <a:r>
              <a:rPr lang="sv-SE" sz="2000" dirty="0">
                <a:solidFill>
                  <a:schemeClr val="lt1"/>
                </a:solidFill>
              </a:rPr>
              <a:t>Grevhagsskolan (ute 30min)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lang="sv-SE" sz="2000" dirty="0">
              <a:solidFill>
                <a:schemeClr val="lt1"/>
              </a:solidFill>
            </a:endParaRPr>
          </a:p>
          <a:p>
            <a:pPr marL="228600" lvl="0" indent="-228600">
              <a:buClr>
                <a:schemeClr val="lt1"/>
              </a:buClr>
              <a:buSzPts val="2000"/>
            </a:pPr>
            <a:r>
              <a:rPr lang="sv-SE" sz="2000" dirty="0">
                <a:solidFill>
                  <a:schemeClr val="lt1"/>
                </a:solidFill>
              </a:rPr>
              <a:t>Fredagar 17:15– 18:30 Olsbergs Arena</a:t>
            </a:r>
          </a:p>
          <a:p>
            <a:pPr marL="685800" lvl="1" indent="-228600">
              <a:buClr>
                <a:schemeClr val="lt1"/>
              </a:buClr>
              <a:buSzPts val="1600"/>
            </a:pPr>
            <a:r>
              <a:rPr lang="sv-SE" sz="1600" dirty="0">
                <a:solidFill>
                  <a:schemeClr val="lt1"/>
                </a:solidFill>
              </a:rPr>
              <a:t>Start 25/8 med tisdagar</a:t>
            </a:r>
          </a:p>
          <a:p>
            <a:pPr marL="685800" lvl="1" indent="-228600">
              <a:buClr>
                <a:schemeClr val="lt1"/>
              </a:buClr>
              <a:buSzPts val="1600"/>
            </a:pPr>
            <a:r>
              <a:rPr lang="sv-SE" sz="1600" dirty="0">
                <a:solidFill>
                  <a:schemeClr val="lt1"/>
                </a:solidFill>
              </a:rPr>
              <a:t>Från 25/9 båda dagarna</a:t>
            </a:r>
            <a:endParaRPr lang="sv-SE" sz="2000" dirty="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Vad är viktigt på träningarna och matcherna?</a:t>
            </a:r>
          </a:p>
          <a:p>
            <a:pPr marL="685800" lvl="1" indent="-228600">
              <a:spcBef>
                <a:spcPts val="1000"/>
              </a:spcBef>
              <a:buClr>
                <a:schemeClr val="lt1"/>
              </a:buClr>
              <a:buSzPts val="2000"/>
            </a:pPr>
            <a:r>
              <a:rPr lang="en-US" sz="1600" dirty="0">
                <a:solidFill>
                  <a:schemeClr val="lt1"/>
                </a:solidFill>
              </a:rPr>
              <a:t>Komma i tid</a:t>
            </a:r>
          </a:p>
          <a:p>
            <a:pPr marL="685800" lvl="1" indent="-228600">
              <a:spcBef>
                <a:spcPts val="1000"/>
              </a:spcBef>
              <a:buClr>
                <a:schemeClr val="lt1"/>
              </a:buClr>
              <a:buSzPts val="2000"/>
            </a:pPr>
            <a:r>
              <a:rPr lang="en-US" sz="1600" dirty="0">
                <a:solidFill>
                  <a:schemeClr val="lt1"/>
                </a:solidFill>
              </a:rPr>
              <a:t>Vara förberedd</a:t>
            </a:r>
          </a:p>
          <a:p>
            <a:pPr marL="685800" lvl="1" indent="-228600">
              <a:spcBef>
                <a:spcPts val="1000"/>
              </a:spcBef>
              <a:buClr>
                <a:schemeClr val="lt1"/>
              </a:buClr>
              <a:buSzPts val="2000"/>
            </a:pPr>
            <a:r>
              <a:rPr lang="en-US" sz="1600" dirty="0">
                <a:solidFill>
                  <a:schemeClr val="lt1"/>
                </a:solidFill>
              </a:rPr>
              <a:t>Rätt utrustning</a:t>
            </a:r>
          </a:p>
          <a:p>
            <a:pPr marL="685800" lvl="1" indent="-228600">
              <a:spcBef>
                <a:spcPts val="1000"/>
              </a:spcBef>
              <a:buClr>
                <a:schemeClr val="lt1"/>
              </a:buClr>
              <a:buSzPts val="2000"/>
            </a:pPr>
            <a:r>
              <a:rPr lang="en-US" sz="1600" dirty="0">
                <a:solidFill>
                  <a:schemeClr val="lt1"/>
                </a:solidFill>
              </a:rPr>
              <a:t>Rätt inställning</a:t>
            </a:r>
          </a:p>
          <a:p>
            <a:pPr marL="685800" lvl="1" indent="-228600">
              <a:spcBef>
                <a:spcPts val="1000"/>
              </a:spcBef>
              <a:buClr>
                <a:schemeClr val="lt1"/>
              </a:buClr>
              <a:buSzPts val="2000"/>
            </a:pPr>
            <a:r>
              <a:rPr lang="en-US" sz="1600" dirty="0">
                <a:solidFill>
                  <a:schemeClr val="lt1"/>
                </a:solidFill>
              </a:rPr>
              <a:t>Stötta, peppa och hjälpa varandra – i med och motgång</a:t>
            </a:r>
          </a:p>
          <a:p>
            <a:pPr marL="685800" lvl="1" indent="-228600">
              <a:spcBef>
                <a:spcPts val="1000"/>
              </a:spcBef>
              <a:buClr>
                <a:schemeClr val="lt1"/>
              </a:buClr>
              <a:buSzPts val="2000"/>
            </a:pPr>
            <a:r>
              <a:rPr lang="en-US" sz="1600" dirty="0">
                <a:solidFill>
                  <a:schemeClr val="lt1"/>
                </a:solidFill>
              </a:rPr>
              <a:t>Lyssna när ledarna pratar</a:t>
            </a:r>
          </a:p>
        </p:txBody>
      </p:sp>
      <p:pic>
        <p:nvPicPr>
          <p:cNvPr id="129" name="Google Shape;129;p4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30" name="Google Shape;130;p4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Google Shape;131;p4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4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5"/>
          <p:cNvSpPr txBox="1">
            <a:spLocks noGrp="1"/>
          </p:cNvSpPr>
          <p:nvPr>
            <p:ph type="title"/>
          </p:nvPr>
        </p:nvSpPr>
        <p:spPr>
          <a:xfrm>
            <a:off x="719191" y="669925"/>
            <a:ext cx="537680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dirty="0">
                <a:solidFill>
                  <a:schemeClr val="lt1"/>
                </a:solidFill>
              </a:rPr>
              <a:t>Ungdomshandboll</a:t>
            </a:r>
            <a:endParaRPr dirty="0"/>
          </a:p>
        </p:txBody>
      </p:sp>
      <p:cxnSp>
        <p:nvCxnSpPr>
          <p:cNvPr id="139" name="Google Shape;139;p5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0" name="Google Shape;140;p5"/>
          <p:cNvSpPr txBox="1">
            <a:spLocks noGrp="1"/>
          </p:cNvSpPr>
          <p:nvPr>
            <p:ph type="body" idx="1"/>
          </p:nvPr>
        </p:nvSpPr>
        <p:spPr>
          <a:xfrm>
            <a:off x="750013" y="2288834"/>
            <a:ext cx="5345987" cy="389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indent="-228600">
              <a:buClr>
                <a:schemeClr val="lt1"/>
              </a:buClr>
              <a:buSzPts val="2000"/>
            </a:pPr>
            <a:r>
              <a:rPr lang="sv-SE" sz="1600" dirty="0">
                <a:solidFill>
                  <a:schemeClr val="bg1"/>
                </a:solidFill>
              </a:rPr>
              <a:t>Inom svensk handboll delar vi upp ungdomshandboll i yngre ungdom, U12-U15 och äldre ungdom, U16-U19.</a:t>
            </a:r>
          </a:p>
          <a:p>
            <a:pPr marL="0" indent="0">
              <a:buClr>
                <a:schemeClr val="lt1"/>
              </a:buClr>
              <a:buSzPts val="2000"/>
              <a:buNone/>
            </a:pPr>
            <a:endParaRPr lang="sv-SE" sz="1400" dirty="0">
              <a:solidFill>
                <a:schemeClr val="bg1"/>
              </a:solidFill>
            </a:endParaRPr>
          </a:p>
          <a:p>
            <a:pPr marL="685800" lvl="1" indent="-228600">
              <a:buClr>
                <a:schemeClr val="lt1"/>
              </a:buClr>
              <a:buSzPts val="2000"/>
            </a:pPr>
            <a:r>
              <a:rPr lang="sv-SE" sz="1400" dirty="0">
                <a:solidFill>
                  <a:schemeClr val="bg1"/>
                </a:solidFill>
              </a:rPr>
              <a:t>En ökad motorisk och koordinativ färdighetsutveckling.</a:t>
            </a:r>
          </a:p>
          <a:p>
            <a:pPr marL="685800" lvl="1" indent="-228600">
              <a:buClr>
                <a:schemeClr val="lt1"/>
              </a:buClr>
              <a:buSzPts val="2000"/>
            </a:pPr>
            <a:r>
              <a:rPr lang="sv-SE" sz="1400" dirty="0">
                <a:solidFill>
                  <a:schemeClr val="bg1"/>
                </a:solidFill>
              </a:rPr>
              <a:t>En ökad individuell fysisk utveckling.</a:t>
            </a:r>
          </a:p>
          <a:p>
            <a:pPr marL="685800" lvl="1" indent="-228600">
              <a:buClr>
                <a:schemeClr val="lt1"/>
              </a:buClr>
              <a:buSzPts val="2000"/>
            </a:pPr>
            <a:r>
              <a:rPr lang="sv-SE" sz="1400" dirty="0">
                <a:solidFill>
                  <a:schemeClr val="bg1"/>
                </a:solidFill>
              </a:rPr>
              <a:t>En ökad utveckling av grundteknik, individuell teknik, samarbete i anfall och försvar samt spelförståelse.</a:t>
            </a:r>
          </a:p>
          <a:p>
            <a:pPr marL="685800" lvl="1" indent="-228600">
              <a:buClr>
                <a:schemeClr val="lt1"/>
              </a:buClr>
              <a:buSzPts val="2000"/>
            </a:pPr>
            <a:r>
              <a:rPr lang="sv-SE" sz="1400" dirty="0">
                <a:solidFill>
                  <a:schemeClr val="bg1"/>
                </a:solidFill>
              </a:rPr>
              <a:t>Möjlighet till breddidrott för alla.</a:t>
            </a:r>
          </a:p>
          <a:p>
            <a:pPr marL="685800" lvl="1" indent="-228600">
              <a:buClr>
                <a:schemeClr val="lt1"/>
              </a:buClr>
              <a:buSzPts val="2000"/>
            </a:pPr>
            <a:r>
              <a:rPr lang="sv-SE" sz="1400" dirty="0">
                <a:solidFill>
                  <a:schemeClr val="bg1"/>
                </a:solidFill>
              </a:rPr>
              <a:t>Möjlighet till elitinriktad idrott för äldre ungdom.</a:t>
            </a:r>
          </a:p>
          <a:p>
            <a:pPr marL="457200" lvl="1" indent="0">
              <a:spcBef>
                <a:spcPts val="1000"/>
              </a:spcBef>
              <a:buClr>
                <a:schemeClr val="lt1"/>
              </a:buClr>
              <a:buSzPts val="2000"/>
              <a:buNone/>
            </a:pPr>
            <a:endParaRPr sz="1600" dirty="0">
              <a:solidFill>
                <a:schemeClr val="bg1"/>
              </a:solidFill>
            </a:endParaRPr>
          </a:p>
        </p:txBody>
      </p:sp>
      <p:pic>
        <p:nvPicPr>
          <p:cNvPr id="141" name="Google Shape;141;p5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42" name="Google Shape;142;p5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Google Shape;143;p5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5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5"/>
          <p:cNvSpPr txBox="1"/>
          <p:nvPr/>
        </p:nvSpPr>
        <p:spPr>
          <a:xfrm>
            <a:off x="5049527" y="6331975"/>
            <a:ext cx="1422766" cy="438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Källa – SHF</a:t>
            </a:r>
            <a:endParaRPr sz="1200" b="1" i="0" u="none" strike="noStrike" cap="none" dirty="0">
              <a:solidFill>
                <a:schemeClr val="dk1"/>
              </a:solidFill>
              <a:highlight>
                <a:srgbClr val="C0C0C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6"/>
          <p:cNvSpPr txBox="1">
            <a:spLocks noGrp="1"/>
          </p:cNvSpPr>
          <p:nvPr>
            <p:ph type="title"/>
          </p:nvPr>
        </p:nvSpPr>
        <p:spPr>
          <a:xfrm>
            <a:off x="883578" y="669925"/>
            <a:ext cx="521242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dirty="0">
                <a:solidFill>
                  <a:schemeClr val="lt1"/>
                </a:solidFill>
              </a:rPr>
              <a:t>Ungdomshandboll forts.</a:t>
            </a:r>
            <a:endParaRPr dirty="0"/>
          </a:p>
        </p:txBody>
      </p:sp>
      <p:cxnSp>
        <p:nvCxnSpPr>
          <p:cNvPr id="152" name="Google Shape;152;p6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3" name="Google Shape;153;p6"/>
          <p:cNvSpPr txBox="1">
            <a:spLocks noGrp="1"/>
          </p:cNvSpPr>
          <p:nvPr>
            <p:ph type="body" idx="1"/>
          </p:nvPr>
        </p:nvSpPr>
        <p:spPr>
          <a:xfrm>
            <a:off x="883578" y="2288834"/>
            <a:ext cx="5212422" cy="4130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sv-SE" sz="2000" dirty="0">
                <a:solidFill>
                  <a:schemeClr val="bg1"/>
                </a:solidFill>
              </a:rPr>
              <a:t>Matcher inom ungdomshandboll bör genomföras enligt principen:</a:t>
            </a:r>
          </a:p>
          <a:p>
            <a:pPr lvl="0"/>
            <a:r>
              <a:rPr lang="sv-SE" sz="1400" dirty="0">
                <a:solidFill>
                  <a:schemeClr val="bg1"/>
                </a:solidFill>
              </a:rPr>
              <a:t>Att i yngre ungdomsåren ska spelaren få spela på minst två positioner i både anfall och försvar.</a:t>
            </a:r>
          </a:p>
          <a:p>
            <a:pPr lvl="0"/>
            <a:r>
              <a:rPr lang="sv-SE" sz="1400" dirty="0">
                <a:solidFill>
                  <a:schemeClr val="bg1"/>
                </a:solidFill>
              </a:rPr>
              <a:t>Att spelaren får en bred kunskap i både anfall och försvar som kan utveckla tvåvägsspelare.</a:t>
            </a:r>
          </a:p>
          <a:p>
            <a:pPr lvl="0"/>
            <a:r>
              <a:rPr lang="sv-SE" sz="1400" dirty="0">
                <a:solidFill>
                  <a:schemeClr val="bg1"/>
                </a:solidFill>
              </a:rPr>
              <a:t>En naturlig progression där spelformen följer spelarens individuella utveckling.</a:t>
            </a:r>
          </a:p>
          <a:p>
            <a:pPr lvl="0"/>
            <a:r>
              <a:rPr lang="sv-SE" sz="1400" dirty="0">
                <a:solidFill>
                  <a:schemeClr val="bg1"/>
                </a:solidFill>
              </a:rPr>
              <a:t>Att spelarens flexibilitet och spelförståelse tränas genom att låta ungdomarna testa på flera olika typer av försvarsspel och flera olika samarbetsprinciper i anfallsspelet.</a:t>
            </a:r>
          </a:p>
          <a:p>
            <a:pPr lvl="0"/>
            <a:endParaRPr lang="sv-SE" sz="1400" dirty="0">
              <a:solidFill>
                <a:schemeClr val="bg1"/>
              </a:solidFill>
            </a:endParaRPr>
          </a:p>
        </p:txBody>
      </p:sp>
      <p:pic>
        <p:nvPicPr>
          <p:cNvPr id="154" name="Google Shape;154;p6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55" name="Google Shape;155;p6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p6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6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/>
          <p:cNvSpPr txBox="1"/>
          <p:nvPr/>
        </p:nvSpPr>
        <p:spPr>
          <a:xfrm>
            <a:off x="5008837" y="6551065"/>
            <a:ext cx="1422766" cy="438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Källa – TU1, SHF</a:t>
            </a:r>
            <a:endParaRPr sz="1200" b="1" i="0" u="none" strike="noStrike" cap="none" dirty="0">
              <a:solidFill>
                <a:schemeClr val="dk1"/>
              </a:solidFill>
              <a:highlight>
                <a:srgbClr val="C0C0C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8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8"/>
          <p:cNvSpPr txBox="1">
            <a:spLocks noGrp="1"/>
          </p:cNvSpPr>
          <p:nvPr>
            <p:ph type="title"/>
          </p:nvPr>
        </p:nvSpPr>
        <p:spPr>
          <a:xfrm>
            <a:off x="1295400" y="669925"/>
            <a:ext cx="480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dirty="0">
                <a:solidFill>
                  <a:schemeClr val="lt1"/>
                </a:solidFill>
              </a:rPr>
              <a:t>Matchspel</a:t>
            </a:r>
            <a:endParaRPr dirty="0"/>
          </a:p>
        </p:txBody>
      </p:sp>
      <p:cxnSp>
        <p:nvCxnSpPr>
          <p:cNvPr id="180" name="Google Shape;180;p8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1" name="Google Shape;181;p8"/>
          <p:cNvSpPr txBox="1">
            <a:spLocks noGrp="1"/>
          </p:cNvSpPr>
          <p:nvPr>
            <p:ph type="body" idx="1"/>
          </p:nvPr>
        </p:nvSpPr>
        <p:spPr>
          <a:xfrm>
            <a:off x="1295400" y="2288834"/>
            <a:ext cx="4800600" cy="22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sv-SE" sz="2000" dirty="0">
                <a:solidFill>
                  <a:schemeClr val="lt1"/>
                </a:solidFill>
              </a:rPr>
              <a:t>Ribban i målet är borttagen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Vi spelar med resultat, räknar poäng och har en serietabell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Elektroniskt matchprotokoll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solidFill>
                <a:schemeClr val="lt1"/>
              </a:solidFill>
            </a:endParaRPr>
          </a:p>
        </p:txBody>
      </p:sp>
      <p:pic>
        <p:nvPicPr>
          <p:cNvPr id="182" name="Google Shape;182;p8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83" name="Google Shape;183;p8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Google Shape;184;p8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8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" name="Google Shape;186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1902" y="4138390"/>
            <a:ext cx="5174098" cy="2582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9"/>
          <p:cNvSpPr txBox="1">
            <a:spLocks noGrp="1"/>
          </p:cNvSpPr>
          <p:nvPr>
            <p:ph type="title"/>
          </p:nvPr>
        </p:nvSpPr>
        <p:spPr>
          <a:xfrm>
            <a:off x="1295400" y="669925"/>
            <a:ext cx="480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dirty="0">
                <a:solidFill>
                  <a:schemeClr val="lt1"/>
                </a:solidFill>
              </a:rPr>
              <a:t>Trupp, serie och cup</a:t>
            </a:r>
            <a:endParaRPr dirty="0"/>
          </a:p>
        </p:txBody>
      </p:sp>
      <p:cxnSp>
        <p:nvCxnSpPr>
          <p:cNvPr id="193" name="Google Shape;193;p9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4" name="Google Shape;194;p9"/>
          <p:cNvSpPr txBox="1">
            <a:spLocks noGrp="1"/>
          </p:cNvSpPr>
          <p:nvPr>
            <p:ph type="body" idx="1"/>
          </p:nvPr>
        </p:nvSpPr>
        <p:spPr>
          <a:xfrm>
            <a:off x="1295400" y="2288833"/>
            <a:ext cx="4800600" cy="371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Idag har vi 23st barn registrerade på laget.se.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Fler på väg in…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Seriespel i Handboll Syd och Väst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Nivå 2 I Väst och Nivå 3 i Syd</a:t>
            </a:r>
            <a:endParaRPr sz="1600" dirty="0">
              <a:solidFill>
                <a:schemeClr val="lt1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Lagen blandas löpande</a:t>
            </a:r>
            <a:endParaRPr sz="1600" dirty="0">
              <a:solidFill>
                <a:schemeClr val="lt1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Totalt ska vi spela 38 seriematcher!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Spelschema kommer att skickas ut</a:t>
            </a:r>
            <a:endParaRPr sz="1600" dirty="0">
              <a:solidFill>
                <a:schemeClr val="lt1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Kallelse skickas ut för varje speltillfälle</a:t>
            </a:r>
            <a:endParaRPr sz="2000" dirty="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Träningsmatcher Eksjö 12/9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Träningsmatcher Jönköping 19/9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Hallbybollen 4-6 januari 2027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sv-SE" sz="1600" dirty="0">
                <a:solidFill>
                  <a:schemeClr val="lt1"/>
                </a:solidFill>
              </a:rPr>
              <a:t>Anmälningstid har gått ut</a:t>
            </a: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sv-SE" sz="1600" dirty="0">
                <a:solidFill>
                  <a:schemeClr val="lt1"/>
                </a:solidFill>
              </a:rPr>
              <a:t>Det lutar åt </a:t>
            </a:r>
            <a:r>
              <a:rPr lang="sv-SE" sz="1600">
                <a:solidFill>
                  <a:schemeClr val="lt1"/>
                </a:solidFill>
              </a:rPr>
              <a:t>att vi ställer </a:t>
            </a:r>
            <a:r>
              <a:rPr lang="sv-SE" sz="1600" dirty="0">
                <a:solidFill>
                  <a:schemeClr val="lt1"/>
                </a:solidFill>
              </a:rPr>
              <a:t>upp med 2 lag</a:t>
            </a:r>
            <a:endParaRPr sz="1600" dirty="0">
              <a:solidFill>
                <a:schemeClr val="lt1"/>
              </a:solidFill>
            </a:endParaRPr>
          </a:p>
        </p:txBody>
      </p:sp>
      <p:pic>
        <p:nvPicPr>
          <p:cNvPr id="195" name="Google Shape;195;p9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96" name="Google Shape;196;p9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p9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9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0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0"/>
          <p:cNvSpPr txBox="1">
            <a:spLocks noGrp="1"/>
          </p:cNvSpPr>
          <p:nvPr>
            <p:ph type="title"/>
          </p:nvPr>
        </p:nvSpPr>
        <p:spPr>
          <a:xfrm>
            <a:off x="1295400" y="369913"/>
            <a:ext cx="4800600" cy="731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dirty="0">
                <a:solidFill>
                  <a:schemeClr val="lt1"/>
                </a:solidFill>
              </a:rPr>
              <a:t>Spelschema</a:t>
            </a:r>
            <a:endParaRPr dirty="0"/>
          </a:p>
        </p:txBody>
      </p:sp>
      <p:cxnSp>
        <p:nvCxnSpPr>
          <p:cNvPr id="205" name="Google Shape;205;p10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06" name="Google Shape;206;p10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07" name="Google Shape;207;p10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8" name="Google Shape;208;p10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0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CEE575E-2BA9-A997-3C6C-7C0A985BB8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9B67F48-7C5A-7D27-3AE8-6900F252C5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891" y="1323733"/>
            <a:ext cx="6227044" cy="533850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539</Words>
  <Application>Microsoft Office PowerPoint</Application>
  <PresentationFormat>Bredbild</PresentationFormat>
  <Paragraphs>111</Paragraphs>
  <Slides>13</Slides>
  <Notes>13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Office-tema</vt:lpstr>
      <vt:lpstr>Välkommen till säsongen 2026/2027!</vt:lpstr>
      <vt:lpstr>Agenda</vt:lpstr>
      <vt:lpstr>Ledarteamet</vt:lpstr>
      <vt:lpstr>Träningar</vt:lpstr>
      <vt:lpstr>Ungdomshandboll</vt:lpstr>
      <vt:lpstr>Ungdomshandboll forts.</vt:lpstr>
      <vt:lpstr>Matchspel</vt:lpstr>
      <vt:lpstr>Trupp, serie och cup</vt:lpstr>
      <vt:lpstr>Spelschema</vt:lpstr>
      <vt:lpstr>Lagkassa</vt:lpstr>
      <vt:lpstr>När vi träffas gäller</vt:lpstr>
      <vt:lpstr>Övrigt att tänka på </vt:lpstr>
      <vt:lpstr>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Emma Wahlberg</dc:creator>
  <cp:lastModifiedBy>Emma Wahlberg</cp:lastModifiedBy>
  <cp:revision>1</cp:revision>
  <dcterms:created xsi:type="dcterms:W3CDTF">2023-08-18T10:41:20Z</dcterms:created>
  <dcterms:modified xsi:type="dcterms:W3CDTF">2026-09-03T14:21:01Z</dcterms:modified>
</cp:coreProperties>
</file>