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jwveww/GfM6cAP6AYWSyLHVswu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C4DBEA-5455-47DC-9A6D-DA053DC41263}" v="2" dt="2025-09-03T16:59:28.2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Wahlberg" userId="a09adb31-f820-48a7-911a-f387ee7ab23c" providerId="ADAL" clId="{F8F97E1A-F882-4500-A902-7037FE7CDDDF}"/>
    <pc:docChg chg="undo custSel addSld modSld">
      <pc:chgData name="Emma Wahlberg" userId="a09adb31-f820-48a7-911a-f387ee7ab23c" providerId="ADAL" clId="{F8F97E1A-F882-4500-A902-7037FE7CDDDF}" dt="2025-09-05T08:15:45.010" v="288" actId="5793"/>
      <pc:docMkLst>
        <pc:docMk/>
      </pc:docMkLst>
      <pc:sldChg chg="modSp mod">
        <pc:chgData name="Emma Wahlberg" userId="a09adb31-f820-48a7-911a-f387ee7ab23c" providerId="ADAL" clId="{F8F97E1A-F882-4500-A902-7037FE7CDDDF}" dt="2025-09-05T08:15:45.010" v="288" actId="5793"/>
        <pc:sldMkLst>
          <pc:docMk/>
          <pc:sldMk cId="0" sldId="258"/>
        </pc:sldMkLst>
        <pc:spChg chg="mod">
          <ac:chgData name="Emma Wahlberg" userId="a09adb31-f820-48a7-911a-f387ee7ab23c" providerId="ADAL" clId="{F8F97E1A-F882-4500-A902-7037FE7CDDDF}" dt="2025-09-05T08:15:45.010" v="288" actId="5793"/>
          <ac:spMkLst>
            <pc:docMk/>
            <pc:sldMk cId="0" sldId="258"/>
            <ac:spMk id="116" creationId="{00000000-0000-0000-0000-000000000000}"/>
          </ac:spMkLst>
        </pc:spChg>
      </pc:sldChg>
      <pc:sldChg chg="modSp mod">
        <pc:chgData name="Emma Wahlberg" userId="a09adb31-f820-48a7-911a-f387ee7ab23c" providerId="ADAL" clId="{F8F97E1A-F882-4500-A902-7037FE7CDDDF}" dt="2025-09-03T17:00:47.410" v="195" actId="20577"/>
        <pc:sldMkLst>
          <pc:docMk/>
          <pc:sldMk cId="0" sldId="267"/>
        </pc:sldMkLst>
        <pc:spChg chg="mod">
          <ac:chgData name="Emma Wahlberg" userId="a09adb31-f820-48a7-911a-f387ee7ab23c" providerId="ADAL" clId="{F8F97E1A-F882-4500-A902-7037FE7CDDDF}" dt="2025-09-03T17:00:47.410" v="195" actId="20577"/>
          <ac:spMkLst>
            <pc:docMk/>
            <pc:sldMk cId="0" sldId="267"/>
            <ac:spMk id="228" creationId="{00000000-0000-0000-0000-000000000000}"/>
          </ac:spMkLst>
        </pc:spChg>
      </pc:sldChg>
      <pc:sldChg chg="modSp mod">
        <pc:chgData name="Emma Wahlberg" userId="a09adb31-f820-48a7-911a-f387ee7ab23c" providerId="ADAL" clId="{F8F97E1A-F882-4500-A902-7037FE7CDDDF}" dt="2025-09-03T17:03:37.291" v="222" actId="14100"/>
        <pc:sldMkLst>
          <pc:docMk/>
          <pc:sldMk cId="0" sldId="268"/>
        </pc:sldMkLst>
        <pc:spChg chg="mod">
          <ac:chgData name="Emma Wahlberg" userId="a09adb31-f820-48a7-911a-f387ee7ab23c" providerId="ADAL" clId="{F8F97E1A-F882-4500-A902-7037FE7CDDDF}" dt="2025-09-03T17:03:37.291" v="222" actId="14100"/>
          <ac:spMkLst>
            <pc:docMk/>
            <pc:sldMk cId="0" sldId="268"/>
            <ac:spMk id="241" creationId="{00000000-0000-0000-0000-000000000000}"/>
          </ac:spMkLst>
        </pc:spChg>
        <pc:spChg chg="mod">
          <ac:chgData name="Emma Wahlberg" userId="a09adb31-f820-48a7-911a-f387ee7ab23c" providerId="ADAL" clId="{F8F97E1A-F882-4500-A902-7037FE7CDDDF}" dt="2025-09-03T17:02:47.788" v="205" actId="20577"/>
          <ac:spMkLst>
            <pc:docMk/>
            <pc:sldMk cId="0" sldId="268"/>
            <ac:spMk id="243" creationId="{00000000-0000-0000-0000-000000000000}"/>
          </ac:spMkLst>
        </pc:spChg>
      </pc:sldChg>
      <pc:sldChg chg="modSp mod">
        <pc:chgData name="Emma Wahlberg" userId="a09adb31-f820-48a7-911a-f387ee7ab23c" providerId="ADAL" clId="{F8F97E1A-F882-4500-A902-7037FE7CDDDF}" dt="2025-09-03T17:03:51.231" v="232" actId="20577"/>
        <pc:sldMkLst>
          <pc:docMk/>
          <pc:sldMk cId="0" sldId="269"/>
        </pc:sldMkLst>
        <pc:spChg chg="mod">
          <ac:chgData name="Emma Wahlberg" userId="a09adb31-f820-48a7-911a-f387ee7ab23c" providerId="ADAL" clId="{F8F97E1A-F882-4500-A902-7037FE7CDDDF}" dt="2025-09-03T16:58:32.050" v="79" actId="14100"/>
          <ac:spMkLst>
            <pc:docMk/>
            <pc:sldMk cId="0" sldId="269"/>
            <ac:spMk id="253" creationId="{00000000-0000-0000-0000-000000000000}"/>
          </ac:spMkLst>
        </pc:spChg>
        <pc:spChg chg="mod">
          <ac:chgData name="Emma Wahlberg" userId="a09adb31-f820-48a7-911a-f387ee7ab23c" providerId="ADAL" clId="{F8F97E1A-F882-4500-A902-7037FE7CDDDF}" dt="2025-09-03T17:03:51.231" v="232" actId="20577"/>
          <ac:spMkLst>
            <pc:docMk/>
            <pc:sldMk cId="0" sldId="269"/>
            <ac:spMk id="255" creationId="{00000000-0000-0000-0000-000000000000}"/>
          </ac:spMkLst>
        </pc:spChg>
      </pc:sldChg>
      <pc:sldChg chg="modSp mod">
        <pc:chgData name="Emma Wahlberg" userId="a09adb31-f820-48a7-911a-f387ee7ab23c" providerId="ADAL" clId="{F8F97E1A-F882-4500-A902-7037FE7CDDDF}" dt="2025-09-03T17:04:01.331" v="241" actId="20577"/>
        <pc:sldMkLst>
          <pc:docMk/>
          <pc:sldMk cId="0" sldId="270"/>
        </pc:sldMkLst>
        <pc:spChg chg="mod">
          <ac:chgData name="Emma Wahlberg" userId="a09adb31-f820-48a7-911a-f387ee7ab23c" providerId="ADAL" clId="{F8F97E1A-F882-4500-A902-7037FE7CDDDF}" dt="2025-09-03T17:04:01.331" v="241" actId="20577"/>
          <ac:spMkLst>
            <pc:docMk/>
            <pc:sldMk cId="0" sldId="270"/>
            <ac:spMk id="267" creationId="{00000000-0000-0000-0000-000000000000}"/>
          </ac:spMkLst>
        </pc:spChg>
      </pc:sldChg>
      <pc:sldChg chg="modSp mod">
        <pc:chgData name="Emma Wahlberg" userId="a09adb31-f820-48a7-911a-f387ee7ab23c" providerId="ADAL" clId="{F8F97E1A-F882-4500-A902-7037FE7CDDDF}" dt="2025-09-03T17:04:37.717" v="277" actId="20577"/>
        <pc:sldMkLst>
          <pc:docMk/>
          <pc:sldMk cId="0" sldId="271"/>
        </pc:sldMkLst>
        <pc:spChg chg="mod">
          <ac:chgData name="Emma Wahlberg" userId="a09adb31-f820-48a7-911a-f387ee7ab23c" providerId="ADAL" clId="{F8F97E1A-F882-4500-A902-7037FE7CDDDF}" dt="2025-09-03T17:04:37.717" v="277" actId="20577"/>
          <ac:spMkLst>
            <pc:docMk/>
            <pc:sldMk cId="0" sldId="271"/>
            <ac:spMk id="279" creationId="{00000000-0000-0000-0000-000000000000}"/>
          </ac:spMkLst>
        </pc:spChg>
      </pc:sldChg>
      <pc:sldChg chg="addSp delSp mod">
        <pc:chgData name="Emma Wahlberg" userId="a09adb31-f820-48a7-911a-f387ee7ab23c" providerId="ADAL" clId="{F8F97E1A-F882-4500-A902-7037FE7CDDDF}" dt="2025-09-03T16:55:01.740" v="1" actId="478"/>
        <pc:sldMkLst>
          <pc:docMk/>
          <pc:sldMk cId="0" sldId="272"/>
        </pc:sldMkLst>
        <pc:spChg chg="add del">
          <ac:chgData name="Emma Wahlberg" userId="a09adb31-f820-48a7-911a-f387ee7ab23c" providerId="ADAL" clId="{F8F97E1A-F882-4500-A902-7037FE7CDDDF}" dt="2025-09-03T16:55:01.740" v="1" actId="478"/>
          <ac:spMkLst>
            <pc:docMk/>
            <pc:sldMk cId="0" sldId="272"/>
            <ac:spMk id="288" creationId="{00000000-0000-0000-0000-000000000000}"/>
          </ac:spMkLst>
        </pc:spChg>
      </pc:sldChg>
      <pc:sldChg chg="modSp add mod setBg">
        <pc:chgData name="Emma Wahlberg" userId="a09adb31-f820-48a7-911a-f387ee7ab23c" providerId="ADAL" clId="{F8F97E1A-F882-4500-A902-7037FE7CDDDF}" dt="2025-09-03T17:00:06.540" v="151" actId="20577"/>
        <pc:sldMkLst>
          <pc:docMk/>
          <pc:sldMk cId="3266171250" sldId="273"/>
        </pc:sldMkLst>
        <pc:spChg chg="mod">
          <ac:chgData name="Emma Wahlberg" userId="a09adb31-f820-48a7-911a-f387ee7ab23c" providerId="ADAL" clId="{F8F97E1A-F882-4500-A902-7037FE7CDDDF}" dt="2025-09-03T16:59:38.782" v="102" actId="20577"/>
          <ac:spMkLst>
            <pc:docMk/>
            <pc:sldMk cId="3266171250" sldId="273"/>
            <ac:spMk id="277" creationId="{95808AEA-9E6A-2E09-A415-7D7885E616FE}"/>
          </ac:spMkLst>
        </pc:spChg>
        <pc:spChg chg="mod">
          <ac:chgData name="Emma Wahlberg" userId="a09adb31-f820-48a7-911a-f387ee7ab23c" providerId="ADAL" clId="{F8F97E1A-F882-4500-A902-7037FE7CDDDF}" dt="2025-09-03T17:00:06.540" v="151" actId="20577"/>
          <ac:spMkLst>
            <pc:docMk/>
            <pc:sldMk cId="3266171250" sldId="273"/>
            <ac:spMk id="279" creationId="{8DBFCF9D-A62B-A4E6-0B6F-F9A67DFA762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>
          <a:extLst>
            <a:ext uri="{FF2B5EF4-FFF2-40B4-BE49-F238E27FC236}">
              <a16:creationId xmlns:a16="http://schemas.microsoft.com/office/drawing/2014/main" id="{B1BE5C0F-3F06-A9A6-33D4-92B31F61A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6:notes">
            <a:extLst>
              <a:ext uri="{FF2B5EF4-FFF2-40B4-BE49-F238E27FC236}">
                <a16:creationId xmlns:a16="http://schemas.microsoft.com/office/drawing/2014/main" id="{C16B1B23-445F-C73F-3701-8D9F37785D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6:notes">
            <a:extLst>
              <a:ext uri="{FF2B5EF4-FFF2-40B4-BE49-F238E27FC236}">
                <a16:creationId xmlns:a16="http://schemas.microsoft.com/office/drawing/2014/main" id="{5C0CE3A4-0C2D-0B97-9206-CF3C59B7B9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596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ät rubrik och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delar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ämförelse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med bildtex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ed bildtex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Välkommen till säsongen 2025/2026!</a:t>
            </a:r>
            <a:endParaRPr/>
          </a:p>
        </p:txBody>
      </p:sp>
      <p:cxnSp>
        <p:nvCxnSpPr>
          <p:cNvPr id="90" name="Google Shape;90;p1"/>
          <p:cNvCxnSpPr/>
          <p:nvPr/>
        </p:nvCxnSpPr>
        <p:spPr>
          <a:xfrm rot="10800000">
            <a:off x="1" y="2026340"/>
            <a:ext cx="6095999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 txBox="1">
            <a:spLocks noGrp="1"/>
          </p:cNvSpPr>
          <p:nvPr>
            <p:ph type="body" idx="1"/>
          </p:nvPr>
        </p:nvSpPr>
        <p:spPr>
          <a:xfrm>
            <a:off x="1295400" y="2288833"/>
            <a:ext cx="4800600" cy="3711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chemeClr val="lt1"/>
              </a:solidFill>
            </a:endParaRPr>
          </a:p>
        </p:txBody>
      </p:sp>
      <p:pic>
        <p:nvPicPr>
          <p:cNvPr id="92" name="Google Shape;92;p1" descr="Bildresultat fÃ¶r handbo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8223" y="296901"/>
            <a:ext cx="1841286" cy="27845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" descr="En bild som visar symbol, logotyp, Varumärke&#10;&#10;Automatiskt genererad beskriv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78866" y="3730267"/>
            <a:ext cx="2308230" cy="27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/>
          <p:nvPr/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5596" y="2288833"/>
            <a:ext cx="6048205" cy="3901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0"/>
          <p:cNvSpPr txBox="1">
            <a:spLocks noGrp="1"/>
          </p:cNvSpPr>
          <p:nvPr>
            <p:ph type="title"/>
          </p:nvPr>
        </p:nvSpPr>
        <p:spPr>
          <a:xfrm>
            <a:off x="1295400" y="369913"/>
            <a:ext cx="4800600" cy="731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Spelschema</a:t>
            </a:r>
            <a:endParaRPr/>
          </a:p>
        </p:txBody>
      </p:sp>
      <p:cxnSp>
        <p:nvCxnSpPr>
          <p:cNvPr id="205" name="Google Shape;205;p10"/>
          <p:cNvCxnSpPr/>
          <p:nvPr/>
        </p:nvCxnSpPr>
        <p:spPr>
          <a:xfrm rot="10800000">
            <a:off x="1" y="2026340"/>
            <a:ext cx="6095999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6" name="Google Shape;206;p10" descr="Bildresultat fÃ¶r handbo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8870" y="369913"/>
            <a:ext cx="1841286" cy="27845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207" name="Google Shape;207;p10"/>
          <p:cNvSpPr/>
          <p:nvPr/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10" descr="En bild som visar symbol, logotyp, Varumärke&#10;&#10;Automatiskt genererad beskriv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78866" y="3730267"/>
            <a:ext cx="2308230" cy="27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0"/>
          <p:cNvSpPr/>
          <p:nvPr/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35060" y="1184686"/>
            <a:ext cx="7419344" cy="5626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1"/>
          <p:cNvSpPr txBox="1">
            <a:spLocks noGrp="1"/>
          </p:cNvSpPr>
          <p:nvPr>
            <p:ph type="title"/>
          </p:nvPr>
        </p:nvSpPr>
        <p:spPr>
          <a:xfrm>
            <a:off x="1047964" y="669925"/>
            <a:ext cx="504803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Förhållningsregler i gruppen</a:t>
            </a:r>
            <a:endParaRPr/>
          </a:p>
        </p:txBody>
      </p:sp>
      <p:cxnSp>
        <p:nvCxnSpPr>
          <p:cNvPr id="217" name="Google Shape;217;p11"/>
          <p:cNvCxnSpPr/>
          <p:nvPr/>
        </p:nvCxnSpPr>
        <p:spPr>
          <a:xfrm rot="10800000">
            <a:off x="1" y="2026340"/>
            <a:ext cx="6095999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8" name="Google Shape;218;p11"/>
          <p:cNvSpPr txBox="1">
            <a:spLocks noGrp="1"/>
          </p:cNvSpPr>
          <p:nvPr>
            <p:ph type="body" idx="1"/>
          </p:nvPr>
        </p:nvSpPr>
        <p:spPr>
          <a:xfrm>
            <a:off x="1047964" y="2288833"/>
            <a:ext cx="5048036" cy="4225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 dirty="0">
                <a:solidFill>
                  <a:schemeClr val="lt1"/>
                </a:solidFill>
              </a:rPr>
              <a:t>Vilja </a:t>
            </a:r>
            <a:r>
              <a:rPr lang="en-US" sz="2000" dirty="0" err="1">
                <a:solidFill>
                  <a:schemeClr val="lt1"/>
                </a:solidFill>
              </a:rPr>
              <a:t>vara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där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och</a:t>
            </a:r>
            <a:r>
              <a:rPr lang="en-US" sz="2000" dirty="0">
                <a:solidFill>
                  <a:schemeClr val="lt1"/>
                </a:solidFill>
              </a:rPr>
              <a:t> deltaga </a:t>
            </a:r>
            <a:r>
              <a:rPr lang="en-US" sz="2000" dirty="0" err="1">
                <a:solidFill>
                  <a:schemeClr val="lt1"/>
                </a:solidFill>
              </a:rPr>
              <a:t>på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alla</a:t>
            </a:r>
            <a:r>
              <a:rPr lang="en-US" sz="2000" dirty="0">
                <a:solidFill>
                  <a:schemeClr val="lt1"/>
                </a:solidFill>
              </a:rPr>
              <a:t> moment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 dirty="0">
                <a:solidFill>
                  <a:schemeClr val="lt1"/>
                </a:solidFill>
              </a:rPr>
              <a:t>Komma </a:t>
            </a:r>
            <a:r>
              <a:rPr lang="en-US" sz="2000" dirty="0" err="1">
                <a:solidFill>
                  <a:schemeClr val="lt1"/>
                </a:solidFill>
              </a:rPr>
              <a:t>i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tid</a:t>
            </a:r>
            <a:endParaRPr sz="1600" dirty="0"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 dirty="0">
                <a:solidFill>
                  <a:schemeClr val="lt1"/>
                </a:solidFill>
              </a:rPr>
              <a:t>Smycken lämnas hemma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 dirty="0">
                <a:solidFill>
                  <a:schemeClr val="lt1"/>
                </a:solidFill>
              </a:rPr>
              <a:t>Håret uppsatt eller flätat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 dirty="0">
                <a:solidFill>
                  <a:schemeClr val="lt1"/>
                </a:solidFill>
              </a:rPr>
              <a:t>Vara tyst </a:t>
            </a:r>
            <a:r>
              <a:rPr lang="en-US" sz="2000" dirty="0" err="1">
                <a:solidFill>
                  <a:schemeClr val="lt1"/>
                </a:solidFill>
              </a:rPr>
              <a:t>när</a:t>
            </a:r>
            <a:r>
              <a:rPr lang="en-US" sz="2000" dirty="0">
                <a:solidFill>
                  <a:schemeClr val="lt1"/>
                </a:solidFill>
              </a:rPr>
              <a:t> ledarna pratar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 dirty="0">
                <a:solidFill>
                  <a:schemeClr val="lt1"/>
                </a:solidFill>
              </a:rPr>
              <a:t>Skapa </a:t>
            </a:r>
            <a:r>
              <a:rPr lang="en-US" sz="2000" dirty="0" err="1">
                <a:solidFill>
                  <a:schemeClr val="lt1"/>
                </a:solidFill>
              </a:rPr>
              <a:t>en</a:t>
            </a:r>
            <a:r>
              <a:rPr lang="en-US" sz="2000" dirty="0">
                <a:solidFill>
                  <a:schemeClr val="lt1"/>
                </a:solidFill>
              </a:rPr>
              <a:t> trygg, tillåtande </a:t>
            </a:r>
            <a:r>
              <a:rPr lang="en-US" sz="2000" dirty="0" err="1">
                <a:solidFill>
                  <a:schemeClr val="lt1"/>
                </a:solidFill>
              </a:rPr>
              <a:t>och</a:t>
            </a:r>
            <a:r>
              <a:rPr lang="en-US" sz="2000" dirty="0">
                <a:solidFill>
                  <a:schemeClr val="lt1"/>
                </a:solidFill>
              </a:rPr>
              <a:t> inkluderande miljö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n-US" sz="1600" dirty="0">
                <a:solidFill>
                  <a:schemeClr val="lt1"/>
                </a:solidFill>
              </a:rPr>
              <a:t>Uppmuntra varandra till </a:t>
            </a:r>
            <a:r>
              <a:rPr lang="en-US" sz="1600" dirty="0" err="1">
                <a:solidFill>
                  <a:schemeClr val="lt1"/>
                </a:solidFill>
              </a:rPr>
              <a:t>att</a:t>
            </a:r>
            <a:r>
              <a:rPr lang="en-US" sz="1600" dirty="0">
                <a:solidFill>
                  <a:schemeClr val="lt1"/>
                </a:solidFill>
              </a:rPr>
              <a:t> våga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n-US" sz="1600" dirty="0">
                <a:solidFill>
                  <a:schemeClr val="lt1"/>
                </a:solidFill>
              </a:rPr>
              <a:t>Stötta varandra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n-US" sz="1600" dirty="0">
                <a:solidFill>
                  <a:schemeClr val="lt1"/>
                </a:solidFill>
              </a:rPr>
              <a:t>Ta hänsyn till varandras olikheter </a:t>
            </a:r>
            <a:r>
              <a:rPr lang="en-US" sz="1600" dirty="0" err="1">
                <a:solidFill>
                  <a:schemeClr val="lt1"/>
                </a:solidFill>
              </a:rPr>
              <a:t>och</a:t>
            </a:r>
            <a:r>
              <a:rPr lang="en-US" sz="1600" dirty="0">
                <a:solidFill>
                  <a:schemeClr val="lt1"/>
                </a:solidFill>
              </a:rPr>
              <a:t> kunskapsnivåer</a:t>
            </a:r>
            <a:endParaRPr dirty="0"/>
          </a:p>
        </p:txBody>
      </p:sp>
      <p:pic>
        <p:nvPicPr>
          <p:cNvPr id="219" name="Google Shape;219;p11" descr="Bildresultat fÃ¶r handbo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8870" y="369913"/>
            <a:ext cx="1841286" cy="27845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220" name="Google Shape;220;p11"/>
          <p:cNvSpPr/>
          <p:nvPr/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11" descr="En bild som visar symbol, logotyp, Varumärke&#10;&#10;Automatiskt genererad beskriv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78866" y="3730267"/>
            <a:ext cx="2308230" cy="27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1"/>
          <p:cNvSpPr/>
          <p:nvPr/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>
          <a:extLst>
            <a:ext uri="{FF2B5EF4-FFF2-40B4-BE49-F238E27FC236}">
              <a16:creationId xmlns:a16="http://schemas.microsoft.com/office/drawing/2014/main" id="{F93994FF-44E3-298D-906B-30ECB3EE5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">
            <a:extLst>
              <a:ext uri="{FF2B5EF4-FFF2-40B4-BE49-F238E27FC236}">
                <a16:creationId xmlns:a16="http://schemas.microsoft.com/office/drawing/2014/main" id="{CDA15E00-E021-C95A-677C-4D7CF04FDA74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6">
            <a:extLst>
              <a:ext uri="{FF2B5EF4-FFF2-40B4-BE49-F238E27FC236}">
                <a16:creationId xmlns:a16="http://schemas.microsoft.com/office/drawing/2014/main" id="{95808AEA-9E6A-2E09-A415-7D7885E616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 err="1">
                <a:solidFill>
                  <a:schemeClr val="lt1"/>
                </a:solidFill>
              </a:rPr>
              <a:t>Handbollskortet</a:t>
            </a:r>
            <a:r>
              <a:rPr lang="en-US" dirty="0">
                <a:solidFill>
                  <a:schemeClr val="lt1"/>
                </a:solidFill>
              </a:rPr>
              <a:t>!</a:t>
            </a:r>
            <a:endParaRPr dirty="0"/>
          </a:p>
        </p:txBody>
      </p:sp>
      <p:cxnSp>
        <p:nvCxnSpPr>
          <p:cNvPr id="278" name="Google Shape;278;p16">
            <a:extLst>
              <a:ext uri="{FF2B5EF4-FFF2-40B4-BE49-F238E27FC236}">
                <a16:creationId xmlns:a16="http://schemas.microsoft.com/office/drawing/2014/main" id="{229DFE6C-17AC-7F0E-C0EB-C62D0F3BCA4B}"/>
              </a:ext>
            </a:extLst>
          </p:cNvPr>
          <p:cNvCxnSpPr/>
          <p:nvPr/>
        </p:nvCxnSpPr>
        <p:spPr>
          <a:xfrm rot="10800000">
            <a:off x="1" y="2026340"/>
            <a:ext cx="6095999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9" name="Google Shape;279;p16">
            <a:extLst>
              <a:ext uri="{FF2B5EF4-FFF2-40B4-BE49-F238E27FC236}">
                <a16:creationId xmlns:a16="http://schemas.microsoft.com/office/drawing/2014/main" id="{8DBFCF9D-A62B-A4E6-0B6F-F9A67DFA76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95400" y="2288833"/>
            <a:ext cx="4800600" cy="3711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sv-SE" sz="2000" dirty="0">
                <a:solidFill>
                  <a:schemeClr val="lt1"/>
                </a:solidFill>
              </a:rPr>
              <a:t>Genomfördes 29/12</a:t>
            </a:r>
            <a:endParaRPr dirty="0"/>
          </a:p>
        </p:txBody>
      </p:sp>
      <p:pic>
        <p:nvPicPr>
          <p:cNvPr id="280" name="Google Shape;280;p16" descr="Bildresultat fÃ¶r handboll">
            <a:extLst>
              <a:ext uri="{FF2B5EF4-FFF2-40B4-BE49-F238E27FC236}">
                <a16:creationId xmlns:a16="http://schemas.microsoft.com/office/drawing/2014/main" id="{DCE7A980-DC27-96E0-5FF3-BA6261B5E95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8870" y="369913"/>
            <a:ext cx="1841286" cy="27845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281" name="Google Shape;281;p16">
            <a:extLst>
              <a:ext uri="{FF2B5EF4-FFF2-40B4-BE49-F238E27FC236}">
                <a16:creationId xmlns:a16="http://schemas.microsoft.com/office/drawing/2014/main" id="{BA2D647F-FE44-6210-F8A1-148D7B66D49C}"/>
              </a:ext>
            </a:extLst>
          </p:cNvPr>
          <p:cNvSpPr/>
          <p:nvPr/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p16" descr="En bild som visar symbol, logotyp, Varumärke&#10;&#10;Automatiskt genererad beskrivning">
            <a:extLst>
              <a:ext uri="{FF2B5EF4-FFF2-40B4-BE49-F238E27FC236}">
                <a16:creationId xmlns:a16="http://schemas.microsoft.com/office/drawing/2014/main" id="{4F9858F5-5A60-C1E3-B43B-7D40208DAB2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78866" y="3730267"/>
            <a:ext cx="2308230" cy="27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6">
            <a:extLst>
              <a:ext uri="{FF2B5EF4-FFF2-40B4-BE49-F238E27FC236}">
                <a16:creationId xmlns:a16="http://schemas.microsoft.com/office/drawing/2014/main" id="{26FBA544-E4AD-186D-E4B3-D58B0C719468}"/>
              </a:ext>
            </a:extLst>
          </p:cNvPr>
          <p:cNvSpPr/>
          <p:nvPr/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6171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2"/>
          <p:cNvSpPr txBox="1">
            <a:spLocks noGrp="1"/>
          </p:cNvSpPr>
          <p:nvPr>
            <p:ph type="title"/>
          </p:nvPr>
        </p:nvSpPr>
        <p:spPr>
          <a:xfrm>
            <a:off x="1047964" y="182850"/>
            <a:ext cx="5048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Från </a:t>
            </a:r>
            <a:r>
              <a:rPr lang="en-US" dirty="0" err="1">
                <a:solidFill>
                  <a:schemeClr val="lt1"/>
                </a:solidFill>
              </a:rPr>
              <a:t>träningslägret</a:t>
            </a:r>
            <a:r>
              <a:rPr lang="en-US" dirty="0">
                <a:solidFill>
                  <a:schemeClr val="lt1"/>
                </a:solidFill>
              </a:rPr>
              <a:t>!</a:t>
            </a:r>
            <a:endParaRPr dirty="0"/>
          </a:p>
        </p:txBody>
      </p:sp>
      <p:cxnSp>
        <p:nvCxnSpPr>
          <p:cNvPr id="229" name="Google Shape;229;p12"/>
          <p:cNvCxnSpPr/>
          <p:nvPr/>
        </p:nvCxnSpPr>
        <p:spPr>
          <a:xfrm rot="10800000">
            <a:off x="1" y="2026340"/>
            <a:ext cx="6095999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0" name="Google Shape;230;p12"/>
          <p:cNvSpPr txBox="1">
            <a:spLocks noGrp="1"/>
          </p:cNvSpPr>
          <p:nvPr>
            <p:ph type="body" idx="1"/>
          </p:nvPr>
        </p:nvSpPr>
        <p:spPr>
          <a:xfrm>
            <a:off x="1047964" y="2288833"/>
            <a:ext cx="5048036" cy="4225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685800" lvl="1" indent="-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>
              <a:solidFill>
                <a:schemeClr val="lt1"/>
              </a:solidFill>
            </a:endParaRPr>
          </a:p>
        </p:txBody>
      </p:sp>
      <p:pic>
        <p:nvPicPr>
          <p:cNvPr id="231" name="Google Shape;231;p12" descr="Bildresultat fÃ¶r handbo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8870" y="369913"/>
            <a:ext cx="1841286" cy="27845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232" name="Google Shape;232;p12"/>
          <p:cNvSpPr/>
          <p:nvPr/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12" descr="En bild som visar symbol, logotyp, Varumärke&#10;&#10;Automatiskt genererad beskriv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78866" y="3730267"/>
            <a:ext cx="2308230" cy="27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2"/>
          <p:cNvSpPr/>
          <p:nvPr/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438" y="1604788"/>
            <a:ext cx="6162675" cy="519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3"/>
          <p:cNvSpPr txBox="1">
            <a:spLocks noGrp="1"/>
          </p:cNvSpPr>
          <p:nvPr>
            <p:ph type="title"/>
          </p:nvPr>
        </p:nvSpPr>
        <p:spPr>
          <a:xfrm>
            <a:off x="904126" y="669925"/>
            <a:ext cx="5191874" cy="1598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Övrigt </a:t>
            </a:r>
            <a:r>
              <a:rPr lang="en-US" dirty="0" err="1">
                <a:solidFill>
                  <a:schemeClr val="lt1"/>
                </a:solidFill>
              </a:rPr>
              <a:t>att</a:t>
            </a:r>
            <a:r>
              <a:rPr lang="en-US" dirty="0">
                <a:solidFill>
                  <a:schemeClr val="lt1"/>
                </a:solidFill>
              </a:rPr>
              <a:t> </a:t>
            </a:r>
            <a:r>
              <a:rPr lang="en-US" dirty="0" err="1">
                <a:solidFill>
                  <a:schemeClr val="lt1"/>
                </a:solidFill>
              </a:rPr>
              <a:t>tänka</a:t>
            </a:r>
            <a:r>
              <a:rPr lang="en-US" dirty="0">
                <a:solidFill>
                  <a:schemeClr val="lt1"/>
                </a:solidFill>
              </a:rPr>
              <a:t> </a:t>
            </a:r>
            <a:r>
              <a:rPr lang="en-US" dirty="0" err="1">
                <a:solidFill>
                  <a:schemeClr val="lt1"/>
                </a:solidFill>
              </a:rPr>
              <a:t>på</a:t>
            </a:r>
            <a:br>
              <a:rPr lang="en-US" dirty="0">
                <a:solidFill>
                  <a:schemeClr val="lt1"/>
                </a:solidFill>
              </a:rPr>
            </a:br>
            <a:endParaRPr dirty="0">
              <a:solidFill>
                <a:schemeClr val="lt1"/>
              </a:solidFill>
            </a:endParaRPr>
          </a:p>
        </p:txBody>
      </p:sp>
      <p:cxnSp>
        <p:nvCxnSpPr>
          <p:cNvPr id="242" name="Google Shape;242;p13"/>
          <p:cNvCxnSpPr/>
          <p:nvPr/>
        </p:nvCxnSpPr>
        <p:spPr>
          <a:xfrm rot="10800000">
            <a:off x="1" y="2026340"/>
            <a:ext cx="6095999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3" name="Google Shape;243;p13"/>
          <p:cNvSpPr txBox="1">
            <a:spLocks noGrp="1"/>
          </p:cNvSpPr>
          <p:nvPr>
            <p:ph type="body" idx="1"/>
          </p:nvPr>
        </p:nvSpPr>
        <p:spPr>
          <a:xfrm>
            <a:off x="904126" y="2268285"/>
            <a:ext cx="5191874" cy="4050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 dirty="0">
                <a:solidFill>
                  <a:schemeClr val="lt1"/>
                </a:solidFill>
              </a:rPr>
              <a:t>Se till </a:t>
            </a:r>
            <a:r>
              <a:rPr lang="en-US" sz="2000" dirty="0" err="1">
                <a:solidFill>
                  <a:schemeClr val="lt1"/>
                </a:solidFill>
              </a:rPr>
              <a:t>att</a:t>
            </a:r>
            <a:r>
              <a:rPr lang="en-US" sz="2000" dirty="0">
                <a:solidFill>
                  <a:schemeClr val="lt1"/>
                </a:solidFill>
              </a:rPr>
              <a:t> ditt barn </a:t>
            </a:r>
            <a:r>
              <a:rPr lang="en-US" sz="2000" dirty="0" err="1">
                <a:solidFill>
                  <a:schemeClr val="lt1"/>
                </a:solidFill>
              </a:rPr>
              <a:t>kommer</a:t>
            </a:r>
            <a:r>
              <a:rPr lang="en-US" sz="2000" dirty="0">
                <a:solidFill>
                  <a:schemeClr val="lt1"/>
                </a:solidFill>
              </a:rPr>
              <a:t> till </a:t>
            </a:r>
            <a:r>
              <a:rPr lang="en-US" sz="2000" dirty="0" err="1">
                <a:solidFill>
                  <a:schemeClr val="lt1"/>
                </a:solidFill>
              </a:rPr>
              <a:t>och</a:t>
            </a:r>
            <a:r>
              <a:rPr lang="en-US" sz="2000" dirty="0">
                <a:solidFill>
                  <a:schemeClr val="lt1"/>
                </a:solidFill>
              </a:rPr>
              <a:t> från träningen </a:t>
            </a:r>
            <a:r>
              <a:rPr lang="en-US" sz="2000" dirty="0" err="1">
                <a:solidFill>
                  <a:schemeClr val="lt1"/>
                </a:solidFill>
              </a:rPr>
              <a:t>i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tid</a:t>
            </a:r>
            <a:r>
              <a:rPr lang="en-US" sz="2000" dirty="0">
                <a:solidFill>
                  <a:schemeClr val="lt1"/>
                </a:solidFill>
              </a:rPr>
              <a:t>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 dirty="0">
                <a:solidFill>
                  <a:schemeClr val="lt1"/>
                </a:solidFill>
              </a:rPr>
              <a:t>Meddela om </a:t>
            </a:r>
            <a:r>
              <a:rPr lang="en-US" sz="2000" dirty="0" err="1">
                <a:solidFill>
                  <a:schemeClr val="lt1"/>
                </a:solidFill>
              </a:rPr>
              <a:t>och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varför</a:t>
            </a:r>
            <a:r>
              <a:rPr lang="en-US" sz="2000" dirty="0">
                <a:solidFill>
                  <a:schemeClr val="lt1"/>
                </a:solidFill>
              </a:rPr>
              <a:t> du </a:t>
            </a:r>
            <a:r>
              <a:rPr lang="en-US" sz="2000" dirty="0" err="1">
                <a:solidFill>
                  <a:schemeClr val="lt1"/>
                </a:solidFill>
              </a:rPr>
              <a:t>inte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tränar</a:t>
            </a:r>
            <a:r>
              <a:rPr lang="en-US" sz="2000" dirty="0">
                <a:solidFill>
                  <a:schemeClr val="lt1"/>
                </a:solidFill>
              </a:rPr>
              <a:t>!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n-US" sz="1600" dirty="0" err="1">
                <a:solidFill>
                  <a:schemeClr val="lt1"/>
                </a:solidFill>
              </a:rPr>
              <a:t>Respekt</a:t>
            </a:r>
            <a:r>
              <a:rPr lang="en-US" sz="1600" dirty="0">
                <a:solidFill>
                  <a:schemeClr val="lt1"/>
                </a:solidFill>
              </a:rPr>
              <a:t> för varandras </a:t>
            </a:r>
            <a:r>
              <a:rPr lang="en-US" sz="1600" dirty="0" err="1">
                <a:solidFill>
                  <a:schemeClr val="lt1"/>
                </a:solidFill>
              </a:rPr>
              <a:t>tid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och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engagemang</a:t>
            </a:r>
            <a:r>
              <a:rPr lang="en-US" sz="1600" dirty="0">
                <a:solidFill>
                  <a:schemeClr val="lt1"/>
                </a:solidFill>
              </a:rPr>
              <a:t>.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n-US" sz="1600" dirty="0" err="1">
                <a:solidFill>
                  <a:schemeClr val="lt1"/>
                </a:solidFill>
              </a:rPr>
              <a:t>Lärdom</a:t>
            </a:r>
            <a:r>
              <a:rPr lang="en-US" sz="1600" dirty="0">
                <a:solidFill>
                  <a:schemeClr val="lt1"/>
                </a:solidFill>
              </a:rPr>
              <a:t> till </a:t>
            </a:r>
            <a:r>
              <a:rPr lang="en-US" sz="1600" dirty="0" err="1">
                <a:solidFill>
                  <a:schemeClr val="lt1"/>
                </a:solidFill>
              </a:rPr>
              <a:t>kommande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år</a:t>
            </a:r>
            <a:r>
              <a:rPr lang="en-US" sz="1600" dirty="0">
                <a:solidFill>
                  <a:schemeClr val="lt1"/>
                </a:solidFill>
              </a:rPr>
              <a:t>.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n-US" sz="1600" dirty="0">
                <a:solidFill>
                  <a:schemeClr val="lt1"/>
                </a:solidFill>
              </a:rPr>
              <a:t>Meddela </a:t>
            </a:r>
            <a:r>
              <a:rPr lang="en-US" sz="1600" dirty="0" err="1">
                <a:solidFill>
                  <a:schemeClr val="lt1"/>
                </a:solidFill>
              </a:rPr>
              <a:t>tidigt</a:t>
            </a:r>
            <a:r>
              <a:rPr lang="en-US" sz="1600" dirty="0">
                <a:solidFill>
                  <a:schemeClr val="lt1"/>
                </a:solidFill>
              </a:rPr>
              <a:t>. Inte 10min </a:t>
            </a:r>
            <a:r>
              <a:rPr lang="en-US" sz="1600" dirty="0" err="1">
                <a:solidFill>
                  <a:schemeClr val="lt1"/>
                </a:solidFill>
              </a:rPr>
              <a:t>innan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träning</a:t>
            </a:r>
            <a:r>
              <a:rPr lang="en-US" sz="1600" dirty="0">
                <a:solidFill>
                  <a:schemeClr val="lt1"/>
                </a:solidFill>
              </a:rPr>
              <a:t>…</a:t>
            </a:r>
            <a:endParaRPr sz="1600" dirty="0"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 dirty="0" err="1">
                <a:solidFill>
                  <a:schemeClr val="lt1"/>
                </a:solidFill>
              </a:rPr>
              <a:t>Körning</a:t>
            </a:r>
            <a:r>
              <a:rPr lang="en-US" sz="2000" dirty="0">
                <a:solidFill>
                  <a:schemeClr val="lt1"/>
                </a:solidFill>
              </a:rPr>
              <a:t> till </a:t>
            </a:r>
            <a:r>
              <a:rPr lang="en-US" sz="2000" dirty="0" err="1">
                <a:solidFill>
                  <a:schemeClr val="lt1"/>
                </a:solidFill>
              </a:rPr>
              <a:t>matcherna</a:t>
            </a:r>
            <a:r>
              <a:rPr lang="en-US" sz="2000" dirty="0">
                <a:solidFill>
                  <a:schemeClr val="lt1"/>
                </a:solidFill>
              </a:rPr>
              <a:t> – </a:t>
            </a:r>
            <a:r>
              <a:rPr lang="en-US" sz="2000" dirty="0" err="1">
                <a:solidFill>
                  <a:schemeClr val="lt1"/>
                </a:solidFill>
              </a:rPr>
              <a:t>löses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löpande</a:t>
            </a:r>
            <a:r>
              <a:rPr lang="en-US" sz="2000" dirty="0">
                <a:solidFill>
                  <a:schemeClr val="lt1"/>
                </a:solidFill>
              </a:rPr>
              <a:t>!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n-US" sz="1600" dirty="0">
                <a:solidFill>
                  <a:schemeClr val="lt1"/>
                </a:solidFill>
              </a:rPr>
              <a:t>Hur </a:t>
            </a:r>
            <a:r>
              <a:rPr lang="en-US" sz="1600" dirty="0" err="1">
                <a:solidFill>
                  <a:schemeClr val="lt1"/>
                </a:solidFill>
              </a:rPr>
              <a:t>klickar</a:t>
            </a:r>
            <a:r>
              <a:rPr lang="en-US" sz="1600" dirty="0">
                <a:solidFill>
                  <a:schemeClr val="lt1"/>
                </a:solidFill>
              </a:rPr>
              <a:t> man </a:t>
            </a:r>
            <a:r>
              <a:rPr lang="en-US" sz="1600" dirty="0" err="1">
                <a:solidFill>
                  <a:schemeClr val="lt1"/>
                </a:solidFill>
              </a:rPr>
              <a:t>i</a:t>
            </a:r>
            <a:r>
              <a:rPr lang="en-US" sz="1600" dirty="0">
                <a:solidFill>
                  <a:schemeClr val="lt1"/>
                </a:solidFill>
              </a:rPr>
              <a:t> om man </a:t>
            </a:r>
            <a:r>
              <a:rPr lang="en-US" sz="1600" dirty="0" err="1">
                <a:solidFill>
                  <a:schemeClr val="lt1"/>
                </a:solidFill>
              </a:rPr>
              <a:t>kör</a:t>
            </a:r>
            <a:r>
              <a:rPr lang="en-US" sz="1600" dirty="0">
                <a:solidFill>
                  <a:schemeClr val="lt1"/>
                </a:solidFill>
              </a:rPr>
              <a:t> eller </a:t>
            </a:r>
            <a:r>
              <a:rPr lang="en-US" sz="1600" dirty="0" err="1">
                <a:solidFill>
                  <a:schemeClr val="lt1"/>
                </a:solidFill>
              </a:rPr>
              <a:t>inte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kör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och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hur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mycket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lediga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platser</a:t>
            </a:r>
            <a:r>
              <a:rPr lang="en-US" sz="1600" dirty="0">
                <a:solidFill>
                  <a:schemeClr val="lt1"/>
                </a:solidFill>
              </a:rPr>
              <a:t> man </a:t>
            </a:r>
            <a:r>
              <a:rPr lang="en-US" sz="1600" dirty="0" err="1">
                <a:solidFill>
                  <a:schemeClr val="lt1"/>
                </a:solidFill>
              </a:rPr>
              <a:t>har</a:t>
            </a:r>
            <a:r>
              <a:rPr lang="en-US" sz="1600" dirty="0">
                <a:solidFill>
                  <a:schemeClr val="lt1"/>
                </a:solidFill>
              </a:rPr>
              <a:t>?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n-US" sz="1600" dirty="0">
                <a:solidFill>
                  <a:schemeClr val="lt1"/>
                </a:solidFill>
              </a:rPr>
              <a:t>Ledarna </a:t>
            </a:r>
            <a:r>
              <a:rPr lang="en-US" sz="1600" dirty="0" err="1">
                <a:solidFill>
                  <a:schemeClr val="lt1"/>
                </a:solidFill>
              </a:rPr>
              <a:t>kommer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att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fördela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ut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barnen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i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bilarna</a:t>
            </a:r>
            <a:r>
              <a:rPr lang="en-US" sz="1600" dirty="0">
                <a:solidFill>
                  <a:schemeClr val="lt1"/>
                </a:solidFill>
              </a:rPr>
              <a:t>. </a:t>
            </a:r>
            <a:r>
              <a:rPr lang="en-US" sz="1600" dirty="0" err="1">
                <a:solidFill>
                  <a:schemeClr val="lt1"/>
                </a:solidFill>
              </a:rPr>
              <a:t>Inget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paxande</a:t>
            </a:r>
            <a:r>
              <a:rPr lang="en-US" sz="1600" dirty="0">
                <a:solidFill>
                  <a:schemeClr val="lt1"/>
                </a:solidFill>
              </a:rPr>
              <a:t>!</a:t>
            </a:r>
            <a:endParaRPr lang="en-US" sz="1600" dirty="0"/>
          </a:p>
          <a:p>
            <a:pPr marL="742950" lvl="1" indent="-285750">
              <a:buClr>
                <a:schemeClr val="lt1"/>
              </a:buClr>
              <a:buSzPts val="1600"/>
            </a:pPr>
            <a:endParaRPr lang="en-US" sz="1600" dirty="0">
              <a:solidFill>
                <a:schemeClr val="lt1"/>
              </a:solidFill>
            </a:endParaRPr>
          </a:p>
        </p:txBody>
      </p:sp>
      <p:pic>
        <p:nvPicPr>
          <p:cNvPr id="244" name="Google Shape;244;p13" descr="Bildresultat fÃ¶r handbo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8870" y="369913"/>
            <a:ext cx="1841286" cy="27845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245" name="Google Shape;245;p13"/>
          <p:cNvSpPr/>
          <p:nvPr/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13" descr="En bild som visar symbol, logotyp, Varumärke&#10;&#10;Automatiskt genererad beskriv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78866" y="3730267"/>
            <a:ext cx="2308230" cy="27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3"/>
          <p:cNvSpPr/>
          <p:nvPr/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4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4"/>
          <p:cNvSpPr txBox="1">
            <a:spLocks noGrp="1"/>
          </p:cNvSpPr>
          <p:nvPr>
            <p:ph type="title"/>
          </p:nvPr>
        </p:nvSpPr>
        <p:spPr>
          <a:xfrm>
            <a:off x="904126" y="669925"/>
            <a:ext cx="5191874" cy="1598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lang="en-US" dirty="0">
                <a:solidFill>
                  <a:schemeClr val="lt1"/>
                </a:solidFill>
              </a:rPr>
            </a:br>
            <a:br>
              <a:rPr lang="en-US" dirty="0">
                <a:solidFill>
                  <a:schemeClr val="lt1"/>
                </a:solidFill>
              </a:rPr>
            </a:br>
            <a:r>
              <a:rPr lang="en-US" dirty="0" err="1">
                <a:solidFill>
                  <a:schemeClr val="lt1"/>
                </a:solidFill>
              </a:rPr>
              <a:t>Föräldrahjälp</a:t>
            </a:r>
            <a:br>
              <a:rPr lang="en-US" dirty="0">
                <a:solidFill>
                  <a:schemeClr val="lt1"/>
                </a:solidFill>
              </a:rPr>
            </a:br>
            <a:endParaRPr dirty="0">
              <a:solidFill>
                <a:schemeClr val="lt1"/>
              </a:solidFill>
            </a:endParaRPr>
          </a:p>
        </p:txBody>
      </p:sp>
      <p:cxnSp>
        <p:nvCxnSpPr>
          <p:cNvPr id="254" name="Google Shape;254;p14"/>
          <p:cNvCxnSpPr/>
          <p:nvPr/>
        </p:nvCxnSpPr>
        <p:spPr>
          <a:xfrm rot="10800000">
            <a:off x="1" y="2026340"/>
            <a:ext cx="6095999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5" name="Google Shape;255;p14"/>
          <p:cNvSpPr txBox="1">
            <a:spLocks noGrp="1"/>
          </p:cNvSpPr>
          <p:nvPr>
            <p:ph type="body" idx="1"/>
          </p:nvPr>
        </p:nvSpPr>
        <p:spPr>
          <a:xfrm>
            <a:off x="904126" y="2268285"/>
            <a:ext cx="5191874" cy="4050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 dirty="0">
                <a:solidFill>
                  <a:schemeClr val="lt1"/>
                </a:solidFill>
              </a:rPr>
              <a:t>Heja </a:t>
            </a:r>
            <a:r>
              <a:rPr lang="en-US" sz="2000" dirty="0" err="1">
                <a:solidFill>
                  <a:schemeClr val="lt1"/>
                </a:solidFill>
              </a:rPr>
              <a:t>och</a:t>
            </a:r>
            <a:r>
              <a:rPr lang="en-US" sz="2000" dirty="0">
                <a:solidFill>
                  <a:schemeClr val="lt1"/>
                </a:solidFill>
              </a:rPr>
              <a:t> supporta </a:t>
            </a:r>
            <a:r>
              <a:rPr lang="en-US" sz="2000" dirty="0" err="1">
                <a:solidFill>
                  <a:schemeClr val="lt1"/>
                </a:solidFill>
              </a:rPr>
              <a:t>laget</a:t>
            </a:r>
            <a:r>
              <a:rPr lang="en-US" sz="2000" dirty="0">
                <a:solidFill>
                  <a:schemeClr val="lt1"/>
                </a:solidFill>
              </a:rPr>
              <a:t>, domarna, ledarna </a:t>
            </a:r>
            <a:r>
              <a:rPr lang="en-US" sz="2000" dirty="0" err="1">
                <a:solidFill>
                  <a:schemeClr val="lt1"/>
                </a:solidFill>
              </a:rPr>
              <a:t>och</a:t>
            </a:r>
            <a:r>
              <a:rPr lang="en-US" sz="2000" dirty="0">
                <a:solidFill>
                  <a:schemeClr val="lt1"/>
                </a:solidFill>
              </a:rPr>
              <a:t> motståndarna.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 dirty="0">
                <a:solidFill>
                  <a:schemeClr val="lt1"/>
                </a:solidFill>
              </a:rPr>
              <a:t>Matchvärd </a:t>
            </a:r>
            <a:r>
              <a:rPr lang="en-US" sz="2000" dirty="0" err="1">
                <a:solidFill>
                  <a:schemeClr val="lt1"/>
                </a:solidFill>
              </a:rPr>
              <a:t>och</a:t>
            </a:r>
            <a:r>
              <a:rPr lang="en-US" sz="2000" dirty="0">
                <a:solidFill>
                  <a:schemeClr val="lt1"/>
                </a:solidFill>
              </a:rPr>
              <a:t> funktionär vid </a:t>
            </a:r>
            <a:r>
              <a:rPr lang="en-US" sz="2000" dirty="0" err="1">
                <a:solidFill>
                  <a:schemeClr val="lt1"/>
                </a:solidFill>
              </a:rPr>
              <a:t>hemmamatcher</a:t>
            </a:r>
            <a:r>
              <a:rPr lang="en-US" sz="2000" dirty="0">
                <a:solidFill>
                  <a:schemeClr val="lt1"/>
                </a:solidFill>
              </a:rPr>
              <a:t>.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 dirty="0">
                <a:solidFill>
                  <a:schemeClr val="lt1"/>
                </a:solidFill>
              </a:rPr>
              <a:t>Kiosk, lotter </a:t>
            </a:r>
            <a:r>
              <a:rPr lang="en-US" sz="2000" dirty="0" err="1">
                <a:solidFill>
                  <a:schemeClr val="lt1"/>
                </a:solidFill>
              </a:rPr>
              <a:t>och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övrig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insamling</a:t>
            </a:r>
            <a:r>
              <a:rPr lang="en-US" sz="2000" dirty="0">
                <a:solidFill>
                  <a:schemeClr val="lt1"/>
                </a:solidFill>
              </a:rPr>
              <a:t>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 dirty="0">
                <a:solidFill>
                  <a:schemeClr val="lt1"/>
                </a:solidFill>
              </a:rPr>
              <a:t>Övrigt påkallat föreningsuppdrag.</a:t>
            </a:r>
            <a:endParaRPr dirty="0"/>
          </a:p>
        </p:txBody>
      </p:sp>
      <p:pic>
        <p:nvPicPr>
          <p:cNvPr id="256" name="Google Shape;256;p14" descr="Bildresultat fÃ¶r handbo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8870" y="369913"/>
            <a:ext cx="1841286" cy="27845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257" name="Google Shape;257;p14"/>
          <p:cNvSpPr/>
          <p:nvPr/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14" descr="En bild som visar symbol, logotyp, Varumärke&#10;&#10;Automatiskt genererad beskriv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78866" y="3730267"/>
            <a:ext cx="2308230" cy="27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4"/>
          <p:cNvSpPr/>
          <p:nvPr/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5"/>
          <p:cNvSpPr txBox="1">
            <a:spLocks noGrp="1"/>
          </p:cNvSpPr>
          <p:nvPr>
            <p:ph type="title"/>
          </p:nvPr>
        </p:nvSpPr>
        <p:spPr>
          <a:xfrm>
            <a:off x="904126" y="669925"/>
            <a:ext cx="519187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Skador</a:t>
            </a:r>
            <a:br>
              <a:rPr lang="en-US">
                <a:solidFill>
                  <a:schemeClr val="lt1"/>
                </a:solidFill>
              </a:rPr>
            </a:br>
            <a:endParaRPr>
              <a:solidFill>
                <a:schemeClr val="lt1"/>
              </a:solidFill>
            </a:endParaRPr>
          </a:p>
        </p:txBody>
      </p:sp>
      <p:cxnSp>
        <p:nvCxnSpPr>
          <p:cNvPr id="266" name="Google Shape;266;p15"/>
          <p:cNvCxnSpPr/>
          <p:nvPr/>
        </p:nvCxnSpPr>
        <p:spPr>
          <a:xfrm rot="10800000">
            <a:off x="1" y="2026340"/>
            <a:ext cx="6095999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" name="Google Shape;267;p15"/>
          <p:cNvSpPr txBox="1">
            <a:spLocks noGrp="1"/>
          </p:cNvSpPr>
          <p:nvPr>
            <p:ph type="body" idx="1"/>
          </p:nvPr>
        </p:nvSpPr>
        <p:spPr>
          <a:xfrm>
            <a:off x="904126" y="2268285"/>
            <a:ext cx="5191874" cy="4050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 dirty="0">
                <a:solidFill>
                  <a:schemeClr val="lt1"/>
                </a:solidFill>
              </a:rPr>
              <a:t>Vad kan vi </a:t>
            </a:r>
            <a:r>
              <a:rPr lang="en-US" sz="2000" dirty="0" err="1">
                <a:solidFill>
                  <a:schemeClr val="lt1"/>
                </a:solidFill>
              </a:rPr>
              <a:t>göra</a:t>
            </a:r>
            <a:r>
              <a:rPr lang="en-US" sz="2000" dirty="0">
                <a:solidFill>
                  <a:schemeClr val="lt1"/>
                </a:solidFill>
              </a:rPr>
              <a:t>?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 dirty="0">
                <a:solidFill>
                  <a:schemeClr val="lt1"/>
                </a:solidFill>
              </a:rPr>
              <a:t>Vad </a:t>
            </a:r>
            <a:r>
              <a:rPr lang="en-US" sz="2000" dirty="0" err="1">
                <a:solidFill>
                  <a:schemeClr val="lt1"/>
                </a:solidFill>
              </a:rPr>
              <a:t>behöver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ni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göra</a:t>
            </a:r>
            <a:r>
              <a:rPr lang="en-US" sz="2000" dirty="0">
                <a:solidFill>
                  <a:schemeClr val="lt1"/>
                </a:solidFill>
              </a:rPr>
              <a:t>?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 dirty="0" err="1">
                <a:solidFill>
                  <a:schemeClr val="lt1"/>
                </a:solidFill>
              </a:rPr>
              <a:t>Glasögon</a:t>
            </a:r>
            <a:endParaRPr dirty="0"/>
          </a:p>
        </p:txBody>
      </p:sp>
      <p:pic>
        <p:nvPicPr>
          <p:cNvPr id="268" name="Google Shape;268;p15" descr="Bildresultat fÃ¶r handbo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8870" y="369913"/>
            <a:ext cx="1841286" cy="27845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269" name="Google Shape;269;p15"/>
          <p:cNvSpPr/>
          <p:nvPr/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15" descr="En bild som visar symbol, logotyp, Varumärke&#10;&#10;Automatiskt genererad beskriv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78866" y="3730267"/>
            <a:ext cx="2308230" cy="27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5"/>
          <p:cNvSpPr/>
          <p:nvPr/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6"/>
          <p:cNvSpPr txBox="1"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Övrigt</a:t>
            </a:r>
            <a:endParaRPr/>
          </a:p>
        </p:txBody>
      </p:sp>
      <p:cxnSp>
        <p:nvCxnSpPr>
          <p:cNvPr id="278" name="Google Shape;278;p16"/>
          <p:cNvCxnSpPr/>
          <p:nvPr/>
        </p:nvCxnSpPr>
        <p:spPr>
          <a:xfrm rot="10800000">
            <a:off x="1" y="2026340"/>
            <a:ext cx="6095999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9" name="Google Shape;279;p16"/>
          <p:cNvSpPr txBox="1">
            <a:spLocks noGrp="1"/>
          </p:cNvSpPr>
          <p:nvPr>
            <p:ph type="body" idx="1"/>
          </p:nvPr>
        </p:nvSpPr>
        <p:spPr>
          <a:xfrm>
            <a:off x="1295400" y="2288833"/>
            <a:ext cx="4800600" cy="3711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 dirty="0" err="1">
                <a:solidFill>
                  <a:schemeClr val="lt1"/>
                </a:solidFill>
              </a:rPr>
              <a:t>Handbollskväll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på</a:t>
            </a:r>
            <a:r>
              <a:rPr lang="en-US" sz="2000" dirty="0">
                <a:solidFill>
                  <a:schemeClr val="lt1"/>
                </a:solidFill>
              </a:rPr>
              <a:t> Intersport!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n-US" sz="1600" dirty="0">
                <a:solidFill>
                  <a:schemeClr val="lt1"/>
                </a:solidFill>
              </a:rPr>
              <a:t>17/9 kl 16-19 – </a:t>
            </a:r>
            <a:r>
              <a:rPr lang="en-US" sz="1600" dirty="0" err="1">
                <a:solidFill>
                  <a:schemeClr val="lt1"/>
                </a:solidFill>
              </a:rPr>
              <a:t>sväng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förbi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innan</a:t>
            </a:r>
            <a:r>
              <a:rPr lang="en-US" sz="1600" dirty="0">
                <a:solidFill>
                  <a:schemeClr val="lt1"/>
                </a:solidFill>
              </a:rPr>
              <a:t> träningen!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n-US" sz="1600" dirty="0">
                <a:solidFill>
                  <a:schemeClr val="lt1"/>
                </a:solidFill>
              </a:rPr>
              <a:t>Passa </a:t>
            </a:r>
            <a:r>
              <a:rPr lang="en-US" sz="1600" dirty="0" err="1">
                <a:solidFill>
                  <a:schemeClr val="lt1"/>
                </a:solidFill>
              </a:rPr>
              <a:t>på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att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prova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ut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klubbkläder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och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få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hjälp</a:t>
            </a:r>
            <a:r>
              <a:rPr lang="en-US" sz="1600" dirty="0">
                <a:solidFill>
                  <a:schemeClr val="lt1"/>
                </a:solidFill>
              </a:rPr>
              <a:t> med </a:t>
            </a:r>
            <a:r>
              <a:rPr lang="en-US" sz="1600" dirty="0" err="1">
                <a:solidFill>
                  <a:schemeClr val="lt1"/>
                </a:solidFill>
              </a:rPr>
              <a:t>beställning</a:t>
            </a:r>
            <a:r>
              <a:rPr lang="en-US" sz="1600" dirty="0">
                <a:solidFill>
                  <a:schemeClr val="lt1"/>
                </a:solidFill>
              </a:rPr>
              <a:t>.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n-US" sz="1600" dirty="0">
                <a:solidFill>
                  <a:schemeClr val="lt1"/>
                </a:solidFill>
              </a:rPr>
              <a:t>Bra </a:t>
            </a:r>
            <a:r>
              <a:rPr lang="en-US" sz="1600" dirty="0" err="1">
                <a:solidFill>
                  <a:schemeClr val="lt1"/>
                </a:solidFill>
              </a:rPr>
              <a:t>priser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på</a:t>
            </a:r>
            <a:r>
              <a:rPr lang="en-US" sz="1600" dirty="0">
                <a:solidFill>
                  <a:schemeClr val="lt1"/>
                </a:solidFill>
              </a:rPr>
              <a:t> Kempa-</a:t>
            </a:r>
            <a:r>
              <a:rPr lang="en-US" sz="1600" dirty="0" err="1">
                <a:solidFill>
                  <a:schemeClr val="lt1"/>
                </a:solidFill>
              </a:rPr>
              <a:t>skor</a:t>
            </a:r>
            <a:endParaRPr sz="1600" dirty="0">
              <a:solidFill>
                <a:schemeClr val="lt1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n-US" sz="1600" dirty="0">
                <a:solidFill>
                  <a:schemeClr val="lt1"/>
                </a:solidFill>
              </a:rPr>
              <a:t>25% </a:t>
            </a:r>
            <a:r>
              <a:rPr lang="en-US" sz="1600" dirty="0" err="1">
                <a:solidFill>
                  <a:schemeClr val="lt1"/>
                </a:solidFill>
              </a:rPr>
              <a:t>på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allt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annat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i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butiken</a:t>
            </a:r>
            <a:r>
              <a:rPr lang="en-US" sz="1600" dirty="0">
                <a:solidFill>
                  <a:schemeClr val="lt1"/>
                </a:solidFill>
              </a:rPr>
              <a:t>.</a:t>
            </a:r>
            <a:endParaRPr dirty="0"/>
          </a:p>
        </p:txBody>
      </p:sp>
      <p:pic>
        <p:nvPicPr>
          <p:cNvPr id="280" name="Google Shape;280;p16" descr="Bildresultat fÃ¶r handbo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8870" y="369913"/>
            <a:ext cx="1841286" cy="27845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281" name="Google Shape;281;p16"/>
          <p:cNvSpPr/>
          <p:nvPr/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p16" descr="En bild som visar symbol, logotyp, Varumärke&#10;&#10;Automatiskt genererad beskriv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78866" y="3730267"/>
            <a:ext cx="2308230" cy="27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6"/>
          <p:cNvSpPr/>
          <p:nvPr/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7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Frågor?</a:t>
            </a:r>
            <a:endParaRPr/>
          </a:p>
        </p:txBody>
      </p:sp>
      <p:cxnSp>
        <p:nvCxnSpPr>
          <p:cNvPr id="290" name="Google Shape;290;p17"/>
          <p:cNvCxnSpPr/>
          <p:nvPr/>
        </p:nvCxnSpPr>
        <p:spPr>
          <a:xfrm rot="10800000">
            <a:off x="1" y="2026340"/>
            <a:ext cx="6095999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1" name="Google Shape;291;p17"/>
          <p:cNvSpPr txBox="1">
            <a:spLocks noGrp="1"/>
          </p:cNvSpPr>
          <p:nvPr>
            <p:ph type="body" idx="1"/>
          </p:nvPr>
        </p:nvSpPr>
        <p:spPr>
          <a:xfrm>
            <a:off x="1295400" y="2288833"/>
            <a:ext cx="4800600" cy="3711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>
              <a:solidFill>
                <a:schemeClr val="lt1"/>
              </a:solidFill>
            </a:endParaRPr>
          </a:p>
        </p:txBody>
      </p:sp>
      <p:pic>
        <p:nvPicPr>
          <p:cNvPr id="292" name="Google Shape;292;p17" descr="Bildresultat fÃ¶r handbo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8870" y="369913"/>
            <a:ext cx="1841286" cy="27845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293" name="Google Shape;293;p17"/>
          <p:cNvSpPr/>
          <p:nvPr/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Google Shape;294;p17" descr="En bild som visar symbol, logotyp, Varumärke&#10;&#10;Automatiskt genererad beskriv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78866" y="3730267"/>
            <a:ext cx="2308230" cy="27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7"/>
          <p:cNvSpPr/>
          <p:nvPr/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Agenda</a:t>
            </a:r>
            <a:endParaRPr/>
          </a:p>
        </p:txBody>
      </p:sp>
      <p:cxnSp>
        <p:nvCxnSpPr>
          <p:cNvPr id="103" name="Google Shape;103;p2"/>
          <p:cNvCxnSpPr/>
          <p:nvPr/>
        </p:nvCxnSpPr>
        <p:spPr>
          <a:xfrm rot="10800000">
            <a:off x="1" y="2026340"/>
            <a:ext cx="6095999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2"/>
          <p:cNvSpPr txBox="1">
            <a:spLocks noGrp="1"/>
          </p:cNvSpPr>
          <p:nvPr>
            <p:ph type="body" idx="1"/>
          </p:nvPr>
        </p:nvSpPr>
        <p:spPr>
          <a:xfrm>
            <a:off x="1295400" y="2288833"/>
            <a:ext cx="4800600" cy="3711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Ledarteamet</a:t>
            </a:r>
            <a:endParaRPr sz="2000"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Träningstider</a:t>
            </a:r>
            <a:endParaRPr sz="2000"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Barnidrott och Barnhandboll</a:t>
            </a:r>
            <a:endParaRPr sz="2000"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Fokusområden</a:t>
            </a:r>
            <a:endParaRPr sz="2000"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Matchspel</a:t>
            </a:r>
            <a:endParaRPr sz="2000"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Serie och cuper</a:t>
            </a:r>
            <a:endParaRPr sz="2000"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Uppträdande / Förhållningsregler</a:t>
            </a:r>
            <a:endParaRPr sz="2000"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Skador</a:t>
            </a:r>
            <a:endParaRPr sz="2000"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Frågor</a:t>
            </a:r>
            <a:endParaRPr sz="2000"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Avslut</a:t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105" name="Google Shape;105;p2" descr="Bildresultat fÃ¶r handbo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8870" y="369913"/>
            <a:ext cx="1841286" cy="27845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106" name="Google Shape;106;p2"/>
          <p:cNvSpPr/>
          <p:nvPr/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2" descr="En bild som visar symbol, logotyp, Varumärke&#10;&#10;Automatiskt genererad beskriv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78866" y="3730267"/>
            <a:ext cx="2308230" cy="27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/>
          <p:nvPr/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986319" y="669925"/>
            <a:ext cx="510968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Ledarteamet</a:t>
            </a:r>
            <a:endParaRPr/>
          </a:p>
        </p:txBody>
      </p:sp>
      <p:cxnSp>
        <p:nvCxnSpPr>
          <p:cNvPr id="115" name="Google Shape;115;p3"/>
          <p:cNvCxnSpPr/>
          <p:nvPr/>
        </p:nvCxnSpPr>
        <p:spPr>
          <a:xfrm rot="10800000">
            <a:off x="1" y="2026340"/>
            <a:ext cx="6095999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6" name="Google Shape;116;p3"/>
          <p:cNvSpPr txBox="1">
            <a:spLocks noGrp="1"/>
          </p:cNvSpPr>
          <p:nvPr>
            <p:ph type="body" idx="1"/>
          </p:nvPr>
        </p:nvSpPr>
        <p:spPr>
          <a:xfrm>
            <a:off x="1099335" y="2208965"/>
            <a:ext cx="4996665" cy="4305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000" dirty="0">
                <a:solidFill>
                  <a:schemeClr val="lt1"/>
                </a:solidFill>
              </a:rPr>
              <a:t>Emma Wahlberg </a:t>
            </a:r>
            <a:endParaRPr sz="1600" dirty="0"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000" dirty="0">
                <a:solidFill>
                  <a:schemeClr val="lt1"/>
                </a:solidFill>
              </a:rPr>
              <a:t>Eva Samuelsson-Ekman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000" dirty="0">
                <a:solidFill>
                  <a:schemeClr val="lt1"/>
                </a:solidFill>
              </a:rPr>
              <a:t>Gunilla </a:t>
            </a:r>
            <a:r>
              <a:rPr lang="en-US" sz="2000" dirty="0" err="1">
                <a:solidFill>
                  <a:schemeClr val="lt1"/>
                </a:solidFill>
              </a:rPr>
              <a:t>Sigurdh</a:t>
            </a:r>
            <a:endParaRPr sz="2000" dirty="0"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000" dirty="0">
                <a:solidFill>
                  <a:schemeClr val="lt1"/>
                </a:solidFill>
              </a:rPr>
              <a:t>Madeleine Andersson</a:t>
            </a:r>
            <a:endParaRPr dirty="0"/>
          </a:p>
          <a:p>
            <a:pPr marL="22860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dirty="0"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000" dirty="0">
                <a:solidFill>
                  <a:schemeClr val="lt1"/>
                </a:solidFill>
              </a:rPr>
              <a:t>Övriga föräldrar som kan rycka in vid träningar </a:t>
            </a:r>
            <a:r>
              <a:rPr lang="en-US" sz="2000" dirty="0" err="1">
                <a:solidFill>
                  <a:schemeClr val="lt1"/>
                </a:solidFill>
              </a:rPr>
              <a:t>och</a:t>
            </a:r>
            <a:r>
              <a:rPr lang="en-US" sz="2000" dirty="0">
                <a:solidFill>
                  <a:schemeClr val="lt1"/>
                </a:solidFill>
              </a:rPr>
              <a:t> matcher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000" dirty="0">
                <a:solidFill>
                  <a:schemeClr val="lt1"/>
                </a:solidFill>
              </a:rPr>
              <a:t>Håkan Josephsson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000" dirty="0">
                <a:solidFill>
                  <a:schemeClr val="lt1"/>
                </a:solidFill>
              </a:rPr>
              <a:t>Lars Johansson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000" dirty="0">
                <a:solidFill>
                  <a:schemeClr val="lt1"/>
                </a:solidFill>
              </a:rPr>
              <a:t>Maria </a:t>
            </a:r>
            <a:r>
              <a:rPr lang="en-US" sz="2000" dirty="0" err="1">
                <a:solidFill>
                  <a:schemeClr val="lt1"/>
                </a:solidFill>
              </a:rPr>
              <a:t>Davoust</a:t>
            </a:r>
            <a:endParaRPr sz="2000" dirty="0">
              <a:solidFill>
                <a:schemeClr val="lt1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000" dirty="0">
                <a:solidFill>
                  <a:schemeClr val="lt1"/>
                </a:solidFill>
              </a:rPr>
              <a:t>Desireé Carlzon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dirty="0"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000" dirty="0" err="1">
                <a:solidFill>
                  <a:schemeClr val="lt1"/>
                </a:solidFill>
              </a:rPr>
              <a:t>Föräldrahjälp</a:t>
            </a:r>
            <a:endParaRPr sz="2000" dirty="0">
              <a:solidFill>
                <a:schemeClr val="lt1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1600" dirty="0">
                <a:solidFill>
                  <a:schemeClr val="lt1"/>
                </a:solidFill>
              </a:rPr>
              <a:t>Lotter – Camilla Carlsson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1600" dirty="0" err="1">
                <a:solidFill>
                  <a:schemeClr val="lt1"/>
                </a:solidFill>
              </a:rPr>
              <a:t>Kioskplanering</a:t>
            </a:r>
            <a:r>
              <a:rPr lang="en-US" sz="1600">
                <a:solidFill>
                  <a:schemeClr val="lt1"/>
                </a:solidFill>
              </a:rPr>
              <a:t> – Sofie?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1600" dirty="0">
                <a:solidFill>
                  <a:schemeClr val="lt1"/>
                </a:solidFill>
              </a:rPr>
              <a:t>Matchvärd / funktionär/Sek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600" dirty="0">
              <a:solidFill>
                <a:schemeClr val="lt1"/>
              </a:solidFill>
            </a:endParaRPr>
          </a:p>
          <a:p>
            <a:pPr marL="22860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dirty="0">
              <a:solidFill>
                <a:schemeClr val="lt1"/>
              </a:solidFill>
            </a:endParaRPr>
          </a:p>
        </p:txBody>
      </p:sp>
      <p:pic>
        <p:nvPicPr>
          <p:cNvPr id="117" name="Google Shape;117;p3" descr="Bildresultat fÃ¶r handbo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8870" y="369913"/>
            <a:ext cx="1841286" cy="27845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118" name="Google Shape;118;p3"/>
          <p:cNvSpPr/>
          <p:nvPr/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3" descr="En bild som visar symbol, logotyp, Varumärke&#10;&#10;Automatiskt genererad beskriv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78866" y="3730267"/>
            <a:ext cx="2308230" cy="27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/>
          <p:nvPr/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 txBox="1"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Träningar</a:t>
            </a:r>
            <a:endParaRPr/>
          </a:p>
        </p:txBody>
      </p:sp>
      <p:cxnSp>
        <p:nvCxnSpPr>
          <p:cNvPr id="127" name="Google Shape;127;p4"/>
          <p:cNvCxnSpPr/>
          <p:nvPr/>
        </p:nvCxnSpPr>
        <p:spPr>
          <a:xfrm rot="10800000">
            <a:off x="1" y="2026340"/>
            <a:ext cx="6095999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8" name="Google Shape;128;p4"/>
          <p:cNvSpPr txBox="1">
            <a:spLocks noGrp="1"/>
          </p:cNvSpPr>
          <p:nvPr>
            <p:ph type="body" idx="1"/>
          </p:nvPr>
        </p:nvSpPr>
        <p:spPr>
          <a:xfrm>
            <a:off x="508000" y="2288833"/>
            <a:ext cx="5588000" cy="3711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 dirty="0" err="1">
                <a:solidFill>
                  <a:schemeClr val="lt1"/>
                </a:solidFill>
              </a:rPr>
              <a:t>Måndagar</a:t>
            </a:r>
            <a:r>
              <a:rPr lang="en-US" sz="2000" dirty="0">
                <a:solidFill>
                  <a:schemeClr val="lt1"/>
                </a:solidFill>
              </a:rPr>
              <a:t> 16:30 – 17:45 </a:t>
            </a:r>
            <a:r>
              <a:rPr lang="sv-SE" sz="2000" dirty="0">
                <a:solidFill>
                  <a:schemeClr val="lt1"/>
                </a:solidFill>
              </a:rPr>
              <a:t>P-hallen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 dirty="0" err="1">
                <a:solidFill>
                  <a:schemeClr val="lt1"/>
                </a:solidFill>
              </a:rPr>
              <a:t>Onsdagar</a:t>
            </a:r>
            <a:r>
              <a:rPr lang="en-US" sz="2000" dirty="0">
                <a:solidFill>
                  <a:schemeClr val="lt1"/>
                </a:solidFill>
              </a:rPr>
              <a:t>  17.45 – 19.00 </a:t>
            </a:r>
            <a:r>
              <a:rPr lang="en-US" sz="2000" dirty="0" err="1">
                <a:solidFill>
                  <a:schemeClr val="lt1"/>
                </a:solidFill>
              </a:rPr>
              <a:t>Itolvhallen</a:t>
            </a:r>
            <a:endParaRPr sz="2000" dirty="0">
              <a:solidFill>
                <a:schemeClr val="lt1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n-US" sz="1600" dirty="0">
                <a:solidFill>
                  <a:schemeClr val="lt1"/>
                </a:solidFill>
              </a:rPr>
              <a:t>Start 17/9 med </a:t>
            </a:r>
            <a:r>
              <a:rPr lang="en-US" sz="1600" dirty="0" err="1">
                <a:solidFill>
                  <a:schemeClr val="lt1"/>
                </a:solidFill>
              </a:rPr>
              <a:t>onsdagar</a:t>
            </a:r>
            <a:endParaRPr sz="1600" dirty="0">
              <a:solidFill>
                <a:schemeClr val="lt1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n-US" sz="1600" dirty="0">
                <a:solidFill>
                  <a:schemeClr val="lt1"/>
                </a:solidFill>
              </a:rPr>
              <a:t>Från 1/10 </a:t>
            </a:r>
            <a:r>
              <a:rPr lang="en-US" sz="1600" dirty="0" err="1">
                <a:solidFill>
                  <a:schemeClr val="lt1"/>
                </a:solidFill>
              </a:rPr>
              <a:t>båda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dagarna</a:t>
            </a:r>
            <a:endParaRPr sz="1600" dirty="0"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 dirty="0" err="1">
                <a:solidFill>
                  <a:schemeClr val="lt1"/>
                </a:solidFill>
              </a:rPr>
              <a:t>Träningslägerdag</a:t>
            </a:r>
            <a:r>
              <a:rPr lang="en-US" sz="2000" dirty="0">
                <a:solidFill>
                  <a:schemeClr val="lt1"/>
                </a:solidFill>
              </a:rPr>
              <a:t> 14/9 kl 10-14 </a:t>
            </a:r>
            <a:r>
              <a:rPr lang="en-US" sz="2000" dirty="0" err="1">
                <a:solidFill>
                  <a:schemeClr val="lt1"/>
                </a:solidFill>
              </a:rPr>
              <a:t>i</a:t>
            </a:r>
            <a:r>
              <a:rPr lang="en-US" sz="2000" dirty="0">
                <a:solidFill>
                  <a:schemeClr val="lt1"/>
                </a:solidFill>
              </a:rPr>
              <a:t> P-</a:t>
            </a:r>
            <a:r>
              <a:rPr lang="en-US" sz="2000" dirty="0" err="1">
                <a:solidFill>
                  <a:schemeClr val="lt1"/>
                </a:solidFill>
              </a:rPr>
              <a:t>hallen</a:t>
            </a:r>
            <a:endParaRPr sz="2000" dirty="0">
              <a:solidFill>
                <a:schemeClr val="lt1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n-US" sz="1600" dirty="0" err="1">
                <a:solidFill>
                  <a:schemeClr val="lt1"/>
                </a:solidFill>
              </a:rPr>
              <a:t>Två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praktiska</a:t>
            </a:r>
            <a:r>
              <a:rPr lang="en-US" sz="1600" dirty="0">
                <a:solidFill>
                  <a:schemeClr val="lt1"/>
                </a:solidFill>
              </a:rPr>
              <a:t> pass </a:t>
            </a:r>
            <a:r>
              <a:rPr lang="en-US" sz="1600" dirty="0" err="1">
                <a:solidFill>
                  <a:schemeClr val="lt1"/>
                </a:solidFill>
              </a:rPr>
              <a:t>och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ett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teoretiskt</a:t>
            </a:r>
            <a:r>
              <a:rPr lang="en-US" sz="1600" dirty="0">
                <a:solidFill>
                  <a:schemeClr val="lt1"/>
                </a:solidFill>
              </a:rPr>
              <a:t> pass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n-US" sz="1600" dirty="0">
                <a:solidFill>
                  <a:schemeClr val="lt1"/>
                </a:solidFill>
              </a:rPr>
              <a:t>Ta med </a:t>
            </a:r>
            <a:r>
              <a:rPr lang="en-US" sz="1600" dirty="0" err="1">
                <a:solidFill>
                  <a:schemeClr val="lt1"/>
                </a:solidFill>
              </a:rPr>
              <a:t>överdragskläder</a:t>
            </a:r>
            <a:r>
              <a:rPr lang="en-US" sz="1600" dirty="0">
                <a:solidFill>
                  <a:schemeClr val="lt1"/>
                </a:solidFill>
              </a:rPr>
              <a:t>, </a:t>
            </a:r>
            <a:r>
              <a:rPr lang="en-US" sz="1600" dirty="0" err="1">
                <a:solidFill>
                  <a:schemeClr val="lt1"/>
                </a:solidFill>
              </a:rPr>
              <a:t>träningskläder</a:t>
            </a:r>
            <a:r>
              <a:rPr lang="en-US" sz="1600" dirty="0">
                <a:solidFill>
                  <a:schemeClr val="lt1"/>
                </a:solidFill>
              </a:rPr>
              <a:t>, </a:t>
            </a:r>
            <a:r>
              <a:rPr lang="en-US" sz="1600" dirty="0" err="1">
                <a:solidFill>
                  <a:schemeClr val="lt1"/>
                </a:solidFill>
              </a:rPr>
              <a:t>skor</a:t>
            </a:r>
            <a:r>
              <a:rPr lang="en-US" sz="1600" dirty="0">
                <a:solidFill>
                  <a:schemeClr val="lt1"/>
                </a:solidFill>
              </a:rPr>
              <a:t>, </a:t>
            </a:r>
            <a:r>
              <a:rPr lang="en-US" sz="1600" dirty="0" err="1">
                <a:solidFill>
                  <a:schemeClr val="lt1"/>
                </a:solidFill>
              </a:rPr>
              <a:t>vattenflaska</a:t>
            </a:r>
            <a:endParaRPr sz="1600" dirty="0">
              <a:solidFill>
                <a:schemeClr val="lt1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n-US" sz="1600" dirty="0">
                <a:solidFill>
                  <a:schemeClr val="lt1"/>
                </a:solidFill>
              </a:rPr>
              <a:t>Ta med </a:t>
            </a:r>
            <a:r>
              <a:rPr lang="en-US" sz="1600" dirty="0" err="1">
                <a:solidFill>
                  <a:schemeClr val="lt1"/>
                </a:solidFill>
              </a:rPr>
              <a:t>lätt</a:t>
            </a:r>
            <a:r>
              <a:rPr lang="en-US" sz="1600" dirty="0">
                <a:solidFill>
                  <a:schemeClr val="lt1"/>
                </a:solidFill>
              </a:rPr>
              <a:t> lunch </a:t>
            </a:r>
            <a:r>
              <a:rPr lang="en-US" sz="1600" dirty="0" err="1">
                <a:solidFill>
                  <a:schemeClr val="lt1"/>
                </a:solidFill>
              </a:rPr>
              <a:t>och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en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frukt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att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äta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mellan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träningarna</a:t>
            </a:r>
            <a:endParaRPr sz="1600" dirty="0">
              <a:solidFill>
                <a:schemeClr val="lt1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n-US" sz="1600" dirty="0">
                <a:solidFill>
                  <a:schemeClr val="lt1"/>
                </a:solidFill>
              </a:rPr>
              <a:t>Ca-</a:t>
            </a:r>
            <a:r>
              <a:rPr lang="en-US" sz="1600" dirty="0" err="1">
                <a:solidFill>
                  <a:schemeClr val="lt1"/>
                </a:solidFill>
              </a:rPr>
              <a:t>tider</a:t>
            </a:r>
            <a:endParaRPr sz="1600" dirty="0">
              <a:solidFill>
                <a:schemeClr val="lt1"/>
              </a:solidFill>
            </a:endParaRPr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</a:pPr>
            <a:r>
              <a:rPr lang="en-US" sz="1200" dirty="0">
                <a:solidFill>
                  <a:schemeClr val="lt1"/>
                </a:solidFill>
              </a:rPr>
              <a:t>10:00-11:20 – </a:t>
            </a:r>
            <a:r>
              <a:rPr lang="en-US" sz="1200" dirty="0" err="1">
                <a:solidFill>
                  <a:schemeClr val="lt1"/>
                </a:solidFill>
              </a:rPr>
              <a:t>Träning</a:t>
            </a:r>
            <a:r>
              <a:rPr lang="en-US" sz="1200" dirty="0">
                <a:solidFill>
                  <a:schemeClr val="lt1"/>
                </a:solidFill>
              </a:rPr>
              <a:t> 1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</a:pPr>
            <a:r>
              <a:rPr lang="en-US" sz="1200" dirty="0">
                <a:solidFill>
                  <a:schemeClr val="lt1"/>
                </a:solidFill>
              </a:rPr>
              <a:t>11:20-11:50 – Lunch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</a:pPr>
            <a:r>
              <a:rPr lang="en-US" sz="1200" dirty="0">
                <a:solidFill>
                  <a:schemeClr val="lt1"/>
                </a:solidFill>
              </a:rPr>
              <a:t>11:50-12:30 – Teori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</a:pPr>
            <a:r>
              <a:rPr lang="en-US" sz="1200" dirty="0">
                <a:solidFill>
                  <a:schemeClr val="lt1"/>
                </a:solidFill>
              </a:rPr>
              <a:t>12:30-14:00 – </a:t>
            </a:r>
            <a:r>
              <a:rPr lang="en-US" sz="1200" dirty="0" err="1">
                <a:solidFill>
                  <a:schemeClr val="lt1"/>
                </a:solidFill>
              </a:rPr>
              <a:t>Träning</a:t>
            </a:r>
            <a:r>
              <a:rPr lang="en-US" sz="1200" dirty="0">
                <a:solidFill>
                  <a:schemeClr val="lt1"/>
                </a:solidFill>
              </a:rPr>
              <a:t> 2 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129" name="Google Shape;129;p4" descr="Bildresultat fÃ¶r handbo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8870" y="369913"/>
            <a:ext cx="1841286" cy="27845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130" name="Google Shape;130;p4"/>
          <p:cNvSpPr/>
          <p:nvPr/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4" descr="En bild som visar symbol, logotyp, Varumärke&#10;&#10;Automatiskt genererad beskriv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78866" y="3730267"/>
            <a:ext cx="2308230" cy="27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/>
          <p:nvPr/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 txBox="1">
            <a:spLocks noGrp="1"/>
          </p:cNvSpPr>
          <p:nvPr>
            <p:ph type="title"/>
          </p:nvPr>
        </p:nvSpPr>
        <p:spPr>
          <a:xfrm>
            <a:off x="719191" y="669925"/>
            <a:ext cx="537680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Barnidrott och barnhandboll</a:t>
            </a:r>
            <a:endParaRPr/>
          </a:p>
        </p:txBody>
      </p:sp>
      <p:cxnSp>
        <p:nvCxnSpPr>
          <p:cNvPr id="139" name="Google Shape;139;p5"/>
          <p:cNvCxnSpPr/>
          <p:nvPr/>
        </p:nvCxnSpPr>
        <p:spPr>
          <a:xfrm rot="10800000">
            <a:off x="1" y="2026340"/>
            <a:ext cx="6095999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0" name="Google Shape;140;p5"/>
          <p:cNvSpPr txBox="1">
            <a:spLocks noGrp="1"/>
          </p:cNvSpPr>
          <p:nvPr>
            <p:ph type="body" idx="1"/>
          </p:nvPr>
        </p:nvSpPr>
        <p:spPr>
          <a:xfrm>
            <a:off x="750013" y="2288834"/>
            <a:ext cx="5345987" cy="389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RF Riktlinjer – idrott för barn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n-US" sz="1600">
                <a:solidFill>
                  <a:schemeClr val="lt1"/>
                </a:solidFill>
              </a:rPr>
              <a:t>Idrott för barn ska bedrives ur ett barnrättsperspektiv och följa barnkonventionen.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Handboll i världsklass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n-US" sz="1600">
                <a:solidFill>
                  <a:schemeClr val="lt1"/>
                </a:solidFill>
              </a:rPr>
              <a:t>Svenska Handbollsförbundet menar att idrott först och främst handlar om att </a:t>
            </a:r>
            <a:r>
              <a:rPr lang="en-US" sz="1600" i="1">
                <a:solidFill>
                  <a:schemeClr val="lt1"/>
                </a:solidFill>
              </a:rPr>
              <a:t>fostra och utbilda barn och ungdomar till medvetna samhällsmedborgare.</a:t>
            </a:r>
            <a:endParaRPr sz="1600"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SHF Policy barnhandboll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n-US" sz="1600">
                <a:solidFill>
                  <a:schemeClr val="lt1"/>
                </a:solidFill>
              </a:rPr>
              <a:t>Inriktningen på hur barnhandbollen ska utövas, kännetecknas av en individuell, motorisk utveckling med leken som arbetsmetod och bollen som redskap samt en långsiktig individuell färdighetsutveckling.</a:t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141" name="Google Shape;141;p5" descr="Bildresultat fÃ¶r handbo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8870" y="369913"/>
            <a:ext cx="1841286" cy="27845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142" name="Google Shape;142;p5"/>
          <p:cNvSpPr/>
          <p:nvPr/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5" descr="En bild som visar symbol, logotyp, Varumärke&#10;&#10;Automatiskt genererad beskriv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78866" y="3730267"/>
            <a:ext cx="2308230" cy="27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5"/>
          <p:cNvSpPr/>
          <p:nvPr/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5049527" y="6331975"/>
            <a:ext cx="1422766" cy="43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Källa – TU1, SHF</a:t>
            </a:r>
            <a:endParaRPr sz="1200" b="1" i="0" u="none" strike="noStrike" cap="none">
              <a:solidFill>
                <a:schemeClr val="dk1"/>
              </a:solidFill>
              <a:highlight>
                <a:srgbClr val="C0C0C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6"/>
          <p:cNvSpPr txBox="1">
            <a:spLocks noGrp="1"/>
          </p:cNvSpPr>
          <p:nvPr>
            <p:ph type="title"/>
          </p:nvPr>
        </p:nvSpPr>
        <p:spPr>
          <a:xfrm>
            <a:off x="883578" y="669925"/>
            <a:ext cx="521242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Barnidrott och barnhandboll forts.</a:t>
            </a:r>
            <a:endParaRPr/>
          </a:p>
        </p:txBody>
      </p:sp>
      <p:cxnSp>
        <p:nvCxnSpPr>
          <p:cNvPr id="152" name="Google Shape;152;p6"/>
          <p:cNvCxnSpPr/>
          <p:nvPr/>
        </p:nvCxnSpPr>
        <p:spPr>
          <a:xfrm rot="10800000">
            <a:off x="1" y="2026340"/>
            <a:ext cx="6095999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3" name="Google Shape;153;p6"/>
          <p:cNvSpPr txBox="1">
            <a:spLocks noGrp="1"/>
          </p:cNvSpPr>
          <p:nvPr>
            <p:ph type="body" idx="1"/>
          </p:nvPr>
        </p:nvSpPr>
        <p:spPr>
          <a:xfrm>
            <a:off x="883578" y="2288834"/>
            <a:ext cx="5212422" cy="4130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Barnhandboll utövas upp till U11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Alla får vara med och prova alla positioner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n-US" sz="1600">
                <a:solidFill>
                  <a:schemeClr val="lt1"/>
                </a:solidFill>
              </a:rPr>
              <a:t>Prestationen är i fokus – inte resultatet!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Tränarens uppdrag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n-US" sz="1600">
                <a:solidFill>
                  <a:schemeClr val="lt1"/>
                </a:solidFill>
              </a:rPr>
              <a:t>Att utveckla varje individs färdigheter utifrån den nivån de befinner sig på.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Nivåanpassning</a:t>
            </a:r>
            <a:endParaRPr sz="2000">
              <a:solidFill>
                <a:schemeClr val="lt1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n-US" sz="1600">
                <a:solidFill>
                  <a:schemeClr val="lt1"/>
                </a:solidFill>
              </a:rPr>
              <a:t>Försöka välja övningar som går att justera i svårighetsgrad. Barnet tillåts träna på sin nivå.</a:t>
            </a:r>
            <a:endParaRPr/>
          </a:p>
        </p:txBody>
      </p:sp>
      <p:pic>
        <p:nvPicPr>
          <p:cNvPr id="154" name="Google Shape;154;p6" descr="Bildresultat fÃ¶r handbo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8870" y="369913"/>
            <a:ext cx="1841286" cy="27845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155" name="Google Shape;155;p6"/>
          <p:cNvSpPr/>
          <p:nvPr/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6" descr="En bild som visar symbol, logotyp, Varumärke&#10;&#10;Automatiskt genererad beskriv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78866" y="3730267"/>
            <a:ext cx="2308230" cy="27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/>
          <p:nvPr/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5008837" y="6551065"/>
            <a:ext cx="1422766" cy="43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Källa – TU1, SHF</a:t>
            </a:r>
            <a:endParaRPr sz="1200" b="1" i="0" u="none" strike="noStrike" cap="none">
              <a:solidFill>
                <a:schemeClr val="dk1"/>
              </a:solidFill>
              <a:highlight>
                <a:srgbClr val="C0C0C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1032933" y="369913"/>
            <a:ext cx="5063067" cy="150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Fokusområden</a:t>
            </a:r>
            <a:endParaRPr/>
          </a:p>
        </p:txBody>
      </p:sp>
      <p:cxnSp>
        <p:nvCxnSpPr>
          <p:cNvPr id="165" name="Google Shape;165;p7"/>
          <p:cNvCxnSpPr/>
          <p:nvPr/>
        </p:nvCxnSpPr>
        <p:spPr>
          <a:xfrm rot="10800000">
            <a:off x="1" y="2026340"/>
            <a:ext cx="6095999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6" name="Google Shape;166;p7" descr="Bildresultat fÃ¶r handbo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8870" y="369913"/>
            <a:ext cx="1841286" cy="27845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167" name="Google Shape;167;p7"/>
          <p:cNvSpPr/>
          <p:nvPr/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7" descr="En bild som visar symbol, logotyp, Varumärke&#10;&#10;Automatiskt genererad beskriv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78866" y="3730267"/>
            <a:ext cx="2308230" cy="27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7"/>
          <p:cNvSpPr/>
          <p:nvPr/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 txBox="1"/>
          <p:nvPr/>
        </p:nvSpPr>
        <p:spPr>
          <a:xfrm>
            <a:off x="318019" y="1952126"/>
            <a:ext cx="502765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 ska jobba med sex olika fokusområden på träningarna.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Individuell försvarsteknik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Individuell anfallsteknik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Målvaktsträning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Fysträning</a:t>
            </a:r>
            <a:endParaRPr/>
          </a:p>
          <a:p>
            <a:pPr marL="742950" marR="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Kollektiv försvarsteknik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Kollektiv anfallsteknik</a:t>
            </a:r>
            <a:endParaRPr/>
          </a:p>
        </p:txBody>
      </p:sp>
      <p:pic>
        <p:nvPicPr>
          <p:cNvPr id="171" name="Google Shape;171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4017" y="5010744"/>
            <a:ext cx="1986452" cy="1709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04390" y="5010744"/>
            <a:ext cx="2874565" cy="1583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64246" y="200644"/>
            <a:ext cx="5863737" cy="6393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"/>
          <p:cNvSpPr txBox="1"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Matchspel</a:t>
            </a:r>
            <a:endParaRPr/>
          </a:p>
        </p:txBody>
      </p:sp>
      <p:cxnSp>
        <p:nvCxnSpPr>
          <p:cNvPr id="180" name="Google Shape;180;p8"/>
          <p:cNvCxnSpPr/>
          <p:nvPr/>
        </p:nvCxnSpPr>
        <p:spPr>
          <a:xfrm rot="10800000">
            <a:off x="1" y="2026340"/>
            <a:ext cx="6095999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1" name="Google Shape;181;p8"/>
          <p:cNvSpPr txBox="1">
            <a:spLocks noGrp="1"/>
          </p:cNvSpPr>
          <p:nvPr>
            <p:ph type="body" idx="1"/>
          </p:nvPr>
        </p:nvSpPr>
        <p:spPr>
          <a:xfrm>
            <a:off x="1295400" y="2288834"/>
            <a:ext cx="4800600" cy="22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Nytt för i år är spel med mittsex / linjespelare!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Vi är alltså sex utespelare och en målvakt på planen.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Vi spelar på fullstor plan.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chemeClr val="lt1"/>
              </a:solidFill>
            </a:endParaRPr>
          </a:p>
        </p:txBody>
      </p:sp>
      <p:pic>
        <p:nvPicPr>
          <p:cNvPr id="182" name="Google Shape;182;p8" descr="Bildresultat fÃ¶r handbo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8870" y="369913"/>
            <a:ext cx="1841286" cy="27845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183" name="Google Shape;183;p8"/>
          <p:cNvSpPr/>
          <p:nvPr/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8" descr="En bild som visar symbol, logotyp, Varumärke&#10;&#10;Automatiskt genererad beskriv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78866" y="3730267"/>
            <a:ext cx="2308230" cy="27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8"/>
          <p:cNvSpPr/>
          <p:nvPr/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1902" y="4138390"/>
            <a:ext cx="5174098" cy="2582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9"/>
          <p:cNvSpPr txBox="1"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Trupp, serie och cup</a:t>
            </a:r>
            <a:endParaRPr/>
          </a:p>
        </p:txBody>
      </p:sp>
      <p:cxnSp>
        <p:nvCxnSpPr>
          <p:cNvPr id="193" name="Google Shape;193;p9"/>
          <p:cNvCxnSpPr/>
          <p:nvPr/>
        </p:nvCxnSpPr>
        <p:spPr>
          <a:xfrm rot="10800000">
            <a:off x="1" y="2026340"/>
            <a:ext cx="6095999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4" name="Google Shape;194;p9"/>
          <p:cNvSpPr txBox="1">
            <a:spLocks noGrp="1"/>
          </p:cNvSpPr>
          <p:nvPr>
            <p:ph type="body" idx="1"/>
          </p:nvPr>
        </p:nvSpPr>
        <p:spPr>
          <a:xfrm>
            <a:off x="1295400" y="2288833"/>
            <a:ext cx="4800600" cy="3711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000" dirty="0" err="1">
                <a:solidFill>
                  <a:schemeClr val="lt1"/>
                </a:solidFill>
              </a:rPr>
              <a:t>Idag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har</a:t>
            </a:r>
            <a:r>
              <a:rPr lang="en-US" sz="2000" dirty="0">
                <a:solidFill>
                  <a:schemeClr val="lt1"/>
                </a:solidFill>
              </a:rPr>
              <a:t> vi 25st barn </a:t>
            </a:r>
            <a:r>
              <a:rPr lang="en-US" sz="2000" dirty="0" err="1">
                <a:solidFill>
                  <a:schemeClr val="lt1"/>
                </a:solidFill>
              </a:rPr>
              <a:t>registrerade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på</a:t>
            </a:r>
            <a:r>
              <a:rPr lang="en-US" sz="2000" dirty="0">
                <a:solidFill>
                  <a:schemeClr val="lt1"/>
                </a:solidFill>
              </a:rPr>
              <a:t> laget.se.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1600" dirty="0">
                <a:solidFill>
                  <a:schemeClr val="lt1"/>
                </a:solidFill>
              </a:rPr>
              <a:t>Fler </a:t>
            </a:r>
            <a:r>
              <a:rPr lang="en-US" sz="1600" dirty="0" err="1">
                <a:solidFill>
                  <a:schemeClr val="lt1"/>
                </a:solidFill>
              </a:rPr>
              <a:t>på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väg</a:t>
            </a:r>
            <a:r>
              <a:rPr lang="en-US" sz="1600" dirty="0">
                <a:solidFill>
                  <a:schemeClr val="lt1"/>
                </a:solidFill>
              </a:rPr>
              <a:t> in…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000" dirty="0" err="1">
                <a:solidFill>
                  <a:schemeClr val="lt1"/>
                </a:solidFill>
              </a:rPr>
              <a:t>Seriespel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i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Handboll</a:t>
            </a:r>
            <a:r>
              <a:rPr lang="en-US" sz="2000" dirty="0">
                <a:solidFill>
                  <a:schemeClr val="lt1"/>
                </a:solidFill>
              </a:rPr>
              <a:t> Syd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1600" dirty="0" err="1">
                <a:solidFill>
                  <a:schemeClr val="lt1"/>
                </a:solidFill>
              </a:rPr>
              <a:t>Två</a:t>
            </a:r>
            <a:r>
              <a:rPr lang="en-US" sz="1600" dirty="0">
                <a:solidFill>
                  <a:schemeClr val="lt1"/>
                </a:solidFill>
              </a:rPr>
              <a:t> lag </a:t>
            </a:r>
            <a:r>
              <a:rPr lang="en-US" sz="1600" dirty="0" err="1">
                <a:solidFill>
                  <a:schemeClr val="lt1"/>
                </a:solidFill>
              </a:rPr>
              <a:t>anmälda</a:t>
            </a:r>
            <a:endParaRPr sz="1600" dirty="0">
              <a:solidFill>
                <a:schemeClr val="lt1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1600" dirty="0">
                <a:solidFill>
                  <a:schemeClr val="lt1"/>
                </a:solidFill>
              </a:rPr>
              <a:t>Lagen </a:t>
            </a:r>
            <a:r>
              <a:rPr lang="en-US" sz="1600" dirty="0" err="1">
                <a:solidFill>
                  <a:schemeClr val="lt1"/>
                </a:solidFill>
              </a:rPr>
              <a:t>blandas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löpande</a:t>
            </a:r>
            <a:endParaRPr sz="1600" dirty="0">
              <a:solidFill>
                <a:schemeClr val="lt1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1600" dirty="0" err="1">
                <a:solidFill>
                  <a:schemeClr val="lt1"/>
                </a:solidFill>
              </a:rPr>
              <a:t>Totalt</a:t>
            </a:r>
            <a:r>
              <a:rPr lang="en-US" sz="1600" dirty="0">
                <a:solidFill>
                  <a:schemeClr val="lt1"/>
                </a:solidFill>
              </a:rPr>
              <a:t> ska vi </a:t>
            </a:r>
            <a:r>
              <a:rPr lang="en-US" sz="1600" dirty="0" err="1">
                <a:solidFill>
                  <a:schemeClr val="lt1"/>
                </a:solidFill>
              </a:rPr>
              <a:t>spela</a:t>
            </a:r>
            <a:r>
              <a:rPr lang="en-US" sz="1600" dirty="0">
                <a:solidFill>
                  <a:schemeClr val="lt1"/>
                </a:solidFill>
              </a:rPr>
              <a:t> 34 </a:t>
            </a:r>
            <a:r>
              <a:rPr lang="en-US" sz="1600" dirty="0" err="1">
                <a:solidFill>
                  <a:schemeClr val="lt1"/>
                </a:solidFill>
              </a:rPr>
              <a:t>seriematcher</a:t>
            </a:r>
            <a:r>
              <a:rPr lang="en-US" sz="1600" dirty="0">
                <a:solidFill>
                  <a:schemeClr val="lt1"/>
                </a:solidFill>
              </a:rPr>
              <a:t>!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1600" dirty="0" err="1">
                <a:solidFill>
                  <a:schemeClr val="lt1"/>
                </a:solidFill>
              </a:rPr>
              <a:t>Spelschema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kommer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att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skickas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ut</a:t>
            </a:r>
            <a:endParaRPr sz="1600" dirty="0">
              <a:solidFill>
                <a:schemeClr val="lt1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1600" dirty="0" err="1">
                <a:solidFill>
                  <a:schemeClr val="lt1"/>
                </a:solidFill>
              </a:rPr>
              <a:t>Kallelse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skickas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ut</a:t>
            </a:r>
            <a:r>
              <a:rPr lang="en-US" sz="1600" dirty="0">
                <a:solidFill>
                  <a:schemeClr val="lt1"/>
                </a:solidFill>
              </a:rPr>
              <a:t> för </a:t>
            </a:r>
            <a:r>
              <a:rPr lang="en-US" sz="1600" dirty="0" err="1">
                <a:solidFill>
                  <a:schemeClr val="lt1"/>
                </a:solidFill>
              </a:rPr>
              <a:t>varje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speltillfälle</a:t>
            </a:r>
            <a:endParaRPr sz="2000" dirty="0"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000" dirty="0" err="1">
                <a:solidFill>
                  <a:schemeClr val="lt1"/>
                </a:solidFill>
              </a:rPr>
              <a:t>Träningsturnering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i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Hultsfred</a:t>
            </a:r>
            <a:r>
              <a:rPr lang="en-US" sz="2000" dirty="0">
                <a:solidFill>
                  <a:schemeClr val="lt1"/>
                </a:solidFill>
              </a:rPr>
              <a:t> 28/9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000" dirty="0" err="1">
                <a:solidFill>
                  <a:schemeClr val="lt1"/>
                </a:solidFill>
              </a:rPr>
              <a:t>Skärgårdsbollen</a:t>
            </a:r>
            <a:r>
              <a:rPr lang="en-US" sz="2000" dirty="0">
                <a:solidFill>
                  <a:schemeClr val="lt1"/>
                </a:solidFill>
              </a:rPr>
              <a:t> Karlskrona 31/10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1600" dirty="0" err="1">
                <a:solidFill>
                  <a:schemeClr val="lt1"/>
                </a:solidFill>
              </a:rPr>
              <a:t>Intresseanmälan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kommer</a:t>
            </a:r>
            <a:endParaRPr sz="1600" dirty="0">
              <a:solidFill>
                <a:schemeClr val="lt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000" dirty="0" err="1">
                <a:solidFill>
                  <a:schemeClr val="lt1"/>
                </a:solidFill>
              </a:rPr>
              <a:t>Irstablixten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i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Västerås</a:t>
            </a:r>
            <a:r>
              <a:rPr lang="en-US" sz="2000" dirty="0">
                <a:solidFill>
                  <a:schemeClr val="lt1"/>
                </a:solidFill>
              </a:rPr>
              <a:t> 27-29/3 – 2026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1600" dirty="0" err="1">
                <a:solidFill>
                  <a:schemeClr val="lt1"/>
                </a:solidFill>
              </a:rPr>
              <a:t>Intresseanmälan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kommer</a:t>
            </a:r>
            <a:endParaRPr sz="1600" dirty="0">
              <a:solidFill>
                <a:schemeClr val="lt1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1600" dirty="0" err="1">
                <a:solidFill>
                  <a:schemeClr val="lt1"/>
                </a:solidFill>
              </a:rPr>
              <a:t>Övernattning</a:t>
            </a:r>
            <a:r>
              <a:rPr lang="en-US" sz="1600" dirty="0">
                <a:solidFill>
                  <a:schemeClr val="lt1"/>
                </a:solidFill>
              </a:rPr>
              <a:t> </a:t>
            </a:r>
            <a:r>
              <a:rPr lang="en-US" sz="1600" dirty="0" err="1">
                <a:solidFill>
                  <a:schemeClr val="lt1"/>
                </a:solidFill>
              </a:rPr>
              <a:t>hårdförläggning</a:t>
            </a:r>
            <a:endParaRPr sz="1600" dirty="0">
              <a:solidFill>
                <a:schemeClr val="lt1"/>
              </a:solidFill>
            </a:endParaRPr>
          </a:p>
        </p:txBody>
      </p:sp>
      <p:pic>
        <p:nvPicPr>
          <p:cNvPr id="195" name="Google Shape;195;p9" descr="Bildresultat fÃ¶r handbo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8870" y="369913"/>
            <a:ext cx="1841286" cy="27845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196" name="Google Shape;196;p9"/>
          <p:cNvSpPr/>
          <p:nvPr/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9" descr="En bild som visar symbol, logotyp, Varumärke&#10;&#10;Automatiskt genererad beskriv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78866" y="3730267"/>
            <a:ext cx="2308230" cy="27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9"/>
          <p:cNvSpPr/>
          <p:nvPr/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617</Words>
  <Application>Microsoft Office PowerPoint</Application>
  <PresentationFormat>Bredbild</PresentationFormat>
  <Paragraphs>127</Paragraphs>
  <Slides>18</Slides>
  <Notes>18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Office-tema</vt:lpstr>
      <vt:lpstr>Välkommen till säsongen 2025/2026!</vt:lpstr>
      <vt:lpstr>Agenda</vt:lpstr>
      <vt:lpstr>Ledarteamet</vt:lpstr>
      <vt:lpstr>Träningar</vt:lpstr>
      <vt:lpstr>Barnidrott och barnhandboll</vt:lpstr>
      <vt:lpstr>Barnidrott och barnhandboll forts.</vt:lpstr>
      <vt:lpstr>Fokusområden</vt:lpstr>
      <vt:lpstr>Matchspel</vt:lpstr>
      <vt:lpstr>Trupp, serie och cup</vt:lpstr>
      <vt:lpstr>Spelschema</vt:lpstr>
      <vt:lpstr>Förhållningsregler i gruppen</vt:lpstr>
      <vt:lpstr>Handbollskortet!</vt:lpstr>
      <vt:lpstr>Från träningslägret!</vt:lpstr>
      <vt:lpstr>Övrigt att tänka på </vt:lpstr>
      <vt:lpstr>  Föräldrahjälp </vt:lpstr>
      <vt:lpstr>Skador </vt:lpstr>
      <vt:lpstr>Övrigt</vt:lpstr>
      <vt:lpstr>Frågor?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Emma Wahlberg</dc:creator>
  <cp:lastModifiedBy>Emma Wahlberg</cp:lastModifiedBy>
  <cp:revision>1</cp:revision>
  <dcterms:created xsi:type="dcterms:W3CDTF">2023-08-18T10:41:20Z</dcterms:created>
  <dcterms:modified xsi:type="dcterms:W3CDTF">2025-09-05T08:15:53Z</dcterms:modified>
</cp:coreProperties>
</file>