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89"/>
  </p:notesMasterIdLst>
  <p:sldIdLst>
    <p:sldId id="258" r:id="rId2"/>
    <p:sldId id="274" r:id="rId3"/>
    <p:sldId id="256" r:id="rId4"/>
    <p:sldId id="257" r:id="rId5"/>
    <p:sldId id="259" r:id="rId6"/>
    <p:sldId id="260" r:id="rId7"/>
    <p:sldId id="261" r:id="rId8"/>
    <p:sldId id="271" r:id="rId9"/>
    <p:sldId id="270" r:id="rId10"/>
    <p:sldId id="269" r:id="rId11"/>
    <p:sldId id="268" r:id="rId12"/>
    <p:sldId id="267" r:id="rId13"/>
    <p:sldId id="266" r:id="rId14"/>
    <p:sldId id="265" r:id="rId15"/>
    <p:sldId id="264" r:id="rId16"/>
    <p:sldId id="263" r:id="rId17"/>
    <p:sldId id="262" r:id="rId18"/>
    <p:sldId id="281" r:id="rId19"/>
    <p:sldId id="280" r:id="rId20"/>
    <p:sldId id="279" r:id="rId21"/>
    <p:sldId id="278" r:id="rId22"/>
    <p:sldId id="277" r:id="rId23"/>
    <p:sldId id="276" r:id="rId24"/>
    <p:sldId id="275" r:id="rId25"/>
    <p:sldId id="273" r:id="rId26"/>
    <p:sldId id="282" r:id="rId27"/>
    <p:sldId id="272" r:id="rId28"/>
    <p:sldId id="288" r:id="rId29"/>
    <p:sldId id="289" r:id="rId30"/>
    <p:sldId id="287" r:id="rId31"/>
    <p:sldId id="286" r:id="rId32"/>
    <p:sldId id="285" r:id="rId33"/>
    <p:sldId id="284" r:id="rId34"/>
    <p:sldId id="290" r:id="rId35"/>
    <p:sldId id="309" r:id="rId36"/>
    <p:sldId id="310" r:id="rId37"/>
    <p:sldId id="305" r:id="rId38"/>
    <p:sldId id="292" r:id="rId39"/>
    <p:sldId id="308" r:id="rId40"/>
    <p:sldId id="307" r:id="rId41"/>
    <p:sldId id="306" r:id="rId42"/>
    <p:sldId id="283" r:id="rId43"/>
    <p:sldId id="291" r:id="rId44"/>
    <p:sldId id="304" r:id="rId45"/>
    <p:sldId id="347" r:id="rId46"/>
    <p:sldId id="303" r:id="rId47"/>
    <p:sldId id="302" r:id="rId48"/>
    <p:sldId id="301" r:id="rId49"/>
    <p:sldId id="341" r:id="rId50"/>
    <p:sldId id="300" r:id="rId51"/>
    <p:sldId id="299" r:id="rId52"/>
    <p:sldId id="298" r:id="rId53"/>
    <p:sldId id="345" r:id="rId54"/>
    <p:sldId id="348" r:id="rId55"/>
    <p:sldId id="297" r:id="rId56"/>
    <p:sldId id="296" r:id="rId57"/>
    <p:sldId id="295" r:id="rId58"/>
    <p:sldId id="294" r:id="rId59"/>
    <p:sldId id="293" r:id="rId60"/>
    <p:sldId id="340" r:id="rId61"/>
    <p:sldId id="311" r:id="rId62"/>
    <p:sldId id="312" r:id="rId63"/>
    <p:sldId id="313" r:id="rId64"/>
    <p:sldId id="314" r:id="rId65"/>
    <p:sldId id="342" r:id="rId66"/>
    <p:sldId id="315" r:id="rId67"/>
    <p:sldId id="316" r:id="rId68"/>
    <p:sldId id="317" r:id="rId69"/>
    <p:sldId id="318" r:id="rId70"/>
    <p:sldId id="319" r:id="rId71"/>
    <p:sldId id="320" r:id="rId72"/>
    <p:sldId id="321" r:id="rId73"/>
    <p:sldId id="322" r:id="rId74"/>
    <p:sldId id="323" r:id="rId75"/>
    <p:sldId id="324" r:id="rId76"/>
    <p:sldId id="332" r:id="rId77"/>
    <p:sldId id="333" r:id="rId78"/>
    <p:sldId id="334" r:id="rId79"/>
    <p:sldId id="335" r:id="rId80"/>
    <p:sldId id="336" r:id="rId81"/>
    <p:sldId id="337" r:id="rId82"/>
    <p:sldId id="338" r:id="rId83"/>
    <p:sldId id="326" r:id="rId84"/>
    <p:sldId id="325" r:id="rId85"/>
    <p:sldId id="327" r:id="rId86"/>
    <p:sldId id="328" r:id="rId87"/>
    <p:sldId id="339" r:id="rId88"/>
  </p:sldIdLst>
  <p:sldSz cx="9144000" cy="6858000" type="screen4x3"/>
  <p:notesSz cx="6743700" cy="9875838"/>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E90118"/>
    <a:srgbClr val="E80014"/>
    <a:srgbClr val="E40520"/>
    <a:srgbClr val="D4081D"/>
    <a:srgbClr val="EB0116"/>
    <a:srgbClr val="EC0015"/>
    <a:srgbClr val="EA0016"/>
    <a:srgbClr val="E90015"/>
    <a:srgbClr val="EB0218"/>
    <a:srgbClr val="ED001A"/>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vertBarState="maximized">
    <p:restoredLeft sz="15588" autoAdjust="0"/>
    <p:restoredTop sz="94632" autoAdjust="0"/>
  </p:normalViewPr>
  <p:slideViewPr>
    <p:cSldViewPr>
      <p:cViewPr varScale="1">
        <p:scale>
          <a:sx n="69" d="100"/>
          <a:sy n="69" d="100"/>
        </p:scale>
        <p:origin x="-1182"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22270" cy="493792"/>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19869" y="0"/>
            <a:ext cx="2922270" cy="493792"/>
          </a:xfrm>
          <a:prstGeom prst="rect">
            <a:avLst/>
          </a:prstGeom>
        </p:spPr>
        <p:txBody>
          <a:bodyPr vert="horz" lIns="91440" tIns="45720" rIns="91440" bIns="45720" rtlCol="0"/>
          <a:lstStyle>
            <a:lvl1pPr algn="r">
              <a:defRPr sz="1200"/>
            </a:lvl1pPr>
          </a:lstStyle>
          <a:p>
            <a:fld id="{6109D083-CF81-404C-9F5D-BF6EBE862DB5}" type="datetimeFigureOut">
              <a:rPr lang="sv-SE" smtClean="0"/>
              <a:pPr/>
              <a:t>2020-05-11</a:t>
            </a:fld>
            <a:endParaRPr lang="sv-SE"/>
          </a:p>
        </p:txBody>
      </p:sp>
      <p:sp>
        <p:nvSpPr>
          <p:cNvPr id="4" name="Platshållare för bildobjekt 3"/>
          <p:cNvSpPr>
            <a:spLocks noGrp="1" noRot="1" noChangeAspect="1"/>
          </p:cNvSpPr>
          <p:nvPr>
            <p:ph type="sldImg" idx="2"/>
          </p:nvPr>
        </p:nvSpPr>
        <p:spPr>
          <a:xfrm>
            <a:off x="904875" y="741363"/>
            <a:ext cx="4933950" cy="370205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74370" y="4691023"/>
            <a:ext cx="5394960" cy="4444127"/>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9380332"/>
            <a:ext cx="2922270" cy="493792"/>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19869" y="9380332"/>
            <a:ext cx="2922270" cy="493792"/>
          </a:xfrm>
          <a:prstGeom prst="rect">
            <a:avLst/>
          </a:prstGeom>
        </p:spPr>
        <p:txBody>
          <a:bodyPr vert="horz" lIns="91440" tIns="45720" rIns="91440" bIns="45720" rtlCol="0" anchor="b"/>
          <a:lstStyle>
            <a:lvl1pPr algn="r">
              <a:defRPr sz="1200"/>
            </a:lvl1pPr>
          </a:lstStyle>
          <a:p>
            <a:fld id="{99BE98AF-8424-4C1E-B2FA-E60E6B622C0E}" type="slidenum">
              <a:rPr lang="sv-SE" smtClean="0"/>
              <a:pPr/>
              <a:t>‹#›</a:t>
            </a:fld>
            <a:endParaRPr lang="sv-SE"/>
          </a:p>
        </p:txBody>
      </p:sp>
    </p:spTree>
    <p:extLst>
      <p:ext uri="{BB962C8B-B14F-4D97-AF65-F5344CB8AC3E}">
        <p14:creationId xmlns:p14="http://schemas.microsoft.com/office/powerpoint/2010/main" xmlns="" val="35969217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normAutofit/>
          </a:bodyPr>
          <a:lstStyle/>
          <a:p>
            <a:endParaRPr lang="sv-SE" dirty="0"/>
          </a:p>
        </p:txBody>
      </p:sp>
      <p:sp>
        <p:nvSpPr>
          <p:cNvPr id="4" name="Platshållare för bildnummer 3"/>
          <p:cNvSpPr>
            <a:spLocks noGrp="1"/>
          </p:cNvSpPr>
          <p:nvPr>
            <p:ph type="sldNum" sz="quarter" idx="10"/>
          </p:nvPr>
        </p:nvSpPr>
        <p:spPr/>
        <p:txBody>
          <a:bodyPr/>
          <a:lstStyle/>
          <a:p>
            <a:fld id="{99BE98AF-8424-4C1E-B2FA-E60E6B622C0E}" type="slidenum">
              <a:rPr lang="sv-SE" smtClean="0"/>
              <a:pPr/>
              <a:t>6</a:t>
            </a:fld>
            <a:endParaRPr lang="sv-SE"/>
          </a:p>
        </p:txBody>
      </p:sp>
    </p:spTree>
    <p:extLst>
      <p:ext uri="{BB962C8B-B14F-4D97-AF65-F5344CB8AC3E}">
        <p14:creationId xmlns:p14="http://schemas.microsoft.com/office/powerpoint/2010/main" xmlns="" val="3016487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sv-SE"/>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sv-SE"/>
          </a:p>
        </p:txBody>
      </p:sp>
      <p:sp>
        <p:nvSpPr>
          <p:cNvPr id="4" name="Date Placeholder 3"/>
          <p:cNvSpPr>
            <a:spLocks noGrp="1"/>
          </p:cNvSpPr>
          <p:nvPr>
            <p:ph type="dt" sz="half" idx="10"/>
          </p:nvPr>
        </p:nvSpPr>
        <p:spPr/>
        <p:txBody>
          <a:bodyPr/>
          <a:lstStyle/>
          <a:p>
            <a:fld id="{7AA67EBC-59BE-4AD0-989D-90A988302088}" type="datetimeFigureOut">
              <a:rPr lang="sv-SE" smtClean="0"/>
              <a:pPr/>
              <a:t>2020-05-11</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32A73D1C-2DBD-4ED4-8B28-4A64AD5E6A23}" type="slidenum">
              <a:rPr lang="sv-SE" smtClean="0"/>
              <a:pPr/>
              <a:t>‹#›</a:t>
            </a:fld>
            <a:endParaRPr lang="sv-SE"/>
          </a:p>
        </p:txBody>
      </p:sp>
    </p:spTree>
    <p:extLst>
      <p:ext uri="{BB962C8B-B14F-4D97-AF65-F5344CB8AC3E}">
        <p14:creationId xmlns:p14="http://schemas.microsoft.com/office/powerpoint/2010/main" xmlns="" val="36254768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v-S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4" name="Date Placeholder 3"/>
          <p:cNvSpPr>
            <a:spLocks noGrp="1"/>
          </p:cNvSpPr>
          <p:nvPr>
            <p:ph type="dt" sz="half" idx="10"/>
          </p:nvPr>
        </p:nvSpPr>
        <p:spPr/>
        <p:txBody>
          <a:bodyPr/>
          <a:lstStyle/>
          <a:p>
            <a:fld id="{7AA67EBC-59BE-4AD0-989D-90A988302088}" type="datetimeFigureOut">
              <a:rPr lang="sv-SE" smtClean="0"/>
              <a:pPr/>
              <a:t>2020-05-11</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32A73D1C-2DBD-4ED4-8B28-4A64AD5E6A23}" type="slidenum">
              <a:rPr lang="sv-SE" smtClean="0"/>
              <a:pPr/>
              <a:t>‹#›</a:t>
            </a:fld>
            <a:endParaRPr lang="sv-SE"/>
          </a:p>
        </p:txBody>
      </p:sp>
    </p:spTree>
    <p:extLst>
      <p:ext uri="{BB962C8B-B14F-4D97-AF65-F5344CB8AC3E}">
        <p14:creationId xmlns:p14="http://schemas.microsoft.com/office/powerpoint/2010/main" xmlns="" val="36671886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sv-SE"/>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4" name="Date Placeholder 3"/>
          <p:cNvSpPr>
            <a:spLocks noGrp="1"/>
          </p:cNvSpPr>
          <p:nvPr>
            <p:ph type="dt" sz="half" idx="10"/>
          </p:nvPr>
        </p:nvSpPr>
        <p:spPr/>
        <p:txBody>
          <a:bodyPr/>
          <a:lstStyle/>
          <a:p>
            <a:fld id="{7AA67EBC-59BE-4AD0-989D-90A988302088}" type="datetimeFigureOut">
              <a:rPr lang="sv-SE" smtClean="0"/>
              <a:pPr/>
              <a:t>2020-05-11</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32A73D1C-2DBD-4ED4-8B28-4A64AD5E6A23}" type="slidenum">
              <a:rPr lang="sv-SE" smtClean="0"/>
              <a:pPr/>
              <a:t>‹#›</a:t>
            </a:fld>
            <a:endParaRPr lang="sv-SE"/>
          </a:p>
        </p:txBody>
      </p:sp>
    </p:spTree>
    <p:extLst>
      <p:ext uri="{BB962C8B-B14F-4D97-AF65-F5344CB8AC3E}">
        <p14:creationId xmlns:p14="http://schemas.microsoft.com/office/powerpoint/2010/main" xmlns="" val="13714210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v-S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4" name="Date Placeholder 3"/>
          <p:cNvSpPr>
            <a:spLocks noGrp="1"/>
          </p:cNvSpPr>
          <p:nvPr>
            <p:ph type="dt" sz="half" idx="10"/>
          </p:nvPr>
        </p:nvSpPr>
        <p:spPr/>
        <p:txBody>
          <a:bodyPr/>
          <a:lstStyle/>
          <a:p>
            <a:fld id="{7AA67EBC-59BE-4AD0-989D-90A988302088}" type="datetimeFigureOut">
              <a:rPr lang="sv-SE" smtClean="0"/>
              <a:pPr/>
              <a:t>2020-05-11</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32A73D1C-2DBD-4ED4-8B28-4A64AD5E6A23}" type="slidenum">
              <a:rPr lang="sv-SE" smtClean="0"/>
              <a:pPr/>
              <a:t>‹#›</a:t>
            </a:fld>
            <a:endParaRPr lang="sv-SE"/>
          </a:p>
        </p:txBody>
      </p:sp>
    </p:spTree>
    <p:extLst>
      <p:ext uri="{BB962C8B-B14F-4D97-AF65-F5344CB8AC3E}">
        <p14:creationId xmlns:p14="http://schemas.microsoft.com/office/powerpoint/2010/main" xmlns="" val="31337961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sv-SE"/>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AA67EBC-59BE-4AD0-989D-90A988302088}" type="datetimeFigureOut">
              <a:rPr lang="sv-SE" smtClean="0"/>
              <a:pPr/>
              <a:t>2020-05-11</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32A73D1C-2DBD-4ED4-8B28-4A64AD5E6A23}" type="slidenum">
              <a:rPr lang="sv-SE" smtClean="0"/>
              <a:pPr/>
              <a:t>‹#›</a:t>
            </a:fld>
            <a:endParaRPr lang="sv-SE"/>
          </a:p>
        </p:txBody>
      </p:sp>
    </p:spTree>
    <p:extLst>
      <p:ext uri="{BB962C8B-B14F-4D97-AF65-F5344CB8AC3E}">
        <p14:creationId xmlns:p14="http://schemas.microsoft.com/office/powerpoint/2010/main" xmlns="" val="2593179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v-SE"/>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5" name="Date Placeholder 4"/>
          <p:cNvSpPr>
            <a:spLocks noGrp="1"/>
          </p:cNvSpPr>
          <p:nvPr>
            <p:ph type="dt" sz="half" idx="10"/>
          </p:nvPr>
        </p:nvSpPr>
        <p:spPr/>
        <p:txBody>
          <a:bodyPr/>
          <a:lstStyle/>
          <a:p>
            <a:fld id="{7AA67EBC-59BE-4AD0-989D-90A988302088}" type="datetimeFigureOut">
              <a:rPr lang="sv-SE" smtClean="0"/>
              <a:pPr/>
              <a:t>2020-05-11</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32A73D1C-2DBD-4ED4-8B28-4A64AD5E6A23}" type="slidenum">
              <a:rPr lang="sv-SE" smtClean="0"/>
              <a:pPr/>
              <a:t>‹#›</a:t>
            </a:fld>
            <a:endParaRPr lang="sv-SE"/>
          </a:p>
        </p:txBody>
      </p:sp>
    </p:spTree>
    <p:extLst>
      <p:ext uri="{BB962C8B-B14F-4D97-AF65-F5344CB8AC3E}">
        <p14:creationId xmlns:p14="http://schemas.microsoft.com/office/powerpoint/2010/main" xmlns="" val="17732837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sv-SE"/>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7" name="Date Placeholder 6"/>
          <p:cNvSpPr>
            <a:spLocks noGrp="1"/>
          </p:cNvSpPr>
          <p:nvPr>
            <p:ph type="dt" sz="half" idx="10"/>
          </p:nvPr>
        </p:nvSpPr>
        <p:spPr/>
        <p:txBody>
          <a:bodyPr/>
          <a:lstStyle/>
          <a:p>
            <a:fld id="{7AA67EBC-59BE-4AD0-989D-90A988302088}" type="datetimeFigureOut">
              <a:rPr lang="sv-SE" smtClean="0"/>
              <a:pPr/>
              <a:t>2020-05-11</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32A73D1C-2DBD-4ED4-8B28-4A64AD5E6A23}" type="slidenum">
              <a:rPr lang="sv-SE" smtClean="0"/>
              <a:pPr/>
              <a:t>‹#›</a:t>
            </a:fld>
            <a:endParaRPr lang="sv-SE"/>
          </a:p>
        </p:txBody>
      </p:sp>
    </p:spTree>
    <p:extLst>
      <p:ext uri="{BB962C8B-B14F-4D97-AF65-F5344CB8AC3E}">
        <p14:creationId xmlns:p14="http://schemas.microsoft.com/office/powerpoint/2010/main" xmlns="" val="678028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v-SE"/>
          </a:p>
        </p:txBody>
      </p:sp>
      <p:sp>
        <p:nvSpPr>
          <p:cNvPr id="3" name="Date Placeholder 2"/>
          <p:cNvSpPr>
            <a:spLocks noGrp="1"/>
          </p:cNvSpPr>
          <p:nvPr>
            <p:ph type="dt" sz="half" idx="10"/>
          </p:nvPr>
        </p:nvSpPr>
        <p:spPr/>
        <p:txBody>
          <a:bodyPr/>
          <a:lstStyle/>
          <a:p>
            <a:fld id="{7AA67EBC-59BE-4AD0-989D-90A988302088}" type="datetimeFigureOut">
              <a:rPr lang="sv-SE" smtClean="0"/>
              <a:pPr/>
              <a:t>2020-05-11</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32A73D1C-2DBD-4ED4-8B28-4A64AD5E6A23}" type="slidenum">
              <a:rPr lang="sv-SE" smtClean="0"/>
              <a:pPr/>
              <a:t>‹#›</a:t>
            </a:fld>
            <a:endParaRPr lang="sv-SE"/>
          </a:p>
        </p:txBody>
      </p:sp>
    </p:spTree>
    <p:extLst>
      <p:ext uri="{BB962C8B-B14F-4D97-AF65-F5344CB8AC3E}">
        <p14:creationId xmlns:p14="http://schemas.microsoft.com/office/powerpoint/2010/main" xmlns="" val="17471466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A67EBC-59BE-4AD0-989D-90A988302088}" type="datetimeFigureOut">
              <a:rPr lang="sv-SE" smtClean="0"/>
              <a:pPr/>
              <a:t>2020-05-11</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32A73D1C-2DBD-4ED4-8B28-4A64AD5E6A23}" type="slidenum">
              <a:rPr lang="sv-SE" smtClean="0"/>
              <a:pPr/>
              <a:t>‹#›</a:t>
            </a:fld>
            <a:endParaRPr lang="sv-SE"/>
          </a:p>
        </p:txBody>
      </p:sp>
    </p:spTree>
    <p:extLst>
      <p:ext uri="{BB962C8B-B14F-4D97-AF65-F5344CB8AC3E}">
        <p14:creationId xmlns:p14="http://schemas.microsoft.com/office/powerpoint/2010/main" xmlns="" val="10807018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sv-SE"/>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AA67EBC-59BE-4AD0-989D-90A988302088}" type="datetimeFigureOut">
              <a:rPr lang="sv-SE" smtClean="0"/>
              <a:pPr/>
              <a:t>2020-05-11</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32A73D1C-2DBD-4ED4-8B28-4A64AD5E6A23}" type="slidenum">
              <a:rPr lang="sv-SE" smtClean="0"/>
              <a:pPr/>
              <a:t>‹#›</a:t>
            </a:fld>
            <a:endParaRPr lang="sv-SE"/>
          </a:p>
        </p:txBody>
      </p:sp>
    </p:spTree>
    <p:extLst>
      <p:ext uri="{BB962C8B-B14F-4D97-AF65-F5344CB8AC3E}">
        <p14:creationId xmlns:p14="http://schemas.microsoft.com/office/powerpoint/2010/main" xmlns="" val="18370050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sv-SE"/>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sv-SE"/>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AA67EBC-59BE-4AD0-989D-90A988302088}" type="datetimeFigureOut">
              <a:rPr lang="sv-SE" smtClean="0"/>
              <a:pPr/>
              <a:t>2020-05-11</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32A73D1C-2DBD-4ED4-8B28-4A64AD5E6A23}" type="slidenum">
              <a:rPr lang="sv-SE" smtClean="0"/>
              <a:pPr/>
              <a:t>‹#›</a:t>
            </a:fld>
            <a:endParaRPr lang="sv-SE"/>
          </a:p>
        </p:txBody>
      </p:sp>
    </p:spTree>
    <p:extLst>
      <p:ext uri="{BB962C8B-B14F-4D97-AF65-F5344CB8AC3E}">
        <p14:creationId xmlns:p14="http://schemas.microsoft.com/office/powerpoint/2010/main" xmlns="" val="4840807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sv-SE"/>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7AA67EBC-59BE-4AD0-989D-90A988302088}" type="datetimeFigureOut">
              <a:rPr lang="sv-SE" smtClean="0"/>
              <a:pPr/>
              <a:t>2020-05-11</a:t>
            </a:fld>
            <a:endParaRPr lang="sv-S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sv-S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2A73D1C-2DBD-4ED4-8B28-4A64AD5E6A23}" type="slidenum">
              <a:rPr lang="sv-SE" smtClean="0"/>
              <a:pPr/>
              <a:t>‹#›</a:t>
            </a:fld>
            <a:endParaRPr lang="sv-SE"/>
          </a:p>
        </p:txBody>
      </p:sp>
    </p:spTree>
    <p:extLst>
      <p:ext uri="{BB962C8B-B14F-4D97-AF65-F5344CB8AC3E}">
        <p14:creationId xmlns:p14="http://schemas.microsoft.com/office/powerpoint/2010/main" xmlns="" val="365850659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sv-S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png"/><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2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2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3.png"/></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3.png"/></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3.png"/></Relationships>
</file>

<file path=ppt/slides/_rels/slide2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3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3.png"/></Relationships>
</file>

<file path=ppt/slides/_rels/slide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3.png"/></Relationships>
</file>

<file path=ppt/slides/_rels/slide3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3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3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3.png"/></Relationships>
</file>

<file path=ppt/slides/_rels/slide4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4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4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4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3.png"/></Relationships>
</file>

<file path=ppt/slides/_rels/slide4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3.png"/></Relationships>
</file>

<file path=ppt/slides/_rels/slide4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3.png"/></Relationships>
</file>

<file path=ppt/slides/_rels/slide4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2.png"/></Relationships>
</file>

<file path=ppt/slides/_rels/slide5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5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5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2.png"/></Relationships>
</file>

<file path=ppt/slides/_rels/slide5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5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5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5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5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6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6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6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3.png"/></Relationships>
</file>

<file path=ppt/slides/_rels/slide6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6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6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6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6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7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2.png"/></Relationships>
</file>

<file path=ppt/slides/_rels/slide7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2.png"/></Relationships>
</file>

<file path=ppt/slides/_rels/slide7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2.png"/></Relationships>
</file>

<file path=ppt/slides/_rels/slide7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7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7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7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7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8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8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8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8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8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8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8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3"/>
          <p:cNvSpPr/>
          <p:nvPr/>
        </p:nvSpPr>
        <p:spPr>
          <a:xfrm>
            <a:off x="0" y="1571612"/>
            <a:ext cx="9144000" cy="2369880"/>
          </a:xfrm>
          <a:prstGeom prst="rect">
            <a:avLst/>
          </a:prstGeom>
        </p:spPr>
        <p:txBody>
          <a:bodyPr wrap="square">
            <a:spAutoFit/>
          </a:bodyPr>
          <a:lstStyle/>
          <a:p>
            <a:pPr algn="ctr"/>
            <a:r>
              <a:rPr lang="sv-SE" sz="8800" b="1" dirty="0">
                <a:solidFill>
                  <a:srgbClr val="ED001A"/>
                </a:solidFill>
                <a:latin typeface="Times New Roman" pitchFamily="18" charset="0"/>
                <a:cs typeface="Times New Roman" pitchFamily="18" charset="0"/>
              </a:rPr>
              <a:t>ÖVNINGAR</a:t>
            </a:r>
          </a:p>
          <a:p>
            <a:pPr algn="ctr"/>
            <a:r>
              <a:rPr lang="sv-SE" sz="6000" b="1" dirty="0">
                <a:solidFill>
                  <a:srgbClr val="ED001A"/>
                </a:solidFill>
                <a:latin typeface="Times New Roman" pitchFamily="18" charset="0"/>
                <a:cs typeface="Times New Roman" pitchFamily="18" charset="0"/>
              </a:rPr>
              <a:t>Utespelare</a:t>
            </a:r>
          </a:p>
        </p:txBody>
      </p:sp>
      <p:pic>
        <p:nvPicPr>
          <p:cNvPr id="5" name="Picture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6660232" y="4365104"/>
            <a:ext cx="2160240" cy="2315082"/>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Bildobjekt 4"/>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7" name="Ned 6"/>
          <p:cNvSpPr/>
          <p:nvPr/>
        </p:nvSpPr>
        <p:spPr>
          <a:xfrm rot="11460000">
            <a:off x="2143108" y="1643050"/>
            <a:ext cx="71438" cy="428628"/>
          </a:xfrm>
          <a:prstGeom prst="downArrow">
            <a:avLst/>
          </a:prstGeom>
          <a:solidFill>
            <a:srgbClr val="000000"/>
          </a:solidFill>
          <a:ln>
            <a:solidFill>
              <a:srgbClr val="000000"/>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dirty="0"/>
          </a:p>
        </p:txBody>
      </p:sp>
      <p:sp>
        <p:nvSpPr>
          <p:cNvPr id="8" name="Likbent triangel 7"/>
          <p:cNvSpPr/>
          <p:nvPr/>
        </p:nvSpPr>
        <p:spPr>
          <a:xfrm>
            <a:off x="714348" y="114298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9" name="textruta 8"/>
          <p:cNvSpPr txBox="1"/>
          <p:nvPr/>
        </p:nvSpPr>
        <p:spPr>
          <a:xfrm>
            <a:off x="357158" y="214290"/>
            <a:ext cx="3714776" cy="400110"/>
          </a:xfrm>
          <a:prstGeom prst="rect">
            <a:avLst/>
          </a:prstGeom>
          <a:noFill/>
        </p:spPr>
        <p:txBody>
          <a:bodyPr wrap="square" rtlCol="0">
            <a:spAutoFit/>
          </a:bodyPr>
          <a:lstStyle>
            <a:defPPr>
              <a:defRPr lang="sv-SE"/>
            </a:defPPr>
            <a:lvl1pPr>
              <a:defRPr sz="2000" b="1">
                <a:solidFill>
                  <a:srgbClr val="E90118"/>
                </a:solidFill>
                <a:latin typeface="Times New Roman" pitchFamily="18" charset="0"/>
                <a:cs typeface="Times New Roman" pitchFamily="18" charset="0"/>
              </a:defRPr>
            </a:lvl1pPr>
          </a:lstStyle>
          <a:p>
            <a:r>
              <a:rPr lang="sv-SE" dirty="0"/>
              <a:t>Syfte: Bollkontroll</a:t>
            </a:r>
          </a:p>
        </p:txBody>
      </p:sp>
      <p:sp>
        <p:nvSpPr>
          <p:cNvPr id="10" name="textruta 9"/>
          <p:cNvSpPr txBox="1"/>
          <p:nvPr/>
        </p:nvSpPr>
        <p:spPr>
          <a:xfrm>
            <a:off x="4714876" y="1457489"/>
            <a:ext cx="4143404" cy="1323439"/>
          </a:xfrm>
          <a:prstGeom prst="rect">
            <a:avLst/>
          </a:prstGeom>
          <a:noFill/>
        </p:spPr>
        <p:txBody>
          <a:bodyPr wrap="square" rtlCol="0">
            <a:spAutoFit/>
          </a:bodyPr>
          <a:lstStyle/>
          <a:p>
            <a:pPr lvl="0"/>
            <a:r>
              <a:rPr lang="sv-SE" sz="1600" dirty="0">
                <a:solidFill>
                  <a:srgbClr val="000000"/>
                </a:solidFill>
              </a:rPr>
              <a:t>1. Fortsätt med hinderbanor, men plocka in lite svårare moment och gör banorna längre. Kombinera gärna med </a:t>
            </a:r>
            <a:r>
              <a:rPr lang="sv-SE" sz="1600" dirty="0" err="1">
                <a:solidFill>
                  <a:srgbClr val="000000"/>
                </a:solidFill>
              </a:rPr>
              <a:t>passingsmottagning</a:t>
            </a:r>
            <a:r>
              <a:rPr lang="sv-SE" sz="1600" dirty="0">
                <a:solidFill>
                  <a:srgbClr val="000000"/>
                </a:solidFill>
              </a:rPr>
              <a:t> genom att ”</a:t>
            </a:r>
            <a:r>
              <a:rPr lang="sv-SE" sz="1600" dirty="0" err="1">
                <a:solidFill>
                  <a:srgbClr val="000000"/>
                </a:solidFill>
              </a:rPr>
              <a:t>vägga</a:t>
            </a:r>
            <a:r>
              <a:rPr lang="sv-SE" sz="1600" dirty="0">
                <a:solidFill>
                  <a:srgbClr val="000000"/>
                </a:solidFill>
              </a:rPr>
              <a:t>” med sargen eller balans på en bänk.</a:t>
            </a:r>
          </a:p>
        </p:txBody>
      </p:sp>
      <p:sp>
        <p:nvSpPr>
          <p:cNvPr id="11" name="textruta 10"/>
          <p:cNvSpPr txBox="1"/>
          <p:nvPr/>
        </p:nvSpPr>
        <p:spPr>
          <a:xfrm>
            <a:off x="4714876" y="3786190"/>
            <a:ext cx="4071966" cy="1323439"/>
          </a:xfrm>
          <a:prstGeom prst="rect">
            <a:avLst/>
          </a:prstGeom>
          <a:noFill/>
        </p:spPr>
        <p:txBody>
          <a:bodyPr wrap="square" rtlCol="0">
            <a:spAutoFit/>
          </a:bodyPr>
          <a:lstStyle/>
          <a:p>
            <a:pPr lvl="0"/>
            <a:r>
              <a:rPr lang="sv-SE" sz="1600" dirty="0"/>
              <a:t>2. Spelarna passar till en ledare och springer</a:t>
            </a:r>
          </a:p>
          <a:p>
            <a:r>
              <a:rPr lang="sv-SE" sz="1600" dirty="0"/>
              <a:t>Efter bollen och tar med den mot mål i ett friläge.</a:t>
            </a:r>
          </a:p>
          <a:p>
            <a:r>
              <a:rPr lang="sv-SE" sz="1600" dirty="0"/>
              <a:t>Se till att du som ledare har lite extra bollar ifall passningen skulle komma fel.</a:t>
            </a:r>
          </a:p>
        </p:txBody>
      </p:sp>
      <p:sp>
        <p:nvSpPr>
          <p:cNvPr id="12" name="Multiplicera 11"/>
          <p:cNvSpPr/>
          <p:nvPr/>
        </p:nvSpPr>
        <p:spPr>
          <a:xfrm flipV="1">
            <a:off x="928662" y="85723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Multiplicera 12"/>
          <p:cNvSpPr/>
          <p:nvPr/>
        </p:nvSpPr>
        <p:spPr>
          <a:xfrm flipV="1">
            <a:off x="1142976" y="85723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Multiplicera 13"/>
          <p:cNvSpPr/>
          <p:nvPr/>
        </p:nvSpPr>
        <p:spPr>
          <a:xfrm flipV="1">
            <a:off x="1357290" y="85723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5" name="Ellips 14"/>
          <p:cNvSpPr/>
          <p:nvPr/>
        </p:nvSpPr>
        <p:spPr>
          <a:xfrm flipH="1">
            <a:off x="1000100" y="1214422"/>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Ellips 15"/>
          <p:cNvSpPr/>
          <p:nvPr/>
        </p:nvSpPr>
        <p:spPr>
          <a:xfrm flipH="1">
            <a:off x="1152500" y="1366822"/>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7" name="Ellips 16"/>
          <p:cNvSpPr/>
          <p:nvPr/>
        </p:nvSpPr>
        <p:spPr>
          <a:xfrm flipH="1">
            <a:off x="1214414" y="1214422"/>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8" name="Ellips 17"/>
          <p:cNvSpPr/>
          <p:nvPr/>
        </p:nvSpPr>
        <p:spPr>
          <a:xfrm flipH="1">
            <a:off x="1428728" y="1285860"/>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9" name="Rektangel 18"/>
          <p:cNvSpPr/>
          <p:nvPr/>
        </p:nvSpPr>
        <p:spPr>
          <a:xfrm>
            <a:off x="785786" y="1571612"/>
            <a:ext cx="71438" cy="714380"/>
          </a:xfrm>
          <a:prstGeom prst="rect">
            <a:avLst/>
          </a:prstGeom>
          <a:solidFill>
            <a:srgbClr val="000000"/>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0" name="Likbent triangel 19"/>
          <p:cNvSpPr/>
          <p:nvPr/>
        </p:nvSpPr>
        <p:spPr>
          <a:xfrm>
            <a:off x="785786" y="250030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1" name="Likbent triangel 20"/>
          <p:cNvSpPr/>
          <p:nvPr/>
        </p:nvSpPr>
        <p:spPr>
          <a:xfrm>
            <a:off x="785786" y="314324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2" name="Likbent triangel 21"/>
          <p:cNvSpPr/>
          <p:nvPr/>
        </p:nvSpPr>
        <p:spPr>
          <a:xfrm>
            <a:off x="1214414" y="271462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3" name="Likbent triangel 22"/>
          <p:cNvSpPr/>
          <p:nvPr/>
        </p:nvSpPr>
        <p:spPr>
          <a:xfrm>
            <a:off x="1500166" y="314324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4" name="Likbent triangel 23"/>
          <p:cNvSpPr/>
          <p:nvPr/>
        </p:nvSpPr>
        <p:spPr>
          <a:xfrm>
            <a:off x="1785918" y="314324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5" name="Likbent triangel 24"/>
          <p:cNvSpPr/>
          <p:nvPr/>
        </p:nvSpPr>
        <p:spPr>
          <a:xfrm>
            <a:off x="2071670" y="314324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6" name="Likbent triangel 25"/>
          <p:cNvSpPr/>
          <p:nvPr/>
        </p:nvSpPr>
        <p:spPr>
          <a:xfrm>
            <a:off x="2357422" y="314324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7" name="Likbent triangel 26"/>
          <p:cNvSpPr/>
          <p:nvPr/>
        </p:nvSpPr>
        <p:spPr>
          <a:xfrm>
            <a:off x="2643174" y="314324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8" name="Rektangel 27"/>
          <p:cNvSpPr/>
          <p:nvPr/>
        </p:nvSpPr>
        <p:spPr>
          <a:xfrm rot="1920000">
            <a:off x="4000453" y="2772000"/>
            <a:ext cx="72000" cy="714380"/>
          </a:xfrm>
          <a:prstGeom prst="rect">
            <a:avLst/>
          </a:prstGeom>
          <a:solidFill>
            <a:srgbClr val="000000"/>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9" name="Likbent triangel 28"/>
          <p:cNvSpPr/>
          <p:nvPr/>
        </p:nvSpPr>
        <p:spPr>
          <a:xfrm>
            <a:off x="3428992" y="228599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dirty="0"/>
          </a:p>
        </p:txBody>
      </p:sp>
      <p:sp>
        <p:nvSpPr>
          <p:cNvPr id="30" name="Likbent triangel 29"/>
          <p:cNvSpPr/>
          <p:nvPr/>
        </p:nvSpPr>
        <p:spPr>
          <a:xfrm>
            <a:off x="3571868" y="157161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dirty="0"/>
          </a:p>
        </p:txBody>
      </p:sp>
      <p:sp>
        <p:nvSpPr>
          <p:cNvPr id="31" name="Likbent triangel 30"/>
          <p:cNvSpPr/>
          <p:nvPr/>
        </p:nvSpPr>
        <p:spPr>
          <a:xfrm>
            <a:off x="4071934" y="192880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dirty="0"/>
          </a:p>
        </p:txBody>
      </p:sp>
      <p:sp>
        <p:nvSpPr>
          <p:cNvPr id="32" name="Likbent triangel 31"/>
          <p:cNvSpPr/>
          <p:nvPr/>
        </p:nvSpPr>
        <p:spPr>
          <a:xfrm>
            <a:off x="2357422" y="214311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dirty="0"/>
          </a:p>
        </p:txBody>
      </p:sp>
      <p:sp>
        <p:nvSpPr>
          <p:cNvPr id="33" name="Frihandsfigur 32"/>
          <p:cNvSpPr/>
          <p:nvPr/>
        </p:nvSpPr>
        <p:spPr>
          <a:xfrm>
            <a:off x="598868" y="1004552"/>
            <a:ext cx="2607971" cy="2492062"/>
          </a:xfrm>
          <a:custGeom>
            <a:avLst/>
            <a:gdLst>
              <a:gd name="connsiteX0" fmla="*/ 264017 w 2607971"/>
              <a:gd name="connsiteY0" fmla="*/ 0 h 2492062"/>
              <a:gd name="connsiteX1" fmla="*/ 6439 w 2607971"/>
              <a:gd name="connsiteY1" fmla="*/ 257578 h 2492062"/>
              <a:gd name="connsiteX2" fmla="*/ 225380 w 2607971"/>
              <a:gd name="connsiteY2" fmla="*/ 502276 h 2492062"/>
              <a:gd name="connsiteX3" fmla="*/ 199622 w 2607971"/>
              <a:gd name="connsiteY3" fmla="*/ 1390918 h 2492062"/>
              <a:gd name="connsiteX4" fmla="*/ 122349 w 2607971"/>
              <a:gd name="connsiteY4" fmla="*/ 1635617 h 2492062"/>
              <a:gd name="connsiteX5" fmla="*/ 148107 w 2607971"/>
              <a:gd name="connsiteY5" fmla="*/ 1725769 h 2492062"/>
              <a:gd name="connsiteX6" fmla="*/ 740535 w 2607971"/>
              <a:gd name="connsiteY6" fmla="*/ 1648496 h 2492062"/>
              <a:gd name="connsiteX7" fmla="*/ 856445 w 2607971"/>
              <a:gd name="connsiteY7" fmla="*/ 1931831 h 2492062"/>
              <a:gd name="connsiteX8" fmla="*/ 109470 w 2607971"/>
              <a:gd name="connsiteY8" fmla="*/ 2099256 h 2492062"/>
              <a:gd name="connsiteX9" fmla="*/ 276895 w 2607971"/>
              <a:gd name="connsiteY9" fmla="*/ 2434107 h 2492062"/>
              <a:gd name="connsiteX10" fmla="*/ 1049628 w 2607971"/>
              <a:gd name="connsiteY10" fmla="*/ 2021983 h 2492062"/>
              <a:gd name="connsiteX11" fmla="*/ 1101143 w 2607971"/>
              <a:gd name="connsiteY11" fmla="*/ 2434107 h 2492062"/>
              <a:gd name="connsiteX12" fmla="*/ 1332963 w 2607971"/>
              <a:gd name="connsiteY12" fmla="*/ 2369713 h 2492062"/>
              <a:gd name="connsiteX13" fmla="*/ 1526146 w 2607971"/>
              <a:gd name="connsiteY13" fmla="*/ 2009104 h 2492062"/>
              <a:gd name="connsiteX14" fmla="*/ 1603419 w 2607971"/>
              <a:gd name="connsiteY14" fmla="*/ 2073499 h 2492062"/>
              <a:gd name="connsiteX15" fmla="*/ 1757966 w 2607971"/>
              <a:gd name="connsiteY15" fmla="*/ 2382592 h 2492062"/>
              <a:gd name="connsiteX16" fmla="*/ 1964028 w 2607971"/>
              <a:gd name="connsiteY16" fmla="*/ 2292440 h 2492062"/>
              <a:gd name="connsiteX17" fmla="*/ 2118574 w 2607971"/>
              <a:gd name="connsiteY17" fmla="*/ 2047741 h 2492062"/>
              <a:gd name="connsiteX18" fmla="*/ 2453425 w 2607971"/>
              <a:gd name="connsiteY18" fmla="*/ 2060620 h 2492062"/>
              <a:gd name="connsiteX19" fmla="*/ 2607971 w 2607971"/>
              <a:gd name="connsiteY19" fmla="*/ 2073499 h 24920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607971" h="2492062">
                <a:moveTo>
                  <a:pt x="264017" y="0"/>
                </a:moveTo>
                <a:cubicBezTo>
                  <a:pt x="138447" y="86932"/>
                  <a:pt x="12878" y="173865"/>
                  <a:pt x="6439" y="257578"/>
                </a:cubicBezTo>
                <a:cubicBezTo>
                  <a:pt x="0" y="341291"/>
                  <a:pt x="193183" y="313386"/>
                  <a:pt x="225380" y="502276"/>
                </a:cubicBezTo>
                <a:cubicBezTo>
                  <a:pt x="257577" y="691166"/>
                  <a:pt x="216794" y="1202028"/>
                  <a:pt x="199622" y="1390918"/>
                </a:cubicBezTo>
                <a:cubicBezTo>
                  <a:pt x="182450" y="1579808"/>
                  <a:pt x="130935" y="1579809"/>
                  <a:pt x="122349" y="1635617"/>
                </a:cubicBezTo>
                <a:cubicBezTo>
                  <a:pt x="113763" y="1691426"/>
                  <a:pt x="45076" y="1723623"/>
                  <a:pt x="148107" y="1725769"/>
                </a:cubicBezTo>
                <a:cubicBezTo>
                  <a:pt x="251138" y="1727916"/>
                  <a:pt x="622479" y="1614152"/>
                  <a:pt x="740535" y="1648496"/>
                </a:cubicBezTo>
                <a:cubicBezTo>
                  <a:pt x="858591" y="1682840"/>
                  <a:pt x="961622" y="1856704"/>
                  <a:pt x="856445" y="1931831"/>
                </a:cubicBezTo>
                <a:cubicBezTo>
                  <a:pt x="751268" y="2006958"/>
                  <a:pt x="206062" y="2015543"/>
                  <a:pt x="109470" y="2099256"/>
                </a:cubicBezTo>
                <a:cubicBezTo>
                  <a:pt x="12878" y="2182969"/>
                  <a:pt x="120202" y="2446986"/>
                  <a:pt x="276895" y="2434107"/>
                </a:cubicBezTo>
                <a:cubicBezTo>
                  <a:pt x="433588" y="2421228"/>
                  <a:pt x="912253" y="2021983"/>
                  <a:pt x="1049628" y="2021983"/>
                </a:cubicBezTo>
                <a:cubicBezTo>
                  <a:pt x="1187003" y="2021983"/>
                  <a:pt x="1053920" y="2376152"/>
                  <a:pt x="1101143" y="2434107"/>
                </a:cubicBezTo>
                <a:cubicBezTo>
                  <a:pt x="1148366" y="2492062"/>
                  <a:pt x="1262129" y="2440547"/>
                  <a:pt x="1332963" y="2369713"/>
                </a:cubicBezTo>
                <a:cubicBezTo>
                  <a:pt x="1403797" y="2298879"/>
                  <a:pt x="1481070" y="2058473"/>
                  <a:pt x="1526146" y="2009104"/>
                </a:cubicBezTo>
                <a:cubicBezTo>
                  <a:pt x="1571222" y="1959735"/>
                  <a:pt x="1564782" y="2011251"/>
                  <a:pt x="1603419" y="2073499"/>
                </a:cubicBezTo>
                <a:cubicBezTo>
                  <a:pt x="1642056" y="2135747"/>
                  <a:pt x="1697865" y="2346102"/>
                  <a:pt x="1757966" y="2382592"/>
                </a:cubicBezTo>
                <a:cubicBezTo>
                  <a:pt x="1818067" y="2419082"/>
                  <a:pt x="1903927" y="2348248"/>
                  <a:pt x="1964028" y="2292440"/>
                </a:cubicBezTo>
                <a:cubicBezTo>
                  <a:pt x="2024129" y="2236632"/>
                  <a:pt x="2037008" y="2086378"/>
                  <a:pt x="2118574" y="2047741"/>
                </a:cubicBezTo>
                <a:cubicBezTo>
                  <a:pt x="2200140" y="2009104"/>
                  <a:pt x="2371859" y="2056327"/>
                  <a:pt x="2453425" y="2060620"/>
                </a:cubicBezTo>
                <a:cubicBezTo>
                  <a:pt x="2534991" y="2064913"/>
                  <a:pt x="2571481" y="2069206"/>
                  <a:pt x="2607971" y="2073499"/>
                </a:cubicBezTo>
              </a:path>
            </a:pathLst>
          </a:custGeom>
          <a:ln>
            <a:solidFill>
              <a:srgbClr val="0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sv-SE"/>
          </a:p>
        </p:txBody>
      </p:sp>
      <p:sp>
        <p:nvSpPr>
          <p:cNvPr id="34" name="Multiplicera 33"/>
          <p:cNvSpPr/>
          <p:nvPr/>
        </p:nvSpPr>
        <p:spPr>
          <a:xfrm flipV="1">
            <a:off x="3143240" y="292893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35" name="Rak 34"/>
          <p:cNvCxnSpPr/>
          <p:nvPr/>
        </p:nvCxnSpPr>
        <p:spPr>
          <a:xfrm>
            <a:off x="3428992" y="3143248"/>
            <a:ext cx="142876"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6" name="Rak 35"/>
          <p:cNvCxnSpPr/>
          <p:nvPr/>
        </p:nvCxnSpPr>
        <p:spPr>
          <a:xfrm>
            <a:off x="3714744" y="3143248"/>
            <a:ext cx="142876" cy="0"/>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37" name="Rak 36"/>
          <p:cNvCxnSpPr/>
          <p:nvPr/>
        </p:nvCxnSpPr>
        <p:spPr>
          <a:xfrm>
            <a:off x="3714744" y="2928934"/>
            <a:ext cx="214314" cy="71438"/>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38" name="Rak 37"/>
          <p:cNvCxnSpPr/>
          <p:nvPr/>
        </p:nvCxnSpPr>
        <p:spPr>
          <a:xfrm>
            <a:off x="3357554" y="2786058"/>
            <a:ext cx="214314" cy="71438"/>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sp>
        <p:nvSpPr>
          <p:cNvPr id="39" name="Multiplicera 38"/>
          <p:cNvSpPr/>
          <p:nvPr/>
        </p:nvSpPr>
        <p:spPr>
          <a:xfrm flipV="1">
            <a:off x="3143240" y="257174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0" name="Frihandsfigur 39"/>
          <p:cNvSpPr/>
          <p:nvPr/>
        </p:nvSpPr>
        <p:spPr>
          <a:xfrm>
            <a:off x="2112135" y="1418823"/>
            <a:ext cx="2258096" cy="1221346"/>
          </a:xfrm>
          <a:custGeom>
            <a:avLst/>
            <a:gdLst>
              <a:gd name="connsiteX0" fmla="*/ 1146220 w 2258096"/>
              <a:gd name="connsiteY0" fmla="*/ 1221346 h 1221346"/>
              <a:gd name="connsiteX1" fmla="*/ 1365161 w 2258096"/>
              <a:gd name="connsiteY1" fmla="*/ 770585 h 1221346"/>
              <a:gd name="connsiteX2" fmla="*/ 2125014 w 2258096"/>
              <a:gd name="connsiteY2" fmla="*/ 796343 h 1221346"/>
              <a:gd name="connsiteX3" fmla="*/ 2163651 w 2258096"/>
              <a:gd name="connsiteY3" fmla="*/ 487250 h 1221346"/>
              <a:gd name="connsiteX4" fmla="*/ 1880316 w 2258096"/>
              <a:gd name="connsiteY4" fmla="*/ 397098 h 1221346"/>
              <a:gd name="connsiteX5" fmla="*/ 1596980 w 2258096"/>
              <a:gd name="connsiteY5" fmla="*/ 487250 h 1221346"/>
              <a:gd name="connsiteX6" fmla="*/ 1326524 w 2258096"/>
              <a:gd name="connsiteY6" fmla="*/ 435735 h 1221346"/>
              <a:gd name="connsiteX7" fmla="*/ 1403797 w 2258096"/>
              <a:gd name="connsiteY7" fmla="*/ 49369 h 1221346"/>
              <a:gd name="connsiteX8" fmla="*/ 1687133 w 2258096"/>
              <a:gd name="connsiteY8" fmla="*/ 139521 h 1221346"/>
              <a:gd name="connsiteX9" fmla="*/ 1738648 w 2258096"/>
              <a:gd name="connsiteY9" fmla="*/ 332704 h 1221346"/>
              <a:gd name="connsiteX10" fmla="*/ 1043189 w 2258096"/>
              <a:gd name="connsiteY10" fmla="*/ 693312 h 1221346"/>
              <a:gd name="connsiteX11" fmla="*/ 605307 w 2258096"/>
              <a:gd name="connsiteY11" fmla="*/ 912253 h 1221346"/>
              <a:gd name="connsiteX12" fmla="*/ 206062 w 2258096"/>
              <a:gd name="connsiteY12" fmla="*/ 989526 h 1221346"/>
              <a:gd name="connsiteX13" fmla="*/ 51516 w 2258096"/>
              <a:gd name="connsiteY13" fmla="*/ 950890 h 1221346"/>
              <a:gd name="connsiteX14" fmla="*/ 0 w 2258096"/>
              <a:gd name="connsiteY14" fmla="*/ 809222 h 1221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258096" h="1221346">
                <a:moveTo>
                  <a:pt x="1146220" y="1221346"/>
                </a:moveTo>
                <a:cubicBezTo>
                  <a:pt x="1174124" y="1031382"/>
                  <a:pt x="1202029" y="841419"/>
                  <a:pt x="1365161" y="770585"/>
                </a:cubicBezTo>
                <a:cubicBezTo>
                  <a:pt x="1528293" y="699751"/>
                  <a:pt x="1991932" y="843566"/>
                  <a:pt x="2125014" y="796343"/>
                </a:cubicBezTo>
                <a:cubicBezTo>
                  <a:pt x="2258096" y="749121"/>
                  <a:pt x="2204434" y="553791"/>
                  <a:pt x="2163651" y="487250"/>
                </a:cubicBezTo>
                <a:cubicBezTo>
                  <a:pt x="2122868" y="420709"/>
                  <a:pt x="1974761" y="397098"/>
                  <a:pt x="1880316" y="397098"/>
                </a:cubicBezTo>
                <a:cubicBezTo>
                  <a:pt x="1785871" y="397098"/>
                  <a:pt x="1689279" y="480811"/>
                  <a:pt x="1596980" y="487250"/>
                </a:cubicBezTo>
                <a:cubicBezTo>
                  <a:pt x="1504681" y="493689"/>
                  <a:pt x="1358721" y="508715"/>
                  <a:pt x="1326524" y="435735"/>
                </a:cubicBezTo>
                <a:cubicBezTo>
                  <a:pt x="1294327" y="362755"/>
                  <a:pt x="1343696" y="98738"/>
                  <a:pt x="1403797" y="49369"/>
                </a:cubicBezTo>
                <a:cubicBezTo>
                  <a:pt x="1463898" y="0"/>
                  <a:pt x="1631325" y="92299"/>
                  <a:pt x="1687133" y="139521"/>
                </a:cubicBezTo>
                <a:cubicBezTo>
                  <a:pt x="1742942" y="186744"/>
                  <a:pt x="1845972" y="240406"/>
                  <a:pt x="1738648" y="332704"/>
                </a:cubicBezTo>
                <a:cubicBezTo>
                  <a:pt x="1631324" y="425003"/>
                  <a:pt x="1232079" y="596721"/>
                  <a:pt x="1043189" y="693312"/>
                </a:cubicBezTo>
                <a:cubicBezTo>
                  <a:pt x="854299" y="789904"/>
                  <a:pt x="744828" y="862884"/>
                  <a:pt x="605307" y="912253"/>
                </a:cubicBezTo>
                <a:cubicBezTo>
                  <a:pt x="465786" y="961622"/>
                  <a:pt x="298360" y="983087"/>
                  <a:pt x="206062" y="989526"/>
                </a:cubicBezTo>
                <a:cubicBezTo>
                  <a:pt x="113764" y="995965"/>
                  <a:pt x="85860" y="980941"/>
                  <a:pt x="51516" y="950890"/>
                </a:cubicBezTo>
                <a:cubicBezTo>
                  <a:pt x="17172" y="920839"/>
                  <a:pt x="8586" y="865030"/>
                  <a:pt x="0" y="809222"/>
                </a:cubicBezTo>
              </a:path>
            </a:pathLst>
          </a:custGeom>
          <a:ln>
            <a:solidFill>
              <a:srgbClr val="0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sv-SE"/>
          </a:p>
        </p:txBody>
      </p:sp>
      <p:cxnSp>
        <p:nvCxnSpPr>
          <p:cNvPr id="41" name="Rak pil 40"/>
          <p:cNvCxnSpPr/>
          <p:nvPr/>
        </p:nvCxnSpPr>
        <p:spPr>
          <a:xfrm rot="5400000" flipH="1" flipV="1">
            <a:off x="3036083" y="2893215"/>
            <a:ext cx="214314" cy="1588"/>
          </a:xfrm>
          <a:prstGeom prst="straightConnector1">
            <a:avLst/>
          </a:prstGeom>
          <a:ln>
            <a:solidFill>
              <a:srgbClr val="000000"/>
            </a:solidFill>
            <a:tailEnd type="arrow"/>
          </a:ln>
        </p:spPr>
        <p:style>
          <a:lnRef idx="1">
            <a:schemeClr val="accent1"/>
          </a:lnRef>
          <a:fillRef idx="0">
            <a:schemeClr val="accent1"/>
          </a:fillRef>
          <a:effectRef idx="0">
            <a:schemeClr val="accent1"/>
          </a:effectRef>
          <a:fontRef idx="minor">
            <a:schemeClr val="tx1"/>
          </a:fontRef>
        </p:style>
      </p:cxnSp>
      <p:sp>
        <p:nvSpPr>
          <p:cNvPr id="42" name="Multiplicera 41"/>
          <p:cNvSpPr/>
          <p:nvPr/>
        </p:nvSpPr>
        <p:spPr>
          <a:xfrm flipV="1">
            <a:off x="857224" y="364331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3" name="Multiplicera 42"/>
          <p:cNvSpPr/>
          <p:nvPr/>
        </p:nvSpPr>
        <p:spPr>
          <a:xfrm flipV="1">
            <a:off x="1000100" y="371475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4" name="Multiplicera 43"/>
          <p:cNvSpPr/>
          <p:nvPr/>
        </p:nvSpPr>
        <p:spPr>
          <a:xfrm flipV="1">
            <a:off x="1285852" y="371475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5" name="Likbent triangel 44"/>
          <p:cNvSpPr/>
          <p:nvPr/>
        </p:nvSpPr>
        <p:spPr>
          <a:xfrm>
            <a:off x="1643042" y="385762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6" name="Ellips 45"/>
          <p:cNvSpPr/>
          <p:nvPr/>
        </p:nvSpPr>
        <p:spPr>
          <a:xfrm flipH="1">
            <a:off x="1214414" y="4000504"/>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7" name="Ellips 46"/>
          <p:cNvSpPr/>
          <p:nvPr/>
        </p:nvSpPr>
        <p:spPr>
          <a:xfrm flipH="1">
            <a:off x="928662" y="4000504"/>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8" name="Ellips 47"/>
          <p:cNvSpPr/>
          <p:nvPr/>
        </p:nvSpPr>
        <p:spPr>
          <a:xfrm flipH="1">
            <a:off x="1081062" y="4152904"/>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9" name="Ellips 48"/>
          <p:cNvSpPr/>
          <p:nvPr/>
        </p:nvSpPr>
        <p:spPr>
          <a:xfrm flipH="1">
            <a:off x="2428860" y="4429132"/>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0" name="textruta 49"/>
          <p:cNvSpPr txBox="1"/>
          <p:nvPr/>
        </p:nvSpPr>
        <p:spPr>
          <a:xfrm>
            <a:off x="2143108" y="4357694"/>
            <a:ext cx="308098" cy="369332"/>
          </a:xfrm>
          <a:prstGeom prst="rect">
            <a:avLst/>
          </a:prstGeom>
          <a:noFill/>
        </p:spPr>
        <p:txBody>
          <a:bodyPr wrap="none" rtlCol="0">
            <a:spAutoFit/>
          </a:bodyPr>
          <a:lstStyle/>
          <a:p>
            <a:r>
              <a:rPr lang="sv-SE" b="1" dirty="0">
                <a:solidFill>
                  <a:srgbClr val="000000"/>
                </a:solidFill>
              </a:rPr>
              <a:t>L</a:t>
            </a:r>
          </a:p>
        </p:txBody>
      </p:sp>
      <p:cxnSp>
        <p:nvCxnSpPr>
          <p:cNvPr id="51" name="Rak 50"/>
          <p:cNvCxnSpPr/>
          <p:nvPr/>
        </p:nvCxnSpPr>
        <p:spPr>
          <a:xfrm>
            <a:off x="1500166" y="4000504"/>
            <a:ext cx="214314" cy="142876"/>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52" name="Rak 51"/>
          <p:cNvCxnSpPr/>
          <p:nvPr/>
        </p:nvCxnSpPr>
        <p:spPr>
          <a:xfrm>
            <a:off x="2071670" y="4429132"/>
            <a:ext cx="152400" cy="80962"/>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53" name="Rak 52"/>
          <p:cNvCxnSpPr/>
          <p:nvPr/>
        </p:nvCxnSpPr>
        <p:spPr>
          <a:xfrm>
            <a:off x="1785918" y="4214818"/>
            <a:ext cx="214314" cy="142876"/>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54" name="Rak 53"/>
          <p:cNvCxnSpPr/>
          <p:nvPr/>
        </p:nvCxnSpPr>
        <p:spPr>
          <a:xfrm flipV="1">
            <a:off x="1928794" y="4581532"/>
            <a:ext cx="223838" cy="61914"/>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55" name="Rak pil 54"/>
          <p:cNvCxnSpPr/>
          <p:nvPr/>
        </p:nvCxnSpPr>
        <p:spPr>
          <a:xfrm rot="16200000" flipH="1">
            <a:off x="1357290" y="4143380"/>
            <a:ext cx="571504" cy="428628"/>
          </a:xfrm>
          <a:prstGeom prst="straightConnector1">
            <a:avLst/>
          </a:prstGeom>
          <a:ln>
            <a:solidFill>
              <a:srgbClr val="000000"/>
            </a:solidFill>
            <a:tailEnd type="arrow"/>
          </a:ln>
        </p:spPr>
        <p:style>
          <a:lnRef idx="1">
            <a:schemeClr val="accent1"/>
          </a:lnRef>
          <a:fillRef idx="0">
            <a:schemeClr val="accent1"/>
          </a:fillRef>
          <a:effectRef idx="0">
            <a:schemeClr val="accent1"/>
          </a:effectRef>
          <a:fontRef idx="minor">
            <a:schemeClr val="tx1"/>
          </a:fontRef>
        </p:style>
      </p:cxnSp>
      <p:sp>
        <p:nvSpPr>
          <p:cNvPr id="56" name="Multiplicera 55"/>
          <p:cNvSpPr/>
          <p:nvPr/>
        </p:nvSpPr>
        <p:spPr>
          <a:xfrm flipV="1">
            <a:off x="1785918" y="457200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7" name="Ned 56"/>
          <p:cNvSpPr/>
          <p:nvPr/>
        </p:nvSpPr>
        <p:spPr>
          <a:xfrm rot="9817182" flipV="1">
            <a:off x="2310160" y="5510821"/>
            <a:ext cx="223669" cy="382985"/>
          </a:xfrm>
          <a:prstGeom prst="downArrow">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dirty="0"/>
          </a:p>
        </p:txBody>
      </p:sp>
      <p:sp>
        <p:nvSpPr>
          <p:cNvPr id="58" name="Frihandsfigur 57"/>
          <p:cNvSpPr/>
          <p:nvPr/>
        </p:nvSpPr>
        <p:spPr>
          <a:xfrm>
            <a:off x="1906073" y="4906851"/>
            <a:ext cx="744828" cy="579549"/>
          </a:xfrm>
          <a:custGeom>
            <a:avLst/>
            <a:gdLst>
              <a:gd name="connsiteX0" fmla="*/ 437882 w 744828"/>
              <a:gd name="connsiteY0" fmla="*/ 579549 h 579549"/>
              <a:gd name="connsiteX1" fmla="*/ 708338 w 744828"/>
              <a:gd name="connsiteY1" fmla="*/ 399245 h 579549"/>
              <a:gd name="connsiteX2" fmla="*/ 218941 w 744828"/>
              <a:gd name="connsiteY2" fmla="*/ 437881 h 579549"/>
              <a:gd name="connsiteX3" fmla="*/ 553792 w 744828"/>
              <a:gd name="connsiteY3" fmla="*/ 231819 h 579549"/>
              <a:gd name="connsiteX4" fmla="*/ 180304 w 744828"/>
              <a:gd name="connsiteY4" fmla="*/ 193183 h 579549"/>
              <a:gd name="connsiteX5" fmla="*/ 528034 w 744828"/>
              <a:gd name="connsiteY5" fmla="*/ 51515 h 579549"/>
              <a:gd name="connsiteX6" fmla="*/ 154547 w 744828"/>
              <a:gd name="connsiteY6" fmla="*/ 77273 h 579549"/>
              <a:gd name="connsiteX7" fmla="*/ 0 w 744828"/>
              <a:gd name="connsiteY7" fmla="*/ 0 h 5795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44828" h="579549">
                <a:moveTo>
                  <a:pt x="437882" y="579549"/>
                </a:moveTo>
                <a:cubicBezTo>
                  <a:pt x="591355" y="501202"/>
                  <a:pt x="744828" y="422856"/>
                  <a:pt x="708338" y="399245"/>
                </a:cubicBezTo>
                <a:cubicBezTo>
                  <a:pt x="671848" y="375634"/>
                  <a:pt x="244699" y="465785"/>
                  <a:pt x="218941" y="437881"/>
                </a:cubicBezTo>
                <a:cubicBezTo>
                  <a:pt x="193183" y="409977"/>
                  <a:pt x="560232" y="272602"/>
                  <a:pt x="553792" y="231819"/>
                </a:cubicBezTo>
                <a:cubicBezTo>
                  <a:pt x="547352" y="191036"/>
                  <a:pt x="184597" y="223234"/>
                  <a:pt x="180304" y="193183"/>
                </a:cubicBezTo>
                <a:cubicBezTo>
                  <a:pt x="176011" y="163132"/>
                  <a:pt x="532327" y="70833"/>
                  <a:pt x="528034" y="51515"/>
                </a:cubicBezTo>
                <a:cubicBezTo>
                  <a:pt x="523741" y="32197"/>
                  <a:pt x="242553" y="85859"/>
                  <a:pt x="154547" y="77273"/>
                </a:cubicBezTo>
                <a:cubicBezTo>
                  <a:pt x="66541" y="68687"/>
                  <a:pt x="33270" y="34343"/>
                  <a:pt x="0" y="0"/>
                </a:cubicBezTo>
              </a:path>
            </a:pathLst>
          </a:custGeom>
          <a:ln>
            <a:solidFill>
              <a:srgbClr val="0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sv-SE"/>
          </a:p>
        </p:txBody>
      </p:sp>
      <p:sp>
        <p:nvSpPr>
          <p:cNvPr id="59" name="Ellips 58"/>
          <p:cNvSpPr/>
          <p:nvPr/>
        </p:nvSpPr>
        <p:spPr>
          <a:xfrm flipH="1">
            <a:off x="1366814" y="4152904"/>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60" name="Ellips 59"/>
          <p:cNvSpPr/>
          <p:nvPr/>
        </p:nvSpPr>
        <p:spPr>
          <a:xfrm flipH="1">
            <a:off x="1500166" y="3857628"/>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61" name="Ellips 60"/>
          <p:cNvSpPr/>
          <p:nvPr/>
        </p:nvSpPr>
        <p:spPr>
          <a:xfrm flipH="1">
            <a:off x="2428860" y="4643446"/>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62" name="Ellips 61"/>
          <p:cNvSpPr/>
          <p:nvPr/>
        </p:nvSpPr>
        <p:spPr>
          <a:xfrm flipH="1">
            <a:off x="2714612" y="4643446"/>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63" name="Ellips 62"/>
          <p:cNvSpPr/>
          <p:nvPr/>
        </p:nvSpPr>
        <p:spPr>
          <a:xfrm flipH="1">
            <a:off x="2581260" y="4581532"/>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65" name="Picture 64"/>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Ned 5"/>
          <p:cNvSpPr/>
          <p:nvPr/>
        </p:nvSpPr>
        <p:spPr>
          <a:xfrm rot="540000">
            <a:off x="2615559" y="4365351"/>
            <a:ext cx="142876" cy="571504"/>
          </a:xfrm>
          <a:prstGeom prst="downArrow">
            <a:avLst/>
          </a:prstGeom>
          <a:solidFill>
            <a:srgbClr val="000000"/>
          </a:solidFill>
          <a:ln>
            <a:solidFill>
              <a:srgbClr val="000000"/>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dirty="0"/>
          </a:p>
        </p:txBody>
      </p:sp>
      <p:sp>
        <p:nvSpPr>
          <p:cNvPr id="7" name="Likbent triangel 6"/>
          <p:cNvSpPr/>
          <p:nvPr/>
        </p:nvSpPr>
        <p:spPr>
          <a:xfrm>
            <a:off x="1428728" y="314324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8" name="textruta 7"/>
          <p:cNvSpPr txBox="1"/>
          <p:nvPr/>
        </p:nvSpPr>
        <p:spPr>
          <a:xfrm>
            <a:off x="357158" y="214290"/>
            <a:ext cx="3714776" cy="400110"/>
          </a:xfrm>
          <a:prstGeom prst="rect">
            <a:avLst/>
          </a:prstGeom>
          <a:noFill/>
        </p:spPr>
        <p:txBody>
          <a:bodyPr wrap="square" rtlCol="0">
            <a:spAutoFit/>
          </a:bodyPr>
          <a:lstStyle>
            <a:defPPr>
              <a:defRPr lang="sv-SE"/>
            </a:defPPr>
            <a:lvl1pPr>
              <a:defRPr sz="2000" b="1">
                <a:solidFill>
                  <a:srgbClr val="E90118"/>
                </a:solidFill>
                <a:latin typeface="Times New Roman" pitchFamily="18" charset="0"/>
                <a:cs typeface="Times New Roman" pitchFamily="18" charset="0"/>
              </a:defRPr>
            </a:lvl1pPr>
          </a:lstStyle>
          <a:p>
            <a:r>
              <a:rPr lang="sv-SE" dirty="0"/>
              <a:t>Syfte: Bollkontroll</a:t>
            </a:r>
          </a:p>
        </p:txBody>
      </p:sp>
      <p:sp>
        <p:nvSpPr>
          <p:cNvPr id="9" name="textruta 8"/>
          <p:cNvSpPr txBox="1"/>
          <p:nvPr/>
        </p:nvSpPr>
        <p:spPr>
          <a:xfrm>
            <a:off x="4714876" y="1420321"/>
            <a:ext cx="4214842" cy="2800767"/>
          </a:xfrm>
          <a:prstGeom prst="rect">
            <a:avLst/>
          </a:prstGeom>
          <a:noFill/>
          <a:ln>
            <a:noFill/>
          </a:ln>
        </p:spPr>
        <p:txBody>
          <a:bodyPr wrap="square" rtlCol="0">
            <a:spAutoFit/>
          </a:bodyPr>
          <a:lstStyle/>
          <a:p>
            <a:pPr marL="342900" lvl="0" indent="-342900"/>
            <a:r>
              <a:rPr lang="sv-SE" sz="1600" dirty="0">
                <a:solidFill>
                  <a:srgbClr val="000000"/>
                </a:solidFill>
              </a:rPr>
              <a:t>1. Sätt ut koner och/eller använd de</a:t>
            </a:r>
          </a:p>
          <a:p>
            <a:pPr marL="342900" lvl="0" indent="-342900"/>
            <a:r>
              <a:rPr lang="sv-SE" sz="1600" dirty="0">
                <a:solidFill>
                  <a:srgbClr val="000000"/>
                </a:solidFill>
              </a:rPr>
              <a:t>befintliga linjerna för att markera </a:t>
            </a:r>
          </a:p>
          <a:p>
            <a:pPr marL="342900" lvl="0" indent="-342900"/>
            <a:r>
              <a:rPr lang="sv-SE" sz="1600" dirty="0">
                <a:solidFill>
                  <a:srgbClr val="000000"/>
                </a:solidFill>
              </a:rPr>
              <a:t>ett område. Innanför detta område</a:t>
            </a:r>
          </a:p>
          <a:p>
            <a:pPr marL="342900" lvl="0" indent="-342900"/>
            <a:r>
              <a:rPr lang="sv-SE" sz="1600" dirty="0">
                <a:solidFill>
                  <a:srgbClr val="000000"/>
                </a:solidFill>
              </a:rPr>
              <a:t>så skall spelarna försöka slå ut </a:t>
            </a:r>
          </a:p>
          <a:p>
            <a:pPr marL="342900" lvl="0" indent="-342900"/>
            <a:r>
              <a:rPr lang="sv-SE" sz="1600" dirty="0">
                <a:solidFill>
                  <a:srgbClr val="000000"/>
                </a:solidFill>
              </a:rPr>
              <a:t>kompisarnas boll, samtidigt som de </a:t>
            </a:r>
          </a:p>
          <a:p>
            <a:pPr marL="342900" lvl="0" indent="-342900"/>
            <a:r>
              <a:rPr lang="sv-SE" sz="1600" dirty="0">
                <a:solidFill>
                  <a:srgbClr val="000000"/>
                </a:solidFill>
              </a:rPr>
              <a:t>försvarar sin egen. Tänk på att det </a:t>
            </a:r>
          </a:p>
          <a:p>
            <a:pPr marL="342900" lvl="0" indent="-342900"/>
            <a:r>
              <a:rPr lang="sv-SE" sz="1600" dirty="0">
                <a:solidFill>
                  <a:srgbClr val="000000"/>
                </a:solidFill>
              </a:rPr>
              <a:t>är ”vanlig” regler som gäller, </a:t>
            </a:r>
            <a:r>
              <a:rPr lang="sv-SE" sz="1600" dirty="0" err="1">
                <a:solidFill>
                  <a:srgbClr val="000000"/>
                </a:solidFill>
              </a:rPr>
              <a:t>dvs</a:t>
            </a:r>
            <a:r>
              <a:rPr lang="sv-SE" sz="1600" dirty="0">
                <a:solidFill>
                  <a:srgbClr val="000000"/>
                </a:solidFill>
              </a:rPr>
              <a:t>  </a:t>
            </a:r>
          </a:p>
          <a:p>
            <a:pPr marL="342900" lvl="0" indent="-342900"/>
            <a:r>
              <a:rPr lang="sv-SE" sz="1600" dirty="0">
                <a:solidFill>
                  <a:srgbClr val="000000"/>
                </a:solidFill>
              </a:rPr>
              <a:t>spelarna inte får lyfta klubbor osv. </a:t>
            </a:r>
          </a:p>
          <a:p>
            <a:pPr marL="342900" lvl="0" indent="-342900"/>
            <a:r>
              <a:rPr lang="sv-SE" sz="1600" dirty="0">
                <a:solidFill>
                  <a:srgbClr val="000000"/>
                </a:solidFill>
              </a:rPr>
              <a:t>Börja med att man får gå in igen om </a:t>
            </a:r>
          </a:p>
          <a:p>
            <a:pPr marL="342900" lvl="0" indent="-342900"/>
            <a:r>
              <a:rPr lang="sv-SE" sz="1600" dirty="0">
                <a:solidFill>
                  <a:srgbClr val="000000"/>
                </a:solidFill>
              </a:rPr>
              <a:t>bollen åker ut, men avsluta det som </a:t>
            </a:r>
          </a:p>
          <a:p>
            <a:pPr marL="342900" lvl="0" indent="-342900"/>
            <a:r>
              <a:rPr lang="sv-SE" sz="1600" dirty="0">
                <a:solidFill>
                  <a:srgbClr val="000000"/>
                </a:solidFill>
              </a:rPr>
              <a:t>en tävling.</a:t>
            </a:r>
          </a:p>
        </p:txBody>
      </p:sp>
      <p:sp>
        <p:nvSpPr>
          <p:cNvPr id="10" name="textruta 9"/>
          <p:cNvSpPr txBox="1"/>
          <p:nvPr/>
        </p:nvSpPr>
        <p:spPr>
          <a:xfrm>
            <a:off x="4714876" y="4357694"/>
            <a:ext cx="4214842" cy="2308324"/>
          </a:xfrm>
          <a:prstGeom prst="rect">
            <a:avLst/>
          </a:prstGeom>
          <a:noFill/>
        </p:spPr>
        <p:txBody>
          <a:bodyPr wrap="square" rtlCol="0">
            <a:spAutoFit/>
          </a:bodyPr>
          <a:lstStyle/>
          <a:p>
            <a:pPr marL="342900" lvl="0" indent="-342900"/>
            <a:r>
              <a:rPr lang="sv-SE" sz="1600" dirty="0"/>
              <a:t>2. De två leden springer emot </a:t>
            </a:r>
          </a:p>
          <a:p>
            <a:pPr marL="342900" lvl="0" indent="-342900"/>
            <a:r>
              <a:rPr lang="sv-SE" sz="1600" dirty="0"/>
              <a:t>varandra och gör en överlämning, A, </a:t>
            </a:r>
          </a:p>
          <a:p>
            <a:pPr marL="342900" lvl="0" indent="-342900"/>
            <a:r>
              <a:rPr lang="sv-SE" sz="1600" dirty="0"/>
              <a:t>mottagaren går för avslut. Det skall </a:t>
            </a:r>
          </a:p>
          <a:p>
            <a:pPr marL="342900" lvl="0" indent="-342900"/>
            <a:r>
              <a:rPr lang="sv-SE" sz="1600" dirty="0"/>
              <a:t>inte vara en passning utan ett stopp</a:t>
            </a:r>
          </a:p>
          <a:p>
            <a:pPr marL="342900" lvl="0" indent="-342900"/>
            <a:r>
              <a:rPr lang="sv-SE" sz="1600" dirty="0"/>
              <a:t>av bollen när spelarna är bredvid </a:t>
            </a:r>
          </a:p>
          <a:p>
            <a:pPr marL="342900" lvl="0" indent="-342900"/>
            <a:r>
              <a:rPr lang="sv-SE" sz="1600" dirty="0"/>
              <a:t>varandra. Det är viktigt att spelaren </a:t>
            </a:r>
          </a:p>
          <a:p>
            <a:pPr marL="342900" lvl="0" indent="-342900"/>
            <a:r>
              <a:rPr lang="sv-SE" sz="1600" dirty="0"/>
              <a:t>som har bollen är närmre mål och </a:t>
            </a:r>
          </a:p>
          <a:p>
            <a:pPr marL="342900" lvl="0" indent="-342900"/>
            <a:r>
              <a:rPr lang="sv-SE" sz="1600" dirty="0"/>
              <a:t>täcker bollen vid överlämningen.</a:t>
            </a:r>
          </a:p>
          <a:p>
            <a:pPr marL="342900" indent="-342900"/>
            <a:r>
              <a:rPr lang="sv-SE" sz="1600" dirty="0">
                <a:solidFill>
                  <a:srgbClr val="FFFFFF"/>
                </a:solidFill>
              </a:rPr>
              <a:t> </a:t>
            </a:r>
          </a:p>
        </p:txBody>
      </p:sp>
      <p:sp>
        <p:nvSpPr>
          <p:cNvPr id="11" name="Multiplicera 10"/>
          <p:cNvSpPr/>
          <p:nvPr/>
        </p:nvSpPr>
        <p:spPr>
          <a:xfrm flipV="1">
            <a:off x="1785918" y="221455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Likbent triangel 11"/>
          <p:cNvSpPr/>
          <p:nvPr/>
        </p:nvSpPr>
        <p:spPr>
          <a:xfrm>
            <a:off x="3286116" y="257174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3" name="Likbent triangel 12"/>
          <p:cNvSpPr/>
          <p:nvPr/>
        </p:nvSpPr>
        <p:spPr>
          <a:xfrm>
            <a:off x="3286116" y="200024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4" name="Likbent triangel 13"/>
          <p:cNvSpPr/>
          <p:nvPr/>
        </p:nvSpPr>
        <p:spPr>
          <a:xfrm>
            <a:off x="2357422" y="200024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5" name="Likbent triangel 14"/>
          <p:cNvSpPr/>
          <p:nvPr/>
        </p:nvSpPr>
        <p:spPr>
          <a:xfrm>
            <a:off x="1428728" y="200024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6" name="Likbent triangel 15"/>
          <p:cNvSpPr/>
          <p:nvPr/>
        </p:nvSpPr>
        <p:spPr>
          <a:xfrm>
            <a:off x="1428728" y="257174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Likbent triangel 16"/>
          <p:cNvSpPr/>
          <p:nvPr/>
        </p:nvSpPr>
        <p:spPr>
          <a:xfrm>
            <a:off x="2357422" y="314324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8" name="Likbent triangel 17"/>
          <p:cNvSpPr/>
          <p:nvPr/>
        </p:nvSpPr>
        <p:spPr>
          <a:xfrm>
            <a:off x="3286116" y="314324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9" name="Multiplicera 18"/>
          <p:cNvSpPr/>
          <p:nvPr/>
        </p:nvSpPr>
        <p:spPr>
          <a:xfrm flipV="1">
            <a:off x="1785918" y="278605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0" name="Multiplicera 19"/>
          <p:cNvSpPr/>
          <p:nvPr/>
        </p:nvSpPr>
        <p:spPr>
          <a:xfrm flipV="1">
            <a:off x="2571736" y="235743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1" name="Multiplicera 20"/>
          <p:cNvSpPr/>
          <p:nvPr/>
        </p:nvSpPr>
        <p:spPr>
          <a:xfrm flipV="1">
            <a:off x="2714612" y="271462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2" name="Multiplicera 21"/>
          <p:cNvSpPr/>
          <p:nvPr/>
        </p:nvSpPr>
        <p:spPr>
          <a:xfrm flipV="1">
            <a:off x="2214546" y="250030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3" name="Ellips 22"/>
          <p:cNvSpPr/>
          <p:nvPr/>
        </p:nvSpPr>
        <p:spPr>
          <a:xfrm flipH="1">
            <a:off x="2000232" y="2500306"/>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4" name="Ellips 23"/>
          <p:cNvSpPr/>
          <p:nvPr/>
        </p:nvSpPr>
        <p:spPr>
          <a:xfrm flipH="1">
            <a:off x="2000232" y="2857496"/>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5" name="Ellips 24"/>
          <p:cNvSpPr/>
          <p:nvPr/>
        </p:nvSpPr>
        <p:spPr>
          <a:xfrm flipH="1">
            <a:off x="2305032" y="2805106"/>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6" name="Ellips 25"/>
          <p:cNvSpPr/>
          <p:nvPr/>
        </p:nvSpPr>
        <p:spPr>
          <a:xfrm flipH="1">
            <a:off x="2786050" y="2643182"/>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7" name="Ellips 26"/>
          <p:cNvSpPr/>
          <p:nvPr/>
        </p:nvSpPr>
        <p:spPr>
          <a:xfrm flipH="1">
            <a:off x="2643174" y="3000372"/>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8" name="Likbent triangel 27"/>
          <p:cNvSpPr/>
          <p:nvPr/>
        </p:nvSpPr>
        <p:spPr>
          <a:xfrm>
            <a:off x="1214414" y="385762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9" name="Likbent triangel 28"/>
          <p:cNvSpPr/>
          <p:nvPr/>
        </p:nvSpPr>
        <p:spPr>
          <a:xfrm>
            <a:off x="3071802" y="407194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0" name="Multiplicera 29"/>
          <p:cNvSpPr/>
          <p:nvPr/>
        </p:nvSpPr>
        <p:spPr>
          <a:xfrm flipV="1">
            <a:off x="1214414" y="357187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1" name="Multiplicera 30"/>
          <p:cNvSpPr/>
          <p:nvPr/>
        </p:nvSpPr>
        <p:spPr>
          <a:xfrm flipV="1">
            <a:off x="785786" y="357187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2" name="Multiplicera 31"/>
          <p:cNvSpPr/>
          <p:nvPr/>
        </p:nvSpPr>
        <p:spPr>
          <a:xfrm flipV="1">
            <a:off x="1000100" y="357187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3" name="Multiplicera 32"/>
          <p:cNvSpPr/>
          <p:nvPr/>
        </p:nvSpPr>
        <p:spPr>
          <a:xfrm flipV="1">
            <a:off x="3143240" y="378619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4" name="Multiplicera 33"/>
          <p:cNvSpPr/>
          <p:nvPr/>
        </p:nvSpPr>
        <p:spPr>
          <a:xfrm flipV="1">
            <a:off x="3295640" y="393859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5" name="Multiplicera 34"/>
          <p:cNvSpPr/>
          <p:nvPr/>
        </p:nvSpPr>
        <p:spPr>
          <a:xfrm flipV="1">
            <a:off x="3448040" y="409099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6" name="Ellips 35"/>
          <p:cNvSpPr/>
          <p:nvPr/>
        </p:nvSpPr>
        <p:spPr>
          <a:xfrm flipH="1">
            <a:off x="3428992" y="3857628"/>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7" name="Ellips 36"/>
          <p:cNvSpPr/>
          <p:nvPr/>
        </p:nvSpPr>
        <p:spPr>
          <a:xfrm flipH="1">
            <a:off x="3571868" y="3857628"/>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8" name="Ellips 37"/>
          <p:cNvSpPr/>
          <p:nvPr/>
        </p:nvSpPr>
        <p:spPr>
          <a:xfrm flipH="1">
            <a:off x="3733792" y="4162428"/>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9" name="Ellips 38"/>
          <p:cNvSpPr/>
          <p:nvPr/>
        </p:nvSpPr>
        <p:spPr>
          <a:xfrm flipH="1">
            <a:off x="3724268" y="4010028"/>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40" name="Rak pil 39"/>
          <p:cNvCxnSpPr/>
          <p:nvPr/>
        </p:nvCxnSpPr>
        <p:spPr>
          <a:xfrm>
            <a:off x="1428728" y="3786190"/>
            <a:ext cx="714380" cy="71438"/>
          </a:xfrm>
          <a:prstGeom prst="straightConnector1">
            <a:avLst/>
          </a:prstGeom>
          <a:ln>
            <a:solidFill>
              <a:srgbClr val="000000"/>
            </a:solidFill>
            <a:tailEnd type="arrow"/>
          </a:ln>
        </p:spPr>
        <p:style>
          <a:lnRef idx="1">
            <a:schemeClr val="accent1"/>
          </a:lnRef>
          <a:fillRef idx="0">
            <a:schemeClr val="accent1"/>
          </a:fillRef>
          <a:effectRef idx="0">
            <a:schemeClr val="accent1"/>
          </a:effectRef>
          <a:fontRef idx="minor">
            <a:schemeClr val="tx1"/>
          </a:fontRef>
        </p:style>
      </p:cxnSp>
      <p:sp>
        <p:nvSpPr>
          <p:cNvPr id="41" name="Multiplicera 40"/>
          <p:cNvSpPr/>
          <p:nvPr/>
        </p:nvSpPr>
        <p:spPr>
          <a:xfrm flipV="1">
            <a:off x="2143108" y="364331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2" name="Multiplicera 41"/>
          <p:cNvSpPr/>
          <p:nvPr/>
        </p:nvSpPr>
        <p:spPr>
          <a:xfrm flipV="1">
            <a:off x="2285984" y="421481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3" name="Frihandsfigur 42"/>
          <p:cNvSpPr/>
          <p:nvPr/>
        </p:nvSpPr>
        <p:spPr>
          <a:xfrm>
            <a:off x="2369713" y="3801414"/>
            <a:ext cx="444320" cy="461493"/>
          </a:xfrm>
          <a:custGeom>
            <a:avLst/>
            <a:gdLst>
              <a:gd name="connsiteX0" fmla="*/ 0 w 444320"/>
              <a:gd name="connsiteY0" fmla="*/ 75127 h 461493"/>
              <a:gd name="connsiteX1" fmla="*/ 77273 w 444320"/>
              <a:gd name="connsiteY1" fmla="*/ 10732 h 461493"/>
              <a:gd name="connsiteX2" fmla="*/ 115910 w 444320"/>
              <a:gd name="connsiteY2" fmla="*/ 139521 h 461493"/>
              <a:gd name="connsiteX3" fmla="*/ 218941 w 444320"/>
              <a:gd name="connsiteY3" fmla="*/ 100885 h 461493"/>
              <a:gd name="connsiteX4" fmla="*/ 296214 w 444320"/>
              <a:gd name="connsiteY4" fmla="*/ 203916 h 461493"/>
              <a:gd name="connsiteX5" fmla="*/ 425002 w 444320"/>
              <a:gd name="connsiteY5" fmla="*/ 165279 h 461493"/>
              <a:gd name="connsiteX6" fmla="*/ 412124 w 444320"/>
              <a:gd name="connsiteY6" fmla="*/ 409978 h 461493"/>
              <a:gd name="connsiteX7" fmla="*/ 373487 w 444320"/>
              <a:gd name="connsiteY7" fmla="*/ 461493 h 461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44320" h="461493">
                <a:moveTo>
                  <a:pt x="0" y="75127"/>
                </a:moveTo>
                <a:cubicBezTo>
                  <a:pt x="28977" y="37563"/>
                  <a:pt x="57955" y="0"/>
                  <a:pt x="77273" y="10732"/>
                </a:cubicBezTo>
                <a:cubicBezTo>
                  <a:pt x="96591" y="21464"/>
                  <a:pt x="92299" y="124496"/>
                  <a:pt x="115910" y="139521"/>
                </a:cubicBezTo>
                <a:cubicBezTo>
                  <a:pt x="139521" y="154546"/>
                  <a:pt x="188890" y="90153"/>
                  <a:pt x="218941" y="100885"/>
                </a:cubicBezTo>
                <a:cubicBezTo>
                  <a:pt x="248992" y="111618"/>
                  <a:pt x="261871" y="193184"/>
                  <a:pt x="296214" y="203916"/>
                </a:cubicBezTo>
                <a:cubicBezTo>
                  <a:pt x="330557" y="214648"/>
                  <a:pt x="405684" y="130935"/>
                  <a:pt x="425002" y="165279"/>
                </a:cubicBezTo>
                <a:cubicBezTo>
                  <a:pt x="444320" y="199623"/>
                  <a:pt x="420710" y="360609"/>
                  <a:pt x="412124" y="409978"/>
                </a:cubicBezTo>
                <a:cubicBezTo>
                  <a:pt x="403538" y="459347"/>
                  <a:pt x="388512" y="460420"/>
                  <a:pt x="373487" y="461493"/>
                </a:cubicBezTo>
              </a:path>
            </a:pathLst>
          </a:custGeom>
          <a:ln>
            <a:solidFill>
              <a:srgbClr val="0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sv-SE"/>
          </a:p>
        </p:txBody>
      </p:sp>
      <p:cxnSp>
        <p:nvCxnSpPr>
          <p:cNvPr id="44" name="Rak 43"/>
          <p:cNvCxnSpPr/>
          <p:nvPr/>
        </p:nvCxnSpPr>
        <p:spPr>
          <a:xfrm rot="16200000" flipV="1">
            <a:off x="2178827" y="3964785"/>
            <a:ext cx="142876" cy="71438"/>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45" name="Rak 44"/>
          <p:cNvCxnSpPr/>
          <p:nvPr/>
        </p:nvCxnSpPr>
        <p:spPr>
          <a:xfrm rot="16200000" flipV="1">
            <a:off x="2250265" y="4179099"/>
            <a:ext cx="142876" cy="71438"/>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sp>
        <p:nvSpPr>
          <p:cNvPr id="46" name="Frihandsfigur 45"/>
          <p:cNvSpPr/>
          <p:nvPr/>
        </p:nvSpPr>
        <p:spPr>
          <a:xfrm>
            <a:off x="2485623" y="3928056"/>
            <a:ext cx="669701" cy="425003"/>
          </a:xfrm>
          <a:custGeom>
            <a:avLst/>
            <a:gdLst>
              <a:gd name="connsiteX0" fmla="*/ 0 w 669701"/>
              <a:gd name="connsiteY0" fmla="*/ 425003 h 425003"/>
              <a:gd name="connsiteX1" fmla="*/ 51515 w 669701"/>
              <a:gd name="connsiteY1" fmla="*/ 231820 h 425003"/>
              <a:gd name="connsiteX2" fmla="*/ 309092 w 669701"/>
              <a:gd name="connsiteY2" fmla="*/ 321972 h 425003"/>
              <a:gd name="connsiteX3" fmla="*/ 373487 w 669701"/>
              <a:gd name="connsiteY3" fmla="*/ 180305 h 425003"/>
              <a:gd name="connsiteX4" fmla="*/ 489397 w 669701"/>
              <a:gd name="connsiteY4" fmla="*/ 206062 h 425003"/>
              <a:gd name="connsiteX5" fmla="*/ 605307 w 669701"/>
              <a:gd name="connsiteY5" fmla="*/ 25758 h 425003"/>
              <a:gd name="connsiteX6" fmla="*/ 669701 w 669701"/>
              <a:gd name="connsiteY6" fmla="*/ 51516 h 4250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69701" h="425003">
                <a:moveTo>
                  <a:pt x="0" y="425003"/>
                </a:moveTo>
                <a:cubicBezTo>
                  <a:pt x="0" y="336997"/>
                  <a:pt x="0" y="248992"/>
                  <a:pt x="51515" y="231820"/>
                </a:cubicBezTo>
                <a:cubicBezTo>
                  <a:pt x="103030" y="214648"/>
                  <a:pt x="255430" y="330558"/>
                  <a:pt x="309092" y="321972"/>
                </a:cubicBezTo>
                <a:cubicBezTo>
                  <a:pt x="362754" y="313386"/>
                  <a:pt x="343436" y="199623"/>
                  <a:pt x="373487" y="180305"/>
                </a:cubicBezTo>
                <a:cubicBezTo>
                  <a:pt x="403538" y="160987"/>
                  <a:pt x="450760" y="231820"/>
                  <a:pt x="489397" y="206062"/>
                </a:cubicBezTo>
                <a:cubicBezTo>
                  <a:pt x="528034" y="180304"/>
                  <a:pt x="575256" y="51516"/>
                  <a:pt x="605307" y="25758"/>
                </a:cubicBezTo>
                <a:cubicBezTo>
                  <a:pt x="635358" y="0"/>
                  <a:pt x="652529" y="25758"/>
                  <a:pt x="669701" y="51516"/>
                </a:cubicBezTo>
              </a:path>
            </a:pathLst>
          </a:custGeom>
          <a:ln>
            <a:solidFill>
              <a:srgbClr val="0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sv-SE" dirty="0">
              <a:solidFill>
                <a:srgbClr val="000000"/>
              </a:solidFill>
            </a:endParaRPr>
          </a:p>
        </p:txBody>
      </p:sp>
      <p:sp>
        <p:nvSpPr>
          <p:cNvPr id="47" name="textruta 46"/>
          <p:cNvSpPr txBox="1"/>
          <p:nvPr/>
        </p:nvSpPr>
        <p:spPr>
          <a:xfrm>
            <a:off x="1285852" y="3714752"/>
            <a:ext cx="317716" cy="369332"/>
          </a:xfrm>
          <a:prstGeom prst="rect">
            <a:avLst/>
          </a:prstGeom>
          <a:noFill/>
        </p:spPr>
        <p:txBody>
          <a:bodyPr wrap="none" rtlCol="0">
            <a:spAutoFit/>
          </a:bodyPr>
          <a:lstStyle/>
          <a:p>
            <a:r>
              <a:rPr lang="sv-SE" dirty="0"/>
              <a:t>A</a:t>
            </a:r>
          </a:p>
        </p:txBody>
      </p:sp>
      <p:pic>
        <p:nvPicPr>
          <p:cNvPr id="49" name="Picture 4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textruta 5"/>
          <p:cNvSpPr txBox="1"/>
          <p:nvPr/>
        </p:nvSpPr>
        <p:spPr>
          <a:xfrm>
            <a:off x="357158" y="214290"/>
            <a:ext cx="3714776" cy="400110"/>
          </a:xfrm>
          <a:prstGeom prst="rect">
            <a:avLst/>
          </a:prstGeom>
          <a:noFill/>
        </p:spPr>
        <p:txBody>
          <a:bodyPr wrap="square" rtlCol="0">
            <a:spAutoFit/>
          </a:bodyPr>
          <a:lstStyle>
            <a:defPPr>
              <a:defRPr lang="sv-SE"/>
            </a:defPPr>
            <a:lvl1pPr>
              <a:defRPr sz="2000" b="1">
                <a:solidFill>
                  <a:srgbClr val="E90118"/>
                </a:solidFill>
                <a:latin typeface="Times New Roman" pitchFamily="18" charset="0"/>
                <a:cs typeface="Times New Roman" pitchFamily="18" charset="0"/>
              </a:defRPr>
            </a:lvl1pPr>
          </a:lstStyle>
          <a:p>
            <a:r>
              <a:rPr lang="sv-SE" dirty="0"/>
              <a:t>Syfte: Bollkontroll/passning</a:t>
            </a:r>
          </a:p>
        </p:txBody>
      </p:sp>
      <p:sp>
        <p:nvSpPr>
          <p:cNvPr id="7" name="textruta 6"/>
          <p:cNvSpPr txBox="1"/>
          <p:nvPr/>
        </p:nvSpPr>
        <p:spPr>
          <a:xfrm>
            <a:off x="4714876" y="1412776"/>
            <a:ext cx="4143404" cy="1600438"/>
          </a:xfrm>
          <a:prstGeom prst="rect">
            <a:avLst/>
          </a:prstGeom>
          <a:noFill/>
        </p:spPr>
        <p:txBody>
          <a:bodyPr wrap="square" rtlCol="0">
            <a:spAutoFit/>
          </a:bodyPr>
          <a:lstStyle/>
          <a:p>
            <a:r>
              <a:rPr lang="sv-SE" sz="1600" dirty="0"/>
              <a:t>1. Spelarna tar sig fram och tillbaka genom hinderbanan och växlar genom att stanna bollen i ett markerat område (tejpa en ruta eller sätt ut koner.) Genom att byta bana eller hinder så kan man höja eller sänka svårighetsnivån. </a:t>
            </a:r>
          </a:p>
          <a:p>
            <a:pPr lvl="0"/>
            <a:endParaRPr lang="sv-SE" dirty="0">
              <a:solidFill>
                <a:schemeClr val="bg1">
                  <a:lumMod val="50000"/>
                </a:schemeClr>
              </a:solidFill>
            </a:endParaRPr>
          </a:p>
        </p:txBody>
      </p:sp>
      <p:sp>
        <p:nvSpPr>
          <p:cNvPr id="8" name="Multiplicera 7"/>
          <p:cNvSpPr/>
          <p:nvPr/>
        </p:nvSpPr>
        <p:spPr>
          <a:xfrm flipV="1">
            <a:off x="1714480" y="164305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9" name="Likbent triangel 8"/>
          <p:cNvSpPr/>
          <p:nvPr/>
        </p:nvSpPr>
        <p:spPr>
          <a:xfrm>
            <a:off x="714348" y="278605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10" name="Bildobjekt 9" descr="Boll.png"/>
          <p:cNvPicPr>
            <a:picLocks noChangeAspect="1"/>
          </p:cNvPicPr>
          <p:nvPr/>
        </p:nvPicPr>
        <p:blipFill>
          <a:blip r:embed="rId3" cstate="print"/>
          <a:stretch>
            <a:fillRect/>
          </a:stretch>
        </p:blipFill>
        <p:spPr>
          <a:xfrm>
            <a:off x="785786" y="2357430"/>
            <a:ext cx="60955" cy="85337"/>
          </a:xfrm>
          <a:prstGeom prst="rect">
            <a:avLst/>
          </a:prstGeom>
        </p:spPr>
      </p:pic>
      <p:cxnSp>
        <p:nvCxnSpPr>
          <p:cNvPr id="11" name="Rak 10"/>
          <p:cNvCxnSpPr/>
          <p:nvPr/>
        </p:nvCxnSpPr>
        <p:spPr>
          <a:xfrm rot="5400000">
            <a:off x="1285852" y="4643446"/>
            <a:ext cx="142876"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2" name="Likbent triangel 11"/>
          <p:cNvSpPr/>
          <p:nvPr/>
        </p:nvSpPr>
        <p:spPr>
          <a:xfrm>
            <a:off x="1357290" y="171448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3" name="Likbent triangel 12"/>
          <p:cNvSpPr/>
          <p:nvPr/>
        </p:nvSpPr>
        <p:spPr>
          <a:xfrm>
            <a:off x="1428728" y="242886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4" name="Likbent triangel 13"/>
          <p:cNvSpPr/>
          <p:nvPr/>
        </p:nvSpPr>
        <p:spPr>
          <a:xfrm>
            <a:off x="1357290" y="307181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5" name="Likbent triangel 14"/>
          <p:cNvSpPr/>
          <p:nvPr/>
        </p:nvSpPr>
        <p:spPr>
          <a:xfrm>
            <a:off x="857224" y="214311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6" name="Likbent triangel 15"/>
          <p:cNvSpPr/>
          <p:nvPr/>
        </p:nvSpPr>
        <p:spPr>
          <a:xfrm>
            <a:off x="1571604" y="150017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Likbent triangel 16"/>
          <p:cNvSpPr/>
          <p:nvPr/>
        </p:nvSpPr>
        <p:spPr>
          <a:xfrm>
            <a:off x="1357290" y="150017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8" name="Likbent triangel 17"/>
          <p:cNvSpPr/>
          <p:nvPr/>
        </p:nvSpPr>
        <p:spPr>
          <a:xfrm>
            <a:off x="1571604" y="171448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9" name="Multiplicera 18"/>
          <p:cNvSpPr/>
          <p:nvPr/>
        </p:nvSpPr>
        <p:spPr>
          <a:xfrm flipV="1">
            <a:off x="1714480" y="135729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0" name="Multiplicera 19"/>
          <p:cNvSpPr/>
          <p:nvPr/>
        </p:nvSpPr>
        <p:spPr>
          <a:xfrm flipV="1">
            <a:off x="1714480" y="107154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1" name="Multiplicera 20"/>
          <p:cNvSpPr/>
          <p:nvPr/>
        </p:nvSpPr>
        <p:spPr>
          <a:xfrm flipV="1">
            <a:off x="571472" y="207167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2" name="Multiplicera 21"/>
          <p:cNvSpPr/>
          <p:nvPr/>
        </p:nvSpPr>
        <p:spPr>
          <a:xfrm flipV="1">
            <a:off x="4000496" y="164305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3" name="Likbent triangel 22"/>
          <p:cNvSpPr/>
          <p:nvPr/>
        </p:nvSpPr>
        <p:spPr>
          <a:xfrm>
            <a:off x="3000364" y="278605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24" name="Bildobjekt 23" descr="Boll.png"/>
          <p:cNvPicPr>
            <a:picLocks noChangeAspect="1"/>
          </p:cNvPicPr>
          <p:nvPr/>
        </p:nvPicPr>
        <p:blipFill>
          <a:blip r:embed="rId3" cstate="print"/>
          <a:stretch>
            <a:fillRect/>
          </a:stretch>
        </p:blipFill>
        <p:spPr>
          <a:xfrm>
            <a:off x="3500430" y="2500306"/>
            <a:ext cx="60955" cy="85337"/>
          </a:xfrm>
          <a:prstGeom prst="rect">
            <a:avLst/>
          </a:prstGeom>
        </p:spPr>
      </p:pic>
      <p:sp>
        <p:nvSpPr>
          <p:cNvPr id="25" name="Likbent triangel 24"/>
          <p:cNvSpPr/>
          <p:nvPr/>
        </p:nvSpPr>
        <p:spPr>
          <a:xfrm>
            <a:off x="3643306" y="171448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6" name="Likbent triangel 25"/>
          <p:cNvSpPr/>
          <p:nvPr/>
        </p:nvSpPr>
        <p:spPr>
          <a:xfrm>
            <a:off x="3714744" y="242886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7" name="Likbent triangel 26"/>
          <p:cNvSpPr/>
          <p:nvPr/>
        </p:nvSpPr>
        <p:spPr>
          <a:xfrm>
            <a:off x="3643306" y="307181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8" name="Likbent triangel 27"/>
          <p:cNvSpPr/>
          <p:nvPr/>
        </p:nvSpPr>
        <p:spPr>
          <a:xfrm>
            <a:off x="3143240" y="214311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9" name="Likbent triangel 28"/>
          <p:cNvSpPr/>
          <p:nvPr/>
        </p:nvSpPr>
        <p:spPr>
          <a:xfrm>
            <a:off x="3857620" y="150017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0" name="Likbent triangel 29"/>
          <p:cNvSpPr/>
          <p:nvPr/>
        </p:nvSpPr>
        <p:spPr>
          <a:xfrm>
            <a:off x="3643306" y="150017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1" name="Likbent triangel 30"/>
          <p:cNvSpPr/>
          <p:nvPr/>
        </p:nvSpPr>
        <p:spPr>
          <a:xfrm>
            <a:off x="3857620" y="171448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2" name="Multiplicera 31"/>
          <p:cNvSpPr/>
          <p:nvPr/>
        </p:nvSpPr>
        <p:spPr>
          <a:xfrm flipV="1">
            <a:off x="4000496" y="135729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3" name="Multiplicera 32"/>
          <p:cNvSpPr/>
          <p:nvPr/>
        </p:nvSpPr>
        <p:spPr>
          <a:xfrm flipV="1">
            <a:off x="4000496" y="107154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4" name="Multiplicera 33"/>
          <p:cNvSpPr/>
          <p:nvPr/>
        </p:nvSpPr>
        <p:spPr>
          <a:xfrm flipV="1">
            <a:off x="3286116" y="235743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5" name="textruta 34"/>
          <p:cNvSpPr txBox="1"/>
          <p:nvPr/>
        </p:nvSpPr>
        <p:spPr>
          <a:xfrm>
            <a:off x="4714876" y="3643314"/>
            <a:ext cx="4286280" cy="1107996"/>
          </a:xfrm>
          <a:prstGeom prst="rect">
            <a:avLst/>
          </a:prstGeom>
          <a:noFill/>
        </p:spPr>
        <p:txBody>
          <a:bodyPr wrap="square" rtlCol="0">
            <a:spAutoFit/>
          </a:bodyPr>
          <a:lstStyle/>
          <a:p>
            <a:pPr lvl="0"/>
            <a:r>
              <a:rPr lang="sv-SE" sz="1600" dirty="0"/>
              <a:t>2. Första spelaren springer runt triangeln och passar till andra sidan genom konerna. Denna stafett går att köra i lag eller en och en.</a:t>
            </a:r>
          </a:p>
          <a:p>
            <a:endParaRPr lang="sv-SE" dirty="0"/>
          </a:p>
        </p:txBody>
      </p:sp>
      <p:sp>
        <p:nvSpPr>
          <p:cNvPr id="36" name="Likbent triangel 35"/>
          <p:cNvSpPr/>
          <p:nvPr/>
        </p:nvSpPr>
        <p:spPr>
          <a:xfrm>
            <a:off x="1357290" y="392906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7" name="Likbent triangel 36"/>
          <p:cNvSpPr/>
          <p:nvPr/>
        </p:nvSpPr>
        <p:spPr>
          <a:xfrm>
            <a:off x="1357290" y="435769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8" name="Likbent triangel 37"/>
          <p:cNvSpPr/>
          <p:nvPr/>
        </p:nvSpPr>
        <p:spPr>
          <a:xfrm>
            <a:off x="1000100" y="414338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9" name="Likbent triangel 38"/>
          <p:cNvSpPr/>
          <p:nvPr/>
        </p:nvSpPr>
        <p:spPr>
          <a:xfrm>
            <a:off x="1000100" y="485776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0" name="Likbent triangel 39"/>
          <p:cNvSpPr/>
          <p:nvPr/>
        </p:nvSpPr>
        <p:spPr>
          <a:xfrm>
            <a:off x="1428728" y="485776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1" name="Likbent triangel 40"/>
          <p:cNvSpPr/>
          <p:nvPr/>
        </p:nvSpPr>
        <p:spPr>
          <a:xfrm>
            <a:off x="1285852" y="542926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2" name="Likbent triangel 41"/>
          <p:cNvSpPr/>
          <p:nvPr/>
        </p:nvSpPr>
        <p:spPr>
          <a:xfrm>
            <a:off x="1285852" y="585789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3" name="Likbent triangel 42"/>
          <p:cNvSpPr/>
          <p:nvPr/>
        </p:nvSpPr>
        <p:spPr>
          <a:xfrm>
            <a:off x="928662" y="564357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4" name="Multiplicera 43"/>
          <p:cNvSpPr/>
          <p:nvPr/>
        </p:nvSpPr>
        <p:spPr>
          <a:xfrm flipV="1">
            <a:off x="1714480" y="421481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5" name="Multiplicera 44"/>
          <p:cNvSpPr/>
          <p:nvPr/>
        </p:nvSpPr>
        <p:spPr>
          <a:xfrm flipV="1">
            <a:off x="1857356" y="421481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6" name="Multiplicera 45"/>
          <p:cNvSpPr/>
          <p:nvPr/>
        </p:nvSpPr>
        <p:spPr>
          <a:xfrm flipV="1">
            <a:off x="1500166" y="421481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47" name="Bildobjekt 46" descr="Boll.png"/>
          <p:cNvPicPr>
            <a:picLocks noChangeAspect="1"/>
          </p:cNvPicPr>
          <p:nvPr/>
        </p:nvPicPr>
        <p:blipFill>
          <a:blip r:embed="rId3" cstate="print"/>
          <a:stretch>
            <a:fillRect/>
          </a:stretch>
        </p:blipFill>
        <p:spPr>
          <a:xfrm>
            <a:off x="1500166" y="4500570"/>
            <a:ext cx="60955" cy="85337"/>
          </a:xfrm>
          <a:prstGeom prst="rect">
            <a:avLst/>
          </a:prstGeom>
        </p:spPr>
      </p:pic>
      <p:cxnSp>
        <p:nvCxnSpPr>
          <p:cNvPr id="48" name="Rak 47"/>
          <p:cNvCxnSpPr/>
          <p:nvPr/>
        </p:nvCxnSpPr>
        <p:spPr>
          <a:xfrm rot="5400000">
            <a:off x="1285852" y="4929198"/>
            <a:ext cx="142876"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9" name="Rak 48"/>
          <p:cNvCxnSpPr/>
          <p:nvPr/>
        </p:nvCxnSpPr>
        <p:spPr>
          <a:xfrm rot="5400000">
            <a:off x="1285852" y="5214950"/>
            <a:ext cx="142876"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50" name="Multiplicera 49"/>
          <p:cNvSpPr/>
          <p:nvPr/>
        </p:nvSpPr>
        <p:spPr>
          <a:xfrm flipV="1">
            <a:off x="1428728" y="528638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1" name="Multiplicera 50"/>
          <p:cNvSpPr/>
          <p:nvPr/>
        </p:nvSpPr>
        <p:spPr>
          <a:xfrm flipV="1">
            <a:off x="1643042" y="528638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2" name="Multiplicera 51"/>
          <p:cNvSpPr/>
          <p:nvPr/>
        </p:nvSpPr>
        <p:spPr>
          <a:xfrm flipV="1">
            <a:off x="1785918" y="528638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3" name="Frihandsfigur 52"/>
          <p:cNvSpPr/>
          <p:nvPr/>
        </p:nvSpPr>
        <p:spPr>
          <a:xfrm>
            <a:off x="2979312" y="1931831"/>
            <a:ext cx="1000260" cy="540913"/>
          </a:xfrm>
          <a:custGeom>
            <a:avLst/>
            <a:gdLst>
              <a:gd name="connsiteX0" fmla="*/ 1000260 w 1000260"/>
              <a:gd name="connsiteY0" fmla="*/ 0 h 540913"/>
              <a:gd name="connsiteX1" fmla="*/ 678288 w 1000260"/>
              <a:gd name="connsiteY1" fmla="*/ 154546 h 540913"/>
              <a:gd name="connsiteX2" fmla="*/ 227527 w 1000260"/>
              <a:gd name="connsiteY2" fmla="*/ 51515 h 540913"/>
              <a:gd name="connsiteX3" fmla="*/ 21465 w 1000260"/>
              <a:gd name="connsiteY3" fmla="*/ 270456 h 540913"/>
              <a:gd name="connsiteX4" fmla="*/ 98739 w 1000260"/>
              <a:gd name="connsiteY4" fmla="*/ 476518 h 540913"/>
              <a:gd name="connsiteX5" fmla="*/ 317680 w 1000260"/>
              <a:gd name="connsiteY5" fmla="*/ 540913 h 5409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260" h="540913">
                <a:moveTo>
                  <a:pt x="1000260" y="0"/>
                </a:moveTo>
                <a:cubicBezTo>
                  <a:pt x="903668" y="72980"/>
                  <a:pt x="807077" y="145960"/>
                  <a:pt x="678288" y="154546"/>
                </a:cubicBezTo>
                <a:cubicBezTo>
                  <a:pt x="549499" y="163132"/>
                  <a:pt x="336997" y="32197"/>
                  <a:pt x="227527" y="51515"/>
                </a:cubicBezTo>
                <a:cubicBezTo>
                  <a:pt x="118057" y="70833"/>
                  <a:pt x="42930" y="199622"/>
                  <a:pt x="21465" y="270456"/>
                </a:cubicBezTo>
                <a:cubicBezTo>
                  <a:pt x="0" y="341290"/>
                  <a:pt x="49370" y="431442"/>
                  <a:pt x="98739" y="476518"/>
                </a:cubicBezTo>
                <a:cubicBezTo>
                  <a:pt x="148108" y="521594"/>
                  <a:pt x="232894" y="531253"/>
                  <a:pt x="317680" y="540913"/>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54" name="Frihandsfigur 53"/>
          <p:cNvSpPr/>
          <p:nvPr/>
        </p:nvSpPr>
        <p:spPr>
          <a:xfrm>
            <a:off x="686874" y="1888901"/>
            <a:ext cx="1013137" cy="236113"/>
          </a:xfrm>
          <a:custGeom>
            <a:avLst/>
            <a:gdLst>
              <a:gd name="connsiteX0" fmla="*/ 1013137 w 1013137"/>
              <a:gd name="connsiteY0" fmla="*/ 42930 h 236113"/>
              <a:gd name="connsiteX1" fmla="*/ 871470 w 1013137"/>
              <a:gd name="connsiteY1" fmla="*/ 133082 h 236113"/>
              <a:gd name="connsiteX2" fmla="*/ 549498 w 1013137"/>
              <a:gd name="connsiteY2" fmla="*/ 4293 h 236113"/>
              <a:gd name="connsiteX3" fmla="*/ 407830 w 1013137"/>
              <a:gd name="connsiteY3" fmla="*/ 158840 h 236113"/>
              <a:gd name="connsiteX4" fmla="*/ 60101 w 1013137"/>
              <a:gd name="connsiteY4" fmla="*/ 145961 h 236113"/>
              <a:gd name="connsiteX5" fmla="*/ 47222 w 1013137"/>
              <a:gd name="connsiteY5" fmla="*/ 236113 h 236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13137" h="236113">
                <a:moveTo>
                  <a:pt x="1013137" y="42930"/>
                </a:moveTo>
                <a:cubicBezTo>
                  <a:pt x="980940" y="91226"/>
                  <a:pt x="948743" y="139522"/>
                  <a:pt x="871470" y="133082"/>
                </a:cubicBezTo>
                <a:cubicBezTo>
                  <a:pt x="794197" y="126642"/>
                  <a:pt x="626771" y="0"/>
                  <a:pt x="549498" y="4293"/>
                </a:cubicBezTo>
                <a:cubicBezTo>
                  <a:pt x="472225" y="8586"/>
                  <a:pt x="489396" y="135229"/>
                  <a:pt x="407830" y="158840"/>
                </a:cubicBezTo>
                <a:cubicBezTo>
                  <a:pt x="326264" y="182451"/>
                  <a:pt x="120202" y="133082"/>
                  <a:pt x="60101" y="145961"/>
                </a:cubicBezTo>
                <a:cubicBezTo>
                  <a:pt x="0" y="158840"/>
                  <a:pt x="23611" y="197476"/>
                  <a:pt x="47222" y="236113"/>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55" name="Frihandsfigur 54"/>
          <p:cNvSpPr/>
          <p:nvPr/>
        </p:nvSpPr>
        <p:spPr>
          <a:xfrm>
            <a:off x="897228" y="3805706"/>
            <a:ext cx="704045" cy="766294"/>
          </a:xfrm>
          <a:custGeom>
            <a:avLst/>
            <a:gdLst>
              <a:gd name="connsiteX0" fmla="*/ 661116 w 704045"/>
              <a:gd name="connsiteY0" fmla="*/ 534474 h 766294"/>
              <a:gd name="connsiteX1" fmla="*/ 686873 w 704045"/>
              <a:gd name="connsiteY1" fmla="*/ 135229 h 766294"/>
              <a:gd name="connsiteX2" fmla="*/ 558085 w 704045"/>
              <a:gd name="connsiteY2" fmla="*/ 6440 h 766294"/>
              <a:gd name="connsiteX3" fmla="*/ 300507 w 704045"/>
              <a:gd name="connsiteY3" fmla="*/ 173866 h 766294"/>
              <a:gd name="connsiteX4" fmla="*/ 145961 w 704045"/>
              <a:gd name="connsiteY4" fmla="*/ 251139 h 766294"/>
              <a:gd name="connsiteX5" fmla="*/ 68687 w 704045"/>
              <a:gd name="connsiteY5" fmla="*/ 418564 h 766294"/>
              <a:gd name="connsiteX6" fmla="*/ 30051 w 704045"/>
              <a:gd name="connsiteY6" fmla="*/ 521595 h 766294"/>
              <a:gd name="connsiteX7" fmla="*/ 248992 w 704045"/>
              <a:gd name="connsiteY7" fmla="*/ 585990 h 766294"/>
              <a:gd name="connsiteX8" fmla="*/ 313386 w 704045"/>
              <a:gd name="connsiteY8" fmla="*/ 727657 h 766294"/>
              <a:gd name="connsiteX9" fmla="*/ 493690 w 704045"/>
              <a:gd name="connsiteY9" fmla="*/ 766294 h 766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04045" h="766294">
                <a:moveTo>
                  <a:pt x="661116" y="534474"/>
                </a:moveTo>
                <a:cubicBezTo>
                  <a:pt x="682580" y="378854"/>
                  <a:pt x="704045" y="223235"/>
                  <a:pt x="686873" y="135229"/>
                </a:cubicBezTo>
                <a:cubicBezTo>
                  <a:pt x="669701" y="47223"/>
                  <a:pt x="622479" y="0"/>
                  <a:pt x="558085" y="6440"/>
                </a:cubicBezTo>
                <a:cubicBezTo>
                  <a:pt x="493691" y="12880"/>
                  <a:pt x="369194" y="133083"/>
                  <a:pt x="300507" y="173866"/>
                </a:cubicBezTo>
                <a:cubicBezTo>
                  <a:pt x="231820" y="214649"/>
                  <a:pt x="184598" y="210356"/>
                  <a:pt x="145961" y="251139"/>
                </a:cubicBezTo>
                <a:cubicBezTo>
                  <a:pt x="107324" y="291922"/>
                  <a:pt x="88005" y="373488"/>
                  <a:pt x="68687" y="418564"/>
                </a:cubicBezTo>
                <a:cubicBezTo>
                  <a:pt x="49369" y="463640"/>
                  <a:pt x="0" y="493691"/>
                  <a:pt x="30051" y="521595"/>
                </a:cubicBezTo>
                <a:cubicBezTo>
                  <a:pt x="60102" y="549499"/>
                  <a:pt x="201770" y="551646"/>
                  <a:pt x="248992" y="585990"/>
                </a:cubicBezTo>
                <a:cubicBezTo>
                  <a:pt x="296215" y="620334"/>
                  <a:pt x="272603" y="697606"/>
                  <a:pt x="313386" y="727657"/>
                </a:cubicBezTo>
                <a:cubicBezTo>
                  <a:pt x="354169" y="757708"/>
                  <a:pt x="423929" y="762001"/>
                  <a:pt x="493690" y="766294"/>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pic>
        <p:nvPicPr>
          <p:cNvPr id="57" name="Picture 56"/>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Likbent triangel 5"/>
          <p:cNvSpPr/>
          <p:nvPr/>
        </p:nvSpPr>
        <p:spPr>
          <a:xfrm>
            <a:off x="785786" y="128586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7" name="textruta 6"/>
          <p:cNvSpPr txBox="1"/>
          <p:nvPr/>
        </p:nvSpPr>
        <p:spPr>
          <a:xfrm>
            <a:off x="357158" y="214290"/>
            <a:ext cx="3714776" cy="400110"/>
          </a:xfrm>
          <a:prstGeom prst="rect">
            <a:avLst/>
          </a:prstGeom>
          <a:noFill/>
        </p:spPr>
        <p:txBody>
          <a:bodyPr wrap="square" rtlCol="0">
            <a:spAutoFit/>
          </a:bodyPr>
          <a:lstStyle>
            <a:defPPr>
              <a:defRPr lang="sv-SE"/>
            </a:defPPr>
            <a:lvl1pPr>
              <a:defRPr sz="2000" b="1">
                <a:solidFill>
                  <a:srgbClr val="E90118"/>
                </a:solidFill>
                <a:latin typeface="Times New Roman" pitchFamily="18" charset="0"/>
                <a:cs typeface="Times New Roman" pitchFamily="18" charset="0"/>
              </a:defRPr>
            </a:lvl1pPr>
          </a:lstStyle>
          <a:p>
            <a:r>
              <a:rPr lang="sv-SE" dirty="0"/>
              <a:t>Syfte: Passning</a:t>
            </a:r>
          </a:p>
        </p:txBody>
      </p:sp>
      <p:sp>
        <p:nvSpPr>
          <p:cNvPr id="8" name="textruta 7"/>
          <p:cNvSpPr txBox="1"/>
          <p:nvPr/>
        </p:nvSpPr>
        <p:spPr>
          <a:xfrm>
            <a:off x="4714876" y="1450519"/>
            <a:ext cx="4143404" cy="2554545"/>
          </a:xfrm>
          <a:prstGeom prst="rect">
            <a:avLst/>
          </a:prstGeom>
          <a:noFill/>
        </p:spPr>
        <p:txBody>
          <a:bodyPr wrap="square" rtlCol="0">
            <a:spAutoFit/>
          </a:bodyPr>
          <a:lstStyle/>
          <a:p>
            <a:pPr lvl="0"/>
            <a:r>
              <a:rPr lang="sv-SE" sz="1600" dirty="0"/>
              <a:t>1. Femman är en övning där spelarna får rörelse efter pass som en naturlig del av innebandy.  Dessutom så står man i grunduppställningen för 2-1-2 (likt femman på en tärning, därav namnet).</a:t>
            </a:r>
          </a:p>
          <a:p>
            <a:r>
              <a:rPr lang="sv-SE" sz="1600" dirty="0"/>
              <a:t>Spelaren passar bollen och följer den enligt bilden. Se till att spelarna tar emot passningen ordentligt innan de passar vidare. Tänk på att anpassa avståndet mellan spelarna så att det inte blir för långt.</a:t>
            </a:r>
          </a:p>
        </p:txBody>
      </p:sp>
      <p:sp>
        <p:nvSpPr>
          <p:cNvPr id="9" name="Multiplicera 8"/>
          <p:cNvSpPr/>
          <p:nvPr/>
        </p:nvSpPr>
        <p:spPr>
          <a:xfrm flipV="1">
            <a:off x="1000100" y="121442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0" name="Multiplicera 9"/>
          <p:cNvSpPr/>
          <p:nvPr/>
        </p:nvSpPr>
        <p:spPr>
          <a:xfrm flipV="1">
            <a:off x="1214414" y="7857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1" name="Multiplicera 10"/>
          <p:cNvSpPr/>
          <p:nvPr/>
        </p:nvSpPr>
        <p:spPr>
          <a:xfrm flipV="1">
            <a:off x="1000100" y="92867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Multiplicera 11"/>
          <p:cNvSpPr/>
          <p:nvPr/>
        </p:nvSpPr>
        <p:spPr>
          <a:xfrm flipV="1">
            <a:off x="785786" y="314324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Multiplicera 12"/>
          <p:cNvSpPr/>
          <p:nvPr/>
        </p:nvSpPr>
        <p:spPr>
          <a:xfrm flipV="1">
            <a:off x="3857620" y="307181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Multiplicera 13"/>
          <p:cNvSpPr/>
          <p:nvPr/>
        </p:nvSpPr>
        <p:spPr>
          <a:xfrm flipV="1">
            <a:off x="3857620" y="114298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5" name="Multiplicera 14"/>
          <p:cNvSpPr/>
          <p:nvPr/>
        </p:nvSpPr>
        <p:spPr>
          <a:xfrm flipV="1">
            <a:off x="2285984" y="214311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Likbent triangel 15"/>
          <p:cNvSpPr/>
          <p:nvPr/>
        </p:nvSpPr>
        <p:spPr>
          <a:xfrm>
            <a:off x="642910" y="328612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Likbent triangel 16"/>
          <p:cNvSpPr/>
          <p:nvPr/>
        </p:nvSpPr>
        <p:spPr>
          <a:xfrm>
            <a:off x="4071934" y="342900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8" name="Likbent triangel 17"/>
          <p:cNvSpPr/>
          <p:nvPr/>
        </p:nvSpPr>
        <p:spPr>
          <a:xfrm>
            <a:off x="4071934" y="100010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9" name="Likbent triangel 18"/>
          <p:cNvSpPr/>
          <p:nvPr/>
        </p:nvSpPr>
        <p:spPr>
          <a:xfrm>
            <a:off x="2214546" y="242886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20" name="Bildobjekt 19" descr="Boll.png"/>
          <p:cNvPicPr>
            <a:picLocks noChangeAspect="1"/>
          </p:cNvPicPr>
          <p:nvPr/>
        </p:nvPicPr>
        <p:blipFill>
          <a:blip r:embed="rId3" cstate="print"/>
          <a:stretch>
            <a:fillRect/>
          </a:stretch>
        </p:blipFill>
        <p:spPr>
          <a:xfrm>
            <a:off x="1224897" y="1142984"/>
            <a:ext cx="60955" cy="85337"/>
          </a:xfrm>
          <a:prstGeom prst="rect">
            <a:avLst/>
          </a:prstGeom>
        </p:spPr>
      </p:pic>
      <p:pic>
        <p:nvPicPr>
          <p:cNvPr id="21" name="Bildobjekt 20" descr="Boll.png"/>
          <p:cNvPicPr>
            <a:picLocks noChangeAspect="1"/>
          </p:cNvPicPr>
          <p:nvPr/>
        </p:nvPicPr>
        <p:blipFill>
          <a:blip r:embed="rId3" cstate="print"/>
          <a:stretch>
            <a:fillRect/>
          </a:stretch>
        </p:blipFill>
        <p:spPr>
          <a:xfrm>
            <a:off x="1214414" y="1295384"/>
            <a:ext cx="60955" cy="85337"/>
          </a:xfrm>
          <a:prstGeom prst="rect">
            <a:avLst/>
          </a:prstGeom>
        </p:spPr>
      </p:pic>
      <p:pic>
        <p:nvPicPr>
          <p:cNvPr id="22" name="Bildobjekt 21" descr="Boll.png"/>
          <p:cNvPicPr>
            <a:picLocks noChangeAspect="1"/>
          </p:cNvPicPr>
          <p:nvPr/>
        </p:nvPicPr>
        <p:blipFill>
          <a:blip r:embed="rId3" cstate="print"/>
          <a:stretch>
            <a:fillRect/>
          </a:stretch>
        </p:blipFill>
        <p:spPr>
          <a:xfrm>
            <a:off x="1377297" y="1142984"/>
            <a:ext cx="60955" cy="85337"/>
          </a:xfrm>
          <a:prstGeom prst="rect">
            <a:avLst/>
          </a:prstGeom>
        </p:spPr>
      </p:pic>
      <p:pic>
        <p:nvPicPr>
          <p:cNvPr id="23" name="Bildobjekt 22" descr="Boll.png"/>
          <p:cNvPicPr>
            <a:picLocks noChangeAspect="1"/>
          </p:cNvPicPr>
          <p:nvPr/>
        </p:nvPicPr>
        <p:blipFill>
          <a:blip r:embed="rId3" cstate="print"/>
          <a:stretch>
            <a:fillRect/>
          </a:stretch>
        </p:blipFill>
        <p:spPr>
          <a:xfrm>
            <a:off x="1285852" y="1295384"/>
            <a:ext cx="60955" cy="85337"/>
          </a:xfrm>
          <a:prstGeom prst="rect">
            <a:avLst/>
          </a:prstGeom>
        </p:spPr>
      </p:pic>
      <p:pic>
        <p:nvPicPr>
          <p:cNvPr id="24" name="Bildobjekt 23" descr="Boll.png"/>
          <p:cNvPicPr>
            <a:picLocks noChangeAspect="1"/>
          </p:cNvPicPr>
          <p:nvPr/>
        </p:nvPicPr>
        <p:blipFill>
          <a:blip r:embed="rId3" cstate="print"/>
          <a:stretch>
            <a:fillRect/>
          </a:stretch>
        </p:blipFill>
        <p:spPr>
          <a:xfrm>
            <a:off x="939145" y="1500174"/>
            <a:ext cx="60955" cy="85337"/>
          </a:xfrm>
          <a:prstGeom prst="rect">
            <a:avLst/>
          </a:prstGeom>
        </p:spPr>
      </p:pic>
      <p:cxnSp>
        <p:nvCxnSpPr>
          <p:cNvPr id="25" name="Rak 24"/>
          <p:cNvCxnSpPr/>
          <p:nvPr/>
        </p:nvCxnSpPr>
        <p:spPr>
          <a:xfrm rot="5400000">
            <a:off x="928662" y="1714488"/>
            <a:ext cx="142876"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6" name="Rak 25"/>
          <p:cNvCxnSpPr/>
          <p:nvPr/>
        </p:nvCxnSpPr>
        <p:spPr>
          <a:xfrm rot="5400000">
            <a:off x="928662" y="2000240"/>
            <a:ext cx="142876"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7" name="Rak 26"/>
          <p:cNvCxnSpPr/>
          <p:nvPr/>
        </p:nvCxnSpPr>
        <p:spPr>
          <a:xfrm rot="5400000">
            <a:off x="928662" y="2285992"/>
            <a:ext cx="142876"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8" name="Rak 27"/>
          <p:cNvCxnSpPr/>
          <p:nvPr/>
        </p:nvCxnSpPr>
        <p:spPr>
          <a:xfrm rot="5400000">
            <a:off x="928662" y="2571744"/>
            <a:ext cx="142876"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9" name="Rak 28"/>
          <p:cNvCxnSpPr/>
          <p:nvPr/>
        </p:nvCxnSpPr>
        <p:spPr>
          <a:xfrm rot="5400000">
            <a:off x="928662" y="2857496"/>
            <a:ext cx="142876"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0" name="Rak 29"/>
          <p:cNvCxnSpPr/>
          <p:nvPr/>
        </p:nvCxnSpPr>
        <p:spPr>
          <a:xfrm rot="10800000">
            <a:off x="1000100" y="3286124"/>
            <a:ext cx="214314"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1" name="Rak 30"/>
          <p:cNvCxnSpPr/>
          <p:nvPr/>
        </p:nvCxnSpPr>
        <p:spPr>
          <a:xfrm rot="10800000">
            <a:off x="1357290" y="3286124"/>
            <a:ext cx="214314"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2" name="Rak 31"/>
          <p:cNvCxnSpPr/>
          <p:nvPr/>
        </p:nvCxnSpPr>
        <p:spPr>
          <a:xfrm rot="5400000">
            <a:off x="892943" y="3107529"/>
            <a:ext cx="214314"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3" name="Rak 32"/>
          <p:cNvCxnSpPr/>
          <p:nvPr/>
        </p:nvCxnSpPr>
        <p:spPr>
          <a:xfrm rot="10800000">
            <a:off x="2143108" y="3286124"/>
            <a:ext cx="214314"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4" name="Rak 33"/>
          <p:cNvCxnSpPr/>
          <p:nvPr/>
        </p:nvCxnSpPr>
        <p:spPr>
          <a:xfrm rot="10800000">
            <a:off x="2500298" y="3286124"/>
            <a:ext cx="214314"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5" name="Rak 34"/>
          <p:cNvCxnSpPr/>
          <p:nvPr/>
        </p:nvCxnSpPr>
        <p:spPr>
          <a:xfrm rot="10800000">
            <a:off x="2857488" y="3286124"/>
            <a:ext cx="214314"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6" name="Rak 35"/>
          <p:cNvCxnSpPr/>
          <p:nvPr/>
        </p:nvCxnSpPr>
        <p:spPr>
          <a:xfrm rot="10800000">
            <a:off x="3214678" y="3286124"/>
            <a:ext cx="214314"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7" name="Rak 36"/>
          <p:cNvCxnSpPr/>
          <p:nvPr/>
        </p:nvCxnSpPr>
        <p:spPr>
          <a:xfrm rot="10800000">
            <a:off x="1714480" y="3286124"/>
            <a:ext cx="214314"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8" name="Rak 37"/>
          <p:cNvCxnSpPr/>
          <p:nvPr/>
        </p:nvCxnSpPr>
        <p:spPr>
          <a:xfrm rot="10800000">
            <a:off x="3643306" y="3286124"/>
            <a:ext cx="214314"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9" name="Rak 38"/>
          <p:cNvCxnSpPr/>
          <p:nvPr/>
        </p:nvCxnSpPr>
        <p:spPr>
          <a:xfrm rot="5400000">
            <a:off x="3857620" y="3000372"/>
            <a:ext cx="142876"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0" name="Rak 39"/>
          <p:cNvCxnSpPr/>
          <p:nvPr/>
        </p:nvCxnSpPr>
        <p:spPr>
          <a:xfrm rot="5400000">
            <a:off x="3857620" y="2143116"/>
            <a:ext cx="142876"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1" name="Rak 40"/>
          <p:cNvCxnSpPr/>
          <p:nvPr/>
        </p:nvCxnSpPr>
        <p:spPr>
          <a:xfrm rot="5400000">
            <a:off x="3857620" y="2428868"/>
            <a:ext cx="142876"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2" name="Rak 41"/>
          <p:cNvCxnSpPr/>
          <p:nvPr/>
        </p:nvCxnSpPr>
        <p:spPr>
          <a:xfrm rot="5400000">
            <a:off x="3857620" y="2714620"/>
            <a:ext cx="142876"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3" name="Rak 42"/>
          <p:cNvCxnSpPr/>
          <p:nvPr/>
        </p:nvCxnSpPr>
        <p:spPr>
          <a:xfrm rot="5400000">
            <a:off x="3857620" y="1785926"/>
            <a:ext cx="142876"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4" name="Rak 43"/>
          <p:cNvCxnSpPr/>
          <p:nvPr/>
        </p:nvCxnSpPr>
        <p:spPr>
          <a:xfrm rot="5400000">
            <a:off x="3857620" y="1500174"/>
            <a:ext cx="142876"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5" name="Rak 44"/>
          <p:cNvCxnSpPr/>
          <p:nvPr/>
        </p:nvCxnSpPr>
        <p:spPr>
          <a:xfrm rot="10800000" flipV="1">
            <a:off x="2571736" y="2071678"/>
            <a:ext cx="214314" cy="133352"/>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6" name="Rak 45"/>
          <p:cNvCxnSpPr/>
          <p:nvPr/>
        </p:nvCxnSpPr>
        <p:spPr>
          <a:xfrm rot="10800000" flipV="1">
            <a:off x="2857488" y="1928802"/>
            <a:ext cx="214314" cy="133352"/>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7" name="Rak 46"/>
          <p:cNvCxnSpPr/>
          <p:nvPr/>
        </p:nvCxnSpPr>
        <p:spPr>
          <a:xfrm rot="10800000" flipV="1">
            <a:off x="3143240" y="1785926"/>
            <a:ext cx="214314" cy="133352"/>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8" name="Rak 47"/>
          <p:cNvCxnSpPr/>
          <p:nvPr/>
        </p:nvCxnSpPr>
        <p:spPr>
          <a:xfrm rot="10800000" flipV="1">
            <a:off x="3428992" y="1571612"/>
            <a:ext cx="214314" cy="133352"/>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9" name="Rak 48"/>
          <p:cNvCxnSpPr/>
          <p:nvPr/>
        </p:nvCxnSpPr>
        <p:spPr>
          <a:xfrm rot="10800000" flipV="1">
            <a:off x="3714744" y="1357298"/>
            <a:ext cx="214314" cy="133352"/>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pic>
        <p:nvPicPr>
          <p:cNvPr id="50" name="Bildobjekt 49" descr="Skott.png"/>
          <p:cNvPicPr>
            <a:picLocks noChangeAspect="1"/>
          </p:cNvPicPr>
          <p:nvPr/>
        </p:nvPicPr>
        <p:blipFill>
          <a:blip r:embed="rId4" cstate="print"/>
          <a:stretch>
            <a:fillRect/>
          </a:stretch>
        </p:blipFill>
        <p:spPr>
          <a:xfrm rot="-480000">
            <a:off x="2268000" y="1648885"/>
            <a:ext cx="324000" cy="503234"/>
          </a:xfrm>
          <a:prstGeom prst="rect">
            <a:avLst/>
          </a:prstGeom>
        </p:spPr>
      </p:pic>
      <p:pic>
        <p:nvPicPr>
          <p:cNvPr id="52" name="Picture 51"/>
          <p:cNvPicPr>
            <a:picLocks noChangeAspect="1"/>
          </p:cNvPicPr>
          <p:nvPr/>
        </p:nvPicPr>
        <p:blipFill>
          <a:blip r:embed="rId5"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Likbent triangel 5"/>
          <p:cNvSpPr/>
          <p:nvPr/>
        </p:nvSpPr>
        <p:spPr>
          <a:xfrm>
            <a:off x="785786" y="128586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7" name="textruta 6"/>
          <p:cNvSpPr txBox="1"/>
          <p:nvPr/>
        </p:nvSpPr>
        <p:spPr>
          <a:xfrm>
            <a:off x="357158" y="214290"/>
            <a:ext cx="3714776" cy="400110"/>
          </a:xfrm>
          <a:prstGeom prst="rect">
            <a:avLst/>
          </a:prstGeom>
          <a:noFill/>
        </p:spPr>
        <p:txBody>
          <a:bodyPr wrap="square" rtlCol="0">
            <a:spAutoFit/>
          </a:bodyPr>
          <a:lstStyle>
            <a:defPPr>
              <a:defRPr lang="sv-SE"/>
            </a:defPPr>
            <a:lvl1pPr>
              <a:defRPr sz="2000" b="1">
                <a:solidFill>
                  <a:srgbClr val="E90118"/>
                </a:solidFill>
                <a:latin typeface="Times New Roman" pitchFamily="18" charset="0"/>
                <a:cs typeface="Times New Roman" pitchFamily="18" charset="0"/>
              </a:defRPr>
            </a:lvl1pPr>
          </a:lstStyle>
          <a:p>
            <a:r>
              <a:rPr lang="sv-SE" dirty="0"/>
              <a:t>Syfte: Passning</a:t>
            </a:r>
          </a:p>
        </p:txBody>
      </p:sp>
      <p:sp>
        <p:nvSpPr>
          <p:cNvPr id="8" name="textruta 7"/>
          <p:cNvSpPr txBox="1"/>
          <p:nvPr/>
        </p:nvSpPr>
        <p:spPr>
          <a:xfrm>
            <a:off x="4714876" y="1390124"/>
            <a:ext cx="4143404" cy="3046988"/>
          </a:xfrm>
          <a:prstGeom prst="rect">
            <a:avLst/>
          </a:prstGeom>
          <a:noFill/>
          <a:ln>
            <a:noFill/>
          </a:ln>
        </p:spPr>
        <p:txBody>
          <a:bodyPr wrap="square" rtlCol="0">
            <a:spAutoFit/>
          </a:bodyPr>
          <a:lstStyle/>
          <a:p>
            <a:pPr lvl="0"/>
            <a:r>
              <a:rPr lang="sv-SE" sz="1600" dirty="0">
                <a:solidFill>
                  <a:srgbClr val="000000"/>
                </a:solidFill>
              </a:rPr>
              <a:t>1. Mc Donalds är en klassisk målvakts- uppvärmning som innehåller både passning och skott. Spelarna står i varsitt hörn med bollar och passar diagonalt över till löpande spelare. När man passat så springer man och får i sin tur en passning osv. Anpassa längden på löpningen och skottavståndet beroende på spelarnas förmåga. Sätt gärna ut koner de första gångerna så att spelarna vet var de skall ta vägen. </a:t>
            </a:r>
          </a:p>
        </p:txBody>
      </p:sp>
      <p:sp>
        <p:nvSpPr>
          <p:cNvPr id="9" name="Multiplicera 8"/>
          <p:cNvSpPr/>
          <p:nvPr/>
        </p:nvSpPr>
        <p:spPr>
          <a:xfrm flipV="1">
            <a:off x="571472" y="121442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0" name="Multiplicera 9"/>
          <p:cNvSpPr/>
          <p:nvPr/>
        </p:nvSpPr>
        <p:spPr>
          <a:xfrm flipV="1">
            <a:off x="785786" y="7857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1" name="Multiplicera 10"/>
          <p:cNvSpPr/>
          <p:nvPr/>
        </p:nvSpPr>
        <p:spPr>
          <a:xfrm flipV="1">
            <a:off x="571472" y="92867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Multiplicera 11"/>
          <p:cNvSpPr/>
          <p:nvPr/>
        </p:nvSpPr>
        <p:spPr>
          <a:xfrm flipV="1">
            <a:off x="1357290" y="264318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Likbent triangel 12"/>
          <p:cNvSpPr/>
          <p:nvPr/>
        </p:nvSpPr>
        <p:spPr>
          <a:xfrm>
            <a:off x="785786" y="285749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14" name="Bildobjekt 13" descr="Boll.png"/>
          <p:cNvPicPr>
            <a:picLocks noChangeAspect="1"/>
          </p:cNvPicPr>
          <p:nvPr/>
        </p:nvPicPr>
        <p:blipFill>
          <a:blip r:embed="rId3" cstate="print"/>
          <a:stretch>
            <a:fillRect/>
          </a:stretch>
        </p:blipFill>
        <p:spPr>
          <a:xfrm>
            <a:off x="796269" y="1142984"/>
            <a:ext cx="60955" cy="85337"/>
          </a:xfrm>
          <a:prstGeom prst="rect">
            <a:avLst/>
          </a:prstGeom>
        </p:spPr>
      </p:pic>
      <p:pic>
        <p:nvPicPr>
          <p:cNvPr id="15" name="Bildobjekt 14" descr="Boll.png"/>
          <p:cNvPicPr>
            <a:picLocks noChangeAspect="1"/>
          </p:cNvPicPr>
          <p:nvPr/>
        </p:nvPicPr>
        <p:blipFill>
          <a:blip r:embed="rId3" cstate="print"/>
          <a:stretch>
            <a:fillRect/>
          </a:stretch>
        </p:blipFill>
        <p:spPr>
          <a:xfrm>
            <a:off x="928662" y="1200523"/>
            <a:ext cx="60955" cy="85337"/>
          </a:xfrm>
          <a:prstGeom prst="rect">
            <a:avLst/>
          </a:prstGeom>
        </p:spPr>
      </p:pic>
      <p:pic>
        <p:nvPicPr>
          <p:cNvPr id="16" name="Bildobjekt 15" descr="Boll.png"/>
          <p:cNvPicPr>
            <a:picLocks noChangeAspect="1"/>
          </p:cNvPicPr>
          <p:nvPr/>
        </p:nvPicPr>
        <p:blipFill>
          <a:blip r:embed="rId3" cstate="print"/>
          <a:stretch>
            <a:fillRect/>
          </a:stretch>
        </p:blipFill>
        <p:spPr>
          <a:xfrm>
            <a:off x="1071538" y="928670"/>
            <a:ext cx="60955" cy="85337"/>
          </a:xfrm>
          <a:prstGeom prst="rect">
            <a:avLst/>
          </a:prstGeom>
        </p:spPr>
      </p:pic>
      <p:pic>
        <p:nvPicPr>
          <p:cNvPr id="17" name="Bildobjekt 16" descr="Boll.png"/>
          <p:cNvPicPr>
            <a:picLocks noChangeAspect="1"/>
          </p:cNvPicPr>
          <p:nvPr/>
        </p:nvPicPr>
        <p:blipFill>
          <a:blip r:embed="rId3" cstate="print"/>
          <a:stretch>
            <a:fillRect/>
          </a:stretch>
        </p:blipFill>
        <p:spPr>
          <a:xfrm>
            <a:off x="1071538" y="1057647"/>
            <a:ext cx="60955" cy="85337"/>
          </a:xfrm>
          <a:prstGeom prst="rect">
            <a:avLst/>
          </a:prstGeom>
        </p:spPr>
      </p:pic>
      <p:pic>
        <p:nvPicPr>
          <p:cNvPr id="18" name="Bildobjekt 17" descr="Boll.png"/>
          <p:cNvPicPr>
            <a:picLocks noChangeAspect="1"/>
          </p:cNvPicPr>
          <p:nvPr/>
        </p:nvPicPr>
        <p:blipFill>
          <a:blip r:embed="rId3" cstate="print"/>
          <a:stretch>
            <a:fillRect/>
          </a:stretch>
        </p:blipFill>
        <p:spPr>
          <a:xfrm>
            <a:off x="714348" y="1500174"/>
            <a:ext cx="60955" cy="85337"/>
          </a:xfrm>
          <a:prstGeom prst="rect">
            <a:avLst/>
          </a:prstGeom>
        </p:spPr>
      </p:pic>
      <p:pic>
        <p:nvPicPr>
          <p:cNvPr id="19" name="Bildobjekt 18" descr="Skott.png"/>
          <p:cNvPicPr>
            <a:picLocks noChangeAspect="1"/>
          </p:cNvPicPr>
          <p:nvPr/>
        </p:nvPicPr>
        <p:blipFill>
          <a:blip r:embed="rId4" cstate="print"/>
          <a:stretch>
            <a:fillRect/>
          </a:stretch>
        </p:blipFill>
        <p:spPr>
          <a:xfrm rot="1175849">
            <a:off x="1476358" y="2044868"/>
            <a:ext cx="324000" cy="623281"/>
          </a:xfrm>
          <a:prstGeom prst="rect">
            <a:avLst/>
          </a:prstGeom>
        </p:spPr>
      </p:pic>
      <p:sp>
        <p:nvSpPr>
          <p:cNvPr id="20" name="textruta 19"/>
          <p:cNvSpPr txBox="1"/>
          <p:nvPr/>
        </p:nvSpPr>
        <p:spPr>
          <a:xfrm>
            <a:off x="4714876" y="4286256"/>
            <a:ext cx="4143404" cy="2339102"/>
          </a:xfrm>
          <a:prstGeom prst="rect">
            <a:avLst/>
          </a:prstGeom>
          <a:noFill/>
        </p:spPr>
        <p:txBody>
          <a:bodyPr wrap="square" rtlCol="0">
            <a:spAutoFit/>
          </a:bodyPr>
          <a:lstStyle/>
          <a:p>
            <a:pPr lvl="0"/>
            <a:r>
              <a:rPr lang="sv-SE" sz="1600" dirty="0">
                <a:solidFill>
                  <a:srgbClr val="000000"/>
                </a:solidFill>
              </a:rPr>
              <a:t>2. En annan klassisk målvaktsuppvärmning är att ha spelare i ett hörn och sedan passa till </a:t>
            </a:r>
            <a:r>
              <a:rPr lang="sv-SE" sz="1600" dirty="0"/>
              <a:t>personen framför sig. Denna övning går att höja tempot på genom att springa med två spelare vilket gör att man passar till den som </a:t>
            </a:r>
            <a:r>
              <a:rPr lang="sv-SE" sz="1600" dirty="0">
                <a:solidFill>
                  <a:srgbClr val="000000"/>
                </a:solidFill>
              </a:rPr>
              <a:t>är två platser framför sig. Anpassa även här längden i löpning och skott för att göra det lagom svårt för spelarna.</a:t>
            </a:r>
          </a:p>
          <a:p>
            <a:endParaRPr lang="sv-SE" dirty="0"/>
          </a:p>
        </p:txBody>
      </p:sp>
      <p:cxnSp>
        <p:nvCxnSpPr>
          <p:cNvPr id="21" name="Rak pil 20"/>
          <p:cNvCxnSpPr/>
          <p:nvPr/>
        </p:nvCxnSpPr>
        <p:spPr>
          <a:xfrm rot="16200000" flipH="1">
            <a:off x="-107189" y="2321711"/>
            <a:ext cx="1571636" cy="71438"/>
          </a:xfrm>
          <a:prstGeom prst="straightConnector1">
            <a:avLst/>
          </a:prstGeom>
          <a:ln>
            <a:solidFill>
              <a:srgbClr val="000000"/>
            </a:solidFill>
            <a:tailEnd type="arrow"/>
          </a:ln>
        </p:spPr>
        <p:style>
          <a:lnRef idx="1">
            <a:schemeClr val="accent1"/>
          </a:lnRef>
          <a:fillRef idx="0">
            <a:schemeClr val="accent1"/>
          </a:fillRef>
          <a:effectRef idx="0">
            <a:schemeClr val="accent1"/>
          </a:effectRef>
          <a:fontRef idx="minor">
            <a:schemeClr val="tx1"/>
          </a:fontRef>
        </p:style>
      </p:cxnSp>
      <p:cxnSp>
        <p:nvCxnSpPr>
          <p:cNvPr id="22" name="Rak pil 21"/>
          <p:cNvCxnSpPr/>
          <p:nvPr/>
        </p:nvCxnSpPr>
        <p:spPr>
          <a:xfrm flipV="1">
            <a:off x="785786" y="2928934"/>
            <a:ext cx="500066" cy="142876"/>
          </a:xfrm>
          <a:prstGeom prst="straightConnector1">
            <a:avLst/>
          </a:prstGeom>
          <a:ln>
            <a:solidFill>
              <a:srgbClr val="000000"/>
            </a:solidFill>
            <a:tailEnd type="arrow"/>
          </a:ln>
        </p:spPr>
        <p:style>
          <a:lnRef idx="1">
            <a:schemeClr val="accent1"/>
          </a:lnRef>
          <a:fillRef idx="0">
            <a:schemeClr val="accent1"/>
          </a:fillRef>
          <a:effectRef idx="0">
            <a:schemeClr val="accent1"/>
          </a:effectRef>
          <a:fontRef idx="minor">
            <a:schemeClr val="tx1"/>
          </a:fontRef>
        </p:style>
      </p:cxnSp>
      <p:sp>
        <p:nvSpPr>
          <p:cNvPr id="23" name="Multiplicera 22"/>
          <p:cNvSpPr/>
          <p:nvPr/>
        </p:nvSpPr>
        <p:spPr>
          <a:xfrm flipV="1">
            <a:off x="3929058" y="9381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4" name="Multiplicera 23"/>
          <p:cNvSpPr/>
          <p:nvPr/>
        </p:nvSpPr>
        <p:spPr>
          <a:xfrm flipV="1">
            <a:off x="4143372" y="114298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5" name="Multiplicera 24"/>
          <p:cNvSpPr/>
          <p:nvPr/>
        </p:nvSpPr>
        <p:spPr>
          <a:xfrm flipV="1">
            <a:off x="3786182" y="71435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6" name="Likbent triangel 25"/>
          <p:cNvSpPr/>
          <p:nvPr/>
        </p:nvSpPr>
        <p:spPr>
          <a:xfrm>
            <a:off x="4000496" y="128586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7" name="Likbent triangel 26"/>
          <p:cNvSpPr/>
          <p:nvPr/>
        </p:nvSpPr>
        <p:spPr>
          <a:xfrm>
            <a:off x="4000496" y="285749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28" name="Bildobjekt 27" descr="Boll.png"/>
          <p:cNvPicPr>
            <a:picLocks noChangeAspect="1"/>
          </p:cNvPicPr>
          <p:nvPr/>
        </p:nvPicPr>
        <p:blipFill>
          <a:blip r:embed="rId3" cstate="print"/>
          <a:stretch>
            <a:fillRect/>
          </a:stretch>
        </p:blipFill>
        <p:spPr>
          <a:xfrm>
            <a:off x="3725227" y="928670"/>
            <a:ext cx="60955" cy="85337"/>
          </a:xfrm>
          <a:prstGeom prst="rect">
            <a:avLst/>
          </a:prstGeom>
        </p:spPr>
      </p:pic>
      <p:pic>
        <p:nvPicPr>
          <p:cNvPr id="29" name="Bildobjekt 28" descr="Boll.png"/>
          <p:cNvPicPr>
            <a:picLocks noChangeAspect="1"/>
          </p:cNvPicPr>
          <p:nvPr/>
        </p:nvPicPr>
        <p:blipFill>
          <a:blip r:embed="rId3" cstate="print"/>
          <a:stretch>
            <a:fillRect/>
          </a:stretch>
        </p:blipFill>
        <p:spPr>
          <a:xfrm>
            <a:off x="3877627" y="1081070"/>
            <a:ext cx="60955" cy="85337"/>
          </a:xfrm>
          <a:prstGeom prst="rect">
            <a:avLst/>
          </a:prstGeom>
        </p:spPr>
      </p:pic>
      <p:pic>
        <p:nvPicPr>
          <p:cNvPr id="30" name="Bildobjekt 29" descr="Boll.png"/>
          <p:cNvPicPr>
            <a:picLocks noChangeAspect="1"/>
          </p:cNvPicPr>
          <p:nvPr/>
        </p:nvPicPr>
        <p:blipFill>
          <a:blip r:embed="rId3" cstate="print"/>
          <a:stretch>
            <a:fillRect/>
          </a:stretch>
        </p:blipFill>
        <p:spPr>
          <a:xfrm>
            <a:off x="3571868" y="6215082"/>
            <a:ext cx="60955" cy="85337"/>
          </a:xfrm>
          <a:prstGeom prst="rect">
            <a:avLst/>
          </a:prstGeom>
        </p:spPr>
      </p:pic>
      <p:pic>
        <p:nvPicPr>
          <p:cNvPr id="31" name="Bildobjekt 30" descr="Boll.png"/>
          <p:cNvPicPr>
            <a:picLocks noChangeAspect="1"/>
          </p:cNvPicPr>
          <p:nvPr/>
        </p:nvPicPr>
        <p:blipFill>
          <a:blip r:embed="rId3" cstate="print"/>
          <a:stretch>
            <a:fillRect/>
          </a:stretch>
        </p:blipFill>
        <p:spPr>
          <a:xfrm>
            <a:off x="4296731" y="1428736"/>
            <a:ext cx="60955" cy="85337"/>
          </a:xfrm>
          <a:prstGeom prst="rect">
            <a:avLst/>
          </a:prstGeom>
        </p:spPr>
      </p:pic>
      <p:cxnSp>
        <p:nvCxnSpPr>
          <p:cNvPr id="32" name="Rak 31"/>
          <p:cNvCxnSpPr/>
          <p:nvPr/>
        </p:nvCxnSpPr>
        <p:spPr>
          <a:xfrm flipV="1">
            <a:off x="1643042" y="2643182"/>
            <a:ext cx="285752" cy="142876"/>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33" name="Rak 32"/>
          <p:cNvCxnSpPr/>
          <p:nvPr/>
        </p:nvCxnSpPr>
        <p:spPr>
          <a:xfrm flipV="1">
            <a:off x="2500298" y="2214554"/>
            <a:ext cx="285752" cy="142876"/>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34" name="Rak 33"/>
          <p:cNvCxnSpPr/>
          <p:nvPr/>
        </p:nvCxnSpPr>
        <p:spPr>
          <a:xfrm flipV="1">
            <a:off x="2071670" y="2428868"/>
            <a:ext cx="285752" cy="142876"/>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35" name="Rak 34"/>
          <p:cNvCxnSpPr/>
          <p:nvPr/>
        </p:nvCxnSpPr>
        <p:spPr>
          <a:xfrm flipV="1">
            <a:off x="2928926" y="2000240"/>
            <a:ext cx="285752" cy="142876"/>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36" name="Rak 35"/>
          <p:cNvCxnSpPr/>
          <p:nvPr/>
        </p:nvCxnSpPr>
        <p:spPr>
          <a:xfrm flipV="1">
            <a:off x="3286116" y="1785926"/>
            <a:ext cx="285752" cy="142876"/>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37" name="Rak 36"/>
          <p:cNvCxnSpPr/>
          <p:nvPr/>
        </p:nvCxnSpPr>
        <p:spPr>
          <a:xfrm flipV="1">
            <a:off x="3714744" y="1571612"/>
            <a:ext cx="285752" cy="142876"/>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38" name="Rak pil 37"/>
          <p:cNvCxnSpPr/>
          <p:nvPr/>
        </p:nvCxnSpPr>
        <p:spPr>
          <a:xfrm rot="5400000">
            <a:off x="4000496" y="1857364"/>
            <a:ext cx="428628" cy="1588"/>
          </a:xfrm>
          <a:prstGeom prst="straightConnector1">
            <a:avLst/>
          </a:prstGeom>
          <a:ln>
            <a:solidFill>
              <a:srgbClr val="000000"/>
            </a:solidFill>
            <a:tailEnd type="arrow"/>
          </a:ln>
        </p:spPr>
        <p:style>
          <a:lnRef idx="1">
            <a:schemeClr val="accent1"/>
          </a:lnRef>
          <a:fillRef idx="0">
            <a:schemeClr val="accent1"/>
          </a:fillRef>
          <a:effectRef idx="0">
            <a:schemeClr val="accent1"/>
          </a:effectRef>
          <a:fontRef idx="minor">
            <a:schemeClr val="tx1"/>
          </a:fontRef>
        </p:style>
      </p:cxnSp>
      <p:sp>
        <p:nvSpPr>
          <p:cNvPr id="39" name="Likbent triangel 38"/>
          <p:cNvSpPr/>
          <p:nvPr/>
        </p:nvSpPr>
        <p:spPr>
          <a:xfrm>
            <a:off x="3786182" y="585789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0" name="Likbent triangel 39"/>
          <p:cNvSpPr/>
          <p:nvPr/>
        </p:nvSpPr>
        <p:spPr>
          <a:xfrm>
            <a:off x="3786182" y="421481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1" name="Multiplicera 40"/>
          <p:cNvSpPr/>
          <p:nvPr/>
        </p:nvSpPr>
        <p:spPr>
          <a:xfrm flipV="1">
            <a:off x="3929058" y="550070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2" name="Multiplicera 41"/>
          <p:cNvSpPr/>
          <p:nvPr/>
        </p:nvSpPr>
        <p:spPr>
          <a:xfrm flipV="1">
            <a:off x="3929058" y="578645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3" name="Multiplicera 42"/>
          <p:cNvSpPr/>
          <p:nvPr/>
        </p:nvSpPr>
        <p:spPr>
          <a:xfrm flipV="1">
            <a:off x="3929058" y="614364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4" name="Multiplicera 43"/>
          <p:cNvSpPr/>
          <p:nvPr/>
        </p:nvSpPr>
        <p:spPr>
          <a:xfrm flipV="1">
            <a:off x="3286116" y="421481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45" name="Rak pil 44"/>
          <p:cNvCxnSpPr/>
          <p:nvPr/>
        </p:nvCxnSpPr>
        <p:spPr>
          <a:xfrm rot="16200000" flipV="1">
            <a:off x="3286116" y="4786322"/>
            <a:ext cx="1500198" cy="71438"/>
          </a:xfrm>
          <a:prstGeom prst="straightConnector1">
            <a:avLst/>
          </a:prstGeom>
          <a:ln>
            <a:solidFill>
              <a:srgbClr val="000000"/>
            </a:solidFill>
            <a:tailEnd type="arrow"/>
          </a:ln>
        </p:spPr>
        <p:style>
          <a:lnRef idx="1">
            <a:schemeClr val="accent1"/>
          </a:lnRef>
          <a:fillRef idx="0">
            <a:schemeClr val="accent1"/>
          </a:fillRef>
          <a:effectRef idx="0">
            <a:schemeClr val="accent1"/>
          </a:effectRef>
          <a:fontRef idx="minor">
            <a:schemeClr val="tx1"/>
          </a:fontRef>
        </p:style>
      </p:cxnSp>
      <p:cxnSp>
        <p:nvCxnSpPr>
          <p:cNvPr id="46" name="Rak pil 45"/>
          <p:cNvCxnSpPr/>
          <p:nvPr/>
        </p:nvCxnSpPr>
        <p:spPr>
          <a:xfrm rot="10800000" flipV="1">
            <a:off x="3500430" y="4000504"/>
            <a:ext cx="500066" cy="285752"/>
          </a:xfrm>
          <a:prstGeom prst="straightConnector1">
            <a:avLst/>
          </a:prstGeom>
          <a:ln>
            <a:solidFill>
              <a:srgbClr val="000000"/>
            </a:solidFill>
            <a:tailEnd type="arrow"/>
          </a:ln>
        </p:spPr>
        <p:style>
          <a:lnRef idx="1">
            <a:schemeClr val="accent1"/>
          </a:lnRef>
          <a:fillRef idx="0">
            <a:schemeClr val="accent1"/>
          </a:fillRef>
          <a:effectRef idx="0">
            <a:schemeClr val="accent1"/>
          </a:effectRef>
          <a:fontRef idx="minor">
            <a:schemeClr val="tx1"/>
          </a:fontRef>
        </p:style>
      </p:cxnSp>
      <p:pic>
        <p:nvPicPr>
          <p:cNvPr id="47" name="Bildobjekt 46" descr="Boll.png"/>
          <p:cNvPicPr>
            <a:picLocks noChangeAspect="1"/>
          </p:cNvPicPr>
          <p:nvPr/>
        </p:nvPicPr>
        <p:blipFill>
          <a:blip r:embed="rId3" cstate="print"/>
          <a:stretch>
            <a:fillRect/>
          </a:stretch>
        </p:blipFill>
        <p:spPr>
          <a:xfrm>
            <a:off x="3938582" y="1424361"/>
            <a:ext cx="60955" cy="85337"/>
          </a:xfrm>
          <a:prstGeom prst="rect">
            <a:avLst/>
          </a:prstGeom>
        </p:spPr>
      </p:pic>
      <p:pic>
        <p:nvPicPr>
          <p:cNvPr id="48" name="Bildobjekt 47" descr="Boll.png"/>
          <p:cNvPicPr>
            <a:picLocks noChangeAspect="1"/>
          </p:cNvPicPr>
          <p:nvPr/>
        </p:nvPicPr>
        <p:blipFill>
          <a:blip r:embed="rId3" cstate="print"/>
          <a:stretch>
            <a:fillRect/>
          </a:stretch>
        </p:blipFill>
        <p:spPr>
          <a:xfrm>
            <a:off x="3938582" y="6296044"/>
            <a:ext cx="60955" cy="85337"/>
          </a:xfrm>
          <a:prstGeom prst="rect">
            <a:avLst/>
          </a:prstGeom>
        </p:spPr>
      </p:pic>
      <p:pic>
        <p:nvPicPr>
          <p:cNvPr id="49" name="Bildobjekt 48" descr="Boll.png"/>
          <p:cNvPicPr>
            <a:picLocks noChangeAspect="1"/>
          </p:cNvPicPr>
          <p:nvPr/>
        </p:nvPicPr>
        <p:blipFill>
          <a:blip r:embed="rId3" cstate="print"/>
          <a:stretch>
            <a:fillRect/>
          </a:stretch>
        </p:blipFill>
        <p:spPr>
          <a:xfrm>
            <a:off x="3786182" y="6143644"/>
            <a:ext cx="60955" cy="85337"/>
          </a:xfrm>
          <a:prstGeom prst="rect">
            <a:avLst/>
          </a:prstGeom>
        </p:spPr>
      </p:pic>
      <p:pic>
        <p:nvPicPr>
          <p:cNvPr id="50" name="Bildobjekt 49" descr="Boll.png"/>
          <p:cNvPicPr>
            <a:picLocks noChangeAspect="1"/>
          </p:cNvPicPr>
          <p:nvPr/>
        </p:nvPicPr>
        <p:blipFill>
          <a:blip r:embed="rId3" cstate="print"/>
          <a:stretch>
            <a:fillRect/>
          </a:stretch>
        </p:blipFill>
        <p:spPr>
          <a:xfrm>
            <a:off x="3724268" y="6367482"/>
            <a:ext cx="60955" cy="85337"/>
          </a:xfrm>
          <a:prstGeom prst="rect">
            <a:avLst/>
          </a:prstGeom>
        </p:spPr>
      </p:pic>
      <p:pic>
        <p:nvPicPr>
          <p:cNvPr id="51" name="Bildobjekt 50" descr="Boll.png"/>
          <p:cNvPicPr>
            <a:picLocks noChangeAspect="1"/>
          </p:cNvPicPr>
          <p:nvPr/>
        </p:nvPicPr>
        <p:blipFill>
          <a:blip r:embed="rId3" cstate="print"/>
          <a:stretch>
            <a:fillRect/>
          </a:stretch>
        </p:blipFill>
        <p:spPr>
          <a:xfrm>
            <a:off x="3939541" y="5786454"/>
            <a:ext cx="60955" cy="85337"/>
          </a:xfrm>
          <a:prstGeom prst="rect">
            <a:avLst/>
          </a:prstGeom>
        </p:spPr>
      </p:pic>
      <p:cxnSp>
        <p:nvCxnSpPr>
          <p:cNvPr id="52" name="Rak 51"/>
          <p:cNvCxnSpPr>
            <a:stCxn id="51" idx="0"/>
          </p:cNvCxnSpPr>
          <p:nvPr/>
        </p:nvCxnSpPr>
        <p:spPr>
          <a:xfrm rot="16200000" flipV="1">
            <a:off x="3806663" y="5623097"/>
            <a:ext cx="214314" cy="11239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Rak 52"/>
          <p:cNvCxnSpPr/>
          <p:nvPr/>
        </p:nvCxnSpPr>
        <p:spPr>
          <a:xfrm rot="16200000" flipV="1">
            <a:off x="3663786" y="5265907"/>
            <a:ext cx="214314" cy="11239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Rak 53"/>
          <p:cNvCxnSpPr/>
          <p:nvPr/>
        </p:nvCxnSpPr>
        <p:spPr>
          <a:xfrm rot="16200000" flipV="1">
            <a:off x="3520910" y="4980155"/>
            <a:ext cx="214314" cy="11239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Rak 54"/>
          <p:cNvCxnSpPr/>
          <p:nvPr/>
        </p:nvCxnSpPr>
        <p:spPr>
          <a:xfrm rot="16200000" flipV="1">
            <a:off x="3378034" y="4694403"/>
            <a:ext cx="214314" cy="11239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56" name="Bildobjekt 55" descr="Skott.png"/>
          <p:cNvPicPr>
            <a:picLocks noChangeAspect="1"/>
          </p:cNvPicPr>
          <p:nvPr/>
        </p:nvPicPr>
        <p:blipFill>
          <a:blip r:embed="rId4" cstate="print"/>
          <a:stretch>
            <a:fillRect/>
          </a:stretch>
        </p:blipFill>
        <p:spPr>
          <a:xfrm rot="11984399">
            <a:off x="2953225" y="4465534"/>
            <a:ext cx="324000" cy="623281"/>
          </a:xfrm>
          <a:prstGeom prst="rect">
            <a:avLst/>
          </a:prstGeom>
        </p:spPr>
      </p:pic>
      <p:pic>
        <p:nvPicPr>
          <p:cNvPr id="58" name="Picture 57"/>
          <p:cNvPicPr>
            <a:picLocks noChangeAspect="1"/>
          </p:cNvPicPr>
          <p:nvPr/>
        </p:nvPicPr>
        <p:blipFill>
          <a:blip r:embed="rId5"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textruta 5"/>
          <p:cNvSpPr txBox="1"/>
          <p:nvPr/>
        </p:nvSpPr>
        <p:spPr>
          <a:xfrm>
            <a:off x="357158" y="214290"/>
            <a:ext cx="3714776" cy="400110"/>
          </a:xfrm>
          <a:prstGeom prst="rect">
            <a:avLst/>
          </a:prstGeom>
          <a:noFill/>
        </p:spPr>
        <p:txBody>
          <a:bodyPr wrap="square" rtlCol="0">
            <a:spAutoFit/>
          </a:bodyPr>
          <a:lstStyle>
            <a:defPPr>
              <a:defRPr lang="sv-SE"/>
            </a:defPPr>
            <a:lvl1pPr>
              <a:defRPr sz="2000" b="1">
                <a:solidFill>
                  <a:srgbClr val="E90118"/>
                </a:solidFill>
                <a:latin typeface="Times New Roman" pitchFamily="18" charset="0"/>
                <a:cs typeface="Times New Roman" pitchFamily="18" charset="0"/>
              </a:defRPr>
            </a:lvl1pPr>
          </a:lstStyle>
          <a:p>
            <a:r>
              <a:rPr lang="sv-SE" dirty="0"/>
              <a:t>Syfte: Reaktion/balans</a:t>
            </a:r>
          </a:p>
        </p:txBody>
      </p:sp>
      <p:sp>
        <p:nvSpPr>
          <p:cNvPr id="7" name="textruta 6"/>
          <p:cNvSpPr txBox="1"/>
          <p:nvPr/>
        </p:nvSpPr>
        <p:spPr>
          <a:xfrm>
            <a:off x="4714876" y="1399169"/>
            <a:ext cx="4143404" cy="1815882"/>
          </a:xfrm>
          <a:prstGeom prst="rect">
            <a:avLst/>
          </a:prstGeom>
          <a:noFill/>
        </p:spPr>
        <p:txBody>
          <a:bodyPr wrap="square" rtlCol="0">
            <a:spAutoFit/>
          </a:bodyPr>
          <a:lstStyle/>
          <a:p>
            <a:pPr lvl="0"/>
            <a:r>
              <a:rPr lang="sv-SE" sz="1600" dirty="0"/>
              <a:t>1. Spelaren passar inte till ledaren förrän ledaren ropar: passa, sitt namn eller annat som du som ledare tycker är lämpligt. Spelaren går sedan mot mål för avslut. Det bli lite bollkontroll i denna övningen men ditt syfte är reaktion. Var noga med att spelaren inte får passa för än du ropar.</a:t>
            </a:r>
            <a:endParaRPr lang="sv-SE" dirty="0">
              <a:solidFill>
                <a:schemeClr val="bg1">
                  <a:lumMod val="50000"/>
                </a:schemeClr>
              </a:solidFill>
            </a:endParaRPr>
          </a:p>
        </p:txBody>
      </p:sp>
      <p:cxnSp>
        <p:nvCxnSpPr>
          <p:cNvPr id="8" name="Rak 7"/>
          <p:cNvCxnSpPr/>
          <p:nvPr/>
        </p:nvCxnSpPr>
        <p:spPr>
          <a:xfrm>
            <a:off x="3000364" y="2928934"/>
            <a:ext cx="214314" cy="71438"/>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9" name="textruta 8"/>
          <p:cNvSpPr txBox="1"/>
          <p:nvPr/>
        </p:nvSpPr>
        <p:spPr>
          <a:xfrm>
            <a:off x="4714876" y="4000504"/>
            <a:ext cx="4286280" cy="1323439"/>
          </a:xfrm>
          <a:prstGeom prst="rect">
            <a:avLst/>
          </a:prstGeom>
          <a:noFill/>
        </p:spPr>
        <p:txBody>
          <a:bodyPr wrap="square" rtlCol="0">
            <a:spAutoFit/>
          </a:bodyPr>
          <a:lstStyle/>
          <a:p>
            <a:pPr lvl="0"/>
            <a:r>
              <a:rPr lang="sv-SE" sz="1600" dirty="0"/>
              <a:t>2. Spelarna kommer mot bänken från sidan med boll och passar till spelaren som kliver ner från bänken. De skall alltså inte gå på bänken med bollen utan nu bara lära sig att gå på bänken. När de fått passningen går de in i banan och skjuter. </a:t>
            </a:r>
            <a:endParaRPr lang="sv-SE" dirty="0"/>
          </a:p>
        </p:txBody>
      </p:sp>
      <p:sp>
        <p:nvSpPr>
          <p:cNvPr id="10" name="Likbent triangel 9"/>
          <p:cNvSpPr/>
          <p:nvPr/>
        </p:nvSpPr>
        <p:spPr>
          <a:xfrm>
            <a:off x="2071670" y="421481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1" name="Multiplicera 10"/>
          <p:cNvSpPr/>
          <p:nvPr/>
        </p:nvSpPr>
        <p:spPr>
          <a:xfrm flipV="1">
            <a:off x="3214678" y="292893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2" name="Bildobjekt 11" descr="Boll.png"/>
          <p:cNvPicPr>
            <a:picLocks noChangeAspect="1"/>
          </p:cNvPicPr>
          <p:nvPr/>
        </p:nvPicPr>
        <p:blipFill>
          <a:blip r:embed="rId3" cstate="print"/>
          <a:stretch>
            <a:fillRect/>
          </a:stretch>
        </p:blipFill>
        <p:spPr>
          <a:xfrm>
            <a:off x="3428992" y="2928934"/>
            <a:ext cx="60955" cy="85337"/>
          </a:xfrm>
          <a:prstGeom prst="rect">
            <a:avLst/>
          </a:prstGeom>
        </p:spPr>
      </p:pic>
      <p:sp>
        <p:nvSpPr>
          <p:cNvPr id="13" name="Multiplicera 12"/>
          <p:cNvSpPr/>
          <p:nvPr/>
        </p:nvSpPr>
        <p:spPr>
          <a:xfrm flipV="1">
            <a:off x="2214546"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Multiplicera 13"/>
          <p:cNvSpPr/>
          <p:nvPr/>
        </p:nvSpPr>
        <p:spPr>
          <a:xfrm flipV="1">
            <a:off x="3367078" y="308133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5" name="Multiplicera 14"/>
          <p:cNvSpPr/>
          <p:nvPr/>
        </p:nvSpPr>
        <p:spPr>
          <a:xfrm flipV="1">
            <a:off x="3519478" y="323373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6" name="Bildobjekt 15" descr="Boll.png"/>
          <p:cNvPicPr>
            <a:picLocks noChangeAspect="1"/>
          </p:cNvPicPr>
          <p:nvPr/>
        </p:nvPicPr>
        <p:blipFill>
          <a:blip r:embed="rId3" cstate="print"/>
          <a:stretch>
            <a:fillRect/>
          </a:stretch>
        </p:blipFill>
        <p:spPr>
          <a:xfrm>
            <a:off x="3581392" y="3081334"/>
            <a:ext cx="60955" cy="85337"/>
          </a:xfrm>
          <a:prstGeom prst="rect">
            <a:avLst/>
          </a:prstGeom>
        </p:spPr>
      </p:pic>
      <p:pic>
        <p:nvPicPr>
          <p:cNvPr id="17" name="Bildobjekt 16" descr="Boll.png"/>
          <p:cNvPicPr>
            <a:picLocks noChangeAspect="1"/>
          </p:cNvPicPr>
          <p:nvPr/>
        </p:nvPicPr>
        <p:blipFill>
          <a:blip r:embed="rId3" cstate="print"/>
          <a:stretch>
            <a:fillRect/>
          </a:stretch>
        </p:blipFill>
        <p:spPr>
          <a:xfrm>
            <a:off x="3582351" y="2928934"/>
            <a:ext cx="60955" cy="85337"/>
          </a:xfrm>
          <a:prstGeom prst="rect">
            <a:avLst/>
          </a:prstGeom>
        </p:spPr>
      </p:pic>
      <p:pic>
        <p:nvPicPr>
          <p:cNvPr id="18" name="Bildobjekt 17" descr="Boll.png"/>
          <p:cNvPicPr>
            <a:picLocks noChangeAspect="1"/>
          </p:cNvPicPr>
          <p:nvPr/>
        </p:nvPicPr>
        <p:blipFill>
          <a:blip r:embed="rId3" cstate="print"/>
          <a:stretch>
            <a:fillRect/>
          </a:stretch>
        </p:blipFill>
        <p:spPr>
          <a:xfrm>
            <a:off x="3733792" y="3233734"/>
            <a:ext cx="60955" cy="85337"/>
          </a:xfrm>
          <a:prstGeom prst="rect">
            <a:avLst/>
          </a:prstGeom>
        </p:spPr>
      </p:pic>
      <p:sp>
        <p:nvSpPr>
          <p:cNvPr id="19" name="textruta 18"/>
          <p:cNvSpPr txBox="1"/>
          <p:nvPr/>
        </p:nvSpPr>
        <p:spPr>
          <a:xfrm>
            <a:off x="2214546" y="2357430"/>
            <a:ext cx="282450" cy="369332"/>
          </a:xfrm>
          <a:prstGeom prst="rect">
            <a:avLst/>
          </a:prstGeom>
          <a:noFill/>
        </p:spPr>
        <p:txBody>
          <a:bodyPr wrap="none" rtlCol="0">
            <a:spAutoFit/>
          </a:bodyPr>
          <a:lstStyle/>
          <a:p>
            <a:r>
              <a:rPr lang="sv-SE" b="1" dirty="0"/>
              <a:t>L</a:t>
            </a:r>
          </a:p>
        </p:txBody>
      </p:sp>
      <p:cxnSp>
        <p:nvCxnSpPr>
          <p:cNvPr id="20" name="Rak 19"/>
          <p:cNvCxnSpPr/>
          <p:nvPr/>
        </p:nvCxnSpPr>
        <p:spPr>
          <a:xfrm>
            <a:off x="2714612" y="2786058"/>
            <a:ext cx="214314" cy="71438"/>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1" name="Rak 20"/>
          <p:cNvCxnSpPr/>
          <p:nvPr/>
        </p:nvCxnSpPr>
        <p:spPr>
          <a:xfrm>
            <a:off x="2428860" y="2643182"/>
            <a:ext cx="214314" cy="71438"/>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2" name="Rak 21"/>
          <p:cNvCxnSpPr/>
          <p:nvPr/>
        </p:nvCxnSpPr>
        <p:spPr>
          <a:xfrm>
            <a:off x="2500298" y="2500306"/>
            <a:ext cx="214314"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3" name="Rak 22"/>
          <p:cNvCxnSpPr/>
          <p:nvPr/>
        </p:nvCxnSpPr>
        <p:spPr>
          <a:xfrm>
            <a:off x="2857488" y="2500306"/>
            <a:ext cx="214314"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4" name="Rak pil 23"/>
          <p:cNvCxnSpPr/>
          <p:nvPr/>
        </p:nvCxnSpPr>
        <p:spPr>
          <a:xfrm rot="16200000" flipV="1">
            <a:off x="3071802" y="2643182"/>
            <a:ext cx="285752" cy="14287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5" name="Multiplicera 24"/>
          <p:cNvSpPr/>
          <p:nvPr/>
        </p:nvSpPr>
        <p:spPr>
          <a:xfrm flipV="1">
            <a:off x="3143240" y="228599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6" name="Frihandsfigur 25"/>
          <p:cNvSpPr/>
          <p:nvPr/>
        </p:nvSpPr>
        <p:spPr>
          <a:xfrm>
            <a:off x="2629437" y="1378039"/>
            <a:ext cx="641797" cy="953037"/>
          </a:xfrm>
          <a:custGeom>
            <a:avLst/>
            <a:gdLst>
              <a:gd name="connsiteX0" fmla="*/ 641797 w 641797"/>
              <a:gd name="connsiteY0" fmla="*/ 953037 h 953037"/>
              <a:gd name="connsiteX1" fmla="*/ 397098 w 641797"/>
              <a:gd name="connsiteY1" fmla="*/ 914400 h 953037"/>
              <a:gd name="connsiteX2" fmla="*/ 513008 w 641797"/>
              <a:gd name="connsiteY2" fmla="*/ 785612 h 953037"/>
              <a:gd name="connsiteX3" fmla="*/ 345583 w 641797"/>
              <a:gd name="connsiteY3" fmla="*/ 656823 h 953037"/>
              <a:gd name="connsiteX4" fmla="*/ 371340 w 641797"/>
              <a:gd name="connsiteY4" fmla="*/ 489398 h 953037"/>
              <a:gd name="connsiteX5" fmla="*/ 139521 w 641797"/>
              <a:gd name="connsiteY5" fmla="*/ 386367 h 953037"/>
              <a:gd name="connsiteX6" fmla="*/ 255431 w 641797"/>
              <a:gd name="connsiteY6" fmla="*/ 180305 h 953037"/>
              <a:gd name="connsiteX7" fmla="*/ 36490 w 641797"/>
              <a:gd name="connsiteY7" fmla="*/ 64395 h 953037"/>
              <a:gd name="connsiteX8" fmla="*/ 36490 w 641797"/>
              <a:gd name="connsiteY8" fmla="*/ 0 h 9530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41797" h="953037">
                <a:moveTo>
                  <a:pt x="641797" y="953037"/>
                </a:moveTo>
                <a:cubicBezTo>
                  <a:pt x="530180" y="947670"/>
                  <a:pt x="418563" y="942304"/>
                  <a:pt x="397098" y="914400"/>
                </a:cubicBezTo>
                <a:cubicBezTo>
                  <a:pt x="375633" y="886496"/>
                  <a:pt x="521594" y="828541"/>
                  <a:pt x="513008" y="785612"/>
                </a:cubicBezTo>
                <a:cubicBezTo>
                  <a:pt x="504422" y="742683"/>
                  <a:pt x="369194" y="706192"/>
                  <a:pt x="345583" y="656823"/>
                </a:cubicBezTo>
                <a:cubicBezTo>
                  <a:pt x="321972" y="607454"/>
                  <a:pt x="405684" y="534474"/>
                  <a:pt x="371340" y="489398"/>
                </a:cubicBezTo>
                <a:cubicBezTo>
                  <a:pt x="336996" y="444322"/>
                  <a:pt x="158839" y="437882"/>
                  <a:pt x="139521" y="386367"/>
                </a:cubicBezTo>
                <a:cubicBezTo>
                  <a:pt x="120203" y="334852"/>
                  <a:pt x="272603" y="233967"/>
                  <a:pt x="255431" y="180305"/>
                </a:cubicBezTo>
                <a:cubicBezTo>
                  <a:pt x="238259" y="126643"/>
                  <a:pt x="72980" y="94446"/>
                  <a:pt x="36490" y="64395"/>
                </a:cubicBezTo>
                <a:cubicBezTo>
                  <a:pt x="0" y="34344"/>
                  <a:pt x="18245" y="17172"/>
                  <a:pt x="36490" y="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pic>
        <p:nvPicPr>
          <p:cNvPr id="27" name="Bildobjekt 26" descr="Skott.png"/>
          <p:cNvPicPr>
            <a:picLocks noChangeAspect="1"/>
          </p:cNvPicPr>
          <p:nvPr/>
        </p:nvPicPr>
        <p:blipFill>
          <a:blip r:embed="rId4" cstate="print"/>
          <a:stretch>
            <a:fillRect/>
          </a:stretch>
        </p:blipFill>
        <p:spPr>
          <a:xfrm rot="18685170">
            <a:off x="2485264" y="1181395"/>
            <a:ext cx="251479" cy="361475"/>
          </a:xfrm>
          <a:prstGeom prst="rect">
            <a:avLst/>
          </a:prstGeom>
        </p:spPr>
      </p:pic>
      <p:pic>
        <p:nvPicPr>
          <p:cNvPr id="28" name="Bildobjekt 27" descr="Boll.png"/>
          <p:cNvPicPr>
            <a:picLocks noChangeAspect="1"/>
          </p:cNvPicPr>
          <p:nvPr/>
        </p:nvPicPr>
        <p:blipFill>
          <a:blip r:embed="rId3" cstate="print"/>
          <a:stretch>
            <a:fillRect/>
          </a:stretch>
        </p:blipFill>
        <p:spPr>
          <a:xfrm>
            <a:off x="2285984" y="4500570"/>
            <a:ext cx="60955" cy="85337"/>
          </a:xfrm>
          <a:prstGeom prst="rect">
            <a:avLst/>
          </a:prstGeom>
        </p:spPr>
      </p:pic>
      <p:pic>
        <p:nvPicPr>
          <p:cNvPr id="29" name="Bildobjekt 28" descr="Boll.png"/>
          <p:cNvPicPr>
            <a:picLocks noChangeAspect="1"/>
          </p:cNvPicPr>
          <p:nvPr/>
        </p:nvPicPr>
        <p:blipFill>
          <a:blip r:embed="rId3" cstate="print"/>
          <a:stretch>
            <a:fillRect/>
          </a:stretch>
        </p:blipFill>
        <p:spPr>
          <a:xfrm>
            <a:off x="2438384" y="4652970"/>
            <a:ext cx="60955" cy="85337"/>
          </a:xfrm>
          <a:prstGeom prst="rect">
            <a:avLst/>
          </a:prstGeom>
        </p:spPr>
      </p:pic>
      <p:pic>
        <p:nvPicPr>
          <p:cNvPr id="30" name="Bildobjekt 29" descr="Boll.png"/>
          <p:cNvPicPr>
            <a:picLocks noChangeAspect="1"/>
          </p:cNvPicPr>
          <p:nvPr/>
        </p:nvPicPr>
        <p:blipFill>
          <a:blip r:embed="rId3" cstate="print"/>
          <a:stretch>
            <a:fillRect/>
          </a:stretch>
        </p:blipFill>
        <p:spPr>
          <a:xfrm>
            <a:off x="2571736" y="4572008"/>
            <a:ext cx="60955" cy="85337"/>
          </a:xfrm>
          <a:prstGeom prst="rect">
            <a:avLst/>
          </a:prstGeom>
        </p:spPr>
      </p:pic>
      <p:pic>
        <p:nvPicPr>
          <p:cNvPr id="31" name="Bildobjekt 30" descr="Boll.png"/>
          <p:cNvPicPr>
            <a:picLocks noChangeAspect="1"/>
          </p:cNvPicPr>
          <p:nvPr/>
        </p:nvPicPr>
        <p:blipFill>
          <a:blip r:embed="rId3" cstate="print"/>
          <a:stretch>
            <a:fillRect/>
          </a:stretch>
        </p:blipFill>
        <p:spPr>
          <a:xfrm>
            <a:off x="2428860" y="4438656"/>
            <a:ext cx="60955" cy="85337"/>
          </a:xfrm>
          <a:prstGeom prst="rect">
            <a:avLst/>
          </a:prstGeom>
        </p:spPr>
      </p:pic>
      <p:sp>
        <p:nvSpPr>
          <p:cNvPr id="32" name="Multiplicera 31"/>
          <p:cNvSpPr/>
          <p:nvPr/>
        </p:nvSpPr>
        <p:spPr>
          <a:xfrm flipV="1">
            <a:off x="2643174"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3" name="Multiplicera 32"/>
          <p:cNvSpPr/>
          <p:nvPr/>
        </p:nvSpPr>
        <p:spPr>
          <a:xfrm flipH="1" flipV="1">
            <a:off x="2428860" y="4143380"/>
            <a:ext cx="214314" cy="285752"/>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4" name="Multiplicera 33"/>
          <p:cNvSpPr/>
          <p:nvPr/>
        </p:nvSpPr>
        <p:spPr>
          <a:xfrm flipV="1">
            <a:off x="1357290"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5" name="Frihandsfigur 34"/>
          <p:cNvSpPr/>
          <p:nvPr/>
        </p:nvSpPr>
        <p:spPr>
          <a:xfrm>
            <a:off x="1596980" y="4256468"/>
            <a:ext cx="360609" cy="188889"/>
          </a:xfrm>
          <a:custGeom>
            <a:avLst/>
            <a:gdLst>
              <a:gd name="connsiteX0" fmla="*/ 360609 w 360609"/>
              <a:gd name="connsiteY0" fmla="*/ 135228 h 188889"/>
              <a:gd name="connsiteX1" fmla="*/ 257578 w 360609"/>
              <a:gd name="connsiteY1" fmla="*/ 6439 h 188889"/>
              <a:gd name="connsiteX2" fmla="*/ 103031 w 360609"/>
              <a:gd name="connsiteY2" fmla="*/ 173864 h 188889"/>
              <a:gd name="connsiteX3" fmla="*/ 0 w 360609"/>
              <a:gd name="connsiteY3" fmla="*/ 96591 h 188889"/>
            </a:gdLst>
            <a:ahLst/>
            <a:cxnLst>
              <a:cxn ang="0">
                <a:pos x="connsiteX0" y="connsiteY0"/>
              </a:cxn>
              <a:cxn ang="0">
                <a:pos x="connsiteX1" y="connsiteY1"/>
              </a:cxn>
              <a:cxn ang="0">
                <a:pos x="connsiteX2" y="connsiteY2"/>
              </a:cxn>
              <a:cxn ang="0">
                <a:pos x="connsiteX3" y="connsiteY3"/>
              </a:cxn>
            </a:cxnLst>
            <a:rect l="l" t="t" r="r" b="b"/>
            <a:pathLst>
              <a:path w="360609" h="188889">
                <a:moveTo>
                  <a:pt x="360609" y="135228"/>
                </a:moveTo>
                <a:cubicBezTo>
                  <a:pt x="330558" y="67614"/>
                  <a:pt x="300508" y="0"/>
                  <a:pt x="257578" y="6439"/>
                </a:cubicBezTo>
                <a:cubicBezTo>
                  <a:pt x="214648" y="12878"/>
                  <a:pt x="145961" y="158839"/>
                  <a:pt x="103031" y="173864"/>
                </a:cubicBezTo>
                <a:cubicBezTo>
                  <a:pt x="60101" y="188889"/>
                  <a:pt x="30050" y="142740"/>
                  <a:pt x="0" y="96591"/>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36" name="Rektangel 35"/>
          <p:cNvSpPr/>
          <p:nvPr/>
        </p:nvSpPr>
        <p:spPr>
          <a:xfrm>
            <a:off x="1071538" y="4071942"/>
            <a:ext cx="214314" cy="1143008"/>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7" name="Multiplicera 36"/>
          <p:cNvSpPr/>
          <p:nvPr/>
        </p:nvSpPr>
        <p:spPr>
          <a:xfrm flipV="1">
            <a:off x="1357290" y="485776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38" name="Rak 37"/>
          <p:cNvCxnSpPr/>
          <p:nvPr/>
        </p:nvCxnSpPr>
        <p:spPr>
          <a:xfrm rot="5400000">
            <a:off x="1428728" y="4572008"/>
            <a:ext cx="142876"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9" name="Rak 38"/>
          <p:cNvCxnSpPr/>
          <p:nvPr/>
        </p:nvCxnSpPr>
        <p:spPr>
          <a:xfrm rot="5400000">
            <a:off x="1428728" y="4786322"/>
            <a:ext cx="142876"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40" name="Frihandsfigur 39"/>
          <p:cNvSpPr/>
          <p:nvPr/>
        </p:nvSpPr>
        <p:spPr>
          <a:xfrm>
            <a:off x="1571223" y="5069983"/>
            <a:ext cx="811369" cy="141668"/>
          </a:xfrm>
          <a:custGeom>
            <a:avLst/>
            <a:gdLst>
              <a:gd name="connsiteX0" fmla="*/ 0 w 811369"/>
              <a:gd name="connsiteY0" fmla="*/ 107324 h 141668"/>
              <a:gd name="connsiteX1" fmla="*/ 193183 w 811369"/>
              <a:gd name="connsiteY1" fmla="*/ 4293 h 141668"/>
              <a:gd name="connsiteX2" fmla="*/ 309092 w 811369"/>
              <a:gd name="connsiteY2" fmla="*/ 133082 h 141668"/>
              <a:gd name="connsiteX3" fmla="*/ 489397 w 811369"/>
              <a:gd name="connsiteY3" fmla="*/ 55809 h 141668"/>
              <a:gd name="connsiteX4" fmla="*/ 618185 w 811369"/>
              <a:gd name="connsiteY4" fmla="*/ 133082 h 141668"/>
              <a:gd name="connsiteX5" fmla="*/ 811369 w 811369"/>
              <a:gd name="connsiteY5" fmla="*/ 94445 h 1416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11369" h="141668">
                <a:moveTo>
                  <a:pt x="0" y="107324"/>
                </a:moveTo>
                <a:cubicBezTo>
                  <a:pt x="70834" y="53662"/>
                  <a:pt x="141668" y="0"/>
                  <a:pt x="193183" y="4293"/>
                </a:cubicBezTo>
                <a:cubicBezTo>
                  <a:pt x="244698" y="8586"/>
                  <a:pt x="259723" y="124496"/>
                  <a:pt x="309092" y="133082"/>
                </a:cubicBezTo>
                <a:cubicBezTo>
                  <a:pt x="358461" y="141668"/>
                  <a:pt x="437882" y="55809"/>
                  <a:pt x="489397" y="55809"/>
                </a:cubicBezTo>
                <a:cubicBezTo>
                  <a:pt x="540912" y="55809"/>
                  <a:pt x="564523" y="126643"/>
                  <a:pt x="618185" y="133082"/>
                </a:cubicBezTo>
                <a:cubicBezTo>
                  <a:pt x="671847" y="139521"/>
                  <a:pt x="741608" y="116983"/>
                  <a:pt x="811369" y="94445"/>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pic>
        <p:nvPicPr>
          <p:cNvPr id="41" name="Bildobjekt 40" descr="Skott.png"/>
          <p:cNvPicPr>
            <a:picLocks noChangeAspect="1"/>
          </p:cNvPicPr>
          <p:nvPr/>
        </p:nvPicPr>
        <p:blipFill>
          <a:blip r:embed="rId4" cstate="print"/>
          <a:stretch>
            <a:fillRect/>
          </a:stretch>
        </p:blipFill>
        <p:spPr>
          <a:xfrm rot="20520000" flipH="1" flipV="1">
            <a:off x="2269858" y="5248351"/>
            <a:ext cx="279896" cy="402321"/>
          </a:xfrm>
          <a:prstGeom prst="rect">
            <a:avLst/>
          </a:prstGeom>
        </p:spPr>
      </p:pic>
      <p:pic>
        <p:nvPicPr>
          <p:cNvPr id="43" name="Picture 42"/>
          <p:cNvPicPr>
            <a:picLocks noChangeAspect="1"/>
          </p:cNvPicPr>
          <p:nvPr/>
        </p:nvPicPr>
        <p:blipFill>
          <a:blip r:embed="rId5"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textruta 5"/>
          <p:cNvSpPr txBox="1"/>
          <p:nvPr/>
        </p:nvSpPr>
        <p:spPr>
          <a:xfrm>
            <a:off x="357158" y="214290"/>
            <a:ext cx="3714776" cy="400110"/>
          </a:xfrm>
          <a:prstGeom prst="rect">
            <a:avLst/>
          </a:prstGeom>
          <a:noFill/>
        </p:spPr>
        <p:txBody>
          <a:bodyPr wrap="square" rtlCol="0">
            <a:spAutoFit/>
          </a:bodyPr>
          <a:lstStyle>
            <a:defPPr>
              <a:defRPr lang="sv-SE"/>
            </a:defPPr>
            <a:lvl1pPr>
              <a:defRPr sz="2000" b="1">
                <a:solidFill>
                  <a:srgbClr val="E90118"/>
                </a:solidFill>
                <a:latin typeface="Times New Roman" pitchFamily="18" charset="0"/>
                <a:cs typeface="Times New Roman" pitchFamily="18" charset="0"/>
              </a:defRPr>
            </a:lvl1pPr>
          </a:lstStyle>
          <a:p>
            <a:r>
              <a:rPr lang="sv-SE" dirty="0"/>
              <a:t>Syfte: Skott</a:t>
            </a:r>
          </a:p>
        </p:txBody>
      </p:sp>
      <p:sp>
        <p:nvSpPr>
          <p:cNvPr id="7" name="textruta 6"/>
          <p:cNvSpPr txBox="1"/>
          <p:nvPr/>
        </p:nvSpPr>
        <p:spPr>
          <a:xfrm>
            <a:off x="4714876" y="1408127"/>
            <a:ext cx="4214842" cy="2092881"/>
          </a:xfrm>
          <a:prstGeom prst="rect">
            <a:avLst/>
          </a:prstGeom>
          <a:noFill/>
        </p:spPr>
        <p:txBody>
          <a:bodyPr wrap="square" rtlCol="0">
            <a:spAutoFit/>
          </a:bodyPr>
          <a:lstStyle/>
          <a:p>
            <a:pPr lvl="0"/>
            <a:r>
              <a:rPr lang="sv-SE" sz="1600" dirty="0"/>
              <a:t>1. Spelarna tar med sig en boll och springer i ett led från hörnet upp runt konen och skjuter mot mål.</a:t>
            </a:r>
          </a:p>
          <a:p>
            <a:r>
              <a:rPr lang="sv-SE" sz="1600" dirty="0"/>
              <a:t>Övningen kallas masken eller ormen och går att göra från ett håll i taget eller från varannan sida. Man kan dessutom göra löpningarna olika långa.</a:t>
            </a:r>
          </a:p>
          <a:p>
            <a:r>
              <a:rPr lang="sv-SE" sz="1600" dirty="0"/>
              <a:t> </a:t>
            </a:r>
          </a:p>
          <a:p>
            <a:pPr lvl="0"/>
            <a:endParaRPr lang="sv-SE" dirty="0">
              <a:solidFill>
                <a:schemeClr val="bg1">
                  <a:lumMod val="50000"/>
                </a:schemeClr>
              </a:solidFill>
            </a:endParaRPr>
          </a:p>
        </p:txBody>
      </p:sp>
      <p:pic>
        <p:nvPicPr>
          <p:cNvPr id="8" name="Bildobjekt 7" descr="Skott.png"/>
          <p:cNvPicPr>
            <a:picLocks noChangeAspect="1"/>
          </p:cNvPicPr>
          <p:nvPr/>
        </p:nvPicPr>
        <p:blipFill>
          <a:blip r:embed="rId3" cstate="print"/>
          <a:stretch>
            <a:fillRect/>
          </a:stretch>
        </p:blipFill>
        <p:spPr>
          <a:xfrm rot="18906040">
            <a:off x="2973741" y="1833195"/>
            <a:ext cx="324000" cy="503234"/>
          </a:xfrm>
          <a:prstGeom prst="rect">
            <a:avLst/>
          </a:prstGeom>
        </p:spPr>
      </p:pic>
      <p:sp>
        <p:nvSpPr>
          <p:cNvPr id="9" name="textruta 8"/>
          <p:cNvSpPr txBox="1"/>
          <p:nvPr/>
        </p:nvSpPr>
        <p:spPr>
          <a:xfrm>
            <a:off x="4714876" y="3643314"/>
            <a:ext cx="4286280" cy="1600438"/>
          </a:xfrm>
          <a:prstGeom prst="rect">
            <a:avLst/>
          </a:prstGeom>
          <a:noFill/>
        </p:spPr>
        <p:txBody>
          <a:bodyPr wrap="square" rtlCol="0">
            <a:spAutoFit/>
          </a:bodyPr>
          <a:lstStyle/>
          <a:p>
            <a:r>
              <a:rPr lang="sv-SE" sz="1600" dirty="0"/>
              <a:t>2. Spelarna går åt vart annat håll så de får träna sig att skjuta från bägge hållen. Om du gör övning relativt nära mål så kan spelarna skjuta backhand när de avslutar.</a:t>
            </a:r>
          </a:p>
          <a:p>
            <a:pPr lvl="0"/>
            <a:r>
              <a:rPr lang="sv-SE" sz="1600" dirty="0"/>
              <a:t> </a:t>
            </a:r>
          </a:p>
          <a:p>
            <a:endParaRPr lang="sv-SE" dirty="0"/>
          </a:p>
        </p:txBody>
      </p:sp>
      <p:sp>
        <p:nvSpPr>
          <p:cNvPr id="10" name="Likbent triangel 9"/>
          <p:cNvSpPr/>
          <p:nvPr/>
        </p:nvSpPr>
        <p:spPr>
          <a:xfrm>
            <a:off x="4000496" y="142873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1" name="Multiplicera 10"/>
          <p:cNvSpPr/>
          <p:nvPr/>
        </p:nvSpPr>
        <p:spPr>
          <a:xfrm flipV="1">
            <a:off x="3857620" y="114298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Multiplicera 11"/>
          <p:cNvSpPr/>
          <p:nvPr/>
        </p:nvSpPr>
        <p:spPr>
          <a:xfrm flipV="1">
            <a:off x="2357422" y="357187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Multiplicera 12"/>
          <p:cNvSpPr/>
          <p:nvPr/>
        </p:nvSpPr>
        <p:spPr>
          <a:xfrm flipV="1">
            <a:off x="3643306" y="92867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Likbent triangel 13"/>
          <p:cNvSpPr/>
          <p:nvPr/>
        </p:nvSpPr>
        <p:spPr>
          <a:xfrm>
            <a:off x="4000496" y="250030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15" name="Bildobjekt 14" descr="Boll.png"/>
          <p:cNvPicPr>
            <a:picLocks noChangeAspect="1"/>
          </p:cNvPicPr>
          <p:nvPr/>
        </p:nvPicPr>
        <p:blipFill>
          <a:blip r:embed="rId4" cstate="print"/>
          <a:stretch>
            <a:fillRect/>
          </a:stretch>
        </p:blipFill>
        <p:spPr>
          <a:xfrm>
            <a:off x="3714744" y="1357298"/>
            <a:ext cx="60955" cy="85337"/>
          </a:xfrm>
          <a:prstGeom prst="rect">
            <a:avLst/>
          </a:prstGeom>
        </p:spPr>
      </p:pic>
      <p:pic>
        <p:nvPicPr>
          <p:cNvPr id="16" name="Bildobjekt 15" descr="Boll.png"/>
          <p:cNvPicPr>
            <a:picLocks noChangeAspect="1"/>
          </p:cNvPicPr>
          <p:nvPr/>
        </p:nvPicPr>
        <p:blipFill>
          <a:blip r:embed="rId4" cstate="print"/>
          <a:stretch>
            <a:fillRect/>
          </a:stretch>
        </p:blipFill>
        <p:spPr>
          <a:xfrm>
            <a:off x="3500430" y="1357298"/>
            <a:ext cx="60955" cy="85337"/>
          </a:xfrm>
          <a:prstGeom prst="rect">
            <a:avLst/>
          </a:prstGeom>
        </p:spPr>
      </p:pic>
      <p:pic>
        <p:nvPicPr>
          <p:cNvPr id="17" name="Bildobjekt 16" descr="Boll.png"/>
          <p:cNvPicPr>
            <a:picLocks noChangeAspect="1"/>
          </p:cNvPicPr>
          <p:nvPr/>
        </p:nvPicPr>
        <p:blipFill>
          <a:blip r:embed="rId4" cstate="print"/>
          <a:stretch>
            <a:fillRect/>
          </a:stretch>
        </p:blipFill>
        <p:spPr>
          <a:xfrm>
            <a:off x="4214810" y="1643050"/>
            <a:ext cx="60955" cy="85337"/>
          </a:xfrm>
          <a:prstGeom prst="rect">
            <a:avLst/>
          </a:prstGeom>
        </p:spPr>
      </p:pic>
      <p:pic>
        <p:nvPicPr>
          <p:cNvPr id="18" name="Bildobjekt 17" descr="Boll.png"/>
          <p:cNvPicPr>
            <a:picLocks noChangeAspect="1"/>
          </p:cNvPicPr>
          <p:nvPr/>
        </p:nvPicPr>
        <p:blipFill>
          <a:blip r:embed="rId4" cstate="print"/>
          <a:stretch>
            <a:fillRect/>
          </a:stretch>
        </p:blipFill>
        <p:spPr>
          <a:xfrm>
            <a:off x="3643306" y="1428736"/>
            <a:ext cx="60955" cy="85337"/>
          </a:xfrm>
          <a:prstGeom prst="rect">
            <a:avLst/>
          </a:prstGeom>
        </p:spPr>
      </p:pic>
      <p:pic>
        <p:nvPicPr>
          <p:cNvPr id="19" name="Bildobjekt 18" descr="Boll.png"/>
          <p:cNvPicPr>
            <a:picLocks noChangeAspect="1"/>
          </p:cNvPicPr>
          <p:nvPr/>
        </p:nvPicPr>
        <p:blipFill>
          <a:blip r:embed="rId4" cstate="print"/>
          <a:stretch>
            <a:fillRect/>
          </a:stretch>
        </p:blipFill>
        <p:spPr>
          <a:xfrm>
            <a:off x="3786182" y="1428736"/>
            <a:ext cx="60955" cy="85337"/>
          </a:xfrm>
          <a:prstGeom prst="rect">
            <a:avLst/>
          </a:prstGeom>
        </p:spPr>
      </p:pic>
      <p:pic>
        <p:nvPicPr>
          <p:cNvPr id="20" name="Bildobjekt 19" descr="Boll.png"/>
          <p:cNvPicPr>
            <a:picLocks noChangeAspect="1"/>
          </p:cNvPicPr>
          <p:nvPr/>
        </p:nvPicPr>
        <p:blipFill>
          <a:blip r:embed="rId4" cstate="print"/>
          <a:stretch>
            <a:fillRect/>
          </a:stretch>
        </p:blipFill>
        <p:spPr>
          <a:xfrm>
            <a:off x="3938582" y="1581136"/>
            <a:ext cx="60955" cy="85337"/>
          </a:xfrm>
          <a:prstGeom prst="rect">
            <a:avLst/>
          </a:prstGeom>
        </p:spPr>
      </p:pic>
      <p:sp>
        <p:nvSpPr>
          <p:cNvPr id="21" name="Multiplicera 20"/>
          <p:cNvSpPr/>
          <p:nvPr/>
        </p:nvSpPr>
        <p:spPr>
          <a:xfrm flipV="1">
            <a:off x="4214810" y="135729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2" name="Frihandsfigur 21"/>
          <p:cNvSpPr/>
          <p:nvPr/>
        </p:nvSpPr>
        <p:spPr>
          <a:xfrm>
            <a:off x="3528811" y="1764406"/>
            <a:ext cx="871471" cy="1056067"/>
          </a:xfrm>
          <a:custGeom>
            <a:avLst/>
            <a:gdLst>
              <a:gd name="connsiteX0" fmla="*/ 798490 w 871471"/>
              <a:gd name="connsiteY0" fmla="*/ 0 h 1056067"/>
              <a:gd name="connsiteX1" fmla="*/ 708338 w 871471"/>
              <a:gd name="connsiteY1" fmla="*/ 193183 h 1056067"/>
              <a:gd name="connsiteX2" fmla="*/ 772733 w 871471"/>
              <a:gd name="connsiteY2" fmla="*/ 437881 h 1056067"/>
              <a:gd name="connsiteX3" fmla="*/ 656823 w 871471"/>
              <a:gd name="connsiteY3" fmla="*/ 540912 h 1056067"/>
              <a:gd name="connsiteX4" fmla="*/ 862885 w 871471"/>
              <a:gd name="connsiteY4" fmla="*/ 940157 h 1056067"/>
              <a:gd name="connsiteX5" fmla="*/ 605307 w 871471"/>
              <a:gd name="connsiteY5" fmla="*/ 1056067 h 1056067"/>
              <a:gd name="connsiteX6" fmla="*/ 257578 w 871471"/>
              <a:gd name="connsiteY6" fmla="*/ 940157 h 1056067"/>
              <a:gd name="connsiteX7" fmla="*/ 180304 w 871471"/>
              <a:gd name="connsiteY7" fmla="*/ 772732 h 1056067"/>
              <a:gd name="connsiteX8" fmla="*/ 0 w 871471"/>
              <a:gd name="connsiteY8" fmla="*/ 734095 h 10560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71471" h="1056067">
                <a:moveTo>
                  <a:pt x="798490" y="0"/>
                </a:moveTo>
                <a:cubicBezTo>
                  <a:pt x="755560" y="60101"/>
                  <a:pt x="712631" y="120203"/>
                  <a:pt x="708338" y="193183"/>
                </a:cubicBezTo>
                <a:cubicBezTo>
                  <a:pt x="704045" y="266163"/>
                  <a:pt x="781319" y="379926"/>
                  <a:pt x="772733" y="437881"/>
                </a:cubicBezTo>
                <a:cubicBezTo>
                  <a:pt x="764147" y="495836"/>
                  <a:pt x="641798" y="457199"/>
                  <a:pt x="656823" y="540912"/>
                </a:cubicBezTo>
                <a:cubicBezTo>
                  <a:pt x="671848" y="624625"/>
                  <a:pt x="871471" y="854298"/>
                  <a:pt x="862885" y="940157"/>
                </a:cubicBezTo>
                <a:cubicBezTo>
                  <a:pt x="854299" y="1026016"/>
                  <a:pt x="706191" y="1056067"/>
                  <a:pt x="605307" y="1056067"/>
                </a:cubicBezTo>
                <a:cubicBezTo>
                  <a:pt x="504423" y="1056067"/>
                  <a:pt x="328412" y="987379"/>
                  <a:pt x="257578" y="940157"/>
                </a:cubicBezTo>
                <a:cubicBezTo>
                  <a:pt x="186744" y="892935"/>
                  <a:pt x="223234" y="807076"/>
                  <a:pt x="180304" y="772732"/>
                </a:cubicBezTo>
                <a:cubicBezTo>
                  <a:pt x="137374" y="738388"/>
                  <a:pt x="68687" y="736241"/>
                  <a:pt x="0" y="734095"/>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23" name="Multiplicera 22"/>
          <p:cNvSpPr/>
          <p:nvPr/>
        </p:nvSpPr>
        <p:spPr>
          <a:xfrm flipV="1">
            <a:off x="3286116" y="228599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4" name="Multiplicera 23"/>
          <p:cNvSpPr/>
          <p:nvPr/>
        </p:nvSpPr>
        <p:spPr>
          <a:xfrm flipV="1">
            <a:off x="2285984" y="371475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5" name="Multiplicera 24"/>
          <p:cNvSpPr/>
          <p:nvPr/>
        </p:nvSpPr>
        <p:spPr>
          <a:xfrm flipV="1">
            <a:off x="2500298" y="342900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6" name="Multiplicera 25"/>
          <p:cNvSpPr/>
          <p:nvPr/>
        </p:nvSpPr>
        <p:spPr>
          <a:xfrm flipV="1">
            <a:off x="1785918" y="428625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7" name="Multiplicera 26"/>
          <p:cNvSpPr/>
          <p:nvPr/>
        </p:nvSpPr>
        <p:spPr>
          <a:xfrm flipV="1">
            <a:off x="3143240" y="428625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28" name="Bildobjekt 27" descr="Boll.png"/>
          <p:cNvPicPr>
            <a:picLocks noChangeAspect="1"/>
          </p:cNvPicPr>
          <p:nvPr/>
        </p:nvPicPr>
        <p:blipFill>
          <a:blip r:embed="rId4" cstate="print"/>
          <a:stretch>
            <a:fillRect/>
          </a:stretch>
        </p:blipFill>
        <p:spPr>
          <a:xfrm>
            <a:off x="2000232" y="4572008"/>
            <a:ext cx="60955" cy="85337"/>
          </a:xfrm>
          <a:prstGeom prst="rect">
            <a:avLst/>
          </a:prstGeom>
        </p:spPr>
      </p:pic>
      <p:pic>
        <p:nvPicPr>
          <p:cNvPr id="29" name="Bildobjekt 28" descr="Boll.png"/>
          <p:cNvPicPr>
            <a:picLocks noChangeAspect="1"/>
          </p:cNvPicPr>
          <p:nvPr/>
        </p:nvPicPr>
        <p:blipFill>
          <a:blip r:embed="rId4" cstate="print"/>
          <a:stretch>
            <a:fillRect/>
          </a:stretch>
        </p:blipFill>
        <p:spPr>
          <a:xfrm>
            <a:off x="2571736" y="4000504"/>
            <a:ext cx="60955" cy="85337"/>
          </a:xfrm>
          <a:prstGeom prst="rect">
            <a:avLst/>
          </a:prstGeom>
        </p:spPr>
      </p:pic>
      <p:pic>
        <p:nvPicPr>
          <p:cNvPr id="30" name="Bildobjekt 29" descr="Boll.png"/>
          <p:cNvPicPr>
            <a:picLocks noChangeAspect="1"/>
          </p:cNvPicPr>
          <p:nvPr/>
        </p:nvPicPr>
        <p:blipFill>
          <a:blip r:embed="rId4" cstate="print"/>
          <a:stretch>
            <a:fillRect/>
          </a:stretch>
        </p:blipFill>
        <p:spPr>
          <a:xfrm>
            <a:off x="3214678" y="4572008"/>
            <a:ext cx="60955" cy="85337"/>
          </a:xfrm>
          <a:prstGeom prst="rect">
            <a:avLst/>
          </a:prstGeom>
        </p:spPr>
      </p:pic>
      <p:pic>
        <p:nvPicPr>
          <p:cNvPr id="31" name="Bildobjekt 30" descr="Boll.png"/>
          <p:cNvPicPr>
            <a:picLocks noChangeAspect="1"/>
          </p:cNvPicPr>
          <p:nvPr/>
        </p:nvPicPr>
        <p:blipFill>
          <a:blip r:embed="rId4" cstate="print"/>
          <a:stretch>
            <a:fillRect/>
          </a:stretch>
        </p:blipFill>
        <p:spPr>
          <a:xfrm>
            <a:off x="2571736" y="3786190"/>
            <a:ext cx="60955" cy="85337"/>
          </a:xfrm>
          <a:prstGeom prst="rect">
            <a:avLst/>
          </a:prstGeom>
        </p:spPr>
      </p:pic>
      <p:pic>
        <p:nvPicPr>
          <p:cNvPr id="32" name="Bildobjekt 31" descr="Boll.png"/>
          <p:cNvPicPr>
            <a:picLocks noChangeAspect="1"/>
          </p:cNvPicPr>
          <p:nvPr/>
        </p:nvPicPr>
        <p:blipFill>
          <a:blip r:embed="rId4" cstate="print"/>
          <a:stretch>
            <a:fillRect/>
          </a:stretch>
        </p:blipFill>
        <p:spPr>
          <a:xfrm>
            <a:off x="2724136" y="3714752"/>
            <a:ext cx="60955" cy="85337"/>
          </a:xfrm>
          <a:prstGeom prst="rect">
            <a:avLst/>
          </a:prstGeom>
        </p:spPr>
      </p:pic>
      <p:pic>
        <p:nvPicPr>
          <p:cNvPr id="33" name="Bildobjekt 32" descr="Boll.png"/>
          <p:cNvPicPr>
            <a:picLocks noChangeAspect="1"/>
          </p:cNvPicPr>
          <p:nvPr/>
        </p:nvPicPr>
        <p:blipFill>
          <a:blip r:embed="rId4" cstate="print"/>
          <a:stretch>
            <a:fillRect/>
          </a:stretch>
        </p:blipFill>
        <p:spPr>
          <a:xfrm>
            <a:off x="2643174" y="3857628"/>
            <a:ext cx="60955" cy="85337"/>
          </a:xfrm>
          <a:prstGeom prst="rect">
            <a:avLst/>
          </a:prstGeom>
        </p:spPr>
      </p:pic>
      <p:sp>
        <p:nvSpPr>
          <p:cNvPr id="34" name="Frihandsfigur 33"/>
          <p:cNvSpPr/>
          <p:nvPr/>
        </p:nvSpPr>
        <p:spPr>
          <a:xfrm>
            <a:off x="2717442" y="4031087"/>
            <a:ext cx="437882" cy="309094"/>
          </a:xfrm>
          <a:custGeom>
            <a:avLst/>
            <a:gdLst>
              <a:gd name="connsiteX0" fmla="*/ 0 w 437882"/>
              <a:gd name="connsiteY0" fmla="*/ 0 h 309094"/>
              <a:gd name="connsiteX1" fmla="*/ 51516 w 437882"/>
              <a:gd name="connsiteY1" fmla="*/ 206062 h 309094"/>
              <a:gd name="connsiteX2" fmla="*/ 231820 w 437882"/>
              <a:gd name="connsiteY2" fmla="*/ 115910 h 309094"/>
              <a:gd name="connsiteX3" fmla="*/ 257578 w 437882"/>
              <a:gd name="connsiteY3" fmla="*/ 283336 h 309094"/>
              <a:gd name="connsiteX4" fmla="*/ 437882 w 437882"/>
              <a:gd name="connsiteY4" fmla="*/ 270457 h 3090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7882" h="309094">
                <a:moveTo>
                  <a:pt x="0" y="0"/>
                </a:moveTo>
                <a:cubicBezTo>
                  <a:pt x="6439" y="93372"/>
                  <a:pt x="12879" y="186744"/>
                  <a:pt x="51516" y="206062"/>
                </a:cubicBezTo>
                <a:cubicBezTo>
                  <a:pt x="90153" y="225380"/>
                  <a:pt x="197476" y="103031"/>
                  <a:pt x="231820" y="115910"/>
                </a:cubicBezTo>
                <a:cubicBezTo>
                  <a:pt x="266164" y="128789"/>
                  <a:pt x="223235" y="257578"/>
                  <a:pt x="257578" y="283336"/>
                </a:cubicBezTo>
                <a:cubicBezTo>
                  <a:pt x="291921" y="309094"/>
                  <a:pt x="403538" y="268311"/>
                  <a:pt x="437882" y="270457"/>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35" name="Frihandsfigur 34"/>
          <p:cNvSpPr/>
          <p:nvPr/>
        </p:nvSpPr>
        <p:spPr>
          <a:xfrm>
            <a:off x="1918952" y="4076164"/>
            <a:ext cx="399245" cy="315532"/>
          </a:xfrm>
          <a:custGeom>
            <a:avLst/>
            <a:gdLst>
              <a:gd name="connsiteX0" fmla="*/ 399245 w 399245"/>
              <a:gd name="connsiteY0" fmla="*/ 32197 h 315532"/>
              <a:gd name="connsiteX1" fmla="*/ 283335 w 399245"/>
              <a:gd name="connsiteY1" fmla="*/ 19318 h 315532"/>
              <a:gd name="connsiteX2" fmla="*/ 167425 w 399245"/>
              <a:gd name="connsiteY2" fmla="*/ 148106 h 315532"/>
              <a:gd name="connsiteX3" fmla="*/ 77273 w 399245"/>
              <a:gd name="connsiteY3" fmla="*/ 173864 h 315532"/>
              <a:gd name="connsiteX4" fmla="*/ 90152 w 399245"/>
              <a:gd name="connsiteY4" fmla="*/ 289774 h 315532"/>
              <a:gd name="connsiteX5" fmla="*/ 0 w 399245"/>
              <a:gd name="connsiteY5" fmla="*/ 315532 h 315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99245" h="315532">
                <a:moveTo>
                  <a:pt x="399245" y="32197"/>
                </a:moveTo>
                <a:cubicBezTo>
                  <a:pt x="360608" y="16098"/>
                  <a:pt x="321972" y="0"/>
                  <a:pt x="283335" y="19318"/>
                </a:cubicBezTo>
                <a:cubicBezTo>
                  <a:pt x="244698" y="38636"/>
                  <a:pt x="201769" y="122348"/>
                  <a:pt x="167425" y="148106"/>
                </a:cubicBezTo>
                <a:cubicBezTo>
                  <a:pt x="133081" y="173864"/>
                  <a:pt x="90152" y="150253"/>
                  <a:pt x="77273" y="173864"/>
                </a:cubicBezTo>
                <a:cubicBezTo>
                  <a:pt x="64394" y="197475"/>
                  <a:pt x="103031" y="266163"/>
                  <a:pt x="90152" y="289774"/>
                </a:cubicBezTo>
                <a:cubicBezTo>
                  <a:pt x="77273" y="313385"/>
                  <a:pt x="38636" y="314458"/>
                  <a:pt x="0" y="315532"/>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pic>
        <p:nvPicPr>
          <p:cNvPr id="36" name="Bildobjekt 35" descr="Skott.png"/>
          <p:cNvPicPr>
            <a:picLocks noChangeAspect="1"/>
          </p:cNvPicPr>
          <p:nvPr/>
        </p:nvPicPr>
        <p:blipFill>
          <a:blip r:embed="rId3" cstate="print"/>
          <a:stretch>
            <a:fillRect/>
          </a:stretch>
        </p:blipFill>
        <p:spPr>
          <a:xfrm rot="9097038">
            <a:off x="1858836" y="4682412"/>
            <a:ext cx="324000" cy="503234"/>
          </a:xfrm>
          <a:prstGeom prst="rect">
            <a:avLst/>
          </a:prstGeom>
        </p:spPr>
      </p:pic>
      <p:pic>
        <p:nvPicPr>
          <p:cNvPr id="37" name="Bildobjekt 36" descr="Skott.png"/>
          <p:cNvPicPr>
            <a:picLocks noChangeAspect="1"/>
          </p:cNvPicPr>
          <p:nvPr/>
        </p:nvPicPr>
        <p:blipFill>
          <a:blip r:embed="rId3" cstate="print"/>
          <a:stretch>
            <a:fillRect/>
          </a:stretch>
        </p:blipFill>
        <p:spPr>
          <a:xfrm rot="11648338">
            <a:off x="2914043" y="4675396"/>
            <a:ext cx="324000" cy="503234"/>
          </a:xfrm>
          <a:prstGeom prst="rect">
            <a:avLst/>
          </a:prstGeom>
        </p:spPr>
      </p:pic>
      <p:pic>
        <p:nvPicPr>
          <p:cNvPr id="39" name="Picture 38"/>
          <p:cNvPicPr>
            <a:picLocks noChangeAspect="1"/>
          </p:cNvPicPr>
          <p:nvPr/>
        </p:nvPicPr>
        <p:blipFill>
          <a:blip r:embed="rId5"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ruta 3"/>
          <p:cNvSpPr txBox="1"/>
          <p:nvPr/>
        </p:nvSpPr>
        <p:spPr>
          <a:xfrm>
            <a:off x="323528" y="1191518"/>
            <a:ext cx="8643966" cy="5693866"/>
          </a:xfrm>
          <a:prstGeom prst="rect">
            <a:avLst/>
          </a:prstGeom>
          <a:noFill/>
        </p:spPr>
        <p:txBody>
          <a:bodyPr wrap="square" rtlCol="0">
            <a:spAutoFit/>
          </a:bodyPr>
          <a:lstStyle/>
          <a:p>
            <a:r>
              <a:rPr lang="sv-SE" sz="1400" b="1" dirty="0"/>
              <a:t>9 år</a:t>
            </a:r>
          </a:p>
          <a:p>
            <a:r>
              <a:rPr lang="sv-SE" sz="1400" dirty="0"/>
              <a:t> </a:t>
            </a:r>
            <a:r>
              <a:rPr lang="sv-SE" sz="1200" dirty="0" smtClean="0"/>
              <a:t>Det </a:t>
            </a:r>
            <a:r>
              <a:rPr lang="sv-SE" sz="1200" dirty="0"/>
              <a:t>är nu dags att börja få ihop det tre delarna Pass, skott och rörelse. Tänk på att alla inte är lika långt </a:t>
            </a:r>
          </a:p>
          <a:p>
            <a:r>
              <a:rPr lang="sv-SE" sz="1200" dirty="0"/>
              <a:t>fram i sin utveckling så var inte rädd för att fortsätta med stillastående passningar/skott. Börja med att </a:t>
            </a:r>
          </a:p>
          <a:p>
            <a:r>
              <a:rPr lang="sv-SE" sz="1200" dirty="0"/>
              <a:t>introducera lite termer ex. olika uppställningar och förklara vad det är. Börja även ”leka” taktik (se femman leken). </a:t>
            </a:r>
          </a:p>
          <a:p>
            <a:r>
              <a:rPr lang="sv-SE" sz="1200" dirty="0"/>
              <a:t> </a:t>
            </a:r>
          </a:p>
          <a:p>
            <a:r>
              <a:rPr lang="sv-SE" sz="1200" u="sng" dirty="0"/>
              <a:t>Du som ledare:</a:t>
            </a:r>
            <a:endParaRPr lang="sv-SE" sz="1200" dirty="0"/>
          </a:p>
          <a:p>
            <a:r>
              <a:rPr lang="sv-SE" sz="1200" dirty="0"/>
              <a:t>Var noga med att uppmärksamma alla dina spelare. Uppmuntra dem att passa varandra och säg ifrån/prata med spelarna om någon skäller ut en lagkompis. Rättvisa är ett extra viktigt ledord för dig i denna åldern.</a:t>
            </a:r>
          </a:p>
          <a:p>
            <a:r>
              <a:rPr lang="sv-SE" sz="1200" dirty="0"/>
              <a:t> </a:t>
            </a:r>
          </a:p>
          <a:p>
            <a:r>
              <a:rPr lang="sv-SE" sz="1200" u="sng" dirty="0"/>
              <a:t>Viktiga träningsmoment:</a:t>
            </a:r>
            <a:endParaRPr lang="sv-SE" sz="1200" dirty="0"/>
          </a:p>
          <a:p>
            <a:pPr lvl="0"/>
            <a:r>
              <a:rPr lang="sv-SE" sz="1200" dirty="0"/>
              <a:t>Pass i rörelse</a:t>
            </a:r>
          </a:p>
          <a:p>
            <a:pPr lvl="0"/>
            <a:r>
              <a:rPr lang="sv-SE" sz="1200" dirty="0"/>
              <a:t>Mottagning av pass i rörelse</a:t>
            </a:r>
          </a:p>
          <a:p>
            <a:pPr lvl="0"/>
            <a:r>
              <a:rPr lang="sv-SE" sz="1200" dirty="0"/>
              <a:t>Skott i rörelse</a:t>
            </a:r>
          </a:p>
          <a:p>
            <a:pPr lvl="0"/>
            <a:r>
              <a:rPr lang="sv-SE" sz="1200" dirty="0"/>
              <a:t>Grunduppställning 2-1-2</a:t>
            </a:r>
          </a:p>
          <a:p>
            <a:r>
              <a:rPr lang="sv-SE" sz="1200" dirty="0"/>
              <a:t> </a:t>
            </a:r>
          </a:p>
          <a:p>
            <a:r>
              <a:rPr lang="sv-SE" sz="1200" u="sng" dirty="0" err="1"/>
              <a:t>Fys</a:t>
            </a:r>
            <a:r>
              <a:rPr lang="sv-SE" sz="1200" dirty="0"/>
              <a:t>:</a:t>
            </a:r>
          </a:p>
          <a:p>
            <a:pPr lvl="0"/>
            <a:r>
              <a:rPr lang="sv-SE" sz="1200" dirty="0"/>
              <a:t>Reaktion</a:t>
            </a:r>
          </a:p>
          <a:p>
            <a:pPr lvl="0"/>
            <a:r>
              <a:rPr lang="sv-SE" sz="1200" dirty="0"/>
              <a:t>Balans</a:t>
            </a:r>
          </a:p>
          <a:p>
            <a:pPr lvl="0"/>
            <a:r>
              <a:rPr lang="sv-SE" sz="1200" dirty="0"/>
              <a:t>Rörlighet</a:t>
            </a:r>
          </a:p>
          <a:p>
            <a:pPr lvl="0"/>
            <a:r>
              <a:rPr lang="sv-SE" sz="1200" dirty="0"/>
              <a:t>Viss Aerob kondition</a:t>
            </a:r>
          </a:p>
          <a:p>
            <a:r>
              <a:rPr lang="sv-SE" sz="1200" dirty="0"/>
              <a:t> </a:t>
            </a:r>
          </a:p>
          <a:p>
            <a:r>
              <a:rPr lang="sv-SE" sz="1200" u="sng" dirty="0" err="1"/>
              <a:t>Uppvärming</a:t>
            </a:r>
            <a:r>
              <a:rPr lang="sv-SE" sz="1200" u="sng" dirty="0"/>
              <a:t> &amp; </a:t>
            </a:r>
            <a:r>
              <a:rPr lang="sv-SE" sz="1200" u="sng" dirty="0" err="1"/>
              <a:t>nervarvning</a:t>
            </a:r>
            <a:r>
              <a:rPr lang="sv-SE" sz="1200" u="sng" dirty="0"/>
              <a:t>:</a:t>
            </a:r>
            <a:endParaRPr lang="sv-SE" sz="1200" dirty="0"/>
          </a:p>
          <a:p>
            <a:pPr lvl="0"/>
            <a:r>
              <a:rPr lang="sv-SE" sz="1200" dirty="0"/>
              <a:t>Lekarna fungerar fortfarande men börja gärna med att de skall springa ett par var i hallen innan ni gör det.</a:t>
            </a:r>
          </a:p>
          <a:p>
            <a:r>
              <a:rPr lang="sv-SE" sz="1200" dirty="0"/>
              <a:t> </a:t>
            </a:r>
          </a:p>
          <a:p>
            <a:r>
              <a:rPr lang="sv-SE" sz="1200" u="sng" dirty="0"/>
              <a:t>Sisu </a:t>
            </a:r>
            <a:r>
              <a:rPr lang="sv-SE" sz="1200" u="sng" dirty="0" err="1"/>
              <a:t>projeket</a:t>
            </a:r>
            <a:r>
              <a:rPr lang="sv-SE" sz="1200" u="sng" dirty="0"/>
              <a:t>:</a:t>
            </a:r>
            <a:endParaRPr lang="sv-SE" sz="1200" dirty="0"/>
          </a:p>
          <a:p>
            <a:r>
              <a:rPr lang="sv-SE" sz="1200" i="1" dirty="0"/>
              <a:t>Bra kompis mot motståndaren </a:t>
            </a:r>
            <a:r>
              <a:rPr lang="sv-SE" sz="1200" dirty="0"/>
              <a:t> (4gånger/sesång, gärna på träningstid.)</a:t>
            </a:r>
          </a:p>
          <a:p>
            <a:r>
              <a:rPr lang="sv-SE" sz="1200" dirty="0"/>
              <a:t>SA har nästa steg i bra kompis projektet. Nu blir det mer fokus på att bete sig bra mot motståndarna. Involvera föräldrarna på så sätt att de får lyssna på vad barnen kommit fram till. På så vis vet föräldrarna vad barnen har för regler inom laget och kan lära sig av dem. </a:t>
            </a:r>
          </a:p>
          <a:p>
            <a:r>
              <a:rPr lang="sv-SE" sz="1200" dirty="0"/>
              <a:t>Detta drivs av ledaren samt SA utifrån frågorna: Vad är snäll? Hur är man snäll? Vad är dum?</a:t>
            </a:r>
          </a:p>
        </p:txBody>
      </p:sp>
      <p:pic>
        <p:nvPicPr>
          <p:cNvPr id="5" name="Picture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Bildobjekt 4"/>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7" name="textruta 6"/>
          <p:cNvSpPr txBox="1"/>
          <p:nvPr/>
        </p:nvSpPr>
        <p:spPr>
          <a:xfrm>
            <a:off x="357158" y="214290"/>
            <a:ext cx="3714776" cy="400110"/>
          </a:xfrm>
          <a:prstGeom prst="rect">
            <a:avLst/>
          </a:prstGeom>
          <a:noFill/>
        </p:spPr>
        <p:txBody>
          <a:bodyPr wrap="square" rtlCol="0">
            <a:spAutoFit/>
          </a:bodyPr>
          <a:lstStyle>
            <a:defPPr>
              <a:defRPr lang="sv-SE"/>
            </a:defPPr>
            <a:lvl1pPr>
              <a:defRPr sz="2000" b="1">
                <a:solidFill>
                  <a:srgbClr val="E90118"/>
                </a:solidFill>
                <a:latin typeface="Times New Roman" pitchFamily="18" charset="0"/>
                <a:cs typeface="Times New Roman" pitchFamily="18" charset="0"/>
              </a:defRPr>
            </a:lvl1pPr>
          </a:lstStyle>
          <a:p>
            <a:r>
              <a:rPr lang="sv-SE" dirty="0"/>
              <a:t>Syfte: Skott i rörelse</a:t>
            </a:r>
          </a:p>
        </p:txBody>
      </p:sp>
      <p:sp>
        <p:nvSpPr>
          <p:cNvPr id="8" name="textruta 7"/>
          <p:cNvSpPr txBox="1"/>
          <p:nvPr/>
        </p:nvSpPr>
        <p:spPr>
          <a:xfrm>
            <a:off x="4714876" y="1491749"/>
            <a:ext cx="4143404" cy="2585323"/>
          </a:xfrm>
          <a:prstGeom prst="rect">
            <a:avLst/>
          </a:prstGeom>
          <a:noFill/>
        </p:spPr>
        <p:txBody>
          <a:bodyPr wrap="square" rtlCol="0">
            <a:spAutoFit/>
          </a:bodyPr>
          <a:lstStyle/>
          <a:p>
            <a:pPr lvl="0"/>
            <a:r>
              <a:rPr lang="sv-SE" sz="1600" dirty="0"/>
              <a:t>1. Spelaren rör sig ner mot de första konerna och springer runt med kropp och boll. Efter detta göra spelaren en dragning på ledaren och bryter in i slottet. Sedan skjuter han/hon i farten vid mitten konen. Sätt gärna ut koner bakom ledaren så att spelarna inte tar en för rak linje mot mål om du vill ha skott. Annars är det friläge.</a:t>
            </a:r>
          </a:p>
          <a:p>
            <a:r>
              <a:rPr lang="sv-SE" sz="1600" dirty="0"/>
              <a:t> </a:t>
            </a:r>
          </a:p>
          <a:p>
            <a:pPr lvl="0"/>
            <a:endParaRPr lang="sv-SE" dirty="0">
              <a:solidFill>
                <a:schemeClr val="bg1">
                  <a:lumMod val="50000"/>
                </a:schemeClr>
              </a:solidFill>
            </a:endParaRPr>
          </a:p>
        </p:txBody>
      </p:sp>
      <p:pic>
        <p:nvPicPr>
          <p:cNvPr id="9" name="Bildobjekt 8" descr="Skott.png"/>
          <p:cNvPicPr>
            <a:picLocks noChangeAspect="1"/>
          </p:cNvPicPr>
          <p:nvPr/>
        </p:nvPicPr>
        <p:blipFill>
          <a:blip r:embed="rId3" cstate="print"/>
          <a:stretch>
            <a:fillRect/>
          </a:stretch>
        </p:blipFill>
        <p:spPr>
          <a:xfrm rot="-480000">
            <a:off x="2247988" y="1520272"/>
            <a:ext cx="324000" cy="503234"/>
          </a:xfrm>
          <a:prstGeom prst="rect">
            <a:avLst/>
          </a:prstGeom>
        </p:spPr>
      </p:pic>
      <p:sp>
        <p:nvSpPr>
          <p:cNvPr id="10" name="textruta 9"/>
          <p:cNvSpPr txBox="1"/>
          <p:nvPr/>
        </p:nvSpPr>
        <p:spPr>
          <a:xfrm>
            <a:off x="4714876" y="3742581"/>
            <a:ext cx="4286280" cy="1846659"/>
          </a:xfrm>
          <a:prstGeom prst="rect">
            <a:avLst/>
          </a:prstGeom>
          <a:noFill/>
        </p:spPr>
        <p:txBody>
          <a:bodyPr wrap="square" rtlCol="0">
            <a:spAutoFit/>
          </a:bodyPr>
          <a:lstStyle/>
          <a:p>
            <a:r>
              <a:rPr lang="sv-SE" sz="1600" dirty="0"/>
              <a:t>2. Spelare A spelar ut till spelare B som rört sig upp i fickan. B tar med sig bollen från fickan och skjuter mot mål. Spelare C går mot mål för att styra eller ta retur. Som ledare skall du agera back mot inlöpningen, men var mycket passiv så spelarna lyckas med övningen.</a:t>
            </a:r>
          </a:p>
          <a:p>
            <a:pPr lvl="0"/>
            <a:endParaRPr lang="sv-SE" dirty="0"/>
          </a:p>
        </p:txBody>
      </p:sp>
      <p:sp>
        <p:nvSpPr>
          <p:cNvPr id="11" name="Likbent triangel 10"/>
          <p:cNvSpPr/>
          <p:nvPr/>
        </p:nvSpPr>
        <p:spPr>
          <a:xfrm>
            <a:off x="3857620" y="278605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2" name="Likbent triangel 11"/>
          <p:cNvSpPr/>
          <p:nvPr/>
        </p:nvSpPr>
        <p:spPr>
          <a:xfrm>
            <a:off x="3571868" y="321468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3" name="Multiplicera 12"/>
          <p:cNvSpPr/>
          <p:nvPr/>
        </p:nvSpPr>
        <p:spPr>
          <a:xfrm flipV="1">
            <a:off x="3357554" y="314324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4" name="Bildobjekt 13" descr="Boll.png"/>
          <p:cNvPicPr>
            <a:picLocks noChangeAspect="1"/>
          </p:cNvPicPr>
          <p:nvPr/>
        </p:nvPicPr>
        <p:blipFill>
          <a:blip r:embed="rId4" cstate="print"/>
          <a:stretch>
            <a:fillRect/>
          </a:stretch>
        </p:blipFill>
        <p:spPr>
          <a:xfrm>
            <a:off x="2143108" y="3857628"/>
            <a:ext cx="60955" cy="85337"/>
          </a:xfrm>
          <a:prstGeom prst="rect">
            <a:avLst/>
          </a:prstGeom>
        </p:spPr>
      </p:pic>
      <p:sp>
        <p:nvSpPr>
          <p:cNvPr id="15" name="Multiplicera 14"/>
          <p:cNvSpPr/>
          <p:nvPr/>
        </p:nvSpPr>
        <p:spPr>
          <a:xfrm flipV="1">
            <a:off x="2214546" y="357187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Likbent triangel 15"/>
          <p:cNvSpPr/>
          <p:nvPr/>
        </p:nvSpPr>
        <p:spPr>
          <a:xfrm>
            <a:off x="3214678" y="257174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textruta 16"/>
          <p:cNvSpPr txBox="1"/>
          <p:nvPr/>
        </p:nvSpPr>
        <p:spPr>
          <a:xfrm>
            <a:off x="3500430" y="1928802"/>
            <a:ext cx="282450" cy="369332"/>
          </a:xfrm>
          <a:prstGeom prst="rect">
            <a:avLst/>
          </a:prstGeom>
          <a:noFill/>
        </p:spPr>
        <p:txBody>
          <a:bodyPr wrap="none" rtlCol="0">
            <a:spAutoFit/>
          </a:bodyPr>
          <a:lstStyle/>
          <a:p>
            <a:r>
              <a:rPr lang="sv-SE" b="1" dirty="0"/>
              <a:t>L</a:t>
            </a:r>
          </a:p>
        </p:txBody>
      </p:sp>
      <p:sp>
        <p:nvSpPr>
          <p:cNvPr id="18" name="Likbent triangel 17"/>
          <p:cNvSpPr/>
          <p:nvPr/>
        </p:nvSpPr>
        <p:spPr>
          <a:xfrm>
            <a:off x="3714744" y="164305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9" name="Likbent triangel 18"/>
          <p:cNvSpPr/>
          <p:nvPr/>
        </p:nvSpPr>
        <p:spPr>
          <a:xfrm>
            <a:off x="3428992" y="164305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0" name="Likbent triangel 19"/>
          <p:cNvSpPr/>
          <p:nvPr/>
        </p:nvSpPr>
        <p:spPr>
          <a:xfrm>
            <a:off x="2571736" y="185736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1" name="Frihandsfigur 20"/>
          <p:cNvSpPr/>
          <p:nvPr/>
        </p:nvSpPr>
        <p:spPr>
          <a:xfrm>
            <a:off x="2382592" y="1944709"/>
            <a:ext cx="1884608" cy="1223494"/>
          </a:xfrm>
          <a:custGeom>
            <a:avLst/>
            <a:gdLst>
              <a:gd name="connsiteX0" fmla="*/ 1068946 w 1884608"/>
              <a:gd name="connsiteY0" fmla="*/ 1223494 h 1223494"/>
              <a:gd name="connsiteX1" fmla="*/ 1481070 w 1884608"/>
              <a:gd name="connsiteY1" fmla="*/ 1184857 h 1223494"/>
              <a:gd name="connsiteX2" fmla="*/ 1674253 w 1884608"/>
              <a:gd name="connsiteY2" fmla="*/ 1068947 h 1223494"/>
              <a:gd name="connsiteX3" fmla="*/ 1854557 w 1884608"/>
              <a:gd name="connsiteY3" fmla="*/ 953037 h 1223494"/>
              <a:gd name="connsiteX4" fmla="*/ 1493949 w 1884608"/>
              <a:gd name="connsiteY4" fmla="*/ 785612 h 1223494"/>
              <a:gd name="connsiteX5" fmla="*/ 1287887 w 1884608"/>
              <a:gd name="connsiteY5" fmla="*/ 888643 h 1223494"/>
              <a:gd name="connsiteX6" fmla="*/ 1043188 w 1884608"/>
              <a:gd name="connsiteY6" fmla="*/ 875764 h 1223494"/>
              <a:gd name="connsiteX7" fmla="*/ 888642 w 1884608"/>
              <a:gd name="connsiteY7" fmla="*/ 901522 h 1223494"/>
              <a:gd name="connsiteX8" fmla="*/ 759853 w 1884608"/>
              <a:gd name="connsiteY8" fmla="*/ 824249 h 1223494"/>
              <a:gd name="connsiteX9" fmla="*/ 721216 w 1884608"/>
              <a:gd name="connsiteY9" fmla="*/ 643945 h 1223494"/>
              <a:gd name="connsiteX10" fmla="*/ 953036 w 1884608"/>
              <a:gd name="connsiteY10" fmla="*/ 528035 h 1223494"/>
              <a:gd name="connsiteX11" fmla="*/ 1197735 w 1884608"/>
              <a:gd name="connsiteY11" fmla="*/ 579550 h 1223494"/>
              <a:gd name="connsiteX12" fmla="*/ 1223493 w 1884608"/>
              <a:gd name="connsiteY12" fmla="*/ 412125 h 1223494"/>
              <a:gd name="connsiteX13" fmla="*/ 978794 w 1884608"/>
              <a:gd name="connsiteY13" fmla="*/ 373488 h 1223494"/>
              <a:gd name="connsiteX14" fmla="*/ 1545464 w 1884608"/>
              <a:gd name="connsiteY14" fmla="*/ 283336 h 1223494"/>
              <a:gd name="connsiteX15" fmla="*/ 1236371 w 1884608"/>
              <a:gd name="connsiteY15" fmla="*/ 38637 h 1223494"/>
              <a:gd name="connsiteX16" fmla="*/ 1043188 w 1884608"/>
              <a:gd name="connsiteY16" fmla="*/ 51516 h 1223494"/>
              <a:gd name="connsiteX17" fmla="*/ 734095 w 1884608"/>
              <a:gd name="connsiteY17" fmla="*/ 103032 h 1223494"/>
              <a:gd name="connsiteX18" fmla="*/ 540912 w 1884608"/>
              <a:gd name="connsiteY18" fmla="*/ 244699 h 1223494"/>
              <a:gd name="connsiteX19" fmla="*/ 334850 w 1884608"/>
              <a:gd name="connsiteY19" fmla="*/ 180305 h 1223494"/>
              <a:gd name="connsiteX20" fmla="*/ 115909 w 1884608"/>
              <a:gd name="connsiteY20" fmla="*/ 257578 h 1223494"/>
              <a:gd name="connsiteX21" fmla="*/ 0 w 1884608"/>
              <a:gd name="connsiteY21" fmla="*/ 141668 h 12234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884608" h="1223494">
                <a:moveTo>
                  <a:pt x="1068946" y="1223494"/>
                </a:moveTo>
                <a:cubicBezTo>
                  <a:pt x="1224565" y="1217054"/>
                  <a:pt x="1380185" y="1210615"/>
                  <a:pt x="1481070" y="1184857"/>
                </a:cubicBezTo>
                <a:cubicBezTo>
                  <a:pt x="1581955" y="1159099"/>
                  <a:pt x="1612005" y="1107584"/>
                  <a:pt x="1674253" y="1068947"/>
                </a:cubicBezTo>
                <a:cubicBezTo>
                  <a:pt x="1736501" y="1030310"/>
                  <a:pt x="1884608" y="1000259"/>
                  <a:pt x="1854557" y="953037"/>
                </a:cubicBezTo>
                <a:cubicBezTo>
                  <a:pt x="1824506" y="905815"/>
                  <a:pt x="1588394" y="796344"/>
                  <a:pt x="1493949" y="785612"/>
                </a:cubicBezTo>
                <a:cubicBezTo>
                  <a:pt x="1399504" y="774880"/>
                  <a:pt x="1363014" y="873618"/>
                  <a:pt x="1287887" y="888643"/>
                </a:cubicBezTo>
                <a:cubicBezTo>
                  <a:pt x="1212760" y="903668"/>
                  <a:pt x="1109729" y="873618"/>
                  <a:pt x="1043188" y="875764"/>
                </a:cubicBezTo>
                <a:cubicBezTo>
                  <a:pt x="976647" y="877910"/>
                  <a:pt x="935864" y="910108"/>
                  <a:pt x="888642" y="901522"/>
                </a:cubicBezTo>
                <a:cubicBezTo>
                  <a:pt x="841420" y="892936"/>
                  <a:pt x="787757" y="867179"/>
                  <a:pt x="759853" y="824249"/>
                </a:cubicBezTo>
                <a:cubicBezTo>
                  <a:pt x="731949" y="781320"/>
                  <a:pt x="689019" y="693314"/>
                  <a:pt x="721216" y="643945"/>
                </a:cubicBezTo>
                <a:cubicBezTo>
                  <a:pt x="753413" y="594576"/>
                  <a:pt x="873616" y="538767"/>
                  <a:pt x="953036" y="528035"/>
                </a:cubicBezTo>
                <a:cubicBezTo>
                  <a:pt x="1032456" y="517303"/>
                  <a:pt x="1152659" y="598868"/>
                  <a:pt x="1197735" y="579550"/>
                </a:cubicBezTo>
                <a:cubicBezTo>
                  <a:pt x="1242811" y="560232"/>
                  <a:pt x="1259983" y="446469"/>
                  <a:pt x="1223493" y="412125"/>
                </a:cubicBezTo>
                <a:cubicBezTo>
                  <a:pt x="1187003" y="377781"/>
                  <a:pt x="925132" y="394953"/>
                  <a:pt x="978794" y="373488"/>
                </a:cubicBezTo>
                <a:cubicBezTo>
                  <a:pt x="1032456" y="352023"/>
                  <a:pt x="1502534" y="339145"/>
                  <a:pt x="1545464" y="283336"/>
                </a:cubicBezTo>
                <a:cubicBezTo>
                  <a:pt x="1588394" y="227527"/>
                  <a:pt x="1320084" y="77274"/>
                  <a:pt x="1236371" y="38637"/>
                </a:cubicBezTo>
                <a:cubicBezTo>
                  <a:pt x="1152658" y="0"/>
                  <a:pt x="1126901" y="40783"/>
                  <a:pt x="1043188" y="51516"/>
                </a:cubicBezTo>
                <a:cubicBezTo>
                  <a:pt x="959475" y="62249"/>
                  <a:pt x="817808" y="70835"/>
                  <a:pt x="734095" y="103032"/>
                </a:cubicBezTo>
                <a:cubicBezTo>
                  <a:pt x="650382" y="135229"/>
                  <a:pt x="607453" y="231820"/>
                  <a:pt x="540912" y="244699"/>
                </a:cubicBezTo>
                <a:cubicBezTo>
                  <a:pt x="474371" y="257578"/>
                  <a:pt x="405684" y="178159"/>
                  <a:pt x="334850" y="180305"/>
                </a:cubicBezTo>
                <a:cubicBezTo>
                  <a:pt x="264016" y="182451"/>
                  <a:pt x="171717" y="264018"/>
                  <a:pt x="115909" y="257578"/>
                </a:cubicBezTo>
                <a:cubicBezTo>
                  <a:pt x="60101" y="251139"/>
                  <a:pt x="30050" y="196403"/>
                  <a:pt x="0" y="141668"/>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22" name="Rak 21"/>
          <p:cNvCxnSpPr/>
          <p:nvPr/>
        </p:nvCxnSpPr>
        <p:spPr>
          <a:xfrm rot="10800000" flipV="1">
            <a:off x="2000232" y="3786190"/>
            <a:ext cx="214314" cy="71438"/>
          </a:xfrm>
          <a:prstGeom prst="line">
            <a:avLst/>
          </a:prstGeom>
          <a:ln/>
        </p:spPr>
        <p:style>
          <a:lnRef idx="1">
            <a:schemeClr val="dk1"/>
          </a:lnRef>
          <a:fillRef idx="0">
            <a:schemeClr val="dk1"/>
          </a:fillRef>
          <a:effectRef idx="0">
            <a:schemeClr val="dk1"/>
          </a:effectRef>
          <a:fontRef idx="minor">
            <a:schemeClr val="tx1"/>
          </a:fontRef>
        </p:style>
      </p:cxnSp>
      <p:sp>
        <p:nvSpPr>
          <p:cNvPr id="23" name="Multiplicera 22"/>
          <p:cNvSpPr/>
          <p:nvPr/>
        </p:nvSpPr>
        <p:spPr>
          <a:xfrm flipV="1">
            <a:off x="500034" y="442913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4" name="Multiplicera 23"/>
          <p:cNvSpPr/>
          <p:nvPr/>
        </p:nvSpPr>
        <p:spPr>
          <a:xfrm flipV="1">
            <a:off x="3500430" y="485776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b="1" dirty="0"/>
          </a:p>
        </p:txBody>
      </p:sp>
      <p:pic>
        <p:nvPicPr>
          <p:cNvPr id="25" name="Bildobjekt 24" descr="Boll.png"/>
          <p:cNvPicPr>
            <a:picLocks noChangeAspect="1"/>
          </p:cNvPicPr>
          <p:nvPr/>
        </p:nvPicPr>
        <p:blipFill>
          <a:blip r:embed="rId4" cstate="print"/>
          <a:stretch>
            <a:fillRect/>
          </a:stretch>
        </p:blipFill>
        <p:spPr>
          <a:xfrm>
            <a:off x="2367905" y="3929066"/>
            <a:ext cx="60955" cy="85337"/>
          </a:xfrm>
          <a:prstGeom prst="rect">
            <a:avLst/>
          </a:prstGeom>
        </p:spPr>
      </p:pic>
      <p:pic>
        <p:nvPicPr>
          <p:cNvPr id="26" name="Bildobjekt 25" descr="Boll.png"/>
          <p:cNvPicPr>
            <a:picLocks noChangeAspect="1"/>
          </p:cNvPicPr>
          <p:nvPr/>
        </p:nvPicPr>
        <p:blipFill>
          <a:blip r:embed="rId4" cstate="print"/>
          <a:stretch>
            <a:fillRect/>
          </a:stretch>
        </p:blipFill>
        <p:spPr>
          <a:xfrm>
            <a:off x="2500298" y="3786190"/>
            <a:ext cx="60955" cy="85337"/>
          </a:xfrm>
          <a:prstGeom prst="rect">
            <a:avLst/>
          </a:prstGeom>
        </p:spPr>
      </p:pic>
      <p:pic>
        <p:nvPicPr>
          <p:cNvPr id="27" name="Bildobjekt 26" descr="Boll.png"/>
          <p:cNvPicPr>
            <a:picLocks noChangeAspect="1"/>
          </p:cNvPicPr>
          <p:nvPr/>
        </p:nvPicPr>
        <p:blipFill>
          <a:blip r:embed="rId4" cstate="print"/>
          <a:stretch>
            <a:fillRect/>
          </a:stretch>
        </p:blipFill>
        <p:spPr>
          <a:xfrm>
            <a:off x="2571736" y="3938590"/>
            <a:ext cx="60955" cy="85337"/>
          </a:xfrm>
          <a:prstGeom prst="rect">
            <a:avLst/>
          </a:prstGeom>
        </p:spPr>
      </p:pic>
      <p:pic>
        <p:nvPicPr>
          <p:cNvPr id="28" name="Bildobjekt 27" descr="Boll.png"/>
          <p:cNvPicPr>
            <a:picLocks noChangeAspect="1"/>
          </p:cNvPicPr>
          <p:nvPr/>
        </p:nvPicPr>
        <p:blipFill>
          <a:blip r:embed="rId4" cstate="print"/>
          <a:stretch>
            <a:fillRect/>
          </a:stretch>
        </p:blipFill>
        <p:spPr>
          <a:xfrm>
            <a:off x="2724136" y="3857628"/>
            <a:ext cx="60955" cy="85337"/>
          </a:xfrm>
          <a:prstGeom prst="rect">
            <a:avLst/>
          </a:prstGeom>
        </p:spPr>
      </p:pic>
      <p:sp>
        <p:nvSpPr>
          <p:cNvPr id="29" name="Multiplicera 28"/>
          <p:cNvSpPr/>
          <p:nvPr/>
        </p:nvSpPr>
        <p:spPr>
          <a:xfrm flipV="1">
            <a:off x="2428860" y="350043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0" name="Multiplicera 29"/>
          <p:cNvSpPr/>
          <p:nvPr/>
        </p:nvSpPr>
        <p:spPr>
          <a:xfrm flipV="1">
            <a:off x="2643174" y="350043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1" name="Multiplicera 30"/>
          <p:cNvSpPr/>
          <p:nvPr/>
        </p:nvSpPr>
        <p:spPr>
          <a:xfrm flipV="1">
            <a:off x="3643306" y="457200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2" name="Multiplicera 31"/>
          <p:cNvSpPr/>
          <p:nvPr/>
        </p:nvSpPr>
        <p:spPr>
          <a:xfrm flipV="1">
            <a:off x="3714744" y="43576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33" name="Rak pil 32"/>
          <p:cNvCxnSpPr/>
          <p:nvPr/>
        </p:nvCxnSpPr>
        <p:spPr>
          <a:xfrm rot="10800000" flipV="1">
            <a:off x="2571736" y="5214950"/>
            <a:ext cx="857256" cy="64294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34" name="Multiplicera 33"/>
          <p:cNvSpPr/>
          <p:nvPr/>
        </p:nvSpPr>
        <p:spPr>
          <a:xfrm flipV="1">
            <a:off x="142844" y="43576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5" name="Multiplicera 34"/>
          <p:cNvSpPr/>
          <p:nvPr/>
        </p:nvSpPr>
        <p:spPr>
          <a:xfrm flipV="1">
            <a:off x="142844" y="457200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6" name="Multiplicera 35"/>
          <p:cNvSpPr/>
          <p:nvPr/>
        </p:nvSpPr>
        <p:spPr>
          <a:xfrm flipV="1">
            <a:off x="642910" y="385762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37" name="Rak 36"/>
          <p:cNvCxnSpPr/>
          <p:nvPr/>
        </p:nvCxnSpPr>
        <p:spPr>
          <a:xfrm rot="10800000" flipV="1">
            <a:off x="928662" y="4000504"/>
            <a:ext cx="285752" cy="71438"/>
          </a:xfrm>
          <a:prstGeom prst="line">
            <a:avLst/>
          </a:prstGeom>
          <a:ln/>
        </p:spPr>
        <p:style>
          <a:lnRef idx="1">
            <a:schemeClr val="dk1"/>
          </a:lnRef>
          <a:fillRef idx="0">
            <a:schemeClr val="dk1"/>
          </a:fillRef>
          <a:effectRef idx="0">
            <a:schemeClr val="dk1"/>
          </a:effectRef>
          <a:fontRef idx="minor">
            <a:schemeClr val="tx1"/>
          </a:fontRef>
        </p:style>
      </p:cxnSp>
      <p:cxnSp>
        <p:nvCxnSpPr>
          <p:cNvPr id="38" name="Rak 37"/>
          <p:cNvCxnSpPr/>
          <p:nvPr/>
        </p:nvCxnSpPr>
        <p:spPr>
          <a:xfrm rot="10800000" flipV="1">
            <a:off x="1357290" y="3929066"/>
            <a:ext cx="285752" cy="71438"/>
          </a:xfrm>
          <a:prstGeom prst="line">
            <a:avLst/>
          </a:prstGeom>
          <a:ln/>
        </p:spPr>
        <p:style>
          <a:lnRef idx="1">
            <a:schemeClr val="dk1"/>
          </a:lnRef>
          <a:fillRef idx="0">
            <a:schemeClr val="dk1"/>
          </a:fillRef>
          <a:effectRef idx="0">
            <a:schemeClr val="dk1"/>
          </a:effectRef>
          <a:fontRef idx="minor">
            <a:schemeClr val="tx1"/>
          </a:fontRef>
        </p:style>
      </p:cxnSp>
      <p:cxnSp>
        <p:nvCxnSpPr>
          <p:cNvPr id="39" name="Rak 38"/>
          <p:cNvCxnSpPr/>
          <p:nvPr/>
        </p:nvCxnSpPr>
        <p:spPr>
          <a:xfrm rot="10800000" flipV="1">
            <a:off x="1714480" y="3857628"/>
            <a:ext cx="214314" cy="71438"/>
          </a:xfrm>
          <a:prstGeom prst="line">
            <a:avLst/>
          </a:prstGeom>
          <a:ln/>
        </p:spPr>
        <p:style>
          <a:lnRef idx="1">
            <a:schemeClr val="dk1"/>
          </a:lnRef>
          <a:fillRef idx="0">
            <a:schemeClr val="dk1"/>
          </a:fillRef>
          <a:effectRef idx="0">
            <a:schemeClr val="dk1"/>
          </a:effectRef>
          <a:fontRef idx="minor">
            <a:schemeClr val="tx1"/>
          </a:fontRef>
        </p:style>
      </p:cxnSp>
      <p:cxnSp>
        <p:nvCxnSpPr>
          <p:cNvPr id="40" name="Rak pil 39"/>
          <p:cNvCxnSpPr/>
          <p:nvPr/>
        </p:nvCxnSpPr>
        <p:spPr>
          <a:xfrm rot="5400000" flipH="1" flipV="1">
            <a:off x="535753" y="4321975"/>
            <a:ext cx="285752"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41" name="Frihandsfigur 40"/>
          <p:cNvSpPr/>
          <p:nvPr/>
        </p:nvSpPr>
        <p:spPr>
          <a:xfrm>
            <a:off x="843566" y="4159876"/>
            <a:ext cx="579549" cy="528034"/>
          </a:xfrm>
          <a:custGeom>
            <a:avLst/>
            <a:gdLst>
              <a:gd name="connsiteX0" fmla="*/ 19319 w 579549"/>
              <a:gd name="connsiteY0" fmla="*/ 0 h 528034"/>
              <a:gd name="connsiteX1" fmla="*/ 45076 w 579549"/>
              <a:gd name="connsiteY1" fmla="*/ 154547 h 528034"/>
              <a:gd name="connsiteX2" fmla="*/ 289775 w 579549"/>
              <a:gd name="connsiteY2" fmla="*/ 141668 h 528034"/>
              <a:gd name="connsiteX3" fmla="*/ 238259 w 579549"/>
              <a:gd name="connsiteY3" fmla="*/ 309093 h 528034"/>
              <a:gd name="connsiteX4" fmla="*/ 418564 w 579549"/>
              <a:gd name="connsiteY4" fmla="*/ 270456 h 528034"/>
              <a:gd name="connsiteX5" fmla="*/ 341290 w 579549"/>
              <a:gd name="connsiteY5" fmla="*/ 476518 h 528034"/>
              <a:gd name="connsiteX6" fmla="*/ 547352 w 579549"/>
              <a:gd name="connsiteY6" fmla="*/ 399245 h 528034"/>
              <a:gd name="connsiteX7" fmla="*/ 534473 w 579549"/>
              <a:gd name="connsiteY7" fmla="*/ 489397 h 528034"/>
              <a:gd name="connsiteX8" fmla="*/ 560231 w 579549"/>
              <a:gd name="connsiteY8" fmla="*/ 528034 h 528034"/>
              <a:gd name="connsiteX9" fmla="*/ 560231 w 579549"/>
              <a:gd name="connsiteY9" fmla="*/ 528034 h 528034"/>
              <a:gd name="connsiteX10" fmla="*/ 573110 w 579549"/>
              <a:gd name="connsiteY10" fmla="*/ 528034 h 5280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79549" h="528034">
                <a:moveTo>
                  <a:pt x="19319" y="0"/>
                </a:moveTo>
                <a:cubicBezTo>
                  <a:pt x="9659" y="65468"/>
                  <a:pt x="0" y="130936"/>
                  <a:pt x="45076" y="154547"/>
                </a:cubicBezTo>
                <a:cubicBezTo>
                  <a:pt x="90152" y="178158"/>
                  <a:pt x="257578" y="115910"/>
                  <a:pt x="289775" y="141668"/>
                </a:cubicBezTo>
                <a:cubicBezTo>
                  <a:pt x="321972" y="167426"/>
                  <a:pt x="216794" y="287628"/>
                  <a:pt x="238259" y="309093"/>
                </a:cubicBezTo>
                <a:cubicBezTo>
                  <a:pt x="259724" y="330558"/>
                  <a:pt x="401392" y="242552"/>
                  <a:pt x="418564" y="270456"/>
                </a:cubicBezTo>
                <a:cubicBezTo>
                  <a:pt x="435736" y="298360"/>
                  <a:pt x="319825" y="455053"/>
                  <a:pt x="341290" y="476518"/>
                </a:cubicBezTo>
                <a:cubicBezTo>
                  <a:pt x="362755" y="497983"/>
                  <a:pt x="515155" y="397099"/>
                  <a:pt x="547352" y="399245"/>
                </a:cubicBezTo>
                <a:cubicBezTo>
                  <a:pt x="579549" y="401391"/>
                  <a:pt x="532327" y="467932"/>
                  <a:pt x="534473" y="489397"/>
                </a:cubicBezTo>
                <a:cubicBezTo>
                  <a:pt x="536620" y="510862"/>
                  <a:pt x="560231" y="528034"/>
                  <a:pt x="560231" y="528034"/>
                </a:cubicBezTo>
                <a:lnTo>
                  <a:pt x="560231" y="528034"/>
                </a:lnTo>
                <a:lnTo>
                  <a:pt x="573110" y="528034"/>
                </a:ln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pic>
        <p:nvPicPr>
          <p:cNvPr id="42" name="Bildobjekt 41" descr="Skott.png"/>
          <p:cNvPicPr>
            <a:picLocks noChangeAspect="1"/>
          </p:cNvPicPr>
          <p:nvPr/>
        </p:nvPicPr>
        <p:blipFill>
          <a:blip r:embed="rId3" cstate="print"/>
          <a:stretch>
            <a:fillRect/>
          </a:stretch>
        </p:blipFill>
        <p:spPr>
          <a:xfrm rot="7641875">
            <a:off x="1493588" y="4673288"/>
            <a:ext cx="324000" cy="503234"/>
          </a:xfrm>
          <a:prstGeom prst="rect">
            <a:avLst/>
          </a:prstGeom>
        </p:spPr>
      </p:pic>
      <p:sp>
        <p:nvSpPr>
          <p:cNvPr id="43" name="textruta 42"/>
          <p:cNvSpPr txBox="1"/>
          <p:nvPr/>
        </p:nvSpPr>
        <p:spPr>
          <a:xfrm>
            <a:off x="2000232" y="3429000"/>
            <a:ext cx="324128" cy="369332"/>
          </a:xfrm>
          <a:prstGeom prst="rect">
            <a:avLst/>
          </a:prstGeom>
          <a:noFill/>
        </p:spPr>
        <p:txBody>
          <a:bodyPr wrap="none" rtlCol="0">
            <a:spAutoFit/>
          </a:bodyPr>
          <a:lstStyle/>
          <a:p>
            <a:r>
              <a:rPr lang="sv-SE" b="1" dirty="0"/>
              <a:t>A</a:t>
            </a:r>
          </a:p>
        </p:txBody>
      </p:sp>
      <p:sp>
        <p:nvSpPr>
          <p:cNvPr id="44" name="textruta 43"/>
          <p:cNvSpPr txBox="1"/>
          <p:nvPr/>
        </p:nvSpPr>
        <p:spPr>
          <a:xfrm>
            <a:off x="571472" y="4429132"/>
            <a:ext cx="314510" cy="369332"/>
          </a:xfrm>
          <a:prstGeom prst="rect">
            <a:avLst/>
          </a:prstGeom>
          <a:noFill/>
        </p:spPr>
        <p:txBody>
          <a:bodyPr wrap="none" rtlCol="0">
            <a:spAutoFit/>
          </a:bodyPr>
          <a:lstStyle/>
          <a:p>
            <a:r>
              <a:rPr lang="sv-SE" b="1" dirty="0"/>
              <a:t>B</a:t>
            </a:r>
          </a:p>
        </p:txBody>
      </p:sp>
      <p:sp>
        <p:nvSpPr>
          <p:cNvPr id="45" name="textruta 44"/>
          <p:cNvSpPr txBox="1"/>
          <p:nvPr/>
        </p:nvSpPr>
        <p:spPr>
          <a:xfrm>
            <a:off x="3571868" y="4857760"/>
            <a:ext cx="235056" cy="369332"/>
          </a:xfrm>
          <a:prstGeom prst="rect">
            <a:avLst/>
          </a:prstGeom>
          <a:noFill/>
        </p:spPr>
        <p:txBody>
          <a:bodyPr wrap="square" rtlCol="0">
            <a:spAutoFit/>
          </a:bodyPr>
          <a:lstStyle/>
          <a:p>
            <a:r>
              <a:rPr lang="sv-SE" b="1" dirty="0"/>
              <a:t>C</a:t>
            </a:r>
          </a:p>
        </p:txBody>
      </p:sp>
      <p:sp>
        <p:nvSpPr>
          <p:cNvPr id="46" name="textruta 45"/>
          <p:cNvSpPr txBox="1"/>
          <p:nvPr/>
        </p:nvSpPr>
        <p:spPr>
          <a:xfrm>
            <a:off x="2714612" y="5286388"/>
            <a:ext cx="282450" cy="369332"/>
          </a:xfrm>
          <a:prstGeom prst="rect">
            <a:avLst/>
          </a:prstGeom>
          <a:noFill/>
        </p:spPr>
        <p:txBody>
          <a:bodyPr wrap="none" rtlCol="0">
            <a:spAutoFit/>
          </a:bodyPr>
          <a:lstStyle/>
          <a:p>
            <a:r>
              <a:rPr lang="sv-SE" b="1" dirty="0"/>
              <a:t>L</a:t>
            </a:r>
          </a:p>
        </p:txBody>
      </p:sp>
      <p:pic>
        <p:nvPicPr>
          <p:cNvPr id="48" name="Picture 47"/>
          <p:cNvPicPr>
            <a:picLocks noChangeAspect="1"/>
          </p:cNvPicPr>
          <p:nvPr/>
        </p:nvPicPr>
        <p:blipFill>
          <a:blip r:embed="rId5"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textruta 5"/>
          <p:cNvSpPr txBox="1"/>
          <p:nvPr/>
        </p:nvSpPr>
        <p:spPr>
          <a:xfrm>
            <a:off x="357158" y="214290"/>
            <a:ext cx="3714776" cy="400110"/>
          </a:xfrm>
          <a:prstGeom prst="rect">
            <a:avLst/>
          </a:prstGeom>
          <a:noFill/>
        </p:spPr>
        <p:txBody>
          <a:bodyPr wrap="square" rtlCol="0">
            <a:spAutoFit/>
          </a:bodyPr>
          <a:lstStyle>
            <a:defPPr>
              <a:defRPr lang="sv-SE"/>
            </a:defPPr>
            <a:lvl1pPr>
              <a:defRPr sz="2000" b="1">
                <a:solidFill>
                  <a:srgbClr val="E90118"/>
                </a:solidFill>
                <a:latin typeface="Times New Roman" pitchFamily="18" charset="0"/>
                <a:cs typeface="Times New Roman" pitchFamily="18" charset="0"/>
              </a:defRPr>
            </a:lvl1pPr>
          </a:lstStyle>
          <a:p>
            <a:r>
              <a:rPr lang="sv-SE" dirty="0"/>
              <a:t>Syfte:  Passningar i rörelse</a:t>
            </a:r>
          </a:p>
        </p:txBody>
      </p:sp>
      <p:sp>
        <p:nvSpPr>
          <p:cNvPr id="7" name="textruta 6"/>
          <p:cNvSpPr txBox="1"/>
          <p:nvPr/>
        </p:nvSpPr>
        <p:spPr>
          <a:xfrm>
            <a:off x="4786314" y="1428088"/>
            <a:ext cx="4071966" cy="2092881"/>
          </a:xfrm>
          <a:prstGeom prst="rect">
            <a:avLst/>
          </a:prstGeom>
          <a:noFill/>
        </p:spPr>
        <p:txBody>
          <a:bodyPr wrap="square" rtlCol="0">
            <a:spAutoFit/>
          </a:bodyPr>
          <a:lstStyle/>
          <a:p>
            <a:r>
              <a:rPr lang="sv-SE" sz="1600" dirty="0"/>
              <a:t>1. Spelaren rör sig genom hinderbanan och väggspelar med sig själv mot en bänk och avslutar sedan med ett friläge. Se till att friläget inte tar för lång tid men lägg vikten vid att passningen funkar. Det kan vara lite svårt innan de lär sig vart de skall träffa på bänken för att få bollen dit de vill.</a:t>
            </a:r>
          </a:p>
          <a:p>
            <a:pPr lvl="0"/>
            <a:endParaRPr lang="sv-SE" dirty="0">
              <a:solidFill>
                <a:schemeClr val="bg1">
                  <a:lumMod val="50000"/>
                </a:schemeClr>
              </a:solidFill>
            </a:endParaRPr>
          </a:p>
        </p:txBody>
      </p:sp>
      <p:cxnSp>
        <p:nvCxnSpPr>
          <p:cNvPr id="8" name="Rak 7"/>
          <p:cNvCxnSpPr/>
          <p:nvPr/>
        </p:nvCxnSpPr>
        <p:spPr>
          <a:xfrm rot="10800000">
            <a:off x="1500166" y="2928934"/>
            <a:ext cx="214314" cy="0"/>
          </a:xfrm>
          <a:prstGeom prst="line">
            <a:avLst/>
          </a:prstGeom>
          <a:ln/>
        </p:spPr>
        <p:style>
          <a:lnRef idx="1">
            <a:schemeClr val="dk1"/>
          </a:lnRef>
          <a:fillRef idx="0">
            <a:schemeClr val="dk1"/>
          </a:fillRef>
          <a:effectRef idx="0">
            <a:schemeClr val="dk1"/>
          </a:effectRef>
          <a:fontRef idx="minor">
            <a:schemeClr val="tx1"/>
          </a:fontRef>
        </p:style>
      </p:cxnSp>
      <p:pic>
        <p:nvPicPr>
          <p:cNvPr id="9" name="Bildobjekt 8" descr="Skott.png"/>
          <p:cNvPicPr>
            <a:picLocks noChangeAspect="1"/>
          </p:cNvPicPr>
          <p:nvPr/>
        </p:nvPicPr>
        <p:blipFill>
          <a:blip r:embed="rId3" cstate="print"/>
          <a:stretch>
            <a:fillRect/>
          </a:stretch>
        </p:blipFill>
        <p:spPr>
          <a:xfrm rot="8928311">
            <a:off x="1977598" y="4547055"/>
            <a:ext cx="324000" cy="503234"/>
          </a:xfrm>
          <a:prstGeom prst="rect">
            <a:avLst/>
          </a:prstGeom>
        </p:spPr>
      </p:pic>
      <p:sp>
        <p:nvSpPr>
          <p:cNvPr id="10" name="textruta 9"/>
          <p:cNvSpPr txBox="1"/>
          <p:nvPr/>
        </p:nvSpPr>
        <p:spPr>
          <a:xfrm>
            <a:off x="4714876" y="3856980"/>
            <a:ext cx="4286280" cy="2308324"/>
          </a:xfrm>
          <a:prstGeom prst="rect">
            <a:avLst/>
          </a:prstGeom>
          <a:noFill/>
        </p:spPr>
        <p:txBody>
          <a:bodyPr wrap="square" rtlCol="0">
            <a:spAutoFit/>
          </a:bodyPr>
          <a:lstStyle/>
          <a:p>
            <a:pPr lvl="0"/>
            <a:r>
              <a:rPr lang="sv-SE" sz="1600" dirty="0"/>
              <a:t>2. Spelaren springer ”gatlopp” mellan passarna och passar tillbaka bollen. Efter sista passningen så vänder de runt vid konen och springer mot mål där de får en passning som de skall skjuta på. Denna övningen går att variera på flera sätt genom olika långa passningar, direktpassningar om de klarar det, friläge mm. Glöm inte att byta ut de fasta passar efter ett tag och se till att dessa har några extra bollar.  </a:t>
            </a:r>
            <a:endParaRPr lang="sv-SE" dirty="0"/>
          </a:p>
        </p:txBody>
      </p:sp>
      <p:sp>
        <p:nvSpPr>
          <p:cNvPr id="11" name="Likbent triangel 10"/>
          <p:cNvSpPr/>
          <p:nvPr/>
        </p:nvSpPr>
        <p:spPr>
          <a:xfrm>
            <a:off x="2357422" y="321468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2" name="Likbent triangel 11"/>
          <p:cNvSpPr/>
          <p:nvPr/>
        </p:nvSpPr>
        <p:spPr>
          <a:xfrm>
            <a:off x="857224" y="600076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3" name="Multiplicera 12"/>
          <p:cNvSpPr/>
          <p:nvPr/>
        </p:nvSpPr>
        <p:spPr>
          <a:xfrm flipV="1">
            <a:off x="3500430" y="314324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4" name="Bildobjekt 13" descr="Boll.png"/>
          <p:cNvPicPr>
            <a:picLocks noChangeAspect="1"/>
          </p:cNvPicPr>
          <p:nvPr/>
        </p:nvPicPr>
        <p:blipFill>
          <a:blip r:embed="rId4" cstate="print"/>
          <a:stretch>
            <a:fillRect/>
          </a:stretch>
        </p:blipFill>
        <p:spPr>
          <a:xfrm>
            <a:off x="3510913" y="3000372"/>
            <a:ext cx="60955" cy="85337"/>
          </a:xfrm>
          <a:prstGeom prst="rect">
            <a:avLst/>
          </a:prstGeom>
        </p:spPr>
      </p:pic>
      <p:sp>
        <p:nvSpPr>
          <p:cNvPr id="15" name="Multiplicera 14"/>
          <p:cNvSpPr/>
          <p:nvPr/>
        </p:nvSpPr>
        <p:spPr>
          <a:xfrm flipV="1">
            <a:off x="1714480" y="271462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Multiplicera 15"/>
          <p:cNvSpPr/>
          <p:nvPr/>
        </p:nvSpPr>
        <p:spPr>
          <a:xfrm flipV="1">
            <a:off x="3714744" y="314324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7" name="Multiplicera 16"/>
          <p:cNvSpPr/>
          <p:nvPr/>
        </p:nvSpPr>
        <p:spPr>
          <a:xfrm flipV="1">
            <a:off x="3929058" y="314324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8" name="Likbent triangel 17"/>
          <p:cNvSpPr/>
          <p:nvPr/>
        </p:nvSpPr>
        <p:spPr>
          <a:xfrm>
            <a:off x="3286116" y="335756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9" name="Likbent triangel 18"/>
          <p:cNvSpPr/>
          <p:nvPr/>
        </p:nvSpPr>
        <p:spPr>
          <a:xfrm>
            <a:off x="2928926" y="257174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0" name="Likbent triangel 19"/>
          <p:cNvSpPr/>
          <p:nvPr/>
        </p:nvSpPr>
        <p:spPr>
          <a:xfrm>
            <a:off x="1928794" y="285749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2" name="Frihandsfigur 21"/>
          <p:cNvSpPr/>
          <p:nvPr/>
        </p:nvSpPr>
        <p:spPr>
          <a:xfrm>
            <a:off x="1918952" y="2453426"/>
            <a:ext cx="1506828" cy="1004551"/>
          </a:xfrm>
          <a:custGeom>
            <a:avLst/>
            <a:gdLst>
              <a:gd name="connsiteX0" fmla="*/ 1506828 w 1506828"/>
              <a:gd name="connsiteY0" fmla="*/ 830687 h 1004551"/>
              <a:gd name="connsiteX1" fmla="*/ 1313645 w 1506828"/>
              <a:gd name="connsiteY1" fmla="*/ 714777 h 1004551"/>
              <a:gd name="connsiteX2" fmla="*/ 1468192 w 1506828"/>
              <a:gd name="connsiteY2" fmla="*/ 585988 h 1004551"/>
              <a:gd name="connsiteX3" fmla="*/ 1287887 w 1506828"/>
              <a:gd name="connsiteY3" fmla="*/ 470078 h 1004551"/>
              <a:gd name="connsiteX4" fmla="*/ 1365161 w 1506828"/>
              <a:gd name="connsiteY4" fmla="*/ 276895 h 1004551"/>
              <a:gd name="connsiteX5" fmla="*/ 1275009 w 1506828"/>
              <a:gd name="connsiteY5" fmla="*/ 173864 h 1004551"/>
              <a:gd name="connsiteX6" fmla="*/ 1223493 w 1506828"/>
              <a:gd name="connsiteY6" fmla="*/ 19318 h 1004551"/>
              <a:gd name="connsiteX7" fmla="*/ 1146220 w 1506828"/>
              <a:gd name="connsiteY7" fmla="*/ 57954 h 1004551"/>
              <a:gd name="connsiteX8" fmla="*/ 965916 w 1506828"/>
              <a:gd name="connsiteY8" fmla="*/ 109470 h 1004551"/>
              <a:gd name="connsiteX9" fmla="*/ 991673 w 1506828"/>
              <a:gd name="connsiteY9" fmla="*/ 379926 h 1004551"/>
              <a:gd name="connsiteX10" fmla="*/ 850006 w 1506828"/>
              <a:gd name="connsiteY10" fmla="*/ 457199 h 1004551"/>
              <a:gd name="connsiteX11" fmla="*/ 850006 w 1506828"/>
              <a:gd name="connsiteY11" fmla="*/ 689019 h 1004551"/>
              <a:gd name="connsiteX12" fmla="*/ 682580 w 1506828"/>
              <a:gd name="connsiteY12" fmla="*/ 714777 h 1004551"/>
              <a:gd name="connsiteX13" fmla="*/ 708338 w 1506828"/>
              <a:gd name="connsiteY13" fmla="*/ 843566 h 1004551"/>
              <a:gd name="connsiteX14" fmla="*/ 618186 w 1506828"/>
              <a:gd name="connsiteY14" fmla="*/ 959475 h 1004551"/>
              <a:gd name="connsiteX15" fmla="*/ 489397 w 1506828"/>
              <a:gd name="connsiteY15" fmla="*/ 998112 h 1004551"/>
              <a:gd name="connsiteX16" fmla="*/ 296214 w 1506828"/>
              <a:gd name="connsiteY16" fmla="*/ 920839 h 1004551"/>
              <a:gd name="connsiteX17" fmla="*/ 347730 w 1506828"/>
              <a:gd name="connsiteY17" fmla="*/ 830687 h 1004551"/>
              <a:gd name="connsiteX18" fmla="*/ 167425 w 1506828"/>
              <a:gd name="connsiteY18" fmla="*/ 740535 h 1004551"/>
              <a:gd name="connsiteX19" fmla="*/ 244699 w 1506828"/>
              <a:gd name="connsiteY19" fmla="*/ 585988 h 1004551"/>
              <a:gd name="connsiteX20" fmla="*/ 141668 w 1506828"/>
              <a:gd name="connsiteY20" fmla="*/ 418563 h 1004551"/>
              <a:gd name="connsiteX21" fmla="*/ 128789 w 1506828"/>
              <a:gd name="connsiteY21" fmla="*/ 328411 h 1004551"/>
              <a:gd name="connsiteX22" fmla="*/ 0 w 1506828"/>
              <a:gd name="connsiteY22" fmla="*/ 328411 h 1004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506828" h="1004551">
                <a:moveTo>
                  <a:pt x="1506828" y="830687"/>
                </a:moveTo>
                <a:cubicBezTo>
                  <a:pt x="1413456" y="793123"/>
                  <a:pt x="1320084" y="755560"/>
                  <a:pt x="1313645" y="714777"/>
                </a:cubicBezTo>
                <a:cubicBezTo>
                  <a:pt x="1307206" y="673994"/>
                  <a:pt x="1472485" y="626771"/>
                  <a:pt x="1468192" y="585988"/>
                </a:cubicBezTo>
                <a:cubicBezTo>
                  <a:pt x="1463899" y="545205"/>
                  <a:pt x="1305059" y="521594"/>
                  <a:pt x="1287887" y="470078"/>
                </a:cubicBezTo>
                <a:cubicBezTo>
                  <a:pt x="1270715" y="418562"/>
                  <a:pt x="1367307" y="326264"/>
                  <a:pt x="1365161" y="276895"/>
                </a:cubicBezTo>
                <a:cubicBezTo>
                  <a:pt x="1363015" y="227526"/>
                  <a:pt x="1298620" y="216793"/>
                  <a:pt x="1275009" y="173864"/>
                </a:cubicBezTo>
                <a:cubicBezTo>
                  <a:pt x="1251398" y="130935"/>
                  <a:pt x="1244958" y="38636"/>
                  <a:pt x="1223493" y="19318"/>
                </a:cubicBezTo>
                <a:cubicBezTo>
                  <a:pt x="1202028" y="0"/>
                  <a:pt x="1189150" y="42929"/>
                  <a:pt x="1146220" y="57954"/>
                </a:cubicBezTo>
                <a:cubicBezTo>
                  <a:pt x="1103291" y="72979"/>
                  <a:pt x="991674" y="55808"/>
                  <a:pt x="965916" y="109470"/>
                </a:cubicBezTo>
                <a:cubicBezTo>
                  <a:pt x="940158" y="163132"/>
                  <a:pt x="1010991" y="321971"/>
                  <a:pt x="991673" y="379926"/>
                </a:cubicBezTo>
                <a:cubicBezTo>
                  <a:pt x="972355" y="437881"/>
                  <a:pt x="873617" y="405684"/>
                  <a:pt x="850006" y="457199"/>
                </a:cubicBezTo>
                <a:cubicBezTo>
                  <a:pt x="826395" y="508714"/>
                  <a:pt x="877910" y="646089"/>
                  <a:pt x="850006" y="689019"/>
                </a:cubicBezTo>
                <a:cubicBezTo>
                  <a:pt x="822102" y="731949"/>
                  <a:pt x="706191" y="689019"/>
                  <a:pt x="682580" y="714777"/>
                </a:cubicBezTo>
                <a:cubicBezTo>
                  <a:pt x="658969" y="740535"/>
                  <a:pt x="719070" y="802783"/>
                  <a:pt x="708338" y="843566"/>
                </a:cubicBezTo>
                <a:cubicBezTo>
                  <a:pt x="697606" y="884349"/>
                  <a:pt x="654676" y="933717"/>
                  <a:pt x="618186" y="959475"/>
                </a:cubicBezTo>
                <a:cubicBezTo>
                  <a:pt x="581696" y="985233"/>
                  <a:pt x="543059" y="1004551"/>
                  <a:pt x="489397" y="998112"/>
                </a:cubicBezTo>
                <a:cubicBezTo>
                  <a:pt x="435735" y="991673"/>
                  <a:pt x="319825" y="948743"/>
                  <a:pt x="296214" y="920839"/>
                </a:cubicBezTo>
                <a:cubicBezTo>
                  <a:pt x="272603" y="892935"/>
                  <a:pt x="369195" y="860738"/>
                  <a:pt x="347730" y="830687"/>
                </a:cubicBezTo>
                <a:cubicBezTo>
                  <a:pt x="326265" y="800636"/>
                  <a:pt x="184597" y="781318"/>
                  <a:pt x="167425" y="740535"/>
                </a:cubicBezTo>
                <a:cubicBezTo>
                  <a:pt x="150253" y="699752"/>
                  <a:pt x="248992" y="639650"/>
                  <a:pt x="244699" y="585988"/>
                </a:cubicBezTo>
                <a:cubicBezTo>
                  <a:pt x="240406" y="532326"/>
                  <a:pt x="160986" y="461493"/>
                  <a:pt x="141668" y="418563"/>
                </a:cubicBezTo>
                <a:cubicBezTo>
                  <a:pt x="122350" y="375633"/>
                  <a:pt x="152400" y="343436"/>
                  <a:pt x="128789" y="328411"/>
                </a:cubicBezTo>
                <a:cubicBezTo>
                  <a:pt x="105178" y="313386"/>
                  <a:pt x="52589" y="320898"/>
                  <a:pt x="0" y="328411"/>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23" name="Rak 22"/>
          <p:cNvCxnSpPr/>
          <p:nvPr/>
        </p:nvCxnSpPr>
        <p:spPr>
          <a:xfrm rot="10800000">
            <a:off x="1071538" y="2928934"/>
            <a:ext cx="285752" cy="0"/>
          </a:xfrm>
          <a:prstGeom prst="line">
            <a:avLst/>
          </a:prstGeom>
          <a:ln/>
        </p:spPr>
        <p:style>
          <a:lnRef idx="1">
            <a:schemeClr val="dk1"/>
          </a:lnRef>
          <a:fillRef idx="0">
            <a:schemeClr val="dk1"/>
          </a:fillRef>
          <a:effectRef idx="0">
            <a:schemeClr val="dk1"/>
          </a:effectRef>
          <a:fontRef idx="minor">
            <a:schemeClr val="tx1"/>
          </a:fontRef>
        </p:style>
      </p:cxnSp>
      <p:cxnSp>
        <p:nvCxnSpPr>
          <p:cNvPr id="24" name="Rak 23"/>
          <p:cNvCxnSpPr/>
          <p:nvPr/>
        </p:nvCxnSpPr>
        <p:spPr>
          <a:xfrm rot="10800000" flipV="1">
            <a:off x="785786" y="2857496"/>
            <a:ext cx="142876" cy="71438"/>
          </a:xfrm>
          <a:prstGeom prst="line">
            <a:avLst/>
          </a:prstGeom>
          <a:ln/>
        </p:spPr>
        <p:style>
          <a:lnRef idx="1">
            <a:schemeClr val="dk1"/>
          </a:lnRef>
          <a:fillRef idx="0">
            <a:schemeClr val="dk1"/>
          </a:fillRef>
          <a:effectRef idx="0">
            <a:schemeClr val="dk1"/>
          </a:effectRef>
          <a:fontRef idx="minor">
            <a:schemeClr val="tx1"/>
          </a:fontRef>
        </p:style>
      </p:cxnSp>
      <p:cxnSp>
        <p:nvCxnSpPr>
          <p:cNvPr id="25" name="Rak 24"/>
          <p:cNvCxnSpPr/>
          <p:nvPr/>
        </p:nvCxnSpPr>
        <p:spPr>
          <a:xfrm rot="10800000">
            <a:off x="785786" y="2928934"/>
            <a:ext cx="214314" cy="0"/>
          </a:xfrm>
          <a:prstGeom prst="line">
            <a:avLst/>
          </a:prstGeom>
          <a:ln/>
        </p:spPr>
        <p:style>
          <a:lnRef idx="1">
            <a:schemeClr val="dk1"/>
          </a:lnRef>
          <a:fillRef idx="0">
            <a:schemeClr val="dk1"/>
          </a:fillRef>
          <a:effectRef idx="0">
            <a:schemeClr val="dk1"/>
          </a:effectRef>
          <a:fontRef idx="minor">
            <a:schemeClr val="tx1"/>
          </a:fontRef>
        </p:style>
      </p:cxnSp>
      <p:cxnSp>
        <p:nvCxnSpPr>
          <p:cNvPr id="26" name="Rak 25"/>
          <p:cNvCxnSpPr/>
          <p:nvPr/>
        </p:nvCxnSpPr>
        <p:spPr>
          <a:xfrm rot="10800000" flipV="1">
            <a:off x="1000100" y="2714620"/>
            <a:ext cx="214314" cy="71438"/>
          </a:xfrm>
          <a:prstGeom prst="line">
            <a:avLst/>
          </a:prstGeom>
          <a:ln/>
        </p:spPr>
        <p:style>
          <a:lnRef idx="1">
            <a:schemeClr val="dk1"/>
          </a:lnRef>
          <a:fillRef idx="0">
            <a:schemeClr val="dk1"/>
          </a:fillRef>
          <a:effectRef idx="0">
            <a:schemeClr val="dk1"/>
          </a:effectRef>
          <a:fontRef idx="minor">
            <a:schemeClr val="tx1"/>
          </a:fontRef>
        </p:style>
      </p:cxnSp>
      <p:cxnSp>
        <p:nvCxnSpPr>
          <p:cNvPr id="27" name="Rak 26"/>
          <p:cNvCxnSpPr/>
          <p:nvPr/>
        </p:nvCxnSpPr>
        <p:spPr>
          <a:xfrm rot="10800000" flipV="1">
            <a:off x="1285852" y="2571744"/>
            <a:ext cx="214314" cy="71438"/>
          </a:xfrm>
          <a:prstGeom prst="line">
            <a:avLst/>
          </a:prstGeom>
          <a:ln/>
        </p:spPr>
        <p:style>
          <a:lnRef idx="1">
            <a:schemeClr val="dk1"/>
          </a:lnRef>
          <a:fillRef idx="0">
            <a:schemeClr val="dk1"/>
          </a:fillRef>
          <a:effectRef idx="0">
            <a:schemeClr val="dk1"/>
          </a:effectRef>
          <a:fontRef idx="minor">
            <a:schemeClr val="tx1"/>
          </a:fontRef>
        </p:style>
      </p:cxnSp>
      <p:cxnSp>
        <p:nvCxnSpPr>
          <p:cNvPr id="28" name="Rak pil 27"/>
          <p:cNvCxnSpPr>
            <a:stCxn id="15" idx="2"/>
          </p:cNvCxnSpPr>
          <p:nvPr/>
        </p:nvCxnSpPr>
        <p:spPr>
          <a:xfrm flipH="1" flipV="1">
            <a:off x="1714480" y="2571744"/>
            <a:ext cx="162841" cy="22866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9" name="Multiplicera 28"/>
          <p:cNvSpPr/>
          <p:nvPr/>
        </p:nvSpPr>
        <p:spPr>
          <a:xfrm flipV="1">
            <a:off x="1500166" y="228599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0" name="Frihandsfigur 29"/>
          <p:cNvSpPr/>
          <p:nvPr/>
        </p:nvSpPr>
        <p:spPr>
          <a:xfrm>
            <a:off x="1584101" y="1352282"/>
            <a:ext cx="787758" cy="965915"/>
          </a:xfrm>
          <a:custGeom>
            <a:avLst/>
            <a:gdLst>
              <a:gd name="connsiteX0" fmla="*/ 0 w 787758"/>
              <a:gd name="connsiteY0" fmla="*/ 965915 h 965915"/>
              <a:gd name="connsiteX1" fmla="*/ 334851 w 787758"/>
              <a:gd name="connsiteY1" fmla="*/ 901521 h 965915"/>
              <a:gd name="connsiteX2" fmla="*/ 103031 w 787758"/>
              <a:gd name="connsiteY2" fmla="*/ 759853 h 965915"/>
              <a:gd name="connsiteX3" fmla="*/ 360609 w 787758"/>
              <a:gd name="connsiteY3" fmla="*/ 734095 h 965915"/>
              <a:gd name="connsiteX4" fmla="*/ 218941 w 787758"/>
              <a:gd name="connsiteY4" fmla="*/ 553791 h 965915"/>
              <a:gd name="connsiteX5" fmla="*/ 437882 w 787758"/>
              <a:gd name="connsiteY5" fmla="*/ 489397 h 965915"/>
              <a:gd name="connsiteX6" fmla="*/ 360609 w 787758"/>
              <a:gd name="connsiteY6" fmla="*/ 334850 h 965915"/>
              <a:gd name="connsiteX7" fmla="*/ 605307 w 787758"/>
              <a:gd name="connsiteY7" fmla="*/ 321972 h 965915"/>
              <a:gd name="connsiteX8" fmla="*/ 618186 w 787758"/>
              <a:gd name="connsiteY8" fmla="*/ 128788 h 965915"/>
              <a:gd name="connsiteX9" fmla="*/ 759854 w 787758"/>
              <a:gd name="connsiteY9" fmla="*/ 90152 h 965915"/>
              <a:gd name="connsiteX10" fmla="*/ 785612 w 787758"/>
              <a:gd name="connsiteY10" fmla="*/ 0 h 9659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87758" h="965915">
                <a:moveTo>
                  <a:pt x="0" y="965915"/>
                </a:moveTo>
                <a:cubicBezTo>
                  <a:pt x="158839" y="950890"/>
                  <a:pt x="317679" y="935865"/>
                  <a:pt x="334851" y="901521"/>
                </a:cubicBezTo>
                <a:cubicBezTo>
                  <a:pt x="352023" y="867177"/>
                  <a:pt x="98738" y="787757"/>
                  <a:pt x="103031" y="759853"/>
                </a:cubicBezTo>
                <a:cubicBezTo>
                  <a:pt x="107324" y="731949"/>
                  <a:pt x="341291" y="768439"/>
                  <a:pt x="360609" y="734095"/>
                </a:cubicBezTo>
                <a:cubicBezTo>
                  <a:pt x="379927" y="699751"/>
                  <a:pt x="206062" y="594574"/>
                  <a:pt x="218941" y="553791"/>
                </a:cubicBezTo>
                <a:cubicBezTo>
                  <a:pt x="231820" y="513008"/>
                  <a:pt x="414271" y="525887"/>
                  <a:pt x="437882" y="489397"/>
                </a:cubicBezTo>
                <a:cubicBezTo>
                  <a:pt x="461493" y="452907"/>
                  <a:pt x="332705" y="362754"/>
                  <a:pt x="360609" y="334850"/>
                </a:cubicBezTo>
                <a:cubicBezTo>
                  <a:pt x="388513" y="306946"/>
                  <a:pt x="562378" y="356316"/>
                  <a:pt x="605307" y="321972"/>
                </a:cubicBezTo>
                <a:cubicBezTo>
                  <a:pt x="648236" y="287628"/>
                  <a:pt x="592428" y="167425"/>
                  <a:pt x="618186" y="128788"/>
                </a:cubicBezTo>
                <a:cubicBezTo>
                  <a:pt x="643944" y="90151"/>
                  <a:pt x="731950" y="111617"/>
                  <a:pt x="759854" y="90152"/>
                </a:cubicBezTo>
                <a:cubicBezTo>
                  <a:pt x="787758" y="68687"/>
                  <a:pt x="786685" y="34343"/>
                  <a:pt x="785612" y="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pic>
        <p:nvPicPr>
          <p:cNvPr id="31" name="Bildobjekt 30" descr="Boll.png"/>
          <p:cNvPicPr>
            <a:picLocks noChangeAspect="1"/>
          </p:cNvPicPr>
          <p:nvPr/>
        </p:nvPicPr>
        <p:blipFill>
          <a:blip r:embed="rId4" cstate="print"/>
          <a:stretch>
            <a:fillRect/>
          </a:stretch>
        </p:blipFill>
        <p:spPr>
          <a:xfrm>
            <a:off x="3663313" y="3071810"/>
            <a:ext cx="60955" cy="85337"/>
          </a:xfrm>
          <a:prstGeom prst="rect">
            <a:avLst/>
          </a:prstGeom>
        </p:spPr>
      </p:pic>
      <p:pic>
        <p:nvPicPr>
          <p:cNvPr id="32" name="Bildobjekt 31" descr="Boll.png"/>
          <p:cNvPicPr>
            <a:picLocks noChangeAspect="1"/>
          </p:cNvPicPr>
          <p:nvPr/>
        </p:nvPicPr>
        <p:blipFill>
          <a:blip r:embed="rId4" cstate="print"/>
          <a:stretch>
            <a:fillRect/>
          </a:stretch>
        </p:blipFill>
        <p:spPr>
          <a:xfrm>
            <a:off x="3796665" y="2928934"/>
            <a:ext cx="60955" cy="85337"/>
          </a:xfrm>
          <a:prstGeom prst="rect">
            <a:avLst/>
          </a:prstGeom>
        </p:spPr>
      </p:pic>
      <p:pic>
        <p:nvPicPr>
          <p:cNvPr id="33" name="Bildobjekt 32" descr="Boll.png"/>
          <p:cNvPicPr>
            <a:picLocks noChangeAspect="1"/>
          </p:cNvPicPr>
          <p:nvPr/>
        </p:nvPicPr>
        <p:blipFill>
          <a:blip r:embed="rId4" cstate="print"/>
          <a:stretch>
            <a:fillRect/>
          </a:stretch>
        </p:blipFill>
        <p:spPr>
          <a:xfrm>
            <a:off x="3474672" y="3200787"/>
            <a:ext cx="60955" cy="85337"/>
          </a:xfrm>
          <a:prstGeom prst="rect">
            <a:avLst/>
          </a:prstGeom>
        </p:spPr>
      </p:pic>
      <p:pic>
        <p:nvPicPr>
          <p:cNvPr id="34" name="Bildobjekt 33" descr="Boll.png"/>
          <p:cNvPicPr>
            <a:picLocks noChangeAspect="1"/>
          </p:cNvPicPr>
          <p:nvPr/>
        </p:nvPicPr>
        <p:blipFill>
          <a:blip r:embed="rId4" cstate="print"/>
          <a:stretch>
            <a:fillRect/>
          </a:stretch>
        </p:blipFill>
        <p:spPr>
          <a:xfrm>
            <a:off x="3857620" y="3081334"/>
            <a:ext cx="60955" cy="85337"/>
          </a:xfrm>
          <a:prstGeom prst="rect">
            <a:avLst/>
          </a:prstGeom>
        </p:spPr>
      </p:pic>
      <p:sp>
        <p:nvSpPr>
          <p:cNvPr id="35" name="Multiplicera 34"/>
          <p:cNvSpPr/>
          <p:nvPr/>
        </p:nvSpPr>
        <p:spPr>
          <a:xfrm flipV="1">
            <a:off x="500034" y="528638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6" name="Multiplicera 35"/>
          <p:cNvSpPr/>
          <p:nvPr/>
        </p:nvSpPr>
        <p:spPr>
          <a:xfrm flipV="1">
            <a:off x="1357290" y="500063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7" name="Multiplicera 36"/>
          <p:cNvSpPr/>
          <p:nvPr/>
        </p:nvSpPr>
        <p:spPr>
          <a:xfrm flipV="1">
            <a:off x="571472" y="442913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8" name="Multiplicera 37"/>
          <p:cNvSpPr/>
          <p:nvPr/>
        </p:nvSpPr>
        <p:spPr>
          <a:xfrm flipV="1">
            <a:off x="1285852"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9" name="Likbent triangel 38"/>
          <p:cNvSpPr/>
          <p:nvPr/>
        </p:nvSpPr>
        <p:spPr>
          <a:xfrm>
            <a:off x="1000100" y="378619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0" name="Multiplicera 39"/>
          <p:cNvSpPr/>
          <p:nvPr/>
        </p:nvSpPr>
        <p:spPr>
          <a:xfrm flipV="1">
            <a:off x="1000100" y="585789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1" name="Multiplicera 40"/>
          <p:cNvSpPr/>
          <p:nvPr/>
        </p:nvSpPr>
        <p:spPr>
          <a:xfrm flipV="1">
            <a:off x="1152500" y="601029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2" name="Multiplicera 41"/>
          <p:cNvSpPr/>
          <p:nvPr/>
        </p:nvSpPr>
        <p:spPr>
          <a:xfrm flipV="1">
            <a:off x="1304900" y="616269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43" name="Bildobjekt 42" descr="Boll.png"/>
          <p:cNvPicPr>
            <a:picLocks noChangeAspect="1"/>
          </p:cNvPicPr>
          <p:nvPr/>
        </p:nvPicPr>
        <p:blipFill>
          <a:blip r:embed="rId4" cstate="print"/>
          <a:stretch>
            <a:fillRect/>
          </a:stretch>
        </p:blipFill>
        <p:spPr>
          <a:xfrm>
            <a:off x="3930017" y="5857892"/>
            <a:ext cx="60955" cy="85337"/>
          </a:xfrm>
          <a:prstGeom prst="rect">
            <a:avLst/>
          </a:prstGeom>
        </p:spPr>
      </p:pic>
      <p:pic>
        <p:nvPicPr>
          <p:cNvPr id="44" name="Bildobjekt 43" descr="Boll.png"/>
          <p:cNvPicPr>
            <a:picLocks noChangeAspect="1"/>
          </p:cNvPicPr>
          <p:nvPr/>
        </p:nvPicPr>
        <p:blipFill>
          <a:blip r:embed="rId4" cstate="print"/>
          <a:stretch>
            <a:fillRect/>
          </a:stretch>
        </p:blipFill>
        <p:spPr>
          <a:xfrm>
            <a:off x="4082417" y="6010292"/>
            <a:ext cx="60955" cy="85337"/>
          </a:xfrm>
          <a:prstGeom prst="rect">
            <a:avLst/>
          </a:prstGeom>
        </p:spPr>
      </p:pic>
      <p:pic>
        <p:nvPicPr>
          <p:cNvPr id="45" name="Bildobjekt 44" descr="Boll.png"/>
          <p:cNvPicPr>
            <a:picLocks noChangeAspect="1"/>
          </p:cNvPicPr>
          <p:nvPr/>
        </p:nvPicPr>
        <p:blipFill>
          <a:blip r:embed="rId4" cstate="print"/>
          <a:stretch>
            <a:fillRect/>
          </a:stretch>
        </p:blipFill>
        <p:spPr>
          <a:xfrm>
            <a:off x="4072893" y="5857892"/>
            <a:ext cx="60955" cy="85337"/>
          </a:xfrm>
          <a:prstGeom prst="rect">
            <a:avLst/>
          </a:prstGeom>
        </p:spPr>
      </p:pic>
      <p:pic>
        <p:nvPicPr>
          <p:cNvPr id="46" name="Bildobjekt 45" descr="Boll.png"/>
          <p:cNvPicPr>
            <a:picLocks noChangeAspect="1"/>
          </p:cNvPicPr>
          <p:nvPr/>
        </p:nvPicPr>
        <p:blipFill>
          <a:blip r:embed="rId4" cstate="print"/>
          <a:stretch>
            <a:fillRect/>
          </a:stretch>
        </p:blipFill>
        <p:spPr>
          <a:xfrm>
            <a:off x="3858579" y="6010292"/>
            <a:ext cx="60955" cy="85337"/>
          </a:xfrm>
          <a:prstGeom prst="rect">
            <a:avLst/>
          </a:prstGeom>
        </p:spPr>
      </p:pic>
      <p:pic>
        <p:nvPicPr>
          <p:cNvPr id="47" name="Bildobjekt 46" descr="Boll.png"/>
          <p:cNvPicPr>
            <a:picLocks noChangeAspect="1"/>
          </p:cNvPicPr>
          <p:nvPr/>
        </p:nvPicPr>
        <p:blipFill>
          <a:blip r:embed="rId4" cstate="print"/>
          <a:stretch>
            <a:fillRect/>
          </a:stretch>
        </p:blipFill>
        <p:spPr>
          <a:xfrm>
            <a:off x="3714744" y="5857892"/>
            <a:ext cx="60955" cy="85337"/>
          </a:xfrm>
          <a:prstGeom prst="rect">
            <a:avLst/>
          </a:prstGeom>
        </p:spPr>
      </p:pic>
      <p:pic>
        <p:nvPicPr>
          <p:cNvPr id="48" name="Bildobjekt 47" descr="Boll.png"/>
          <p:cNvPicPr>
            <a:picLocks noChangeAspect="1"/>
          </p:cNvPicPr>
          <p:nvPr/>
        </p:nvPicPr>
        <p:blipFill>
          <a:blip r:embed="rId4" cstate="print"/>
          <a:stretch>
            <a:fillRect/>
          </a:stretch>
        </p:blipFill>
        <p:spPr>
          <a:xfrm>
            <a:off x="3500430" y="5572140"/>
            <a:ext cx="60955" cy="85337"/>
          </a:xfrm>
          <a:prstGeom prst="rect">
            <a:avLst/>
          </a:prstGeom>
        </p:spPr>
      </p:pic>
      <p:sp>
        <p:nvSpPr>
          <p:cNvPr id="49" name="Multiplicera 48"/>
          <p:cNvSpPr/>
          <p:nvPr/>
        </p:nvSpPr>
        <p:spPr>
          <a:xfrm flipV="1">
            <a:off x="3500430" y="557214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50" name="Bildobjekt 49" descr="Boll.png"/>
          <p:cNvPicPr>
            <a:picLocks noChangeAspect="1"/>
          </p:cNvPicPr>
          <p:nvPr/>
        </p:nvPicPr>
        <p:blipFill>
          <a:blip r:embed="rId4" cstate="print"/>
          <a:stretch>
            <a:fillRect/>
          </a:stretch>
        </p:blipFill>
        <p:spPr>
          <a:xfrm>
            <a:off x="724831" y="5500702"/>
            <a:ext cx="60955" cy="85337"/>
          </a:xfrm>
          <a:prstGeom prst="rect">
            <a:avLst/>
          </a:prstGeom>
        </p:spPr>
      </p:pic>
      <p:pic>
        <p:nvPicPr>
          <p:cNvPr id="51" name="Bildobjekt 50" descr="Boll.png"/>
          <p:cNvPicPr>
            <a:picLocks noChangeAspect="1"/>
          </p:cNvPicPr>
          <p:nvPr/>
        </p:nvPicPr>
        <p:blipFill>
          <a:blip r:embed="rId4" cstate="print"/>
          <a:stretch>
            <a:fillRect/>
          </a:stretch>
        </p:blipFill>
        <p:spPr>
          <a:xfrm>
            <a:off x="1285852" y="5214950"/>
            <a:ext cx="60955" cy="85337"/>
          </a:xfrm>
          <a:prstGeom prst="rect">
            <a:avLst/>
          </a:prstGeom>
        </p:spPr>
      </p:pic>
      <p:pic>
        <p:nvPicPr>
          <p:cNvPr id="52" name="Bildobjekt 51" descr="Boll.png"/>
          <p:cNvPicPr>
            <a:picLocks noChangeAspect="1"/>
          </p:cNvPicPr>
          <p:nvPr/>
        </p:nvPicPr>
        <p:blipFill>
          <a:blip r:embed="rId4" cstate="print"/>
          <a:stretch>
            <a:fillRect/>
          </a:stretch>
        </p:blipFill>
        <p:spPr>
          <a:xfrm>
            <a:off x="642910" y="4714884"/>
            <a:ext cx="60955" cy="85337"/>
          </a:xfrm>
          <a:prstGeom prst="rect">
            <a:avLst/>
          </a:prstGeom>
        </p:spPr>
      </p:pic>
      <p:pic>
        <p:nvPicPr>
          <p:cNvPr id="53" name="Bildobjekt 52" descr="Boll.png"/>
          <p:cNvPicPr>
            <a:picLocks noChangeAspect="1"/>
          </p:cNvPicPr>
          <p:nvPr/>
        </p:nvPicPr>
        <p:blipFill>
          <a:blip r:embed="rId4" cstate="print"/>
          <a:stretch>
            <a:fillRect/>
          </a:stretch>
        </p:blipFill>
        <p:spPr>
          <a:xfrm>
            <a:off x="1367773" y="4429132"/>
            <a:ext cx="60955" cy="85337"/>
          </a:xfrm>
          <a:prstGeom prst="rect">
            <a:avLst/>
          </a:prstGeom>
        </p:spPr>
      </p:pic>
      <p:cxnSp>
        <p:nvCxnSpPr>
          <p:cNvPr id="54" name="Rak pil 53"/>
          <p:cNvCxnSpPr/>
          <p:nvPr/>
        </p:nvCxnSpPr>
        <p:spPr>
          <a:xfrm rot="16200000" flipV="1">
            <a:off x="-143702" y="4787116"/>
            <a:ext cx="2215372" cy="7064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5" name="Rak pil 54"/>
          <p:cNvCxnSpPr/>
          <p:nvPr/>
        </p:nvCxnSpPr>
        <p:spPr>
          <a:xfrm>
            <a:off x="1071538" y="3714752"/>
            <a:ext cx="785818" cy="21431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6" name="Rak pil 55"/>
          <p:cNvCxnSpPr/>
          <p:nvPr/>
        </p:nvCxnSpPr>
        <p:spPr>
          <a:xfrm rot="16200000" flipH="1">
            <a:off x="1785918" y="4214818"/>
            <a:ext cx="500066"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57" name="Multiplicera 56"/>
          <p:cNvSpPr/>
          <p:nvPr/>
        </p:nvSpPr>
        <p:spPr>
          <a:xfrm flipV="1">
            <a:off x="1857356" y="371475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58" name="Rak 57"/>
          <p:cNvCxnSpPr/>
          <p:nvPr/>
        </p:nvCxnSpPr>
        <p:spPr>
          <a:xfrm rot="10800000">
            <a:off x="714348" y="5643578"/>
            <a:ext cx="214314" cy="142876"/>
          </a:xfrm>
          <a:prstGeom prst="line">
            <a:avLst/>
          </a:prstGeom>
          <a:ln/>
        </p:spPr>
        <p:style>
          <a:lnRef idx="1">
            <a:schemeClr val="dk1"/>
          </a:lnRef>
          <a:fillRef idx="0">
            <a:schemeClr val="dk1"/>
          </a:fillRef>
          <a:effectRef idx="0">
            <a:schemeClr val="dk1"/>
          </a:effectRef>
          <a:fontRef idx="minor">
            <a:schemeClr val="tx1"/>
          </a:fontRef>
        </p:style>
      </p:cxnSp>
      <p:cxnSp>
        <p:nvCxnSpPr>
          <p:cNvPr id="59" name="Rak 58"/>
          <p:cNvCxnSpPr/>
          <p:nvPr/>
        </p:nvCxnSpPr>
        <p:spPr>
          <a:xfrm rot="10800000">
            <a:off x="785786" y="5572140"/>
            <a:ext cx="142876" cy="71438"/>
          </a:xfrm>
          <a:prstGeom prst="line">
            <a:avLst/>
          </a:prstGeom>
          <a:ln/>
        </p:spPr>
        <p:style>
          <a:lnRef idx="1">
            <a:schemeClr val="dk1"/>
          </a:lnRef>
          <a:fillRef idx="0">
            <a:schemeClr val="dk1"/>
          </a:fillRef>
          <a:effectRef idx="0">
            <a:schemeClr val="dk1"/>
          </a:effectRef>
          <a:fontRef idx="minor">
            <a:schemeClr val="tx1"/>
          </a:fontRef>
        </p:style>
      </p:cxnSp>
      <p:cxnSp>
        <p:nvCxnSpPr>
          <p:cNvPr id="60" name="Rak 59"/>
          <p:cNvCxnSpPr/>
          <p:nvPr/>
        </p:nvCxnSpPr>
        <p:spPr>
          <a:xfrm rot="10800000" flipV="1">
            <a:off x="1142977" y="5357826"/>
            <a:ext cx="214313" cy="71438"/>
          </a:xfrm>
          <a:prstGeom prst="line">
            <a:avLst/>
          </a:prstGeom>
          <a:ln/>
        </p:spPr>
        <p:style>
          <a:lnRef idx="1">
            <a:schemeClr val="dk1"/>
          </a:lnRef>
          <a:fillRef idx="0">
            <a:schemeClr val="dk1"/>
          </a:fillRef>
          <a:effectRef idx="0">
            <a:schemeClr val="dk1"/>
          </a:effectRef>
          <a:fontRef idx="minor">
            <a:schemeClr val="tx1"/>
          </a:fontRef>
        </p:style>
      </p:cxnSp>
      <p:cxnSp>
        <p:nvCxnSpPr>
          <p:cNvPr id="61" name="Rak 60"/>
          <p:cNvCxnSpPr/>
          <p:nvPr/>
        </p:nvCxnSpPr>
        <p:spPr>
          <a:xfrm rot="10800000">
            <a:off x="1071540" y="5143512"/>
            <a:ext cx="214313" cy="0"/>
          </a:xfrm>
          <a:prstGeom prst="line">
            <a:avLst/>
          </a:prstGeom>
          <a:ln/>
        </p:spPr>
        <p:style>
          <a:lnRef idx="1">
            <a:schemeClr val="dk1"/>
          </a:lnRef>
          <a:fillRef idx="0">
            <a:schemeClr val="dk1"/>
          </a:fillRef>
          <a:effectRef idx="0">
            <a:schemeClr val="dk1"/>
          </a:effectRef>
          <a:fontRef idx="minor">
            <a:schemeClr val="tx1"/>
          </a:fontRef>
        </p:style>
      </p:cxnSp>
      <p:cxnSp>
        <p:nvCxnSpPr>
          <p:cNvPr id="62" name="Rak 61"/>
          <p:cNvCxnSpPr/>
          <p:nvPr/>
        </p:nvCxnSpPr>
        <p:spPr>
          <a:xfrm rot="10800000">
            <a:off x="785786" y="4643446"/>
            <a:ext cx="142876" cy="0"/>
          </a:xfrm>
          <a:prstGeom prst="line">
            <a:avLst/>
          </a:prstGeom>
          <a:ln/>
        </p:spPr>
        <p:style>
          <a:lnRef idx="1">
            <a:schemeClr val="dk1"/>
          </a:lnRef>
          <a:fillRef idx="0">
            <a:schemeClr val="dk1"/>
          </a:fillRef>
          <a:effectRef idx="0">
            <a:schemeClr val="dk1"/>
          </a:effectRef>
          <a:fontRef idx="minor">
            <a:schemeClr val="tx1"/>
          </a:fontRef>
        </p:style>
      </p:cxnSp>
      <p:cxnSp>
        <p:nvCxnSpPr>
          <p:cNvPr id="63" name="Rak 62"/>
          <p:cNvCxnSpPr/>
          <p:nvPr/>
        </p:nvCxnSpPr>
        <p:spPr>
          <a:xfrm rot="10800000">
            <a:off x="785786" y="4786322"/>
            <a:ext cx="142876" cy="71438"/>
          </a:xfrm>
          <a:prstGeom prst="line">
            <a:avLst/>
          </a:prstGeom>
          <a:ln/>
        </p:spPr>
        <p:style>
          <a:lnRef idx="1">
            <a:schemeClr val="dk1"/>
          </a:lnRef>
          <a:fillRef idx="0">
            <a:schemeClr val="dk1"/>
          </a:fillRef>
          <a:effectRef idx="0">
            <a:schemeClr val="dk1"/>
          </a:effectRef>
          <a:fontRef idx="minor">
            <a:schemeClr val="tx1"/>
          </a:fontRef>
        </p:style>
      </p:cxnSp>
      <p:cxnSp>
        <p:nvCxnSpPr>
          <p:cNvPr id="64" name="Rak 63"/>
          <p:cNvCxnSpPr/>
          <p:nvPr/>
        </p:nvCxnSpPr>
        <p:spPr>
          <a:xfrm rot="10800000">
            <a:off x="1214414" y="4357694"/>
            <a:ext cx="142876" cy="0"/>
          </a:xfrm>
          <a:prstGeom prst="line">
            <a:avLst/>
          </a:prstGeom>
          <a:ln/>
        </p:spPr>
        <p:style>
          <a:lnRef idx="1">
            <a:schemeClr val="dk1"/>
          </a:lnRef>
          <a:fillRef idx="0">
            <a:schemeClr val="dk1"/>
          </a:fillRef>
          <a:effectRef idx="0">
            <a:schemeClr val="dk1"/>
          </a:effectRef>
          <a:fontRef idx="minor">
            <a:schemeClr val="tx1"/>
          </a:fontRef>
        </p:style>
      </p:cxnSp>
      <p:cxnSp>
        <p:nvCxnSpPr>
          <p:cNvPr id="65" name="Rak 64"/>
          <p:cNvCxnSpPr/>
          <p:nvPr/>
        </p:nvCxnSpPr>
        <p:spPr>
          <a:xfrm rot="10800000">
            <a:off x="1000100" y="4357694"/>
            <a:ext cx="142876" cy="0"/>
          </a:xfrm>
          <a:prstGeom prst="line">
            <a:avLst/>
          </a:prstGeom>
          <a:ln/>
        </p:spPr>
        <p:style>
          <a:lnRef idx="1">
            <a:schemeClr val="dk1"/>
          </a:lnRef>
          <a:fillRef idx="0">
            <a:schemeClr val="dk1"/>
          </a:fillRef>
          <a:effectRef idx="0">
            <a:schemeClr val="dk1"/>
          </a:effectRef>
          <a:fontRef idx="minor">
            <a:schemeClr val="tx1"/>
          </a:fontRef>
        </p:style>
      </p:cxnSp>
      <p:cxnSp>
        <p:nvCxnSpPr>
          <p:cNvPr id="66" name="Rak 65"/>
          <p:cNvCxnSpPr/>
          <p:nvPr/>
        </p:nvCxnSpPr>
        <p:spPr>
          <a:xfrm rot="10800000" flipV="1">
            <a:off x="1000100" y="4500570"/>
            <a:ext cx="295276" cy="61914"/>
          </a:xfrm>
          <a:prstGeom prst="line">
            <a:avLst/>
          </a:prstGeom>
          <a:ln/>
        </p:spPr>
        <p:style>
          <a:lnRef idx="1">
            <a:schemeClr val="dk1"/>
          </a:lnRef>
          <a:fillRef idx="0">
            <a:schemeClr val="dk1"/>
          </a:fillRef>
          <a:effectRef idx="0">
            <a:schemeClr val="dk1"/>
          </a:effectRef>
          <a:fontRef idx="minor">
            <a:schemeClr val="tx1"/>
          </a:fontRef>
        </p:style>
      </p:cxnSp>
      <p:cxnSp>
        <p:nvCxnSpPr>
          <p:cNvPr id="67" name="Rak 66"/>
          <p:cNvCxnSpPr/>
          <p:nvPr/>
        </p:nvCxnSpPr>
        <p:spPr>
          <a:xfrm rot="10800000">
            <a:off x="2214546" y="4491046"/>
            <a:ext cx="214314" cy="152400"/>
          </a:xfrm>
          <a:prstGeom prst="line">
            <a:avLst/>
          </a:prstGeom>
          <a:ln/>
        </p:spPr>
        <p:style>
          <a:lnRef idx="1">
            <a:schemeClr val="dk1"/>
          </a:lnRef>
          <a:fillRef idx="0">
            <a:schemeClr val="dk1"/>
          </a:fillRef>
          <a:effectRef idx="0">
            <a:schemeClr val="dk1"/>
          </a:effectRef>
          <a:fontRef idx="minor">
            <a:schemeClr val="tx1"/>
          </a:fontRef>
        </p:style>
      </p:cxnSp>
      <p:cxnSp>
        <p:nvCxnSpPr>
          <p:cNvPr id="68" name="Rak 67"/>
          <p:cNvCxnSpPr/>
          <p:nvPr/>
        </p:nvCxnSpPr>
        <p:spPr>
          <a:xfrm rot="10800000">
            <a:off x="2928927" y="5062550"/>
            <a:ext cx="214314" cy="152400"/>
          </a:xfrm>
          <a:prstGeom prst="line">
            <a:avLst/>
          </a:prstGeom>
          <a:ln/>
        </p:spPr>
        <p:style>
          <a:lnRef idx="1">
            <a:schemeClr val="dk1"/>
          </a:lnRef>
          <a:fillRef idx="0">
            <a:schemeClr val="dk1"/>
          </a:fillRef>
          <a:effectRef idx="0">
            <a:schemeClr val="dk1"/>
          </a:effectRef>
          <a:fontRef idx="minor">
            <a:schemeClr val="tx1"/>
          </a:fontRef>
        </p:style>
      </p:cxnSp>
      <p:cxnSp>
        <p:nvCxnSpPr>
          <p:cNvPr id="69" name="Rak 68"/>
          <p:cNvCxnSpPr/>
          <p:nvPr/>
        </p:nvCxnSpPr>
        <p:spPr>
          <a:xfrm rot="10800000">
            <a:off x="2571736" y="4795846"/>
            <a:ext cx="214314" cy="152400"/>
          </a:xfrm>
          <a:prstGeom prst="line">
            <a:avLst/>
          </a:prstGeom>
          <a:ln/>
        </p:spPr>
        <p:style>
          <a:lnRef idx="1">
            <a:schemeClr val="dk1"/>
          </a:lnRef>
          <a:fillRef idx="0">
            <a:schemeClr val="dk1"/>
          </a:fillRef>
          <a:effectRef idx="0">
            <a:schemeClr val="dk1"/>
          </a:effectRef>
          <a:fontRef idx="minor">
            <a:schemeClr val="tx1"/>
          </a:fontRef>
        </p:style>
      </p:cxnSp>
      <p:cxnSp>
        <p:nvCxnSpPr>
          <p:cNvPr id="70" name="Rak 69"/>
          <p:cNvCxnSpPr/>
          <p:nvPr/>
        </p:nvCxnSpPr>
        <p:spPr>
          <a:xfrm rot="10800000">
            <a:off x="3286116" y="5348302"/>
            <a:ext cx="214314" cy="152400"/>
          </a:xfrm>
          <a:prstGeom prst="line">
            <a:avLst/>
          </a:prstGeom>
          <a:ln/>
        </p:spPr>
        <p:style>
          <a:lnRef idx="1">
            <a:schemeClr val="dk1"/>
          </a:lnRef>
          <a:fillRef idx="0">
            <a:schemeClr val="dk1"/>
          </a:fillRef>
          <a:effectRef idx="0">
            <a:schemeClr val="dk1"/>
          </a:effectRef>
          <a:fontRef idx="minor">
            <a:schemeClr val="tx1"/>
          </a:fontRef>
        </p:style>
      </p:cxnSp>
      <p:pic>
        <p:nvPicPr>
          <p:cNvPr id="71" name="Picture 70" descr="Liggande bänk.png"/>
          <p:cNvPicPr>
            <a:picLocks noChangeAspect="1"/>
          </p:cNvPicPr>
          <p:nvPr/>
        </p:nvPicPr>
        <p:blipFill>
          <a:blip r:embed="rId5" cstate="print"/>
          <a:stretch>
            <a:fillRect/>
          </a:stretch>
        </p:blipFill>
        <p:spPr>
          <a:xfrm>
            <a:off x="500034" y="2643182"/>
            <a:ext cx="530308" cy="780224"/>
          </a:xfrm>
          <a:prstGeom prst="rect">
            <a:avLst/>
          </a:prstGeom>
        </p:spPr>
      </p:pic>
      <p:pic>
        <p:nvPicPr>
          <p:cNvPr id="73" name="Picture 72"/>
          <p:cNvPicPr>
            <a:picLocks noChangeAspect="1"/>
          </p:cNvPicPr>
          <p:nvPr/>
        </p:nvPicPr>
        <p:blipFill>
          <a:blip r:embed="rId6"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ruta 4"/>
          <p:cNvSpPr txBox="1"/>
          <p:nvPr/>
        </p:nvSpPr>
        <p:spPr>
          <a:xfrm>
            <a:off x="611560" y="324928"/>
            <a:ext cx="3714776" cy="400110"/>
          </a:xfrm>
          <a:prstGeom prst="rect">
            <a:avLst/>
          </a:prstGeom>
          <a:noFill/>
        </p:spPr>
        <p:txBody>
          <a:bodyPr wrap="square" rtlCol="0">
            <a:spAutoFit/>
          </a:bodyPr>
          <a:lstStyle/>
          <a:p>
            <a:r>
              <a:rPr lang="sv-SE" sz="2000" b="1" dirty="0">
                <a:solidFill>
                  <a:srgbClr val="E90118"/>
                </a:solidFill>
                <a:latin typeface="Times New Roman" pitchFamily="18" charset="0"/>
                <a:cs typeface="Times New Roman" pitchFamily="18" charset="0"/>
              </a:rPr>
              <a:t>Teckenförklaring</a:t>
            </a:r>
          </a:p>
        </p:txBody>
      </p:sp>
      <p:cxnSp>
        <p:nvCxnSpPr>
          <p:cNvPr id="6" name="Rak 5"/>
          <p:cNvCxnSpPr/>
          <p:nvPr/>
        </p:nvCxnSpPr>
        <p:spPr>
          <a:xfrm>
            <a:off x="857224" y="5510254"/>
            <a:ext cx="142876" cy="0"/>
          </a:xfrm>
          <a:prstGeom prst="line">
            <a:avLst/>
          </a:prstGeom>
          <a:ln/>
        </p:spPr>
        <p:style>
          <a:lnRef idx="1">
            <a:schemeClr val="dk1"/>
          </a:lnRef>
          <a:fillRef idx="0">
            <a:schemeClr val="dk1"/>
          </a:fillRef>
          <a:effectRef idx="0">
            <a:schemeClr val="dk1"/>
          </a:effectRef>
          <a:fontRef idx="minor">
            <a:schemeClr val="tx1"/>
          </a:fontRef>
        </p:style>
      </p:cxnSp>
      <p:pic>
        <p:nvPicPr>
          <p:cNvPr id="7" name="Bildobjekt 6" descr="Skott.png"/>
          <p:cNvPicPr>
            <a:picLocks noChangeAspect="1"/>
          </p:cNvPicPr>
          <p:nvPr/>
        </p:nvPicPr>
        <p:blipFill>
          <a:blip r:embed="rId2" cstate="print"/>
          <a:stretch>
            <a:fillRect/>
          </a:stretch>
        </p:blipFill>
        <p:spPr>
          <a:xfrm rot="-480000">
            <a:off x="881046" y="3315119"/>
            <a:ext cx="304836" cy="363656"/>
          </a:xfrm>
          <a:prstGeom prst="rect">
            <a:avLst/>
          </a:prstGeom>
        </p:spPr>
      </p:pic>
      <p:sp>
        <p:nvSpPr>
          <p:cNvPr id="8" name="Likbent triangel 7"/>
          <p:cNvSpPr/>
          <p:nvPr/>
        </p:nvSpPr>
        <p:spPr>
          <a:xfrm>
            <a:off x="1000100" y="293848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9" name="Multiplicera 8"/>
          <p:cNvSpPr/>
          <p:nvPr/>
        </p:nvSpPr>
        <p:spPr>
          <a:xfrm flipV="1">
            <a:off x="1000100" y="172404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0" name="Bildobjekt 9" descr="Boll.png"/>
          <p:cNvPicPr>
            <a:picLocks noChangeAspect="1"/>
          </p:cNvPicPr>
          <p:nvPr/>
        </p:nvPicPr>
        <p:blipFill>
          <a:blip r:embed="rId3" cstate="print"/>
          <a:stretch>
            <a:fillRect/>
          </a:stretch>
        </p:blipFill>
        <p:spPr>
          <a:xfrm>
            <a:off x="1071538" y="4938750"/>
            <a:ext cx="60955" cy="85337"/>
          </a:xfrm>
          <a:prstGeom prst="rect">
            <a:avLst/>
          </a:prstGeom>
        </p:spPr>
      </p:pic>
      <p:sp>
        <p:nvSpPr>
          <p:cNvPr id="11" name="textruta 10"/>
          <p:cNvSpPr txBox="1"/>
          <p:nvPr/>
        </p:nvSpPr>
        <p:spPr>
          <a:xfrm>
            <a:off x="1142976" y="1652602"/>
            <a:ext cx="2571768" cy="5016758"/>
          </a:xfrm>
          <a:prstGeom prst="rect">
            <a:avLst/>
          </a:prstGeom>
          <a:noFill/>
        </p:spPr>
        <p:txBody>
          <a:bodyPr wrap="square" rtlCol="0">
            <a:spAutoFit/>
          </a:bodyPr>
          <a:lstStyle/>
          <a:p>
            <a:r>
              <a:rPr lang="sv-SE" sz="1600" dirty="0"/>
              <a:t>Anfallande spelare / alltid </a:t>
            </a:r>
          </a:p>
          <a:p>
            <a:r>
              <a:rPr lang="sv-SE" sz="1600" dirty="0"/>
              <a:t>Våra spelare i taktikavsnitt.</a:t>
            </a:r>
          </a:p>
          <a:p>
            <a:endParaRPr lang="sv-SE" sz="1600" dirty="0"/>
          </a:p>
          <a:p>
            <a:r>
              <a:rPr lang="sv-SE" sz="1600" dirty="0"/>
              <a:t>Försvare / motståndare</a:t>
            </a:r>
          </a:p>
          <a:p>
            <a:endParaRPr lang="sv-SE" sz="1600" dirty="0"/>
          </a:p>
          <a:p>
            <a:r>
              <a:rPr lang="sv-SE" sz="1600" dirty="0"/>
              <a:t>Koner</a:t>
            </a:r>
          </a:p>
          <a:p>
            <a:endParaRPr lang="sv-SE" sz="1600" dirty="0"/>
          </a:p>
          <a:p>
            <a:r>
              <a:rPr lang="sv-SE" sz="1600" dirty="0"/>
              <a:t>Skott</a:t>
            </a:r>
          </a:p>
          <a:p>
            <a:endParaRPr lang="sv-SE" sz="1600" dirty="0"/>
          </a:p>
          <a:p>
            <a:r>
              <a:rPr lang="sv-SE" sz="1600" dirty="0"/>
              <a:t>Rörelse med boll</a:t>
            </a:r>
          </a:p>
          <a:p>
            <a:endParaRPr lang="sv-SE" sz="1600" dirty="0"/>
          </a:p>
          <a:p>
            <a:r>
              <a:rPr lang="sv-SE" sz="1600" dirty="0"/>
              <a:t>Rörelse utan boll</a:t>
            </a:r>
          </a:p>
          <a:p>
            <a:endParaRPr lang="sv-SE" sz="1600" dirty="0"/>
          </a:p>
          <a:p>
            <a:r>
              <a:rPr lang="sv-SE" sz="1600" dirty="0"/>
              <a:t>Boll</a:t>
            </a:r>
          </a:p>
          <a:p>
            <a:endParaRPr lang="sv-SE" sz="1600" dirty="0"/>
          </a:p>
          <a:p>
            <a:r>
              <a:rPr lang="sv-SE" sz="1600" dirty="0"/>
              <a:t>Passning</a:t>
            </a:r>
          </a:p>
          <a:p>
            <a:endParaRPr lang="sv-SE" sz="1600" dirty="0"/>
          </a:p>
          <a:p>
            <a:endParaRPr lang="sv-SE" sz="1600" dirty="0"/>
          </a:p>
          <a:p>
            <a:endParaRPr lang="sv-SE" sz="1600" dirty="0"/>
          </a:p>
          <a:p>
            <a:endParaRPr lang="sv-SE" sz="1600" dirty="0"/>
          </a:p>
        </p:txBody>
      </p:sp>
      <p:sp>
        <p:nvSpPr>
          <p:cNvPr id="12" name="Ellips 11"/>
          <p:cNvSpPr/>
          <p:nvPr/>
        </p:nvSpPr>
        <p:spPr>
          <a:xfrm>
            <a:off x="928662" y="243842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3" name="Frihandsfigur 12"/>
          <p:cNvSpPr/>
          <p:nvPr/>
        </p:nvSpPr>
        <p:spPr>
          <a:xfrm>
            <a:off x="918630" y="3915476"/>
            <a:ext cx="173864" cy="244698"/>
          </a:xfrm>
          <a:custGeom>
            <a:avLst/>
            <a:gdLst>
              <a:gd name="connsiteX0" fmla="*/ 122349 w 173864"/>
              <a:gd name="connsiteY0" fmla="*/ 244698 h 244698"/>
              <a:gd name="connsiteX1" fmla="*/ 6439 w 173864"/>
              <a:gd name="connsiteY1" fmla="*/ 141667 h 244698"/>
              <a:gd name="connsiteX2" fmla="*/ 160985 w 173864"/>
              <a:gd name="connsiteY2" fmla="*/ 115910 h 244698"/>
              <a:gd name="connsiteX3" fmla="*/ 83712 w 173864"/>
              <a:gd name="connsiteY3" fmla="*/ 38636 h 244698"/>
              <a:gd name="connsiteX4" fmla="*/ 160985 w 173864"/>
              <a:gd name="connsiteY4" fmla="*/ 0 h 2446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3864" h="244698">
                <a:moveTo>
                  <a:pt x="122349" y="244698"/>
                </a:moveTo>
                <a:cubicBezTo>
                  <a:pt x="61174" y="203915"/>
                  <a:pt x="0" y="163132"/>
                  <a:pt x="6439" y="141667"/>
                </a:cubicBezTo>
                <a:cubicBezTo>
                  <a:pt x="12878" y="120202"/>
                  <a:pt x="148106" y="133082"/>
                  <a:pt x="160985" y="115910"/>
                </a:cubicBezTo>
                <a:cubicBezTo>
                  <a:pt x="173864" y="98738"/>
                  <a:pt x="83712" y="57954"/>
                  <a:pt x="83712" y="38636"/>
                </a:cubicBezTo>
                <a:cubicBezTo>
                  <a:pt x="83712" y="19318"/>
                  <a:pt x="122348" y="9659"/>
                  <a:pt x="160985" y="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14" name="Rak pil 13"/>
          <p:cNvCxnSpPr/>
          <p:nvPr/>
        </p:nvCxnSpPr>
        <p:spPr>
          <a:xfrm rot="5400000" flipH="1" flipV="1">
            <a:off x="928662" y="4367246"/>
            <a:ext cx="214314" cy="21431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5" name="Rak 14"/>
          <p:cNvCxnSpPr/>
          <p:nvPr/>
        </p:nvCxnSpPr>
        <p:spPr>
          <a:xfrm flipH="1" flipV="1">
            <a:off x="1069676" y="5503653"/>
            <a:ext cx="127486" cy="4953"/>
          </a:xfrm>
          <a:prstGeom prst="line">
            <a:avLst/>
          </a:prstGeom>
          <a:ln/>
        </p:spPr>
        <p:style>
          <a:lnRef idx="1">
            <a:schemeClr val="dk1"/>
          </a:lnRef>
          <a:fillRef idx="0">
            <a:schemeClr val="dk1"/>
          </a:fillRef>
          <a:effectRef idx="0">
            <a:schemeClr val="dk1"/>
          </a:effectRef>
          <a:fontRef idx="minor">
            <a:schemeClr val="tx1"/>
          </a:fontRef>
        </p:style>
      </p:cxnSp>
      <p:pic>
        <p:nvPicPr>
          <p:cNvPr id="16" name="Bildobjekt 15" descr="Bänk.png"/>
          <p:cNvPicPr>
            <a:picLocks noChangeAspect="1"/>
          </p:cNvPicPr>
          <p:nvPr/>
        </p:nvPicPr>
        <p:blipFill>
          <a:blip r:embed="rId4" cstate="print"/>
          <a:stretch>
            <a:fillRect/>
          </a:stretch>
        </p:blipFill>
        <p:spPr>
          <a:xfrm>
            <a:off x="4810902" y="4843078"/>
            <a:ext cx="262107" cy="377921"/>
          </a:xfrm>
          <a:prstGeom prst="rect">
            <a:avLst/>
          </a:prstGeom>
        </p:spPr>
      </p:pic>
      <p:pic>
        <p:nvPicPr>
          <p:cNvPr id="17" name="Bildobjekt 16" descr="Liggande bänk.png"/>
          <p:cNvPicPr>
            <a:picLocks noChangeAspect="1"/>
          </p:cNvPicPr>
          <p:nvPr/>
        </p:nvPicPr>
        <p:blipFill>
          <a:blip r:embed="rId5" cstate="print"/>
          <a:stretch>
            <a:fillRect/>
          </a:stretch>
        </p:blipFill>
        <p:spPr>
          <a:xfrm>
            <a:off x="4762347" y="5271706"/>
            <a:ext cx="313709" cy="461550"/>
          </a:xfrm>
          <a:prstGeom prst="rect">
            <a:avLst/>
          </a:prstGeom>
        </p:spPr>
      </p:pic>
      <p:sp>
        <p:nvSpPr>
          <p:cNvPr id="18" name="textruta 17"/>
          <p:cNvSpPr txBox="1"/>
          <p:nvPr/>
        </p:nvSpPr>
        <p:spPr>
          <a:xfrm>
            <a:off x="5179223" y="1724040"/>
            <a:ext cx="2849161" cy="4278094"/>
          </a:xfrm>
          <a:prstGeom prst="rect">
            <a:avLst/>
          </a:prstGeom>
          <a:noFill/>
        </p:spPr>
        <p:txBody>
          <a:bodyPr wrap="square" rtlCol="0">
            <a:spAutoFit/>
          </a:bodyPr>
          <a:lstStyle/>
          <a:p>
            <a:r>
              <a:rPr lang="sv-SE" sz="1600" dirty="0"/>
              <a:t>Ledare</a:t>
            </a:r>
          </a:p>
          <a:p>
            <a:endParaRPr lang="sv-SE" sz="1600" dirty="0"/>
          </a:p>
          <a:p>
            <a:r>
              <a:rPr lang="sv-SE" sz="1600" dirty="0"/>
              <a:t>Första moment alt. Spelare A</a:t>
            </a:r>
          </a:p>
          <a:p>
            <a:r>
              <a:rPr lang="sv-SE" sz="1600" dirty="0"/>
              <a:t>Andra moment alt. Spelare B</a:t>
            </a:r>
          </a:p>
          <a:p>
            <a:endParaRPr lang="sv-SE" sz="1600" dirty="0"/>
          </a:p>
          <a:p>
            <a:r>
              <a:rPr lang="sv-SE" sz="1600" dirty="0"/>
              <a:t>Stol</a:t>
            </a:r>
          </a:p>
          <a:p>
            <a:endParaRPr lang="sv-SE" sz="1600" dirty="0"/>
          </a:p>
          <a:p>
            <a:r>
              <a:rPr lang="sv-SE" sz="1600" dirty="0"/>
              <a:t>Madrass</a:t>
            </a:r>
          </a:p>
          <a:p>
            <a:endParaRPr lang="sv-SE" sz="1600" dirty="0"/>
          </a:p>
          <a:p>
            <a:r>
              <a:rPr lang="sv-SE" sz="1600" dirty="0"/>
              <a:t>Målvakt</a:t>
            </a:r>
          </a:p>
          <a:p>
            <a:endParaRPr lang="sv-SE" sz="1600" dirty="0"/>
          </a:p>
          <a:p>
            <a:r>
              <a:rPr lang="sv-SE" sz="1600" dirty="0" smtClean="0"/>
              <a:t>Småmål</a:t>
            </a:r>
          </a:p>
          <a:p>
            <a:endParaRPr lang="sv-SE" sz="1600" dirty="0" smtClean="0"/>
          </a:p>
          <a:p>
            <a:r>
              <a:rPr lang="sv-SE" sz="1600" dirty="0"/>
              <a:t>Stående bänk</a:t>
            </a:r>
          </a:p>
          <a:p>
            <a:endParaRPr lang="sv-SE" sz="1600" dirty="0"/>
          </a:p>
          <a:p>
            <a:r>
              <a:rPr lang="sv-SE" sz="1600" dirty="0"/>
              <a:t>Liggande bänk</a:t>
            </a:r>
          </a:p>
          <a:p>
            <a:endParaRPr lang="sv-SE" sz="1600" dirty="0"/>
          </a:p>
        </p:txBody>
      </p:sp>
      <p:sp>
        <p:nvSpPr>
          <p:cNvPr id="19" name="textruta 18"/>
          <p:cNvSpPr txBox="1"/>
          <p:nvPr/>
        </p:nvSpPr>
        <p:spPr>
          <a:xfrm>
            <a:off x="4929190" y="1732205"/>
            <a:ext cx="500066" cy="1138773"/>
          </a:xfrm>
          <a:prstGeom prst="rect">
            <a:avLst/>
          </a:prstGeom>
          <a:noFill/>
        </p:spPr>
        <p:txBody>
          <a:bodyPr wrap="square" rtlCol="0">
            <a:spAutoFit/>
          </a:bodyPr>
          <a:lstStyle/>
          <a:p>
            <a:r>
              <a:rPr lang="sv-SE" sz="1600" b="1" dirty="0"/>
              <a:t>L</a:t>
            </a:r>
          </a:p>
          <a:p>
            <a:endParaRPr lang="sv-SE" sz="1600" b="1" dirty="0"/>
          </a:p>
          <a:p>
            <a:r>
              <a:rPr lang="sv-SE" b="1" dirty="0"/>
              <a:t>A</a:t>
            </a:r>
          </a:p>
          <a:p>
            <a:r>
              <a:rPr lang="sv-SE" b="1" dirty="0"/>
              <a:t>B</a:t>
            </a:r>
          </a:p>
        </p:txBody>
      </p:sp>
      <p:cxnSp>
        <p:nvCxnSpPr>
          <p:cNvPr id="20" name="Rak 19"/>
          <p:cNvCxnSpPr/>
          <p:nvPr/>
        </p:nvCxnSpPr>
        <p:spPr>
          <a:xfrm rot="5400000">
            <a:off x="4857752" y="3018089"/>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21" name="Rak 20"/>
          <p:cNvCxnSpPr/>
          <p:nvPr/>
        </p:nvCxnSpPr>
        <p:spPr>
          <a:xfrm>
            <a:off x="5000628" y="3018089"/>
            <a:ext cx="142876" cy="0"/>
          </a:xfrm>
          <a:prstGeom prst="line">
            <a:avLst/>
          </a:prstGeom>
        </p:spPr>
        <p:style>
          <a:lnRef idx="1">
            <a:schemeClr val="dk1"/>
          </a:lnRef>
          <a:fillRef idx="0">
            <a:schemeClr val="dk1"/>
          </a:fillRef>
          <a:effectRef idx="0">
            <a:schemeClr val="dk1"/>
          </a:effectRef>
          <a:fontRef idx="minor">
            <a:schemeClr val="tx1"/>
          </a:fontRef>
        </p:style>
      </p:cxnSp>
      <p:cxnSp>
        <p:nvCxnSpPr>
          <p:cNvPr id="22" name="Rak 21"/>
          <p:cNvCxnSpPr/>
          <p:nvPr/>
        </p:nvCxnSpPr>
        <p:spPr>
          <a:xfrm rot="5400000">
            <a:off x="5072066" y="3069530"/>
            <a:ext cx="142876" cy="0"/>
          </a:xfrm>
          <a:prstGeom prst="line">
            <a:avLst/>
          </a:prstGeom>
        </p:spPr>
        <p:style>
          <a:lnRef idx="1">
            <a:schemeClr val="dk1"/>
          </a:lnRef>
          <a:fillRef idx="0">
            <a:schemeClr val="dk1"/>
          </a:fillRef>
          <a:effectRef idx="0">
            <a:schemeClr val="dk1"/>
          </a:effectRef>
          <a:fontRef idx="minor">
            <a:schemeClr val="tx1"/>
          </a:fontRef>
        </p:style>
      </p:cxnSp>
      <p:sp>
        <p:nvSpPr>
          <p:cNvPr id="23" name="Rektangel 22"/>
          <p:cNvSpPr/>
          <p:nvPr/>
        </p:nvSpPr>
        <p:spPr>
          <a:xfrm>
            <a:off x="4714876" y="3518155"/>
            <a:ext cx="428628" cy="2143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4" name="textruta 23"/>
          <p:cNvSpPr txBox="1"/>
          <p:nvPr/>
        </p:nvSpPr>
        <p:spPr>
          <a:xfrm>
            <a:off x="4899736" y="3934641"/>
            <a:ext cx="386644" cy="369332"/>
          </a:xfrm>
          <a:prstGeom prst="rect">
            <a:avLst/>
          </a:prstGeom>
          <a:noFill/>
        </p:spPr>
        <p:txBody>
          <a:bodyPr wrap="none" rtlCol="0">
            <a:spAutoFit/>
          </a:bodyPr>
          <a:lstStyle/>
          <a:p>
            <a:r>
              <a:rPr lang="sv-SE" b="1" dirty="0"/>
              <a:t>M</a:t>
            </a:r>
          </a:p>
        </p:txBody>
      </p:sp>
      <p:sp>
        <p:nvSpPr>
          <p:cNvPr id="25" name="Rektangel 24"/>
          <p:cNvSpPr/>
          <p:nvPr/>
        </p:nvSpPr>
        <p:spPr>
          <a:xfrm>
            <a:off x="714348" y="1455526"/>
            <a:ext cx="7715304" cy="499781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cxnSp>
        <p:nvCxnSpPr>
          <p:cNvPr id="27" name="Straight Connector 26"/>
          <p:cNvCxnSpPr/>
          <p:nvPr/>
        </p:nvCxnSpPr>
        <p:spPr>
          <a:xfrm rot="5400000">
            <a:off x="4786314" y="4589725"/>
            <a:ext cx="285752" cy="1588"/>
          </a:xfrm>
          <a:prstGeom prst="line">
            <a:avLst/>
          </a:prstGeom>
        </p:spPr>
        <p:style>
          <a:lnRef idx="1">
            <a:schemeClr val="dk1"/>
          </a:lnRef>
          <a:fillRef idx="0">
            <a:schemeClr val="dk1"/>
          </a:fillRef>
          <a:effectRef idx="0">
            <a:schemeClr val="dk1"/>
          </a:effectRef>
          <a:fontRef idx="minor">
            <a:schemeClr val="tx1"/>
          </a:fontRef>
        </p:style>
      </p:cxnSp>
      <p:cxnSp>
        <p:nvCxnSpPr>
          <p:cNvPr id="33" name="Rak 5"/>
          <p:cNvCxnSpPr/>
          <p:nvPr/>
        </p:nvCxnSpPr>
        <p:spPr>
          <a:xfrm>
            <a:off x="4857752" y="4732601"/>
            <a:ext cx="142876" cy="0"/>
          </a:xfrm>
          <a:prstGeom prst="line">
            <a:avLst/>
          </a:prstGeom>
          <a:ln/>
        </p:spPr>
        <p:style>
          <a:lnRef idx="1">
            <a:schemeClr val="dk1"/>
          </a:lnRef>
          <a:fillRef idx="0">
            <a:schemeClr val="dk1"/>
          </a:fillRef>
          <a:effectRef idx="0">
            <a:schemeClr val="dk1"/>
          </a:effectRef>
          <a:fontRef idx="minor">
            <a:schemeClr val="tx1"/>
          </a:fontRef>
        </p:style>
      </p:cxnSp>
      <p:cxnSp>
        <p:nvCxnSpPr>
          <p:cNvPr id="34" name="Rak 5"/>
          <p:cNvCxnSpPr/>
          <p:nvPr/>
        </p:nvCxnSpPr>
        <p:spPr>
          <a:xfrm>
            <a:off x="4857752" y="4446849"/>
            <a:ext cx="142876" cy="0"/>
          </a:xfrm>
          <a:prstGeom prst="line">
            <a:avLst/>
          </a:prstGeom>
          <a:ln/>
        </p:spPr>
        <p:style>
          <a:lnRef idx="1">
            <a:schemeClr val="dk1"/>
          </a:lnRef>
          <a:fillRef idx="0">
            <a:schemeClr val="dk1"/>
          </a:fillRef>
          <a:effectRef idx="0">
            <a:schemeClr val="dk1"/>
          </a:effectRef>
          <a:fontRef idx="minor">
            <a:schemeClr val="tx1"/>
          </a:fontRef>
        </p:style>
      </p:cxnSp>
      <p:pic>
        <p:nvPicPr>
          <p:cNvPr id="28" name="Picture 27"/>
          <p:cNvPicPr>
            <a:picLocks noChangeAspect="1"/>
          </p:cNvPicPr>
          <p:nvPr/>
        </p:nvPicPr>
        <p:blipFill>
          <a:blip r:embed="rId6"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textruta 5"/>
          <p:cNvSpPr txBox="1"/>
          <p:nvPr/>
        </p:nvSpPr>
        <p:spPr>
          <a:xfrm>
            <a:off x="357158" y="214291"/>
            <a:ext cx="4786346" cy="400110"/>
          </a:xfrm>
          <a:prstGeom prst="rect">
            <a:avLst/>
          </a:prstGeom>
          <a:noFill/>
        </p:spPr>
        <p:txBody>
          <a:bodyPr wrap="square" rtlCol="0">
            <a:spAutoFit/>
          </a:bodyPr>
          <a:lstStyle>
            <a:defPPr>
              <a:defRPr lang="sv-SE"/>
            </a:defPPr>
            <a:lvl1pPr>
              <a:defRPr sz="2000" b="1">
                <a:solidFill>
                  <a:srgbClr val="E90118"/>
                </a:solidFill>
                <a:latin typeface="Times New Roman" pitchFamily="18" charset="0"/>
                <a:cs typeface="Times New Roman" pitchFamily="18" charset="0"/>
              </a:defRPr>
            </a:lvl1pPr>
          </a:lstStyle>
          <a:p>
            <a:r>
              <a:rPr lang="sv-SE" dirty="0"/>
              <a:t>Syfte: Passning/skott i rörelse.</a:t>
            </a:r>
          </a:p>
        </p:txBody>
      </p:sp>
      <p:sp>
        <p:nvSpPr>
          <p:cNvPr id="7" name="textruta 6"/>
          <p:cNvSpPr txBox="1"/>
          <p:nvPr/>
        </p:nvSpPr>
        <p:spPr>
          <a:xfrm>
            <a:off x="4714876" y="1476299"/>
            <a:ext cx="4143404" cy="1354217"/>
          </a:xfrm>
          <a:prstGeom prst="rect">
            <a:avLst/>
          </a:prstGeom>
          <a:noFill/>
        </p:spPr>
        <p:txBody>
          <a:bodyPr wrap="square" rtlCol="0">
            <a:spAutoFit/>
          </a:bodyPr>
          <a:lstStyle/>
          <a:p>
            <a:pPr lvl="0"/>
            <a:r>
              <a:rPr lang="sv-SE" sz="1600" dirty="0"/>
              <a:t>1. Spelare A rör sig ut mot konen och passar till Spelare B. Spelare B tar emot bollen och bågar in i slottet och tar ett avslut.</a:t>
            </a:r>
          </a:p>
          <a:p>
            <a:r>
              <a:rPr lang="sv-SE" sz="1600" dirty="0"/>
              <a:t> </a:t>
            </a:r>
          </a:p>
          <a:p>
            <a:pPr lvl="0"/>
            <a:endParaRPr lang="sv-SE" dirty="0">
              <a:solidFill>
                <a:schemeClr val="bg1">
                  <a:lumMod val="50000"/>
                </a:schemeClr>
              </a:solidFill>
            </a:endParaRPr>
          </a:p>
        </p:txBody>
      </p:sp>
      <p:pic>
        <p:nvPicPr>
          <p:cNvPr id="8" name="Bildobjekt 7" descr="Skott.png"/>
          <p:cNvPicPr>
            <a:picLocks noChangeAspect="1"/>
          </p:cNvPicPr>
          <p:nvPr/>
        </p:nvPicPr>
        <p:blipFill>
          <a:blip r:embed="rId3" cstate="print"/>
          <a:stretch>
            <a:fillRect/>
          </a:stretch>
        </p:blipFill>
        <p:spPr>
          <a:xfrm rot="-480000">
            <a:off x="2319427" y="1377395"/>
            <a:ext cx="324000" cy="503234"/>
          </a:xfrm>
          <a:prstGeom prst="rect">
            <a:avLst/>
          </a:prstGeom>
        </p:spPr>
      </p:pic>
      <p:sp>
        <p:nvSpPr>
          <p:cNvPr id="9" name="textruta 8"/>
          <p:cNvSpPr txBox="1"/>
          <p:nvPr/>
        </p:nvSpPr>
        <p:spPr>
          <a:xfrm>
            <a:off x="4714876" y="3833753"/>
            <a:ext cx="4286280" cy="1323439"/>
          </a:xfrm>
          <a:prstGeom prst="rect">
            <a:avLst/>
          </a:prstGeom>
          <a:noFill/>
        </p:spPr>
        <p:txBody>
          <a:bodyPr wrap="square" rtlCol="0">
            <a:spAutoFit/>
          </a:bodyPr>
          <a:lstStyle/>
          <a:p>
            <a:pPr lvl="0"/>
            <a:r>
              <a:rPr lang="sv-SE" sz="1600" dirty="0"/>
              <a:t>2. Spelare A rör sig ner bakom mål och passar bakom mål till spelare B som rör sig uppåt och passar spelare C som skjuter</a:t>
            </a:r>
          </a:p>
          <a:p>
            <a:r>
              <a:rPr lang="sv-SE" sz="1600" dirty="0"/>
              <a:t>Tänk på att anpassa avståndet mellan spelare A och B så passningen inte blir för svår. </a:t>
            </a:r>
            <a:endParaRPr lang="sv-SE" dirty="0"/>
          </a:p>
        </p:txBody>
      </p:sp>
      <p:sp>
        <p:nvSpPr>
          <p:cNvPr id="10" name="Likbent triangel 9"/>
          <p:cNvSpPr/>
          <p:nvPr/>
        </p:nvSpPr>
        <p:spPr>
          <a:xfrm>
            <a:off x="1142976" y="578645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1" name="Likbent triangel 10"/>
          <p:cNvSpPr/>
          <p:nvPr/>
        </p:nvSpPr>
        <p:spPr>
          <a:xfrm>
            <a:off x="3714744" y="142873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2" name="Multiplicera 11"/>
          <p:cNvSpPr/>
          <p:nvPr/>
        </p:nvSpPr>
        <p:spPr>
          <a:xfrm flipV="1">
            <a:off x="3857620" y="121442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3" name="Bildobjekt 12" descr="Boll.png"/>
          <p:cNvPicPr>
            <a:picLocks noChangeAspect="1"/>
          </p:cNvPicPr>
          <p:nvPr/>
        </p:nvPicPr>
        <p:blipFill>
          <a:blip r:embed="rId4" cstate="print"/>
          <a:stretch>
            <a:fillRect/>
          </a:stretch>
        </p:blipFill>
        <p:spPr>
          <a:xfrm>
            <a:off x="2643174" y="3214686"/>
            <a:ext cx="60955" cy="85337"/>
          </a:xfrm>
          <a:prstGeom prst="rect">
            <a:avLst/>
          </a:prstGeom>
        </p:spPr>
      </p:pic>
      <p:sp>
        <p:nvSpPr>
          <p:cNvPr id="14" name="Multiplicera 13"/>
          <p:cNvSpPr/>
          <p:nvPr/>
        </p:nvSpPr>
        <p:spPr>
          <a:xfrm flipV="1">
            <a:off x="3286116" y="478632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5" name="Multiplicera 14"/>
          <p:cNvSpPr/>
          <p:nvPr/>
        </p:nvSpPr>
        <p:spPr>
          <a:xfrm flipV="1">
            <a:off x="3857620" y="100010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Multiplicera 15"/>
          <p:cNvSpPr/>
          <p:nvPr/>
        </p:nvSpPr>
        <p:spPr>
          <a:xfrm flipV="1">
            <a:off x="3857620" y="7857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dirty="0"/>
          </a:p>
        </p:txBody>
      </p:sp>
      <p:sp>
        <p:nvSpPr>
          <p:cNvPr id="17" name="Likbent triangel 16"/>
          <p:cNvSpPr/>
          <p:nvPr/>
        </p:nvSpPr>
        <p:spPr>
          <a:xfrm>
            <a:off x="3500430" y="164305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8" name="Likbent triangel 17"/>
          <p:cNvSpPr/>
          <p:nvPr/>
        </p:nvSpPr>
        <p:spPr>
          <a:xfrm>
            <a:off x="3286116" y="179545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9" name="Likbent triangel 18"/>
          <p:cNvSpPr/>
          <p:nvPr/>
        </p:nvSpPr>
        <p:spPr>
          <a:xfrm>
            <a:off x="3071802" y="185736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0" name="Likbent triangel 19"/>
          <p:cNvSpPr/>
          <p:nvPr/>
        </p:nvSpPr>
        <p:spPr>
          <a:xfrm>
            <a:off x="2857488" y="185736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1" name="Likbent triangel 20"/>
          <p:cNvSpPr/>
          <p:nvPr/>
        </p:nvSpPr>
        <p:spPr>
          <a:xfrm>
            <a:off x="2643174" y="185736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2" name="Likbent triangel 21"/>
          <p:cNvSpPr/>
          <p:nvPr/>
        </p:nvSpPr>
        <p:spPr>
          <a:xfrm>
            <a:off x="3714744" y="314324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3" name="Likbent triangel 22"/>
          <p:cNvSpPr/>
          <p:nvPr/>
        </p:nvSpPr>
        <p:spPr>
          <a:xfrm>
            <a:off x="3071802" y="314324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4" name="Multiplicera 23"/>
          <p:cNvSpPr/>
          <p:nvPr/>
        </p:nvSpPr>
        <p:spPr>
          <a:xfrm flipV="1">
            <a:off x="2857488" y="321468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5" name="Multiplicera 24"/>
          <p:cNvSpPr/>
          <p:nvPr/>
        </p:nvSpPr>
        <p:spPr>
          <a:xfrm flipV="1">
            <a:off x="2643174" y="321468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6" name="Multiplicera 25"/>
          <p:cNvSpPr/>
          <p:nvPr/>
        </p:nvSpPr>
        <p:spPr>
          <a:xfrm flipV="1">
            <a:off x="2500298" y="321468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27" name="Bildobjekt 26" descr="Boll.png"/>
          <p:cNvPicPr>
            <a:picLocks noChangeAspect="1"/>
          </p:cNvPicPr>
          <p:nvPr/>
        </p:nvPicPr>
        <p:blipFill>
          <a:blip r:embed="rId4" cstate="print"/>
          <a:stretch>
            <a:fillRect/>
          </a:stretch>
        </p:blipFill>
        <p:spPr>
          <a:xfrm>
            <a:off x="2867971" y="3143248"/>
            <a:ext cx="60955" cy="85337"/>
          </a:xfrm>
          <a:prstGeom prst="rect">
            <a:avLst/>
          </a:prstGeom>
        </p:spPr>
      </p:pic>
      <p:pic>
        <p:nvPicPr>
          <p:cNvPr id="28" name="Bildobjekt 27" descr="Boll.png"/>
          <p:cNvPicPr>
            <a:picLocks noChangeAspect="1"/>
          </p:cNvPicPr>
          <p:nvPr/>
        </p:nvPicPr>
        <p:blipFill>
          <a:blip r:embed="rId4" cstate="print"/>
          <a:stretch>
            <a:fillRect/>
          </a:stretch>
        </p:blipFill>
        <p:spPr>
          <a:xfrm>
            <a:off x="2714612" y="3143248"/>
            <a:ext cx="60955" cy="85337"/>
          </a:xfrm>
          <a:prstGeom prst="rect">
            <a:avLst/>
          </a:prstGeom>
        </p:spPr>
      </p:pic>
      <p:pic>
        <p:nvPicPr>
          <p:cNvPr id="29" name="Bildobjekt 28" descr="Boll.png"/>
          <p:cNvPicPr>
            <a:picLocks noChangeAspect="1"/>
          </p:cNvPicPr>
          <p:nvPr/>
        </p:nvPicPr>
        <p:blipFill>
          <a:blip r:embed="rId4" cstate="print"/>
          <a:stretch>
            <a:fillRect/>
          </a:stretch>
        </p:blipFill>
        <p:spPr>
          <a:xfrm>
            <a:off x="2939409" y="3000372"/>
            <a:ext cx="60955" cy="85337"/>
          </a:xfrm>
          <a:prstGeom prst="rect">
            <a:avLst/>
          </a:prstGeom>
        </p:spPr>
      </p:pic>
      <p:pic>
        <p:nvPicPr>
          <p:cNvPr id="30" name="Bildobjekt 29" descr="Boll.png"/>
          <p:cNvPicPr>
            <a:picLocks noChangeAspect="1"/>
          </p:cNvPicPr>
          <p:nvPr/>
        </p:nvPicPr>
        <p:blipFill>
          <a:blip r:embed="rId4" cstate="print"/>
          <a:stretch>
            <a:fillRect/>
          </a:stretch>
        </p:blipFill>
        <p:spPr>
          <a:xfrm>
            <a:off x="3082285" y="3343663"/>
            <a:ext cx="60955" cy="85337"/>
          </a:xfrm>
          <a:prstGeom prst="rect">
            <a:avLst/>
          </a:prstGeom>
        </p:spPr>
      </p:pic>
      <p:pic>
        <p:nvPicPr>
          <p:cNvPr id="31" name="Bildobjekt 30" descr="Boll.png"/>
          <p:cNvPicPr>
            <a:picLocks noChangeAspect="1"/>
          </p:cNvPicPr>
          <p:nvPr/>
        </p:nvPicPr>
        <p:blipFill>
          <a:blip r:embed="rId4" cstate="print"/>
          <a:stretch>
            <a:fillRect/>
          </a:stretch>
        </p:blipFill>
        <p:spPr>
          <a:xfrm>
            <a:off x="2571736" y="3129349"/>
            <a:ext cx="60955" cy="85337"/>
          </a:xfrm>
          <a:prstGeom prst="rect">
            <a:avLst/>
          </a:prstGeom>
        </p:spPr>
      </p:pic>
      <p:sp>
        <p:nvSpPr>
          <p:cNvPr id="32" name="textruta 31"/>
          <p:cNvSpPr txBox="1"/>
          <p:nvPr/>
        </p:nvSpPr>
        <p:spPr>
          <a:xfrm>
            <a:off x="3000364" y="3286124"/>
            <a:ext cx="317716" cy="369332"/>
          </a:xfrm>
          <a:prstGeom prst="rect">
            <a:avLst/>
          </a:prstGeom>
          <a:noFill/>
        </p:spPr>
        <p:txBody>
          <a:bodyPr wrap="none" rtlCol="0">
            <a:spAutoFit/>
          </a:bodyPr>
          <a:lstStyle/>
          <a:p>
            <a:r>
              <a:rPr lang="sv-SE" dirty="0"/>
              <a:t>A</a:t>
            </a:r>
          </a:p>
        </p:txBody>
      </p:sp>
      <p:sp>
        <p:nvSpPr>
          <p:cNvPr id="33" name="Frihandsfigur 32"/>
          <p:cNvSpPr/>
          <p:nvPr/>
        </p:nvSpPr>
        <p:spPr>
          <a:xfrm>
            <a:off x="3245476" y="3312017"/>
            <a:ext cx="708338" cy="148107"/>
          </a:xfrm>
          <a:custGeom>
            <a:avLst/>
            <a:gdLst>
              <a:gd name="connsiteX0" fmla="*/ 0 w 708338"/>
              <a:gd name="connsiteY0" fmla="*/ 75127 h 148107"/>
              <a:gd name="connsiteX1" fmla="*/ 141668 w 708338"/>
              <a:gd name="connsiteY1" fmla="*/ 10732 h 148107"/>
              <a:gd name="connsiteX2" fmla="*/ 231820 w 708338"/>
              <a:gd name="connsiteY2" fmla="*/ 139521 h 148107"/>
              <a:gd name="connsiteX3" fmla="*/ 412124 w 708338"/>
              <a:gd name="connsiteY3" fmla="*/ 62248 h 148107"/>
              <a:gd name="connsiteX4" fmla="*/ 489397 w 708338"/>
              <a:gd name="connsiteY4" fmla="*/ 113763 h 148107"/>
              <a:gd name="connsiteX5" fmla="*/ 708338 w 708338"/>
              <a:gd name="connsiteY5" fmla="*/ 23611 h 14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08338" h="148107">
                <a:moveTo>
                  <a:pt x="0" y="75127"/>
                </a:moveTo>
                <a:cubicBezTo>
                  <a:pt x="51515" y="37563"/>
                  <a:pt x="103031" y="0"/>
                  <a:pt x="141668" y="10732"/>
                </a:cubicBezTo>
                <a:cubicBezTo>
                  <a:pt x="180305" y="21464"/>
                  <a:pt x="186744" y="130935"/>
                  <a:pt x="231820" y="139521"/>
                </a:cubicBezTo>
                <a:cubicBezTo>
                  <a:pt x="276896" y="148107"/>
                  <a:pt x="369195" y="66541"/>
                  <a:pt x="412124" y="62248"/>
                </a:cubicBezTo>
                <a:cubicBezTo>
                  <a:pt x="455053" y="57955"/>
                  <a:pt x="440028" y="120202"/>
                  <a:pt x="489397" y="113763"/>
                </a:cubicBezTo>
                <a:cubicBezTo>
                  <a:pt x="538766" y="107324"/>
                  <a:pt x="623552" y="65467"/>
                  <a:pt x="708338" y="23611"/>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34" name="Rak 33"/>
          <p:cNvCxnSpPr/>
          <p:nvPr/>
        </p:nvCxnSpPr>
        <p:spPr>
          <a:xfrm rot="5400000">
            <a:off x="3864767" y="3064663"/>
            <a:ext cx="271458" cy="0"/>
          </a:xfrm>
          <a:prstGeom prst="line">
            <a:avLst/>
          </a:prstGeom>
        </p:spPr>
        <p:style>
          <a:lnRef idx="1">
            <a:schemeClr val="dk1"/>
          </a:lnRef>
          <a:fillRef idx="0">
            <a:schemeClr val="dk1"/>
          </a:fillRef>
          <a:effectRef idx="0">
            <a:schemeClr val="dk1"/>
          </a:effectRef>
          <a:fontRef idx="minor">
            <a:schemeClr val="tx1"/>
          </a:fontRef>
        </p:style>
      </p:cxnSp>
      <p:cxnSp>
        <p:nvCxnSpPr>
          <p:cNvPr id="35" name="Rak 34"/>
          <p:cNvCxnSpPr/>
          <p:nvPr/>
        </p:nvCxnSpPr>
        <p:spPr>
          <a:xfrm rot="5400000">
            <a:off x="3864767" y="2636035"/>
            <a:ext cx="271458" cy="0"/>
          </a:xfrm>
          <a:prstGeom prst="line">
            <a:avLst/>
          </a:prstGeom>
        </p:spPr>
        <p:style>
          <a:lnRef idx="1">
            <a:schemeClr val="dk1"/>
          </a:lnRef>
          <a:fillRef idx="0">
            <a:schemeClr val="dk1"/>
          </a:fillRef>
          <a:effectRef idx="0">
            <a:schemeClr val="dk1"/>
          </a:effectRef>
          <a:fontRef idx="minor">
            <a:schemeClr val="tx1"/>
          </a:fontRef>
        </p:style>
      </p:cxnSp>
      <p:cxnSp>
        <p:nvCxnSpPr>
          <p:cNvPr id="36" name="Rak 35"/>
          <p:cNvCxnSpPr/>
          <p:nvPr/>
        </p:nvCxnSpPr>
        <p:spPr>
          <a:xfrm rot="5400000">
            <a:off x="3864767" y="2207407"/>
            <a:ext cx="271458" cy="0"/>
          </a:xfrm>
          <a:prstGeom prst="line">
            <a:avLst/>
          </a:prstGeom>
        </p:spPr>
        <p:style>
          <a:lnRef idx="1">
            <a:schemeClr val="dk1"/>
          </a:lnRef>
          <a:fillRef idx="0">
            <a:schemeClr val="dk1"/>
          </a:fillRef>
          <a:effectRef idx="0">
            <a:schemeClr val="dk1"/>
          </a:effectRef>
          <a:fontRef idx="minor">
            <a:schemeClr val="tx1"/>
          </a:fontRef>
        </p:style>
      </p:cxnSp>
      <p:cxnSp>
        <p:nvCxnSpPr>
          <p:cNvPr id="37" name="Rak 36"/>
          <p:cNvCxnSpPr/>
          <p:nvPr/>
        </p:nvCxnSpPr>
        <p:spPr>
          <a:xfrm rot="5400000">
            <a:off x="3864767" y="1778779"/>
            <a:ext cx="271458" cy="0"/>
          </a:xfrm>
          <a:prstGeom prst="line">
            <a:avLst/>
          </a:prstGeom>
        </p:spPr>
        <p:style>
          <a:lnRef idx="1">
            <a:schemeClr val="dk1"/>
          </a:lnRef>
          <a:fillRef idx="0">
            <a:schemeClr val="dk1"/>
          </a:fillRef>
          <a:effectRef idx="0">
            <a:schemeClr val="dk1"/>
          </a:effectRef>
          <a:fontRef idx="minor">
            <a:schemeClr val="tx1"/>
          </a:fontRef>
        </p:style>
      </p:cxnSp>
      <p:sp>
        <p:nvSpPr>
          <p:cNvPr id="38" name="Frihandsfigur 37"/>
          <p:cNvSpPr/>
          <p:nvPr/>
        </p:nvSpPr>
        <p:spPr>
          <a:xfrm>
            <a:off x="2446986" y="1519707"/>
            <a:ext cx="1519707" cy="661116"/>
          </a:xfrm>
          <a:custGeom>
            <a:avLst/>
            <a:gdLst>
              <a:gd name="connsiteX0" fmla="*/ 1519707 w 1519707"/>
              <a:gd name="connsiteY0" fmla="*/ 0 h 661116"/>
              <a:gd name="connsiteX1" fmla="*/ 1493949 w 1519707"/>
              <a:gd name="connsiteY1" fmla="*/ 128789 h 661116"/>
              <a:gd name="connsiteX2" fmla="*/ 1365160 w 1519707"/>
              <a:gd name="connsiteY2" fmla="*/ 128789 h 661116"/>
              <a:gd name="connsiteX3" fmla="*/ 1365160 w 1519707"/>
              <a:gd name="connsiteY3" fmla="*/ 309093 h 661116"/>
              <a:gd name="connsiteX4" fmla="*/ 1133341 w 1519707"/>
              <a:gd name="connsiteY4" fmla="*/ 321972 h 661116"/>
              <a:gd name="connsiteX5" fmla="*/ 1133341 w 1519707"/>
              <a:gd name="connsiteY5" fmla="*/ 463639 h 661116"/>
              <a:gd name="connsiteX6" fmla="*/ 837127 w 1519707"/>
              <a:gd name="connsiteY6" fmla="*/ 528034 h 661116"/>
              <a:gd name="connsiteX7" fmla="*/ 759853 w 1519707"/>
              <a:gd name="connsiteY7" fmla="*/ 643944 h 661116"/>
              <a:gd name="connsiteX8" fmla="*/ 553791 w 1519707"/>
              <a:gd name="connsiteY8" fmla="*/ 553792 h 661116"/>
              <a:gd name="connsiteX9" fmla="*/ 515155 w 1519707"/>
              <a:gd name="connsiteY9" fmla="*/ 631065 h 661116"/>
              <a:gd name="connsiteX10" fmla="*/ 360608 w 1519707"/>
              <a:gd name="connsiteY10" fmla="*/ 528034 h 661116"/>
              <a:gd name="connsiteX11" fmla="*/ 283335 w 1519707"/>
              <a:gd name="connsiteY11" fmla="*/ 656823 h 661116"/>
              <a:gd name="connsiteX12" fmla="*/ 128789 w 1519707"/>
              <a:gd name="connsiteY12" fmla="*/ 553792 h 661116"/>
              <a:gd name="connsiteX13" fmla="*/ 0 w 1519707"/>
              <a:gd name="connsiteY13" fmla="*/ 450761 h 6611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519707" h="661116">
                <a:moveTo>
                  <a:pt x="1519707" y="0"/>
                </a:moveTo>
                <a:cubicBezTo>
                  <a:pt x="1519707" y="53662"/>
                  <a:pt x="1519707" y="107324"/>
                  <a:pt x="1493949" y="128789"/>
                </a:cubicBezTo>
                <a:cubicBezTo>
                  <a:pt x="1468191" y="150254"/>
                  <a:pt x="1386625" y="98738"/>
                  <a:pt x="1365160" y="128789"/>
                </a:cubicBezTo>
                <a:cubicBezTo>
                  <a:pt x="1343695" y="158840"/>
                  <a:pt x="1403796" y="276896"/>
                  <a:pt x="1365160" y="309093"/>
                </a:cubicBezTo>
                <a:cubicBezTo>
                  <a:pt x="1326524" y="341290"/>
                  <a:pt x="1171977" y="296214"/>
                  <a:pt x="1133341" y="321972"/>
                </a:cubicBezTo>
                <a:cubicBezTo>
                  <a:pt x="1094705" y="347730"/>
                  <a:pt x="1182710" y="429295"/>
                  <a:pt x="1133341" y="463639"/>
                </a:cubicBezTo>
                <a:cubicBezTo>
                  <a:pt x="1083972" y="497983"/>
                  <a:pt x="899375" y="497983"/>
                  <a:pt x="837127" y="528034"/>
                </a:cubicBezTo>
                <a:cubicBezTo>
                  <a:pt x="774879" y="558085"/>
                  <a:pt x="807076" y="639651"/>
                  <a:pt x="759853" y="643944"/>
                </a:cubicBezTo>
                <a:cubicBezTo>
                  <a:pt x="712630" y="648237"/>
                  <a:pt x="594574" y="555938"/>
                  <a:pt x="553791" y="553792"/>
                </a:cubicBezTo>
                <a:cubicBezTo>
                  <a:pt x="513008" y="551646"/>
                  <a:pt x="547352" y="635358"/>
                  <a:pt x="515155" y="631065"/>
                </a:cubicBezTo>
                <a:cubicBezTo>
                  <a:pt x="482958" y="626772"/>
                  <a:pt x="399245" y="523741"/>
                  <a:pt x="360608" y="528034"/>
                </a:cubicBezTo>
                <a:cubicBezTo>
                  <a:pt x="321971" y="532327"/>
                  <a:pt x="321971" y="652530"/>
                  <a:pt x="283335" y="656823"/>
                </a:cubicBezTo>
                <a:cubicBezTo>
                  <a:pt x="244699" y="661116"/>
                  <a:pt x="176012" y="588136"/>
                  <a:pt x="128789" y="553792"/>
                </a:cubicBezTo>
                <a:cubicBezTo>
                  <a:pt x="81567" y="519448"/>
                  <a:pt x="40783" y="485104"/>
                  <a:pt x="0" y="450761"/>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39" name="textruta 38"/>
          <p:cNvSpPr txBox="1"/>
          <p:nvPr/>
        </p:nvSpPr>
        <p:spPr>
          <a:xfrm>
            <a:off x="4000496" y="1214422"/>
            <a:ext cx="309700" cy="369332"/>
          </a:xfrm>
          <a:prstGeom prst="rect">
            <a:avLst/>
          </a:prstGeom>
          <a:noFill/>
        </p:spPr>
        <p:txBody>
          <a:bodyPr wrap="none" rtlCol="0">
            <a:spAutoFit/>
          </a:bodyPr>
          <a:lstStyle/>
          <a:p>
            <a:r>
              <a:rPr lang="sv-SE" dirty="0"/>
              <a:t>B</a:t>
            </a:r>
          </a:p>
        </p:txBody>
      </p:sp>
      <p:sp>
        <p:nvSpPr>
          <p:cNvPr id="40" name="Multiplicera 39"/>
          <p:cNvSpPr/>
          <p:nvPr/>
        </p:nvSpPr>
        <p:spPr>
          <a:xfrm flipV="1">
            <a:off x="3286116" y="428625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1" name="Multiplicera 40"/>
          <p:cNvSpPr/>
          <p:nvPr/>
        </p:nvSpPr>
        <p:spPr>
          <a:xfrm flipV="1">
            <a:off x="3286116" y="457200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42" name="Bildobjekt 41" descr="Boll.png"/>
          <p:cNvPicPr>
            <a:picLocks noChangeAspect="1"/>
          </p:cNvPicPr>
          <p:nvPr/>
        </p:nvPicPr>
        <p:blipFill>
          <a:blip r:embed="rId4" cstate="print"/>
          <a:stretch>
            <a:fillRect/>
          </a:stretch>
        </p:blipFill>
        <p:spPr>
          <a:xfrm>
            <a:off x="3510913" y="4843861"/>
            <a:ext cx="60955" cy="85337"/>
          </a:xfrm>
          <a:prstGeom prst="rect">
            <a:avLst/>
          </a:prstGeom>
        </p:spPr>
      </p:pic>
      <p:pic>
        <p:nvPicPr>
          <p:cNvPr id="43" name="Bildobjekt 42" descr="Boll.png"/>
          <p:cNvPicPr>
            <a:picLocks noChangeAspect="1"/>
          </p:cNvPicPr>
          <p:nvPr/>
        </p:nvPicPr>
        <p:blipFill>
          <a:blip r:embed="rId4" cstate="print"/>
          <a:stretch>
            <a:fillRect/>
          </a:stretch>
        </p:blipFill>
        <p:spPr>
          <a:xfrm>
            <a:off x="3428992" y="5072074"/>
            <a:ext cx="60955" cy="85337"/>
          </a:xfrm>
          <a:prstGeom prst="rect">
            <a:avLst/>
          </a:prstGeom>
        </p:spPr>
      </p:pic>
      <p:pic>
        <p:nvPicPr>
          <p:cNvPr id="44" name="Bildobjekt 43" descr="Boll.png"/>
          <p:cNvPicPr>
            <a:picLocks noChangeAspect="1"/>
          </p:cNvPicPr>
          <p:nvPr/>
        </p:nvPicPr>
        <p:blipFill>
          <a:blip r:embed="rId4" cstate="print"/>
          <a:stretch>
            <a:fillRect/>
          </a:stretch>
        </p:blipFill>
        <p:spPr>
          <a:xfrm>
            <a:off x="3582351" y="4700985"/>
            <a:ext cx="60955" cy="85337"/>
          </a:xfrm>
          <a:prstGeom prst="rect">
            <a:avLst/>
          </a:prstGeom>
        </p:spPr>
      </p:pic>
      <p:pic>
        <p:nvPicPr>
          <p:cNvPr id="45" name="Bildobjekt 44" descr="Boll.png"/>
          <p:cNvPicPr>
            <a:picLocks noChangeAspect="1"/>
          </p:cNvPicPr>
          <p:nvPr/>
        </p:nvPicPr>
        <p:blipFill>
          <a:blip r:embed="rId4" cstate="print"/>
          <a:stretch>
            <a:fillRect/>
          </a:stretch>
        </p:blipFill>
        <p:spPr>
          <a:xfrm>
            <a:off x="3500430" y="4572008"/>
            <a:ext cx="60955" cy="85337"/>
          </a:xfrm>
          <a:prstGeom prst="rect">
            <a:avLst/>
          </a:prstGeom>
        </p:spPr>
      </p:pic>
      <p:pic>
        <p:nvPicPr>
          <p:cNvPr id="46" name="Bildobjekt 45" descr="Boll.png"/>
          <p:cNvPicPr>
            <a:picLocks noChangeAspect="1"/>
          </p:cNvPicPr>
          <p:nvPr/>
        </p:nvPicPr>
        <p:blipFill>
          <a:blip r:embed="rId4" cstate="print"/>
          <a:stretch>
            <a:fillRect/>
          </a:stretch>
        </p:blipFill>
        <p:spPr>
          <a:xfrm>
            <a:off x="3652830" y="4500570"/>
            <a:ext cx="60955" cy="85337"/>
          </a:xfrm>
          <a:prstGeom prst="rect">
            <a:avLst/>
          </a:prstGeom>
        </p:spPr>
      </p:pic>
      <p:sp>
        <p:nvSpPr>
          <p:cNvPr id="47" name="Frihandsfigur 46"/>
          <p:cNvSpPr/>
          <p:nvPr/>
        </p:nvSpPr>
        <p:spPr>
          <a:xfrm>
            <a:off x="3266941" y="5061397"/>
            <a:ext cx="225380" cy="1236372"/>
          </a:xfrm>
          <a:custGeom>
            <a:avLst/>
            <a:gdLst>
              <a:gd name="connsiteX0" fmla="*/ 94445 w 225380"/>
              <a:gd name="connsiteY0" fmla="*/ 0 h 1236372"/>
              <a:gd name="connsiteX1" fmla="*/ 17172 w 225380"/>
              <a:gd name="connsiteY1" fmla="*/ 154547 h 1236372"/>
              <a:gd name="connsiteX2" fmla="*/ 197476 w 225380"/>
              <a:gd name="connsiteY2" fmla="*/ 270457 h 1236372"/>
              <a:gd name="connsiteX3" fmla="*/ 30051 w 225380"/>
              <a:gd name="connsiteY3" fmla="*/ 476518 h 1236372"/>
              <a:gd name="connsiteX4" fmla="*/ 184597 w 225380"/>
              <a:gd name="connsiteY4" fmla="*/ 682580 h 1236372"/>
              <a:gd name="connsiteX5" fmla="*/ 55808 w 225380"/>
              <a:gd name="connsiteY5" fmla="*/ 927279 h 1236372"/>
              <a:gd name="connsiteX6" fmla="*/ 223234 w 225380"/>
              <a:gd name="connsiteY6" fmla="*/ 1107583 h 1236372"/>
              <a:gd name="connsiteX7" fmla="*/ 68687 w 225380"/>
              <a:gd name="connsiteY7" fmla="*/ 1236372 h 12363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5380" h="1236372">
                <a:moveTo>
                  <a:pt x="94445" y="0"/>
                </a:moveTo>
                <a:cubicBezTo>
                  <a:pt x="47222" y="54735"/>
                  <a:pt x="0" y="109471"/>
                  <a:pt x="17172" y="154547"/>
                </a:cubicBezTo>
                <a:cubicBezTo>
                  <a:pt x="34344" y="199623"/>
                  <a:pt x="195330" y="216795"/>
                  <a:pt x="197476" y="270457"/>
                </a:cubicBezTo>
                <a:cubicBezTo>
                  <a:pt x="199622" y="324119"/>
                  <a:pt x="32197" y="407831"/>
                  <a:pt x="30051" y="476518"/>
                </a:cubicBezTo>
                <a:cubicBezTo>
                  <a:pt x="27905" y="545205"/>
                  <a:pt x="180304" y="607453"/>
                  <a:pt x="184597" y="682580"/>
                </a:cubicBezTo>
                <a:cubicBezTo>
                  <a:pt x="188890" y="757707"/>
                  <a:pt x="49369" y="856445"/>
                  <a:pt x="55808" y="927279"/>
                </a:cubicBezTo>
                <a:cubicBezTo>
                  <a:pt x="62247" y="998113"/>
                  <a:pt x="221088" y="1056068"/>
                  <a:pt x="223234" y="1107583"/>
                </a:cubicBezTo>
                <a:cubicBezTo>
                  <a:pt x="225380" y="1159098"/>
                  <a:pt x="68687" y="1236372"/>
                  <a:pt x="68687" y="1236372"/>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48" name="Multiplicera 47"/>
          <p:cNvSpPr/>
          <p:nvPr/>
        </p:nvSpPr>
        <p:spPr>
          <a:xfrm flipV="1">
            <a:off x="1285852" y="607220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9" name="Multiplicera 48"/>
          <p:cNvSpPr/>
          <p:nvPr/>
        </p:nvSpPr>
        <p:spPr>
          <a:xfrm flipV="1">
            <a:off x="928662" y="571501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0" name="Multiplicera 49"/>
          <p:cNvSpPr/>
          <p:nvPr/>
        </p:nvSpPr>
        <p:spPr>
          <a:xfrm flipV="1">
            <a:off x="785786" y="571501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1" name="textruta 50"/>
          <p:cNvSpPr txBox="1"/>
          <p:nvPr/>
        </p:nvSpPr>
        <p:spPr>
          <a:xfrm>
            <a:off x="1071538" y="6143644"/>
            <a:ext cx="309700" cy="369332"/>
          </a:xfrm>
          <a:prstGeom prst="rect">
            <a:avLst/>
          </a:prstGeom>
          <a:noFill/>
        </p:spPr>
        <p:txBody>
          <a:bodyPr wrap="none" rtlCol="0">
            <a:spAutoFit/>
          </a:bodyPr>
          <a:lstStyle/>
          <a:p>
            <a:r>
              <a:rPr lang="sv-SE" dirty="0"/>
              <a:t>B</a:t>
            </a:r>
          </a:p>
        </p:txBody>
      </p:sp>
      <p:sp>
        <p:nvSpPr>
          <p:cNvPr id="52" name="textruta 51"/>
          <p:cNvSpPr txBox="1"/>
          <p:nvPr/>
        </p:nvSpPr>
        <p:spPr>
          <a:xfrm>
            <a:off x="3071802" y="4786322"/>
            <a:ext cx="317716" cy="369332"/>
          </a:xfrm>
          <a:prstGeom prst="rect">
            <a:avLst/>
          </a:prstGeom>
          <a:noFill/>
        </p:spPr>
        <p:txBody>
          <a:bodyPr wrap="none" rtlCol="0">
            <a:spAutoFit/>
          </a:bodyPr>
          <a:lstStyle/>
          <a:p>
            <a:r>
              <a:rPr lang="sv-SE" dirty="0"/>
              <a:t>A</a:t>
            </a:r>
          </a:p>
        </p:txBody>
      </p:sp>
      <p:sp>
        <p:nvSpPr>
          <p:cNvPr id="53" name="Multiplicera 52"/>
          <p:cNvSpPr/>
          <p:nvPr/>
        </p:nvSpPr>
        <p:spPr>
          <a:xfrm flipV="1">
            <a:off x="571472" y="571501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4" name="Multiplicera 53"/>
          <p:cNvSpPr/>
          <p:nvPr/>
        </p:nvSpPr>
        <p:spPr>
          <a:xfrm flipV="1">
            <a:off x="1857356" y="464344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5" name="Multiplicera 54"/>
          <p:cNvSpPr/>
          <p:nvPr/>
        </p:nvSpPr>
        <p:spPr>
          <a:xfrm flipV="1">
            <a:off x="1714480" y="43576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6" name="Multiplicera 55"/>
          <p:cNvSpPr/>
          <p:nvPr/>
        </p:nvSpPr>
        <p:spPr>
          <a:xfrm flipV="1">
            <a:off x="1714480"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57" name="Rak 56"/>
          <p:cNvCxnSpPr/>
          <p:nvPr/>
        </p:nvCxnSpPr>
        <p:spPr>
          <a:xfrm rot="10800000">
            <a:off x="3000364" y="628652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58" name="Rak 57"/>
          <p:cNvCxnSpPr/>
          <p:nvPr/>
        </p:nvCxnSpPr>
        <p:spPr>
          <a:xfrm rot="10800000">
            <a:off x="2571736" y="628652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59" name="Rak 58"/>
          <p:cNvCxnSpPr/>
          <p:nvPr/>
        </p:nvCxnSpPr>
        <p:spPr>
          <a:xfrm rot="10800000">
            <a:off x="2143108" y="628652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60" name="Rak 59"/>
          <p:cNvCxnSpPr/>
          <p:nvPr/>
        </p:nvCxnSpPr>
        <p:spPr>
          <a:xfrm rot="10800000">
            <a:off x="1714480" y="628652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61" name="Rak 60"/>
          <p:cNvCxnSpPr/>
          <p:nvPr/>
        </p:nvCxnSpPr>
        <p:spPr>
          <a:xfrm rot="10800000">
            <a:off x="1428728" y="6286520"/>
            <a:ext cx="142876" cy="0"/>
          </a:xfrm>
          <a:prstGeom prst="line">
            <a:avLst/>
          </a:prstGeom>
        </p:spPr>
        <p:style>
          <a:lnRef idx="1">
            <a:schemeClr val="dk1"/>
          </a:lnRef>
          <a:fillRef idx="0">
            <a:schemeClr val="dk1"/>
          </a:fillRef>
          <a:effectRef idx="0">
            <a:schemeClr val="dk1"/>
          </a:effectRef>
          <a:fontRef idx="minor">
            <a:schemeClr val="tx1"/>
          </a:fontRef>
        </p:style>
      </p:cxnSp>
      <p:sp>
        <p:nvSpPr>
          <p:cNvPr id="62" name="Frihandsfigur 61"/>
          <p:cNvSpPr/>
          <p:nvPr/>
        </p:nvSpPr>
        <p:spPr>
          <a:xfrm>
            <a:off x="1365161" y="5422006"/>
            <a:ext cx="195329" cy="695459"/>
          </a:xfrm>
          <a:custGeom>
            <a:avLst/>
            <a:gdLst>
              <a:gd name="connsiteX0" fmla="*/ 0 w 195329"/>
              <a:gd name="connsiteY0" fmla="*/ 695459 h 695459"/>
              <a:gd name="connsiteX1" fmla="*/ 193183 w 195329"/>
              <a:gd name="connsiteY1" fmla="*/ 566670 h 695459"/>
              <a:gd name="connsiteX2" fmla="*/ 12878 w 195329"/>
              <a:gd name="connsiteY2" fmla="*/ 437881 h 695459"/>
              <a:gd name="connsiteX3" fmla="*/ 128788 w 195329"/>
              <a:gd name="connsiteY3" fmla="*/ 334850 h 695459"/>
              <a:gd name="connsiteX4" fmla="*/ 25757 w 195329"/>
              <a:gd name="connsiteY4" fmla="*/ 180304 h 695459"/>
              <a:gd name="connsiteX5" fmla="*/ 103031 w 195329"/>
              <a:gd name="connsiteY5" fmla="*/ 115909 h 695459"/>
              <a:gd name="connsiteX6" fmla="*/ 25757 w 195329"/>
              <a:gd name="connsiteY6" fmla="*/ 0 h 6954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5329" h="695459">
                <a:moveTo>
                  <a:pt x="0" y="695459"/>
                </a:moveTo>
                <a:cubicBezTo>
                  <a:pt x="95518" y="652529"/>
                  <a:pt x="191037" y="609600"/>
                  <a:pt x="193183" y="566670"/>
                </a:cubicBezTo>
                <a:cubicBezTo>
                  <a:pt x="195329" y="523740"/>
                  <a:pt x="23611" y="476518"/>
                  <a:pt x="12878" y="437881"/>
                </a:cubicBezTo>
                <a:cubicBezTo>
                  <a:pt x="2146" y="399244"/>
                  <a:pt x="126642" y="377779"/>
                  <a:pt x="128788" y="334850"/>
                </a:cubicBezTo>
                <a:cubicBezTo>
                  <a:pt x="130934" y="291921"/>
                  <a:pt x="30050" y="216794"/>
                  <a:pt x="25757" y="180304"/>
                </a:cubicBezTo>
                <a:cubicBezTo>
                  <a:pt x="21464" y="143814"/>
                  <a:pt x="103031" y="145960"/>
                  <a:pt x="103031" y="115909"/>
                </a:cubicBezTo>
                <a:cubicBezTo>
                  <a:pt x="103031" y="85858"/>
                  <a:pt x="64394" y="42929"/>
                  <a:pt x="25757" y="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63" name="Rak 62"/>
          <p:cNvCxnSpPr/>
          <p:nvPr/>
        </p:nvCxnSpPr>
        <p:spPr>
          <a:xfrm rot="10800000" flipV="1">
            <a:off x="1357290" y="5214950"/>
            <a:ext cx="223838" cy="142876"/>
          </a:xfrm>
          <a:prstGeom prst="line">
            <a:avLst/>
          </a:prstGeom>
        </p:spPr>
        <p:style>
          <a:lnRef idx="1">
            <a:schemeClr val="dk1"/>
          </a:lnRef>
          <a:fillRef idx="0">
            <a:schemeClr val="dk1"/>
          </a:fillRef>
          <a:effectRef idx="0">
            <a:schemeClr val="dk1"/>
          </a:effectRef>
          <a:fontRef idx="minor">
            <a:schemeClr val="tx1"/>
          </a:fontRef>
        </p:style>
      </p:cxnSp>
      <p:cxnSp>
        <p:nvCxnSpPr>
          <p:cNvPr id="64" name="Rak 63"/>
          <p:cNvCxnSpPr/>
          <p:nvPr/>
        </p:nvCxnSpPr>
        <p:spPr>
          <a:xfrm rot="10800000" flipV="1">
            <a:off x="1633517" y="5000636"/>
            <a:ext cx="223838" cy="142876"/>
          </a:xfrm>
          <a:prstGeom prst="line">
            <a:avLst/>
          </a:prstGeom>
        </p:spPr>
        <p:style>
          <a:lnRef idx="1">
            <a:schemeClr val="dk1"/>
          </a:lnRef>
          <a:fillRef idx="0">
            <a:schemeClr val="dk1"/>
          </a:fillRef>
          <a:effectRef idx="0">
            <a:schemeClr val="dk1"/>
          </a:effectRef>
          <a:fontRef idx="minor">
            <a:schemeClr val="tx1"/>
          </a:fontRef>
        </p:style>
      </p:cxnSp>
      <p:pic>
        <p:nvPicPr>
          <p:cNvPr id="65" name="Bildobjekt 64" descr="Skott.png"/>
          <p:cNvPicPr>
            <a:picLocks noChangeAspect="1"/>
          </p:cNvPicPr>
          <p:nvPr/>
        </p:nvPicPr>
        <p:blipFill>
          <a:blip r:embed="rId3" cstate="print"/>
          <a:stretch>
            <a:fillRect/>
          </a:stretch>
        </p:blipFill>
        <p:spPr>
          <a:xfrm rot="8791074">
            <a:off x="1969285" y="4976815"/>
            <a:ext cx="324000" cy="503234"/>
          </a:xfrm>
          <a:prstGeom prst="rect">
            <a:avLst/>
          </a:prstGeom>
        </p:spPr>
      </p:pic>
      <p:sp>
        <p:nvSpPr>
          <p:cNvPr id="66" name="textruta 65"/>
          <p:cNvSpPr txBox="1"/>
          <p:nvPr/>
        </p:nvSpPr>
        <p:spPr>
          <a:xfrm>
            <a:off x="1643042" y="4643446"/>
            <a:ext cx="308098" cy="369332"/>
          </a:xfrm>
          <a:prstGeom prst="rect">
            <a:avLst/>
          </a:prstGeom>
          <a:noFill/>
        </p:spPr>
        <p:txBody>
          <a:bodyPr wrap="none" rtlCol="0">
            <a:spAutoFit/>
          </a:bodyPr>
          <a:lstStyle/>
          <a:p>
            <a:r>
              <a:rPr lang="sv-SE" dirty="0"/>
              <a:t>C</a:t>
            </a:r>
          </a:p>
        </p:txBody>
      </p:sp>
      <p:pic>
        <p:nvPicPr>
          <p:cNvPr id="68" name="Picture 67"/>
          <p:cNvPicPr>
            <a:picLocks noChangeAspect="1"/>
          </p:cNvPicPr>
          <p:nvPr/>
        </p:nvPicPr>
        <p:blipFill>
          <a:blip r:embed="rId5"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textruta 5"/>
          <p:cNvSpPr txBox="1"/>
          <p:nvPr/>
        </p:nvSpPr>
        <p:spPr>
          <a:xfrm>
            <a:off x="357158" y="214290"/>
            <a:ext cx="3714776" cy="400110"/>
          </a:xfrm>
          <a:prstGeom prst="rect">
            <a:avLst/>
          </a:prstGeom>
          <a:noFill/>
        </p:spPr>
        <p:txBody>
          <a:bodyPr wrap="square" rtlCol="0">
            <a:spAutoFit/>
          </a:bodyPr>
          <a:lstStyle>
            <a:defPPr>
              <a:defRPr lang="sv-SE"/>
            </a:defPPr>
            <a:lvl1pPr>
              <a:defRPr sz="2000" b="1">
                <a:solidFill>
                  <a:srgbClr val="E90118"/>
                </a:solidFill>
                <a:latin typeface="Times New Roman" pitchFamily="18" charset="0"/>
                <a:cs typeface="Times New Roman" pitchFamily="18" charset="0"/>
              </a:defRPr>
            </a:lvl1pPr>
          </a:lstStyle>
          <a:p>
            <a:r>
              <a:rPr lang="sv-SE" dirty="0"/>
              <a:t>Syfte: Kondition/reaktion</a:t>
            </a:r>
          </a:p>
        </p:txBody>
      </p:sp>
      <p:sp>
        <p:nvSpPr>
          <p:cNvPr id="7" name="textruta 6"/>
          <p:cNvSpPr txBox="1"/>
          <p:nvPr/>
        </p:nvSpPr>
        <p:spPr>
          <a:xfrm>
            <a:off x="4714876" y="1442968"/>
            <a:ext cx="4143404" cy="3570208"/>
          </a:xfrm>
          <a:prstGeom prst="rect">
            <a:avLst/>
          </a:prstGeom>
          <a:noFill/>
        </p:spPr>
        <p:txBody>
          <a:bodyPr wrap="square" rtlCol="0">
            <a:spAutoFit/>
          </a:bodyPr>
          <a:lstStyle/>
          <a:p>
            <a:pPr lvl="0"/>
            <a:r>
              <a:rPr lang="sv-SE" sz="1600" dirty="0"/>
              <a:t>1. Stafetten syftar till att öka konditionen hos spelarna. När du gör den så bryt innan spelarna tröttnat så den blir ett roligt inslag i träningen. Spelarna springer med boll och klubba runt hela hallen och byter med nästa genom att lämna över bollen. </a:t>
            </a:r>
          </a:p>
          <a:p>
            <a:r>
              <a:rPr lang="sv-SE" sz="1600" dirty="0"/>
              <a:t> </a:t>
            </a:r>
          </a:p>
          <a:p>
            <a:r>
              <a:rPr lang="sv-SE" sz="1600" dirty="0"/>
              <a:t>2. Att träna tekningar kan tyckas vara lustigt men det är ett viktigt moment i matcher och det ökar vår reaktionsförmåga. Låt spelarna stå i hela hallen och, när du blåser i pipan, teka. Det är inget nödvändigt att de står på ”rätt plats” när de gör detta. </a:t>
            </a:r>
          </a:p>
          <a:p>
            <a:pPr lvl="0"/>
            <a:endParaRPr lang="sv-SE" dirty="0">
              <a:solidFill>
                <a:schemeClr val="bg1">
                  <a:lumMod val="50000"/>
                </a:schemeClr>
              </a:solidFill>
            </a:endParaRPr>
          </a:p>
        </p:txBody>
      </p:sp>
      <p:sp>
        <p:nvSpPr>
          <p:cNvPr id="8" name="Likbent triangel 7"/>
          <p:cNvSpPr/>
          <p:nvPr/>
        </p:nvSpPr>
        <p:spPr>
          <a:xfrm>
            <a:off x="2428860" y="600076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9" name="Likbent triangel 8"/>
          <p:cNvSpPr/>
          <p:nvPr/>
        </p:nvSpPr>
        <p:spPr>
          <a:xfrm>
            <a:off x="1142976" y="342900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0" name="Multiplicera 9"/>
          <p:cNvSpPr/>
          <p:nvPr/>
        </p:nvSpPr>
        <p:spPr>
          <a:xfrm flipV="1">
            <a:off x="2500298" y="142873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1" name="Bildobjekt 10" descr="Boll.png"/>
          <p:cNvPicPr>
            <a:picLocks noChangeAspect="1"/>
          </p:cNvPicPr>
          <p:nvPr/>
        </p:nvPicPr>
        <p:blipFill>
          <a:blip r:embed="rId3" cstate="print"/>
          <a:stretch>
            <a:fillRect/>
          </a:stretch>
        </p:blipFill>
        <p:spPr>
          <a:xfrm>
            <a:off x="2643174" y="6286520"/>
            <a:ext cx="60955" cy="85337"/>
          </a:xfrm>
          <a:prstGeom prst="rect">
            <a:avLst/>
          </a:prstGeom>
        </p:spPr>
      </p:pic>
      <p:sp>
        <p:nvSpPr>
          <p:cNvPr id="12" name="Multiplicera 11"/>
          <p:cNvSpPr/>
          <p:nvPr/>
        </p:nvSpPr>
        <p:spPr>
          <a:xfrm flipV="1">
            <a:off x="1500166" y="364331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Likbent triangel 12"/>
          <p:cNvSpPr/>
          <p:nvPr/>
        </p:nvSpPr>
        <p:spPr>
          <a:xfrm>
            <a:off x="2357422" y="100010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4" name="Likbent triangel 13"/>
          <p:cNvSpPr/>
          <p:nvPr/>
        </p:nvSpPr>
        <p:spPr>
          <a:xfrm>
            <a:off x="3714744" y="350043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5" name="Multiplicera 14"/>
          <p:cNvSpPr/>
          <p:nvPr/>
        </p:nvSpPr>
        <p:spPr>
          <a:xfrm flipV="1">
            <a:off x="1285852" y="342900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Multiplicera 15"/>
          <p:cNvSpPr/>
          <p:nvPr/>
        </p:nvSpPr>
        <p:spPr>
          <a:xfrm flipV="1">
            <a:off x="857224" y="335756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7" name="Bildobjekt 16" descr="Boll.png"/>
          <p:cNvPicPr>
            <a:picLocks noChangeAspect="1"/>
          </p:cNvPicPr>
          <p:nvPr/>
        </p:nvPicPr>
        <p:blipFill>
          <a:blip r:embed="rId3" cstate="print"/>
          <a:stretch>
            <a:fillRect/>
          </a:stretch>
        </p:blipFill>
        <p:spPr>
          <a:xfrm>
            <a:off x="785786" y="3643314"/>
            <a:ext cx="60955" cy="85337"/>
          </a:xfrm>
          <a:prstGeom prst="rect">
            <a:avLst/>
          </a:prstGeom>
        </p:spPr>
      </p:pic>
      <p:pic>
        <p:nvPicPr>
          <p:cNvPr id="18" name="Bildobjekt 17" descr="Boll.png"/>
          <p:cNvPicPr>
            <a:picLocks noChangeAspect="1"/>
          </p:cNvPicPr>
          <p:nvPr/>
        </p:nvPicPr>
        <p:blipFill>
          <a:blip r:embed="rId3" cstate="print"/>
          <a:stretch>
            <a:fillRect/>
          </a:stretch>
        </p:blipFill>
        <p:spPr>
          <a:xfrm>
            <a:off x="4071934" y="3643314"/>
            <a:ext cx="60955" cy="85337"/>
          </a:xfrm>
          <a:prstGeom prst="rect">
            <a:avLst/>
          </a:prstGeom>
        </p:spPr>
      </p:pic>
      <p:pic>
        <p:nvPicPr>
          <p:cNvPr id="19" name="Bildobjekt 18" descr="Boll.png"/>
          <p:cNvPicPr>
            <a:picLocks noChangeAspect="1"/>
          </p:cNvPicPr>
          <p:nvPr/>
        </p:nvPicPr>
        <p:blipFill>
          <a:blip r:embed="rId3" cstate="print"/>
          <a:stretch>
            <a:fillRect/>
          </a:stretch>
        </p:blipFill>
        <p:spPr>
          <a:xfrm>
            <a:off x="2357422" y="928670"/>
            <a:ext cx="60955" cy="85337"/>
          </a:xfrm>
          <a:prstGeom prst="rect">
            <a:avLst/>
          </a:prstGeom>
        </p:spPr>
      </p:pic>
      <p:sp>
        <p:nvSpPr>
          <p:cNvPr id="20" name="Multiplicera 19"/>
          <p:cNvSpPr/>
          <p:nvPr/>
        </p:nvSpPr>
        <p:spPr>
          <a:xfrm flipV="1">
            <a:off x="2500298" y="114298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1" name="Multiplicera 20"/>
          <p:cNvSpPr/>
          <p:nvPr/>
        </p:nvSpPr>
        <p:spPr>
          <a:xfrm flipV="1">
            <a:off x="2500298" y="7857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2" name="Multiplicera 21"/>
          <p:cNvSpPr/>
          <p:nvPr/>
        </p:nvSpPr>
        <p:spPr>
          <a:xfrm flipV="1">
            <a:off x="4000496" y="371475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3" name="Multiplicera 22"/>
          <p:cNvSpPr/>
          <p:nvPr/>
        </p:nvSpPr>
        <p:spPr>
          <a:xfrm flipV="1">
            <a:off x="3357554" y="342900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4" name="Multiplicera 23"/>
          <p:cNvSpPr/>
          <p:nvPr/>
        </p:nvSpPr>
        <p:spPr>
          <a:xfrm flipV="1">
            <a:off x="3143240" y="342900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5" name="Multiplicera 24"/>
          <p:cNvSpPr/>
          <p:nvPr/>
        </p:nvSpPr>
        <p:spPr>
          <a:xfrm flipV="1">
            <a:off x="2357422" y="614364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6" name="Multiplicera 25"/>
          <p:cNvSpPr/>
          <p:nvPr/>
        </p:nvSpPr>
        <p:spPr>
          <a:xfrm flipV="1">
            <a:off x="2428860" y="571501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7" name="Multiplicera 26"/>
          <p:cNvSpPr/>
          <p:nvPr/>
        </p:nvSpPr>
        <p:spPr>
          <a:xfrm flipV="1">
            <a:off x="2428860" y="550070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8" name="Likbent triangel 27"/>
          <p:cNvSpPr/>
          <p:nvPr/>
        </p:nvSpPr>
        <p:spPr>
          <a:xfrm>
            <a:off x="3786182" y="114298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9" name="Likbent triangel 28"/>
          <p:cNvSpPr/>
          <p:nvPr/>
        </p:nvSpPr>
        <p:spPr>
          <a:xfrm>
            <a:off x="857224" y="114298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0" name="Likbent triangel 29"/>
          <p:cNvSpPr/>
          <p:nvPr/>
        </p:nvSpPr>
        <p:spPr>
          <a:xfrm>
            <a:off x="928662" y="592933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1" name="Likbent triangel 30"/>
          <p:cNvSpPr/>
          <p:nvPr/>
        </p:nvSpPr>
        <p:spPr>
          <a:xfrm>
            <a:off x="3929058" y="600076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32" name="Rak pil 31"/>
          <p:cNvCxnSpPr/>
          <p:nvPr/>
        </p:nvCxnSpPr>
        <p:spPr>
          <a:xfrm rot="5400000">
            <a:off x="607191" y="3893347"/>
            <a:ext cx="21431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3" name="Rak pil 32"/>
          <p:cNvCxnSpPr/>
          <p:nvPr/>
        </p:nvCxnSpPr>
        <p:spPr>
          <a:xfrm rot="10800000">
            <a:off x="2071670" y="857232"/>
            <a:ext cx="35719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4" name="Rak pil 33"/>
          <p:cNvCxnSpPr/>
          <p:nvPr/>
        </p:nvCxnSpPr>
        <p:spPr>
          <a:xfrm>
            <a:off x="2643174" y="6429396"/>
            <a:ext cx="35719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5" name="Rak pil 34"/>
          <p:cNvCxnSpPr/>
          <p:nvPr/>
        </p:nvCxnSpPr>
        <p:spPr>
          <a:xfrm rot="5400000" flipH="1" flipV="1">
            <a:off x="3929058" y="3429000"/>
            <a:ext cx="285752"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pic>
        <p:nvPicPr>
          <p:cNvPr id="37" name="Picture 36"/>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textruta 5"/>
          <p:cNvSpPr txBox="1"/>
          <p:nvPr/>
        </p:nvSpPr>
        <p:spPr>
          <a:xfrm>
            <a:off x="357158" y="214290"/>
            <a:ext cx="3714776" cy="400110"/>
          </a:xfrm>
          <a:prstGeom prst="rect">
            <a:avLst/>
          </a:prstGeom>
          <a:noFill/>
        </p:spPr>
        <p:txBody>
          <a:bodyPr wrap="square" rtlCol="0">
            <a:spAutoFit/>
          </a:bodyPr>
          <a:lstStyle>
            <a:defPPr>
              <a:defRPr lang="sv-SE"/>
            </a:defPPr>
            <a:lvl1pPr>
              <a:defRPr sz="2000" b="1">
                <a:solidFill>
                  <a:srgbClr val="E90118"/>
                </a:solidFill>
                <a:latin typeface="Times New Roman" pitchFamily="18" charset="0"/>
                <a:cs typeface="Times New Roman" pitchFamily="18" charset="0"/>
              </a:defRPr>
            </a:lvl1pPr>
          </a:lstStyle>
          <a:p>
            <a:r>
              <a:rPr lang="sv-SE" dirty="0"/>
              <a:t>Syfte: Taktik offensiv</a:t>
            </a:r>
          </a:p>
        </p:txBody>
      </p:sp>
      <p:sp>
        <p:nvSpPr>
          <p:cNvPr id="7" name="textruta 6"/>
          <p:cNvSpPr txBox="1"/>
          <p:nvPr/>
        </p:nvSpPr>
        <p:spPr>
          <a:xfrm>
            <a:off x="4714876" y="1477808"/>
            <a:ext cx="4143404" cy="5047536"/>
          </a:xfrm>
          <a:prstGeom prst="rect">
            <a:avLst/>
          </a:prstGeom>
          <a:noFill/>
        </p:spPr>
        <p:txBody>
          <a:bodyPr wrap="square" rtlCol="0">
            <a:spAutoFit/>
          </a:bodyPr>
          <a:lstStyle/>
          <a:p>
            <a:r>
              <a:rPr lang="sv-SE" sz="1600" dirty="0"/>
              <a:t>Tre saker är viktiga att prata om i anfallsspelet.</a:t>
            </a:r>
          </a:p>
          <a:p>
            <a:pPr marL="342900" indent="-342900">
              <a:buAutoNum type="arabicPeriod"/>
            </a:pPr>
            <a:r>
              <a:rPr lang="sv-SE" sz="1600" dirty="0"/>
              <a:t>Löpningar som gör det svårt för motståndarna att markera anfallandelag.</a:t>
            </a:r>
          </a:p>
          <a:p>
            <a:pPr marL="342900" indent="-342900">
              <a:buAutoNum type="arabicPeriod"/>
            </a:pPr>
            <a:r>
              <a:rPr lang="sv-SE" sz="1600" dirty="0"/>
              <a:t>Små men snabba ryck som ställer motståndarna.</a:t>
            </a:r>
          </a:p>
          <a:p>
            <a:pPr marL="342900" indent="-342900">
              <a:buAutoNum type="arabicPeriod"/>
            </a:pPr>
            <a:r>
              <a:rPr lang="sv-SE" sz="1600" dirty="0"/>
              <a:t>Skott med en medspelare framför mål som kan styra och slå rekord.</a:t>
            </a:r>
          </a:p>
          <a:p>
            <a:endParaRPr lang="sv-SE" sz="1600" dirty="0"/>
          </a:p>
          <a:p>
            <a:r>
              <a:rPr lang="sv-SE" sz="1600" dirty="0"/>
              <a:t>Termer som ni skall prata om är:</a:t>
            </a:r>
          </a:p>
          <a:p>
            <a:r>
              <a:rPr lang="sv-SE" sz="1600" b="1" dirty="0"/>
              <a:t>Fickan:</a:t>
            </a:r>
            <a:r>
              <a:rPr lang="sv-SE" sz="1600" dirty="0"/>
              <a:t> Området bakom motståndarnas forward. </a:t>
            </a:r>
            <a:r>
              <a:rPr lang="sv-SE" sz="1600" u="sng" dirty="0"/>
              <a:t>Fickan</a:t>
            </a:r>
            <a:r>
              <a:rPr lang="sv-SE" sz="1600" dirty="0"/>
              <a:t> är ett specifikt område på bägge sidor av planen medans </a:t>
            </a:r>
            <a:r>
              <a:rPr lang="sv-SE" sz="1600" u="sng" dirty="0"/>
              <a:t>fickor</a:t>
            </a:r>
            <a:r>
              <a:rPr lang="sv-SE" sz="1600" dirty="0"/>
              <a:t> är ett område mellan två motståndare där det finns plats att passa in bollen.</a:t>
            </a:r>
          </a:p>
          <a:p>
            <a:r>
              <a:rPr lang="sv-SE" sz="1600" b="1" dirty="0"/>
              <a:t>Korslöpning: </a:t>
            </a:r>
            <a:r>
              <a:rPr lang="sv-SE" sz="1600" dirty="0"/>
              <a:t>Två spelare löper och korsar varandras löpvägar.</a:t>
            </a:r>
          </a:p>
          <a:p>
            <a:r>
              <a:rPr lang="sv-SE" sz="1600" b="1" dirty="0"/>
              <a:t>V-löpning:</a:t>
            </a:r>
            <a:r>
              <a:rPr lang="sv-SE" sz="1600" dirty="0"/>
              <a:t> Ett ryck i en V form som skall ställa motståndaren.</a:t>
            </a:r>
            <a:endParaRPr lang="sv-SE" sz="1600" b="1" dirty="0"/>
          </a:p>
          <a:p>
            <a:r>
              <a:rPr lang="sv-SE" sz="1600" dirty="0"/>
              <a:t> </a:t>
            </a:r>
          </a:p>
          <a:p>
            <a:pPr lvl="0"/>
            <a:endParaRPr lang="sv-SE" dirty="0">
              <a:solidFill>
                <a:schemeClr val="bg1">
                  <a:lumMod val="50000"/>
                </a:schemeClr>
              </a:solidFill>
            </a:endParaRPr>
          </a:p>
        </p:txBody>
      </p:sp>
      <p:sp>
        <p:nvSpPr>
          <p:cNvPr id="8" name="Multiplicera 7"/>
          <p:cNvSpPr/>
          <p:nvPr/>
        </p:nvSpPr>
        <p:spPr>
          <a:xfrm flipV="1">
            <a:off x="3571868" y="235743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9" name="Multiplicera 8"/>
          <p:cNvSpPr/>
          <p:nvPr/>
        </p:nvSpPr>
        <p:spPr>
          <a:xfrm flipV="1">
            <a:off x="1285852" y="200024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10" name="Rak pil 9"/>
          <p:cNvCxnSpPr/>
          <p:nvPr/>
        </p:nvCxnSpPr>
        <p:spPr>
          <a:xfrm flipV="1">
            <a:off x="1571604" y="1428736"/>
            <a:ext cx="1928826" cy="71438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1" name="Rak pil 10"/>
          <p:cNvCxnSpPr/>
          <p:nvPr/>
        </p:nvCxnSpPr>
        <p:spPr>
          <a:xfrm rot="10800000">
            <a:off x="1428728" y="1357298"/>
            <a:ext cx="2143140" cy="107157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2" name="textruta 11"/>
          <p:cNvSpPr txBox="1"/>
          <p:nvPr/>
        </p:nvSpPr>
        <p:spPr>
          <a:xfrm>
            <a:off x="2786050" y="1714488"/>
            <a:ext cx="1290610" cy="369332"/>
          </a:xfrm>
          <a:prstGeom prst="rect">
            <a:avLst/>
          </a:prstGeom>
          <a:noFill/>
        </p:spPr>
        <p:txBody>
          <a:bodyPr wrap="none" rtlCol="0">
            <a:spAutoFit/>
          </a:bodyPr>
          <a:lstStyle/>
          <a:p>
            <a:r>
              <a:rPr lang="sv-SE" dirty="0"/>
              <a:t>Korslöpning</a:t>
            </a:r>
          </a:p>
        </p:txBody>
      </p:sp>
      <p:sp>
        <p:nvSpPr>
          <p:cNvPr id="13" name="Multiplicera 12"/>
          <p:cNvSpPr/>
          <p:nvPr/>
        </p:nvSpPr>
        <p:spPr>
          <a:xfrm flipV="1">
            <a:off x="2285984" y="557214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14" name="Rak pil 13"/>
          <p:cNvCxnSpPr/>
          <p:nvPr/>
        </p:nvCxnSpPr>
        <p:spPr>
          <a:xfrm rot="16200000" flipV="1">
            <a:off x="1785918" y="5214950"/>
            <a:ext cx="357190" cy="35719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5" name="Rak pil 14"/>
          <p:cNvCxnSpPr/>
          <p:nvPr/>
        </p:nvCxnSpPr>
        <p:spPr>
          <a:xfrm flipV="1">
            <a:off x="1857356" y="4929198"/>
            <a:ext cx="500066" cy="21431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6" name="textruta 15"/>
          <p:cNvSpPr txBox="1"/>
          <p:nvPr/>
        </p:nvSpPr>
        <p:spPr>
          <a:xfrm>
            <a:off x="2071670" y="5072074"/>
            <a:ext cx="984565" cy="338554"/>
          </a:xfrm>
          <a:prstGeom prst="rect">
            <a:avLst/>
          </a:prstGeom>
          <a:noFill/>
        </p:spPr>
        <p:txBody>
          <a:bodyPr wrap="none" rtlCol="0">
            <a:spAutoFit/>
          </a:bodyPr>
          <a:lstStyle/>
          <a:p>
            <a:r>
              <a:rPr lang="sv-SE" sz="1600" dirty="0"/>
              <a:t>V-löpning</a:t>
            </a:r>
          </a:p>
        </p:txBody>
      </p:sp>
      <p:cxnSp>
        <p:nvCxnSpPr>
          <p:cNvPr id="17" name="Rak 16"/>
          <p:cNvCxnSpPr/>
          <p:nvPr/>
        </p:nvCxnSpPr>
        <p:spPr>
          <a:xfrm>
            <a:off x="428596" y="3143248"/>
            <a:ext cx="4032000" cy="0"/>
          </a:xfrm>
          <a:prstGeom prst="line">
            <a:avLst/>
          </a:prstGeom>
          <a:ln w="44450"/>
        </p:spPr>
        <p:style>
          <a:lnRef idx="1">
            <a:schemeClr val="dk1"/>
          </a:lnRef>
          <a:fillRef idx="0">
            <a:schemeClr val="dk1"/>
          </a:fillRef>
          <a:effectRef idx="0">
            <a:schemeClr val="dk1"/>
          </a:effectRef>
          <a:fontRef idx="minor">
            <a:schemeClr val="tx1"/>
          </a:fontRef>
        </p:style>
      </p:cxnSp>
      <p:cxnSp>
        <p:nvCxnSpPr>
          <p:cNvPr id="18" name="Rak 17"/>
          <p:cNvCxnSpPr/>
          <p:nvPr/>
        </p:nvCxnSpPr>
        <p:spPr>
          <a:xfrm>
            <a:off x="428596" y="3929066"/>
            <a:ext cx="285752" cy="0"/>
          </a:xfrm>
          <a:prstGeom prst="line">
            <a:avLst/>
          </a:prstGeom>
          <a:ln w="25400"/>
        </p:spPr>
        <p:style>
          <a:lnRef idx="1">
            <a:schemeClr val="accent2"/>
          </a:lnRef>
          <a:fillRef idx="0">
            <a:schemeClr val="accent2"/>
          </a:fillRef>
          <a:effectRef idx="0">
            <a:schemeClr val="accent2"/>
          </a:effectRef>
          <a:fontRef idx="minor">
            <a:schemeClr val="tx1"/>
          </a:fontRef>
        </p:style>
      </p:cxnSp>
      <p:cxnSp>
        <p:nvCxnSpPr>
          <p:cNvPr id="19" name="Rak 18"/>
          <p:cNvCxnSpPr/>
          <p:nvPr/>
        </p:nvCxnSpPr>
        <p:spPr>
          <a:xfrm>
            <a:off x="428596" y="3214686"/>
            <a:ext cx="285752" cy="0"/>
          </a:xfrm>
          <a:prstGeom prst="line">
            <a:avLst/>
          </a:prstGeom>
          <a:ln w="25400"/>
        </p:spPr>
        <p:style>
          <a:lnRef idx="1">
            <a:schemeClr val="accent2"/>
          </a:lnRef>
          <a:fillRef idx="0">
            <a:schemeClr val="accent2"/>
          </a:fillRef>
          <a:effectRef idx="0">
            <a:schemeClr val="accent2"/>
          </a:effectRef>
          <a:fontRef idx="minor">
            <a:schemeClr val="tx1"/>
          </a:fontRef>
        </p:style>
      </p:cxnSp>
      <p:cxnSp>
        <p:nvCxnSpPr>
          <p:cNvPr id="20" name="Rak 19"/>
          <p:cNvCxnSpPr/>
          <p:nvPr/>
        </p:nvCxnSpPr>
        <p:spPr>
          <a:xfrm rot="5400000">
            <a:off x="366682" y="3562352"/>
            <a:ext cx="704856" cy="9524"/>
          </a:xfrm>
          <a:prstGeom prst="line">
            <a:avLst/>
          </a:prstGeom>
          <a:ln w="25400"/>
        </p:spPr>
        <p:style>
          <a:lnRef idx="1">
            <a:schemeClr val="accent2"/>
          </a:lnRef>
          <a:fillRef idx="0">
            <a:schemeClr val="accent2"/>
          </a:fillRef>
          <a:effectRef idx="0">
            <a:schemeClr val="accent2"/>
          </a:effectRef>
          <a:fontRef idx="minor">
            <a:schemeClr val="tx1"/>
          </a:fontRef>
        </p:style>
      </p:cxnSp>
      <p:sp>
        <p:nvSpPr>
          <p:cNvPr id="21" name="textruta 20"/>
          <p:cNvSpPr txBox="1"/>
          <p:nvPr/>
        </p:nvSpPr>
        <p:spPr>
          <a:xfrm>
            <a:off x="642910" y="3214686"/>
            <a:ext cx="706925" cy="338554"/>
          </a:xfrm>
          <a:prstGeom prst="rect">
            <a:avLst/>
          </a:prstGeom>
          <a:noFill/>
        </p:spPr>
        <p:txBody>
          <a:bodyPr wrap="none" rtlCol="0">
            <a:spAutoFit/>
          </a:bodyPr>
          <a:lstStyle/>
          <a:p>
            <a:r>
              <a:rPr lang="sv-SE" sz="1600" dirty="0"/>
              <a:t>Fickan</a:t>
            </a:r>
          </a:p>
        </p:txBody>
      </p:sp>
      <p:sp>
        <p:nvSpPr>
          <p:cNvPr id="22" name="Ellips 21"/>
          <p:cNvSpPr/>
          <p:nvPr/>
        </p:nvSpPr>
        <p:spPr>
          <a:xfrm>
            <a:off x="3357554" y="4429132"/>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3" name="Ellips 22"/>
          <p:cNvSpPr/>
          <p:nvPr/>
        </p:nvSpPr>
        <p:spPr>
          <a:xfrm>
            <a:off x="3357554" y="535782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24" name="Rak 23"/>
          <p:cNvCxnSpPr/>
          <p:nvPr/>
        </p:nvCxnSpPr>
        <p:spPr>
          <a:xfrm rot="5400000">
            <a:off x="3081326" y="4991112"/>
            <a:ext cx="704856" cy="9524"/>
          </a:xfrm>
          <a:prstGeom prst="line">
            <a:avLst/>
          </a:prstGeom>
          <a:ln w="25400"/>
        </p:spPr>
        <p:style>
          <a:lnRef idx="1">
            <a:schemeClr val="accent2"/>
          </a:lnRef>
          <a:fillRef idx="0">
            <a:schemeClr val="accent2"/>
          </a:fillRef>
          <a:effectRef idx="0">
            <a:schemeClr val="accent2"/>
          </a:effectRef>
          <a:fontRef idx="minor">
            <a:schemeClr val="tx1"/>
          </a:fontRef>
        </p:style>
      </p:cxnSp>
      <p:sp>
        <p:nvSpPr>
          <p:cNvPr id="25" name="textruta 24"/>
          <p:cNvSpPr txBox="1"/>
          <p:nvPr/>
        </p:nvSpPr>
        <p:spPr>
          <a:xfrm>
            <a:off x="3428992" y="4857760"/>
            <a:ext cx="599523" cy="338554"/>
          </a:xfrm>
          <a:prstGeom prst="rect">
            <a:avLst/>
          </a:prstGeom>
          <a:noFill/>
        </p:spPr>
        <p:txBody>
          <a:bodyPr wrap="none" rtlCol="0">
            <a:spAutoFit/>
          </a:bodyPr>
          <a:lstStyle/>
          <a:p>
            <a:r>
              <a:rPr lang="sv-SE" sz="1600" dirty="0"/>
              <a:t>Ficka</a:t>
            </a:r>
          </a:p>
        </p:txBody>
      </p:sp>
      <p:sp>
        <p:nvSpPr>
          <p:cNvPr id="26" name="textruta 25"/>
          <p:cNvSpPr txBox="1"/>
          <p:nvPr/>
        </p:nvSpPr>
        <p:spPr>
          <a:xfrm>
            <a:off x="1857356" y="2285992"/>
            <a:ext cx="958468" cy="338554"/>
          </a:xfrm>
          <a:prstGeom prst="rect">
            <a:avLst/>
          </a:prstGeom>
          <a:noFill/>
        </p:spPr>
        <p:txBody>
          <a:bodyPr wrap="none" rtlCol="0">
            <a:spAutoFit/>
          </a:bodyPr>
          <a:lstStyle/>
          <a:p>
            <a:r>
              <a:rPr lang="sv-SE" sz="1600" dirty="0"/>
              <a:t>Forwards</a:t>
            </a:r>
          </a:p>
        </p:txBody>
      </p:sp>
      <p:pic>
        <p:nvPicPr>
          <p:cNvPr id="28" name="Picture 27"/>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textruta 5"/>
          <p:cNvSpPr txBox="1"/>
          <p:nvPr/>
        </p:nvSpPr>
        <p:spPr>
          <a:xfrm>
            <a:off x="357158" y="214290"/>
            <a:ext cx="3714776" cy="400110"/>
          </a:xfrm>
          <a:prstGeom prst="rect">
            <a:avLst/>
          </a:prstGeom>
          <a:noFill/>
        </p:spPr>
        <p:txBody>
          <a:bodyPr wrap="square" rtlCol="0">
            <a:spAutoFit/>
          </a:bodyPr>
          <a:lstStyle>
            <a:defPPr>
              <a:defRPr lang="sv-SE"/>
            </a:defPPr>
            <a:lvl1pPr>
              <a:defRPr sz="2000" b="1">
                <a:solidFill>
                  <a:srgbClr val="E90118"/>
                </a:solidFill>
                <a:latin typeface="Times New Roman" pitchFamily="18" charset="0"/>
                <a:cs typeface="Times New Roman" pitchFamily="18" charset="0"/>
              </a:defRPr>
            </a:lvl1pPr>
          </a:lstStyle>
          <a:p>
            <a:r>
              <a:rPr lang="sv-SE" dirty="0"/>
              <a:t>Syfte: Taktik 2-1-2 </a:t>
            </a:r>
            <a:r>
              <a:rPr lang="sv-SE" dirty="0" err="1"/>
              <a:t>deffensiv</a:t>
            </a:r>
            <a:endParaRPr lang="sv-SE" dirty="0"/>
          </a:p>
        </p:txBody>
      </p:sp>
      <p:sp>
        <p:nvSpPr>
          <p:cNvPr id="7" name="textruta 6"/>
          <p:cNvSpPr txBox="1"/>
          <p:nvPr/>
        </p:nvSpPr>
        <p:spPr>
          <a:xfrm>
            <a:off x="4714876" y="1556787"/>
            <a:ext cx="4286280" cy="3816429"/>
          </a:xfrm>
          <a:prstGeom prst="rect">
            <a:avLst/>
          </a:prstGeom>
          <a:noFill/>
        </p:spPr>
        <p:txBody>
          <a:bodyPr wrap="square" rtlCol="0">
            <a:spAutoFit/>
          </a:bodyPr>
          <a:lstStyle/>
          <a:p>
            <a:r>
              <a:rPr lang="sv-SE" sz="1600" dirty="0"/>
              <a:t>Förklaring av bilden på nästa sida.</a:t>
            </a:r>
          </a:p>
          <a:p>
            <a:r>
              <a:rPr lang="sv-SE" sz="1600" dirty="0"/>
              <a:t>På bilden har motståndarens högerback bollen.</a:t>
            </a:r>
          </a:p>
          <a:p>
            <a:endParaRPr lang="sv-SE" sz="1600" dirty="0"/>
          </a:p>
          <a:p>
            <a:endParaRPr lang="sv-SE" sz="1600" dirty="0"/>
          </a:p>
          <a:p>
            <a:r>
              <a:rPr lang="sv-SE" sz="1600" dirty="0"/>
              <a:t>Strecken visar på de Zoner som respektive spelare har ansvar för. Tänk på att forwards och backar har likadana fast spegelvända.</a:t>
            </a:r>
          </a:p>
          <a:p>
            <a:endParaRPr lang="sv-SE" sz="1600" dirty="0"/>
          </a:p>
          <a:p>
            <a:endParaRPr lang="sv-SE" sz="1600" dirty="0"/>
          </a:p>
          <a:p>
            <a:r>
              <a:rPr lang="sv-SE" sz="1600" dirty="0"/>
              <a:t>Back:</a:t>
            </a:r>
          </a:p>
          <a:p>
            <a:r>
              <a:rPr lang="sv-SE" sz="1600" dirty="0"/>
              <a:t>Center:</a:t>
            </a:r>
          </a:p>
          <a:p>
            <a:r>
              <a:rPr lang="sv-SE" sz="1600" dirty="0"/>
              <a:t>Forward:</a:t>
            </a:r>
          </a:p>
          <a:p>
            <a:endParaRPr lang="sv-SE" sz="1600" dirty="0"/>
          </a:p>
          <a:p>
            <a:endParaRPr lang="sv-SE" sz="1600" dirty="0"/>
          </a:p>
          <a:p>
            <a:pPr lvl="0"/>
            <a:endParaRPr lang="sv-SE" dirty="0">
              <a:solidFill>
                <a:schemeClr val="bg1">
                  <a:lumMod val="50000"/>
                </a:schemeClr>
              </a:solidFill>
            </a:endParaRPr>
          </a:p>
        </p:txBody>
      </p:sp>
      <p:sp>
        <p:nvSpPr>
          <p:cNvPr id="8" name="Multiplicera 7"/>
          <p:cNvSpPr/>
          <p:nvPr/>
        </p:nvSpPr>
        <p:spPr>
          <a:xfrm flipV="1">
            <a:off x="1357290" y="164305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9" name="Bildobjekt 8" descr="Boll.png"/>
          <p:cNvPicPr>
            <a:picLocks noChangeAspect="1"/>
          </p:cNvPicPr>
          <p:nvPr/>
        </p:nvPicPr>
        <p:blipFill>
          <a:blip r:embed="rId3" cstate="print"/>
          <a:stretch>
            <a:fillRect/>
          </a:stretch>
        </p:blipFill>
        <p:spPr>
          <a:xfrm>
            <a:off x="3143240" y="4071942"/>
            <a:ext cx="60955" cy="85337"/>
          </a:xfrm>
          <a:prstGeom prst="rect">
            <a:avLst/>
          </a:prstGeom>
        </p:spPr>
      </p:pic>
      <p:sp>
        <p:nvSpPr>
          <p:cNvPr id="10" name="Multiplicera 9"/>
          <p:cNvSpPr/>
          <p:nvPr/>
        </p:nvSpPr>
        <p:spPr>
          <a:xfrm flipV="1">
            <a:off x="3214678" y="192880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1" name="Multiplicera 10"/>
          <p:cNvSpPr/>
          <p:nvPr/>
        </p:nvSpPr>
        <p:spPr>
          <a:xfrm flipV="1">
            <a:off x="1928794" y="257174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dirty="0"/>
          </a:p>
        </p:txBody>
      </p:sp>
      <p:sp>
        <p:nvSpPr>
          <p:cNvPr id="12" name="Multiplicera 11"/>
          <p:cNvSpPr/>
          <p:nvPr/>
        </p:nvSpPr>
        <p:spPr>
          <a:xfrm flipV="1">
            <a:off x="1500166" y="342900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dirty="0"/>
          </a:p>
        </p:txBody>
      </p:sp>
      <p:sp>
        <p:nvSpPr>
          <p:cNvPr id="13" name="Multiplicera 12"/>
          <p:cNvSpPr/>
          <p:nvPr/>
        </p:nvSpPr>
        <p:spPr>
          <a:xfrm flipV="1">
            <a:off x="3214678" y="385762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Ellips 13"/>
          <p:cNvSpPr/>
          <p:nvPr/>
        </p:nvSpPr>
        <p:spPr>
          <a:xfrm>
            <a:off x="3286116" y="414338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5" name="Ellips 14"/>
          <p:cNvSpPr/>
          <p:nvPr/>
        </p:nvSpPr>
        <p:spPr>
          <a:xfrm>
            <a:off x="714348" y="285749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6" name="Ellips 15"/>
          <p:cNvSpPr/>
          <p:nvPr/>
        </p:nvSpPr>
        <p:spPr>
          <a:xfrm>
            <a:off x="1571604" y="4000504"/>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Ellips 16"/>
          <p:cNvSpPr/>
          <p:nvPr/>
        </p:nvSpPr>
        <p:spPr>
          <a:xfrm>
            <a:off x="1214414" y="200024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8" name="Ellips 17"/>
          <p:cNvSpPr/>
          <p:nvPr/>
        </p:nvSpPr>
        <p:spPr>
          <a:xfrm>
            <a:off x="3500430" y="214311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9" name="textruta 18"/>
          <p:cNvSpPr txBox="1"/>
          <p:nvPr/>
        </p:nvSpPr>
        <p:spPr>
          <a:xfrm>
            <a:off x="1500166" y="1643050"/>
            <a:ext cx="1187826" cy="369332"/>
          </a:xfrm>
          <a:prstGeom prst="rect">
            <a:avLst/>
          </a:prstGeom>
          <a:noFill/>
        </p:spPr>
        <p:txBody>
          <a:bodyPr wrap="none" rtlCol="0">
            <a:spAutoFit/>
          </a:bodyPr>
          <a:lstStyle/>
          <a:p>
            <a:r>
              <a:rPr lang="sv-SE" dirty="0"/>
              <a:t>Högerback</a:t>
            </a:r>
          </a:p>
        </p:txBody>
      </p:sp>
      <p:sp>
        <p:nvSpPr>
          <p:cNvPr id="20" name="textruta 19"/>
          <p:cNvSpPr txBox="1"/>
          <p:nvPr/>
        </p:nvSpPr>
        <p:spPr>
          <a:xfrm>
            <a:off x="3214678" y="1643050"/>
            <a:ext cx="1327351" cy="369332"/>
          </a:xfrm>
          <a:prstGeom prst="rect">
            <a:avLst/>
          </a:prstGeom>
          <a:noFill/>
        </p:spPr>
        <p:txBody>
          <a:bodyPr wrap="none" rtlCol="0">
            <a:spAutoFit/>
          </a:bodyPr>
          <a:lstStyle/>
          <a:p>
            <a:r>
              <a:rPr lang="sv-SE" dirty="0"/>
              <a:t>Vänsterback</a:t>
            </a:r>
          </a:p>
        </p:txBody>
      </p:sp>
      <p:sp>
        <p:nvSpPr>
          <p:cNvPr id="21" name="textruta 20"/>
          <p:cNvSpPr txBox="1"/>
          <p:nvPr/>
        </p:nvSpPr>
        <p:spPr>
          <a:xfrm>
            <a:off x="2285984" y="2786058"/>
            <a:ext cx="813236" cy="369332"/>
          </a:xfrm>
          <a:prstGeom prst="rect">
            <a:avLst/>
          </a:prstGeom>
          <a:noFill/>
        </p:spPr>
        <p:txBody>
          <a:bodyPr wrap="none" rtlCol="0">
            <a:spAutoFit/>
          </a:bodyPr>
          <a:lstStyle/>
          <a:p>
            <a:r>
              <a:rPr lang="sv-SE" dirty="0"/>
              <a:t>Center</a:t>
            </a:r>
          </a:p>
        </p:txBody>
      </p:sp>
      <p:sp>
        <p:nvSpPr>
          <p:cNvPr id="22" name="textruta 21"/>
          <p:cNvSpPr txBox="1"/>
          <p:nvPr/>
        </p:nvSpPr>
        <p:spPr>
          <a:xfrm>
            <a:off x="857224" y="3214686"/>
            <a:ext cx="1494255" cy="369332"/>
          </a:xfrm>
          <a:prstGeom prst="rect">
            <a:avLst/>
          </a:prstGeom>
          <a:noFill/>
        </p:spPr>
        <p:txBody>
          <a:bodyPr wrap="none" rtlCol="0">
            <a:spAutoFit/>
          </a:bodyPr>
          <a:lstStyle/>
          <a:p>
            <a:r>
              <a:rPr lang="sv-SE" dirty="0"/>
              <a:t>Högerforward</a:t>
            </a:r>
          </a:p>
        </p:txBody>
      </p:sp>
      <p:sp>
        <p:nvSpPr>
          <p:cNvPr id="23" name="textruta 22"/>
          <p:cNvSpPr txBox="1"/>
          <p:nvPr/>
        </p:nvSpPr>
        <p:spPr>
          <a:xfrm>
            <a:off x="2786050" y="3571876"/>
            <a:ext cx="1633781" cy="369332"/>
          </a:xfrm>
          <a:prstGeom prst="rect">
            <a:avLst/>
          </a:prstGeom>
          <a:noFill/>
        </p:spPr>
        <p:txBody>
          <a:bodyPr wrap="none" rtlCol="0">
            <a:spAutoFit/>
          </a:bodyPr>
          <a:lstStyle/>
          <a:p>
            <a:r>
              <a:rPr lang="sv-SE" dirty="0"/>
              <a:t>Vänsterforward</a:t>
            </a:r>
          </a:p>
        </p:txBody>
      </p:sp>
      <p:cxnSp>
        <p:nvCxnSpPr>
          <p:cNvPr id="24" name="Rak 23"/>
          <p:cNvCxnSpPr/>
          <p:nvPr/>
        </p:nvCxnSpPr>
        <p:spPr>
          <a:xfrm rot="5400000">
            <a:off x="2393141" y="1178703"/>
            <a:ext cx="214314" cy="142876"/>
          </a:xfrm>
          <a:prstGeom prst="line">
            <a:avLst/>
          </a:prstGeom>
          <a:effectLst>
            <a:glow rad="63500">
              <a:schemeClr val="accent2">
                <a:satMod val="175000"/>
                <a:alpha val="40000"/>
              </a:schemeClr>
            </a:glow>
          </a:effectLst>
        </p:spPr>
        <p:style>
          <a:lnRef idx="1">
            <a:schemeClr val="dk1"/>
          </a:lnRef>
          <a:fillRef idx="0">
            <a:schemeClr val="dk1"/>
          </a:fillRef>
          <a:effectRef idx="0">
            <a:schemeClr val="dk1"/>
          </a:effectRef>
          <a:fontRef idx="minor">
            <a:schemeClr val="tx1"/>
          </a:fontRef>
        </p:style>
      </p:cxnSp>
      <p:cxnSp>
        <p:nvCxnSpPr>
          <p:cNvPr id="25" name="Rak 24"/>
          <p:cNvCxnSpPr/>
          <p:nvPr/>
        </p:nvCxnSpPr>
        <p:spPr>
          <a:xfrm rot="5400000">
            <a:off x="1928794" y="1857364"/>
            <a:ext cx="1000132" cy="0"/>
          </a:xfrm>
          <a:prstGeom prst="line">
            <a:avLst/>
          </a:prstGeom>
          <a:effectLst>
            <a:glow rad="63500">
              <a:schemeClr val="accent2">
                <a:satMod val="175000"/>
                <a:alpha val="40000"/>
              </a:schemeClr>
            </a:glow>
          </a:effectLst>
        </p:spPr>
        <p:style>
          <a:lnRef idx="1">
            <a:schemeClr val="dk1"/>
          </a:lnRef>
          <a:fillRef idx="0">
            <a:schemeClr val="dk1"/>
          </a:fillRef>
          <a:effectRef idx="0">
            <a:schemeClr val="dk1"/>
          </a:effectRef>
          <a:fontRef idx="minor">
            <a:schemeClr val="tx1"/>
          </a:fontRef>
        </p:style>
      </p:cxnSp>
      <p:cxnSp>
        <p:nvCxnSpPr>
          <p:cNvPr id="26" name="Rak 25"/>
          <p:cNvCxnSpPr/>
          <p:nvPr/>
        </p:nvCxnSpPr>
        <p:spPr>
          <a:xfrm rot="10800000">
            <a:off x="428596" y="2357430"/>
            <a:ext cx="2000264" cy="0"/>
          </a:xfrm>
          <a:prstGeom prst="line">
            <a:avLst/>
          </a:prstGeom>
          <a:effectLst>
            <a:glow rad="63500">
              <a:schemeClr val="accent2">
                <a:satMod val="175000"/>
                <a:alpha val="40000"/>
              </a:schemeClr>
            </a:glow>
          </a:effectLst>
        </p:spPr>
        <p:style>
          <a:lnRef idx="1">
            <a:schemeClr val="dk1"/>
          </a:lnRef>
          <a:fillRef idx="0">
            <a:schemeClr val="dk1"/>
          </a:fillRef>
          <a:effectRef idx="0">
            <a:schemeClr val="dk1"/>
          </a:effectRef>
          <a:fontRef idx="minor">
            <a:schemeClr val="tx1"/>
          </a:fontRef>
        </p:style>
      </p:cxnSp>
      <p:cxnSp>
        <p:nvCxnSpPr>
          <p:cNvPr id="27" name="Rak 26"/>
          <p:cNvCxnSpPr/>
          <p:nvPr/>
        </p:nvCxnSpPr>
        <p:spPr>
          <a:xfrm flipV="1">
            <a:off x="714348" y="1142984"/>
            <a:ext cx="1584000" cy="1214446"/>
          </a:xfrm>
          <a:prstGeom prst="line">
            <a:avLst/>
          </a:prstGeom>
          <a:effectLst>
            <a:glow rad="63500">
              <a:schemeClr val="accent6">
                <a:satMod val="175000"/>
                <a:alpha val="40000"/>
              </a:schemeClr>
            </a:glow>
          </a:effectLst>
        </p:spPr>
        <p:style>
          <a:lnRef idx="1">
            <a:schemeClr val="accent2"/>
          </a:lnRef>
          <a:fillRef idx="0">
            <a:schemeClr val="accent2"/>
          </a:fillRef>
          <a:effectRef idx="0">
            <a:schemeClr val="accent2"/>
          </a:effectRef>
          <a:fontRef idx="minor">
            <a:schemeClr val="tx1"/>
          </a:fontRef>
        </p:style>
      </p:cxnSp>
      <p:cxnSp>
        <p:nvCxnSpPr>
          <p:cNvPr id="28" name="Rak 27"/>
          <p:cNvCxnSpPr/>
          <p:nvPr/>
        </p:nvCxnSpPr>
        <p:spPr>
          <a:xfrm rot="5400000" flipH="1" flipV="1">
            <a:off x="250001" y="2821777"/>
            <a:ext cx="928694" cy="0"/>
          </a:xfrm>
          <a:prstGeom prst="line">
            <a:avLst/>
          </a:prstGeom>
          <a:effectLst>
            <a:glow rad="63500">
              <a:schemeClr val="accent6">
                <a:satMod val="175000"/>
                <a:alpha val="40000"/>
              </a:schemeClr>
            </a:glow>
          </a:effectLst>
        </p:spPr>
        <p:style>
          <a:lnRef idx="1">
            <a:schemeClr val="accent2"/>
          </a:lnRef>
          <a:fillRef idx="0">
            <a:schemeClr val="accent2"/>
          </a:fillRef>
          <a:effectRef idx="0">
            <a:schemeClr val="accent2"/>
          </a:effectRef>
          <a:fontRef idx="minor">
            <a:schemeClr val="tx1"/>
          </a:fontRef>
        </p:style>
      </p:cxnSp>
      <p:cxnSp>
        <p:nvCxnSpPr>
          <p:cNvPr id="29" name="Rak 28"/>
          <p:cNvCxnSpPr/>
          <p:nvPr/>
        </p:nvCxnSpPr>
        <p:spPr>
          <a:xfrm rot="10800000">
            <a:off x="714348" y="3286124"/>
            <a:ext cx="3429024" cy="0"/>
          </a:xfrm>
          <a:prstGeom prst="line">
            <a:avLst/>
          </a:prstGeom>
          <a:effectLst>
            <a:glow rad="63500">
              <a:schemeClr val="accent6">
                <a:satMod val="175000"/>
                <a:alpha val="40000"/>
              </a:schemeClr>
            </a:glow>
          </a:effectLst>
        </p:spPr>
        <p:style>
          <a:lnRef idx="1">
            <a:schemeClr val="accent2"/>
          </a:lnRef>
          <a:fillRef idx="0">
            <a:schemeClr val="accent2"/>
          </a:fillRef>
          <a:effectRef idx="0">
            <a:schemeClr val="accent2"/>
          </a:effectRef>
          <a:fontRef idx="minor">
            <a:schemeClr val="tx1"/>
          </a:fontRef>
        </p:style>
      </p:cxnSp>
      <p:cxnSp>
        <p:nvCxnSpPr>
          <p:cNvPr id="30" name="Rak 29"/>
          <p:cNvCxnSpPr/>
          <p:nvPr/>
        </p:nvCxnSpPr>
        <p:spPr>
          <a:xfrm rot="5400000" flipH="1" flipV="1">
            <a:off x="3679025" y="2821777"/>
            <a:ext cx="928694" cy="0"/>
          </a:xfrm>
          <a:prstGeom prst="line">
            <a:avLst/>
          </a:prstGeom>
          <a:effectLst>
            <a:glow rad="63500">
              <a:schemeClr val="accent6">
                <a:satMod val="175000"/>
                <a:alpha val="40000"/>
              </a:schemeClr>
            </a:glow>
          </a:effectLst>
        </p:spPr>
        <p:style>
          <a:lnRef idx="1">
            <a:schemeClr val="accent2"/>
          </a:lnRef>
          <a:fillRef idx="0">
            <a:schemeClr val="accent2"/>
          </a:fillRef>
          <a:effectRef idx="0">
            <a:schemeClr val="accent2"/>
          </a:effectRef>
          <a:fontRef idx="minor">
            <a:schemeClr val="tx1"/>
          </a:fontRef>
        </p:style>
      </p:cxnSp>
      <p:cxnSp>
        <p:nvCxnSpPr>
          <p:cNvPr id="31" name="Rak 30"/>
          <p:cNvCxnSpPr/>
          <p:nvPr/>
        </p:nvCxnSpPr>
        <p:spPr>
          <a:xfrm rot="10800000">
            <a:off x="2643174" y="1142984"/>
            <a:ext cx="1500198" cy="1214446"/>
          </a:xfrm>
          <a:prstGeom prst="line">
            <a:avLst/>
          </a:prstGeom>
          <a:effectLst>
            <a:glow rad="63500">
              <a:schemeClr val="accent6">
                <a:satMod val="175000"/>
                <a:alpha val="40000"/>
              </a:schemeClr>
            </a:glow>
          </a:effectLst>
        </p:spPr>
        <p:style>
          <a:lnRef idx="1">
            <a:schemeClr val="accent2"/>
          </a:lnRef>
          <a:fillRef idx="0">
            <a:schemeClr val="accent2"/>
          </a:fillRef>
          <a:effectRef idx="0">
            <a:schemeClr val="accent2"/>
          </a:effectRef>
          <a:fontRef idx="minor">
            <a:schemeClr val="tx1"/>
          </a:fontRef>
        </p:style>
      </p:cxnSp>
      <p:cxnSp>
        <p:nvCxnSpPr>
          <p:cNvPr id="32" name="Rak 31"/>
          <p:cNvCxnSpPr/>
          <p:nvPr/>
        </p:nvCxnSpPr>
        <p:spPr>
          <a:xfrm rot="5400000">
            <a:off x="2107389" y="3607595"/>
            <a:ext cx="857256" cy="357190"/>
          </a:xfrm>
          <a:prstGeom prst="line">
            <a:avLst/>
          </a:prstGeom>
          <a:effectLst>
            <a:glow rad="63500">
              <a:schemeClr val="accent4">
                <a:satMod val="175000"/>
                <a:alpha val="40000"/>
              </a:schemeClr>
            </a:glow>
          </a:effectLst>
        </p:spPr>
        <p:style>
          <a:lnRef idx="1">
            <a:schemeClr val="dk1"/>
          </a:lnRef>
          <a:fillRef idx="0">
            <a:schemeClr val="dk1"/>
          </a:fillRef>
          <a:effectRef idx="0">
            <a:schemeClr val="dk1"/>
          </a:effectRef>
          <a:fontRef idx="minor">
            <a:schemeClr val="tx1"/>
          </a:fontRef>
        </p:style>
      </p:cxnSp>
      <p:cxnSp>
        <p:nvCxnSpPr>
          <p:cNvPr id="33" name="Rak 32"/>
          <p:cNvCxnSpPr/>
          <p:nvPr/>
        </p:nvCxnSpPr>
        <p:spPr>
          <a:xfrm rot="10800000">
            <a:off x="2714612" y="3357562"/>
            <a:ext cx="857256" cy="0"/>
          </a:xfrm>
          <a:prstGeom prst="line">
            <a:avLst/>
          </a:prstGeom>
          <a:effectLst>
            <a:glow rad="63500">
              <a:schemeClr val="accent4">
                <a:satMod val="175000"/>
                <a:alpha val="40000"/>
              </a:schemeClr>
            </a:glow>
          </a:effectLst>
        </p:spPr>
        <p:style>
          <a:lnRef idx="1">
            <a:schemeClr val="dk1"/>
          </a:lnRef>
          <a:fillRef idx="0">
            <a:schemeClr val="dk1"/>
          </a:fillRef>
          <a:effectRef idx="0">
            <a:schemeClr val="dk1"/>
          </a:effectRef>
          <a:fontRef idx="minor">
            <a:schemeClr val="tx1"/>
          </a:fontRef>
        </p:style>
      </p:cxnSp>
      <p:cxnSp>
        <p:nvCxnSpPr>
          <p:cNvPr id="34" name="Rak 33"/>
          <p:cNvCxnSpPr/>
          <p:nvPr/>
        </p:nvCxnSpPr>
        <p:spPr>
          <a:xfrm rot="5400000">
            <a:off x="2821769" y="2250273"/>
            <a:ext cx="1857388" cy="357190"/>
          </a:xfrm>
          <a:prstGeom prst="line">
            <a:avLst/>
          </a:prstGeom>
          <a:effectLst>
            <a:glow rad="63500">
              <a:schemeClr val="accent4">
                <a:satMod val="175000"/>
                <a:alpha val="40000"/>
              </a:schemeClr>
            </a:glow>
          </a:effectLst>
        </p:spPr>
        <p:style>
          <a:lnRef idx="1">
            <a:schemeClr val="dk1"/>
          </a:lnRef>
          <a:fillRef idx="0">
            <a:schemeClr val="dk1"/>
          </a:fillRef>
          <a:effectRef idx="0">
            <a:schemeClr val="dk1"/>
          </a:effectRef>
          <a:fontRef idx="minor">
            <a:schemeClr val="tx1"/>
          </a:fontRef>
        </p:style>
      </p:cxnSp>
      <p:cxnSp>
        <p:nvCxnSpPr>
          <p:cNvPr id="35" name="Rak 34"/>
          <p:cNvCxnSpPr/>
          <p:nvPr/>
        </p:nvCxnSpPr>
        <p:spPr>
          <a:xfrm rot="10800000">
            <a:off x="5643570" y="4437111"/>
            <a:ext cx="785818" cy="0"/>
          </a:xfrm>
          <a:prstGeom prst="line">
            <a:avLst/>
          </a:prstGeom>
          <a:effectLst>
            <a:glow rad="63500">
              <a:schemeClr val="accent4">
                <a:satMod val="175000"/>
                <a:alpha val="40000"/>
              </a:schemeClr>
            </a:glow>
          </a:effectLst>
        </p:spPr>
        <p:style>
          <a:lnRef idx="1">
            <a:schemeClr val="dk1"/>
          </a:lnRef>
          <a:fillRef idx="0">
            <a:schemeClr val="dk1"/>
          </a:fillRef>
          <a:effectRef idx="0">
            <a:schemeClr val="dk1"/>
          </a:effectRef>
          <a:fontRef idx="minor">
            <a:schemeClr val="tx1"/>
          </a:fontRef>
        </p:style>
      </p:cxnSp>
      <p:cxnSp>
        <p:nvCxnSpPr>
          <p:cNvPr id="36" name="Rak 35"/>
          <p:cNvCxnSpPr/>
          <p:nvPr/>
        </p:nvCxnSpPr>
        <p:spPr>
          <a:xfrm rot="10800000">
            <a:off x="5500694" y="4222797"/>
            <a:ext cx="857256" cy="0"/>
          </a:xfrm>
          <a:prstGeom prst="line">
            <a:avLst/>
          </a:prstGeom>
          <a:effectLst>
            <a:glow rad="63500">
              <a:schemeClr val="accent6">
                <a:satMod val="175000"/>
                <a:alpha val="40000"/>
              </a:schemeClr>
            </a:glow>
          </a:effectLst>
        </p:spPr>
        <p:style>
          <a:lnRef idx="1">
            <a:schemeClr val="accent2"/>
          </a:lnRef>
          <a:fillRef idx="0">
            <a:schemeClr val="accent2"/>
          </a:fillRef>
          <a:effectRef idx="0">
            <a:schemeClr val="accent2"/>
          </a:effectRef>
          <a:fontRef idx="minor">
            <a:schemeClr val="tx1"/>
          </a:fontRef>
        </p:style>
      </p:cxnSp>
      <p:cxnSp>
        <p:nvCxnSpPr>
          <p:cNvPr id="37" name="Rak 36"/>
          <p:cNvCxnSpPr/>
          <p:nvPr/>
        </p:nvCxnSpPr>
        <p:spPr>
          <a:xfrm rot="10800000">
            <a:off x="5357818" y="3937045"/>
            <a:ext cx="714380" cy="0"/>
          </a:xfrm>
          <a:prstGeom prst="line">
            <a:avLst/>
          </a:prstGeom>
          <a:effectLst>
            <a:glow rad="63500">
              <a:schemeClr val="accent2">
                <a:satMod val="175000"/>
                <a:alpha val="40000"/>
              </a:schemeClr>
            </a:glow>
          </a:effectLst>
        </p:spPr>
        <p:style>
          <a:lnRef idx="1">
            <a:schemeClr val="dk1"/>
          </a:lnRef>
          <a:fillRef idx="0">
            <a:schemeClr val="dk1"/>
          </a:fillRef>
          <a:effectRef idx="0">
            <a:schemeClr val="dk1"/>
          </a:effectRef>
          <a:fontRef idx="minor">
            <a:schemeClr val="tx1"/>
          </a:fontRef>
        </p:style>
      </p:cxnSp>
      <p:pic>
        <p:nvPicPr>
          <p:cNvPr id="39" name="Picture 38"/>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ruta 4"/>
          <p:cNvSpPr txBox="1"/>
          <p:nvPr/>
        </p:nvSpPr>
        <p:spPr>
          <a:xfrm>
            <a:off x="452294" y="393794"/>
            <a:ext cx="3714776" cy="400110"/>
          </a:xfrm>
          <a:prstGeom prst="rect">
            <a:avLst/>
          </a:prstGeom>
          <a:noFill/>
        </p:spPr>
        <p:txBody>
          <a:bodyPr wrap="square" rtlCol="0">
            <a:spAutoFit/>
          </a:bodyPr>
          <a:lstStyle/>
          <a:p>
            <a:r>
              <a:rPr lang="sv-SE" sz="2000" b="1" dirty="0">
                <a:solidFill>
                  <a:srgbClr val="EB0218"/>
                </a:solidFill>
                <a:latin typeface="Times New Roman" pitchFamily="18" charset="0"/>
                <a:cs typeface="Times New Roman" pitchFamily="18" charset="0"/>
              </a:rPr>
              <a:t>Förklaring taktik 2-1-2 defensiv</a:t>
            </a:r>
          </a:p>
        </p:txBody>
      </p:sp>
      <p:sp>
        <p:nvSpPr>
          <p:cNvPr id="6" name="textruta 5"/>
          <p:cNvSpPr txBox="1"/>
          <p:nvPr/>
        </p:nvSpPr>
        <p:spPr>
          <a:xfrm>
            <a:off x="428596" y="1417414"/>
            <a:ext cx="8358246" cy="5539978"/>
          </a:xfrm>
          <a:prstGeom prst="rect">
            <a:avLst/>
          </a:prstGeom>
          <a:noFill/>
        </p:spPr>
        <p:txBody>
          <a:bodyPr wrap="square" rtlCol="0">
            <a:spAutoFit/>
          </a:bodyPr>
          <a:lstStyle/>
          <a:p>
            <a:r>
              <a:rPr lang="sv-SE" sz="1600" dirty="0"/>
              <a:t>När ni gör övningen ”femman” så ta gärna lite tid att prata om forwards, center och backar så detta inte kommer som något helt nytt. Detta är första steget och det kommer att byggas på i senare åldersgrupper. Syftet är att lära spelarna tänka på samma sätt i försvarsspelet. Femman leken är när spelarna under övningen får stå som passiva försvarare vid dem som skall passa och skjuta. </a:t>
            </a:r>
          </a:p>
          <a:p>
            <a:endParaRPr lang="sv-SE" sz="1600" dirty="0"/>
          </a:p>
          <a:p>
            <a:pPr lvl="0"/>
            <a:r>
              <a:rPr lang="sv-SE" sz="1600" dirty="0"/>
              <a:t>I defensiven är detta grunduppställningen för 2-1-2. Det är två backar, en center och två forwards. </a:t>
            </a:r>
          </a:p>
          <a:p>
            <a:pPr lvl="0"/>
            <a:endParaRPr lang="sv-SE" sz="1600" dirty="0"/>
          </a:p>
          <a:p>
            <a:r>
              <a:rPr lang="sv-SE" sz="1600" b="1" dirty="0"/>
              <a:t>Backarna</a:t>
            </a:r>
            <a:r>
              <a:rPr lang="sv-SE" sz="1600" dirty="0"/>
              <a:t> skall hålla sin zon men måste våga kliva till sin markering.  Om ex vänsterbacken är ute i hörnet skall högerbacken vara framför mål.</a:t>
            </a:r>
          </a:p>
          <a:p>
            <a:r>
              <a:rPr lang="sv-SE" sz="1600" b="1" dirty="0"/>
              <a:t>Centern</a:t>
            </a:r>
            <a:r>
              <a:rPr lang="sv-SE" sz="1600" dirty="0"/>
              <a:t> skall täcka i slottet och vara beredd på motståndarnas center. Han/hon skall i grunduppställningen ta ett kliv åt den sidan där deras markering står.</a:t>
            </a:r>
          </a:p>
          <a:p>
            <a:r>
              <a:rPr lang="sv-SE" sz="1600" b="1" dirty="0"/>
              <a:t>Forwards</a:t>
            </a:r>
            <a:r>
              <a:rPr lang="sv-SE" sz="1600" dirty="0"/>
              <a:t> skall markera varsin av motståndarnas backar. De skall även ner och hjälpa backarna om bollen går ner på deras sida.</a:t>
            </a:r>
          </a:p>
          <a:p>
            <a:endParaRPr lang="sv-SE" sz="1600" dirty="0"/>
          </a:p>
          <a:p>
            <a:r>
              <a:rPr lang="sv-SE" sz="1600" dirty="0"/>
              <a:t>Termer som ni skall prata om är:</a:t>
            </a:r>
          </a:p>
          <a:p>
            <a:r>
              <a:rPr lang="sv-SE" sz="1600" b="1" dirty="0"/>
              <a:t>Försvar:</a:t>
            </a:r>
            <a:r>
              <a:rPr lang="sv-SE" sz="1600" dirty="0"/>
              <a:t> Att alla jobbar hem, ställer sig i sin zon och hittar en markering.</a:t>
            </a:r>
          </a:p>
          <a:p>
            <a:r>
              <a:rPr lang="sv-SE" sz="1600" b="1" dirty="0"/>
              <a:t>Markering: </a:t>
            </a:r>
            <a:r>
              <a:rPr lang="sv-SE" sz="1600" dirty="0"/>
              <a:t>Att stå vid och följa en motståndare med syfte att ta bollen från den samma alt. förhindra att denna får bollen.</a:t>
            </a:r>
          </a:p>
          <a:p>
            <a:r>
              <a:rPr lang="sv-SE" sz="1600" b="1" dirty="0"/>
              <a:t>Zon:</a:t>
            </a:r>
            <a:r>
              <a:rPr lang="sv-SE" sz="1600" dirty="0"/>
              <a:t> Ett område som en spelare försvarar.</a:t>
            </a:r>
            <a:endParaRPr lang="sv-SE" sz="1600" b="1" dirty="0"/>
          </a:p>
          <a:p>
            <a:r>
              <a:rPr lang="sv-SE" sz="1600" b="1" dirty="0"/>
              <a:t>Slottet:</a:t>
            </a:r>
            <a:r>
              <a:rPr lang="sv-SE" sz="1600" dirty="0"/>
              <a:t> Området mitt framför mål. Detta område är viktigt då det är det bästa läget att få boll på.</a:t>
            </a:r>
          </a:p>
          <a:p>
            <a:endParaRPr lang="sv-SE" sz="1600" dirty="0"/>
          </a:p>
          <a:p>
            <a:pPr lvl="0"/>
            <a:endParaRPr lang="sv-SE" dirty="0">
              <a:solidFill>
                <a:schemeClr val="bg1">
                  <a:lumMod val="50000"/>
                </a:schemeClr>
              </a:solidFill>
            </a:endParaRPr>
          </a:p>
        </p:txBody>
      </p:sp>
      <p:pic>
        <p:nvPicPr>
          <p:cNvPr id="7" name="Picture 6"/>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ruta 3"/>
          <p:cNvSpPr txBox="1"/>
          <p:nvPr/>
        </p:nvSpPr>
        <p:spPr>
          <a:xfrm>
            <a:off x="500034" y="1340768"/>
            <a:ext cx="8643966" cy="5293757"/>
          </a:xfrm>
          <a:prstGeom prst="rect">
            <a:avLst/>
          </a:prstGeom>
          <a:noFill/>
        </p:spPr>
        <p:txBody>
          <a:bodyPr wrap="square" rtlCol="0">
            <a:spAutoFit/>
          </a:bodyPr>
          <a:lstStyle/>
          <a:p>
            <a:r>
              <a:rPr lang="sv-SE" sz="1400" b="1" dirty="0"/>
              <a:t>10 år</a:t>
            </a:r>
          </a:p>
          <a:p>
            <a:r>
              <a:rPr lang="sv-SE" sz="1200" dirty="0"/>
              <a:t> </a:t>
            </a:r>
            <a:r>
              <a:rPr lang="sv-SE" sz="1200" dirty="0" smtClean="0"/>
              <a:t>För </a:t>
            </a:r>
            <a:r>
              <a:rPr lang="sv-SE" sz="1200" dirty="0"/>
              <a:t>de som är 10 år är det inte mycket skillnad mot de som är 9 år. Använd de bekanta övningarna </a:t>
            </a:r>
          </a:p>
          <a:p>
            <a:r>
              <a:rPr lang="sv-SE" sz="1200" dirty="0"/>
              <a:t>men försöka att få in mer rörelse i dem.</a:t>
            </a:r>
          </a:p>
          <a:p>
            <a:r>
              <a:rPr lang="sv-SE" sz="1200" dirty="0"/>
              <a:t> </a:t>
            </a:r>
          </a:p>
          <a:p>
            <a:r>
              <a:rPr lang="sv-SE" sz="1200" dirty="0"/>
              <a:t> </a:t>
            </a:r>
          </a:p>
          <a:p>
            <a:r>
              <a:rPr lang="sv-SE" sz="1200" u="sng" dirty="0"/>
              <a:t>Du som ledare:</a:t>
            </a:r>
            <a:endParaRPr lang="sv-SE" sz="1200" dirty="0"/>
          </a:p>
          <a:p>
            <a:r>
              <a:rPr lang="sv-SE" sz="1200" dirty="0"/>
              <a:t>Fortsätt uppmuntra dem att passa varandra och säg ifrån/prata med spelarna om någon skäller ut en lagkompis. Försök även att ta med spelarna på a-lagets matcher så de där får lite egna idéer om innebandy.</a:t>
            </a:r>
          </a:p>
          <a:p>
            <a:r>
              <a:rPr lang="sv-SE" sz="1200" dirty="0"/>
              <a:t> </a:t>
            </a:r>
          </a:p>
          <a:p>
            <a:r>
              <a:rPr lang="sv-SE" sz="1200" u="sng" dirty="0"/>
              <a:t>Viktiga träningsmoment:</a:t>
            </a:r>
            <a:endParaRPr lang="sv-SE" sz="1200" dirty="0"/>
          </a:p>
          <a:p>
            <a:pPr lvl="0"/>
            <a:r>
              <a:rPr lang="sv-SE" sz="1200" dirty="0"/>
              <a:t>Pass i rörelse</a:t>
            </a:r>
          </a:p>
          <a:p>
            <a:pPr lvl="0"/>
            <a:r>
              <a:rPr lang="sv-SE" sz="1200" dirty="0"/>
              <a:t>Mottagning av pass i rörelse</a:t>
            </a:r>
          </a:p>
          <a:p>
            <a:pPr lvl="0"/>
            <a:r>
              <a:rPr lang="sv-SE" sz="1200" dirty="0"/>
              <a:t>Skott i rörelse</a:t>
            </a:r>
          </a:p>
          <a:p>
            <a:pPr lvl="0"/>
            <a:r>
              <a:rPr lang="sv-SE" sz="1200" dirty="0"/>
              <a:t>Grunder i taktik</a:t>
            </a:r>
          </a:p>
          <a:p>
            <a:r>
              <a:rPr lang="sv-SE" sz="1200" dirty="0"/>
              <a:t> </a:t>
            </a:r>
          </a:p>
          <a:p>
            <a:r>
              <a:rPr lang="sv-SE" sz="1200" u="sng" dirty="0" err="1"/>
              <a:t>Fys</a:t>
            </a:r>
            <a:r>
              <a:rPr lang="sv-SE" sz="1200" dirty="0"/>
              <a:t>:</a:t>
            </a:r>
          </a:p>
          <a:p>
            <a:pPr lvl="0"/>
            <a:r>
              <a:rPr lang="sv-SE" sz="1200" dirty="0"/>
              <a:t>Reaktion</a:t>
            </a:r>
          </a:p>
          <a:p>
            <a:pPr lvl="0"/>
            <a:r>
              <a:rPr lang="sv-SE" sz="1200" dirty="0"/>
              <a:t>Balans</a:t>
            </a:r>
          </a:p>
          <a:p>
            <a:pPr lvl="0"/>
            <a:r>
              <a:rPr lang="sv-SE" sz="1200" dirty="0"/>
              <a:t>Rörlighet</a:t>
            </a:r>
          </a:p>
          <a:p>
            <a:pPr lvl="0"/>
            <a:r>
              <a:rPr lang="sv-SE" sz="1200" dirty="0"/>
              <a:t>Viss styrka</a:t>
            </a:r>
          </a:p>
          <a:p>
            <a:r>
              <a:rPr lang="sv-SE" sz="1200" dirty="0"/>
              <a:t> </a:t>
            </a:r>
          </a:p>
          <a:p>
            <a:r>
              <a:rPr lang="sv-SE" sz="1200" u="sng" dirty="0" err="1"/>
              <a:t>Uppvärming</a:t>
            </a:r>
            <a:r>
              <a:rPr lang="sv-SE" sz="1200" u="sng" dirty="0"/>
              <a:t> &amp; </a:t>
            </a:r>
            <a:r>
              <a:rPr lang="sv-SE" sz="1200" u="sng" dirty="0" err="1"/>
              <a:t>nervarvning</a:t>
            </a:r>
            <a:r>
              <a:rPr lang="sv-SE" sz="1200" u="sng" dirty="0"/>
              <a:t>:</a:t>
            </a:r>
            <a:endParaRPr lang="sv-SE" sz="1200" dirty="0"/>
          </a:p>
          <a:p>
            <a:pPr lvl="0"/>
            <a:r>
              <a:rPr lang="sv-SE" sz="1200" dirty="0"/>
              <a:t>Lite löpning och lekar</a:t>
            </a:r>
          </a:p>
          <a:p>
            <a:r>
              <a:rPr lang="sv-SE" sz="1200" dirty="0"/>
              <a:t> </a:t>
            </a:r>
          </a:p>
          <a:p>
            <a:r>
              <a:rPr lang="sv-SE" sz="1200" u="sng" dirty="0"/>
              <a:t>Sisu </a:t>
            </a:r>
            <a:r>
              <a:rPr lang="sv-SE" sz="1200" u="sng" dirty="0" err="1"/>
              <a:t>projeket</a:t>
            </a:r>
            <a:r>
              <a:rPr lang="sv-SE" sz="1200" u="sng" dirty="0"/>
              <a:t>:</a:t>
            </a:r>
            <a:endParaRPr lang="sv-SE" sz="1200" dirty="0"/>
          </a:p>
          <a:p>
            <a:r>
              <a:rPr lang="sv-SE" sz="1200" i="1" dirty="0"/>
              <a:t>Fair Play </a:t>
            </a:r>
            <a:r>
              <a:rPr lang="sv-SE" sz="1200" dirty="0"/>
              <a:t>(4gånger/sesång, gärna på träningstid.)</a:t>
            </a:r>
          </a:p>
          <a:p>
            <a:r>
              <a:rPr lang="sv-SE" sz="1200" dirty="0"/>
              <a:t>Stycket Fair play i boken ”satsa friskt”. Behandlar ämnet bra och är något som är vi arbetar efter.</a:t>
            </a:r>
          </a:p>
        </p:txBody>
      </p:sp>
      <p:pic>
        <p:nvPicPr>
          <p:cNvPr id="5" name="Picture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textruta 5"/>
          <p:cNvSpPr txBox="1"/>
          <p:nvPr/>
        </p:nvSpPr>
        <p:spPr>
          <a:xfrm>
            <a:off x="357158" y="214290"/>
            <a:ext cx="3714776" cy="400110"/>
          </a:xfrm>
          <a:prstGeom prst="rect">
            <a:avLst/>
          </a:prstGeom>
          <a:noFill/>
        </p:spPr>
        <p:txBody>
          <a:bodyPr wrap="square" rtlCol="0">
            <a:spAutoFit/>
          </a:bodyPr>
          <a:lstStyle>
            <a:defPPr>
              <a:defRPr lang="sv-SE"/>
            </a:defPPr>
            <a:lvl1pPr>
              <a:defRPr sz="2000" b="1">
                <a:solidFill>
                  <a:srgbClr val="E90118"/>
                </a:solidFill>
                <a:latin typeface="Times New Roman" pitchFamily="18" charset="0"/>
                <a:cs typeface="Times New Roman" pitchFamily="18" charset="0"/>
              </a:defRPr>
            </a:lvl1pPr>
          </a:lstStyle>
          <a:p>
            <a:r>
              <a:rPr lang="sv-SE" dirty="0"/>
              <a:t>Syfte: Pass i rörelse/bollkontroll</a:t>
            </a:r>
          </a:p>
        </p:txBody>
      </p:sp>
      <p:sp>
        <p:nvSpPr>
          <p:cNvPr id="7" name="textruta 6"/>
          <p:cNvSpPr txBox="1"/>
          <p:nvPr/>
        </p:nvSpPr>
        <p:spPr>
          <a:xfrm>
            <a:off x="4714876" y="1491749"/>
            <a:ext cx="4143404" cy="2585323"/>
          </a:xfrm>
          <a:prstGeom prst="rect">
            <a:avLst/>
          </a:prstGeom>
          <a:noFill/>
        </p:spPr>
        <p:txBody>
          <a:bodyPr wrap="square" rtlCol="0">
            <a:spAutoFit/>
          </a:bodyPr>
          <a:lstStyle/>
          <a:p>
            <a:pPr lvl="0"/>
            <a:r>
              <a:rPr lang="sv-SE" sz="1600" dirty="0"/>
              <a:t>1. Passa till nästa spelare på den sidan om konerna som är ”närmre” passaren. Mottagaren tar med sig bollen och passar vid nästa kon. Sedan följer man bollens väg och byter plats.</a:t>
            </a:r>
          </a:p>
          <a:p>
            <a:r>
              <a:rPr lang="sv-SE" sz="1600" dirty="0"/>
              <a:t>Känner man att man vill ha omväxling så varierar man längden i passningarna. Börja i ett lugnt tempo. Både mottagning med rörelse och passningen gör detta till en relativt svår övning.</a:t>
            </a:r>
          </a:p>
          <a:p>
            <a:endParaRPr lang="sv-SE" sz="1600" dirty="0"/>
          </a:p>
          <a:p>
            <a:pPr lvl="0"/>
            <a:endParaRPr lang="sv-SE" dirty="0">
              <a:solidFill>
                <a:schemeClr val="bg1">
                  <a:lumMod val="50000"/>
                </a:schemeClr>
              </a:solidFill>
            </a:endParaRPr>
          </a:p>
        </p:txBody>
      </p:sp>
      <p:pic>
        <p:nvPicPr>
          <p:cNvPr id="8" name="Bildobjekt 7" descr="Skott.png"/>
          <p:cNvPicPr>
            <a:picLocks noChangeAspect="1"/>
          </p:cNvPicPr>
          <p:nvPr/>
        </p:nvPicPr>
        <p:blipFill>
          <a:blip r:embed="rId3" cstate="print"/>
          <a:stretch>
            <a:fillRect/>
          </a:stretch>
        </p:blipFill>
        <p:spPr>
          <a:xfrm rot="-480000">
            <a:off x="2247988" y="1591709"/>
            <a:ext cx="324000" cy="503234"/>
          </a:xfrm>
          <a:prstGeom prst="rect">
            <a:avLst/>
          </a:prstGeom>
        </p:spPr>
      </p:pic>
      <p:sp>
        <p:nvSpPr>
          <p:cNvPr id="9" name="Likbent triangel 8"/>
          <p:cNvSpPr/>
          <p:nvPr/>
        </p:nvSpPr>
        <p:spPr>
          <a:xfrm>
            <a:off x="1357290" y="571501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0" name="Likbent triangel 9"/>
          <p:cNvSpPr/>
          <p:nvPr/>
        </p:nvSpPr>
        <p:spPr>
          <a:xfrm>
            <a:off x="1357290" y="542926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1" name="Multiplicera 10"/>
          <p:cNvSpPr/>
          <p:nvPr/>
        </p:nvSpPr>
        <p:spPr>
          <a:xfrm flipV="1">
            <a:off x="2357422" y="507207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2" name="Bildobjekt 11" descr="Boll.png"/>
          <p:cNvPicPr>
            <a:picLocks noChangeAspect="1"/>
          </p:cNvPicPr>
          <p:nvPr/>
        </p:nvPicPr>
        <p:blipFill>
          <a:blip r:embed="rId4" cstate="print"/>
          <a:stretch>
            <a:fillRect/>
          </a:stretch>
        </p:blipFill>
        <p:spPr>
          <a:xfrm>
            <a:off x="1285852" y="5786454"/>
            <a:ext cx="60955" cy="85337"/>
          </a:xfrm>
          <a:prstGeom prst="rect">
            <a:avLst/>
          </a:prstGeom>
        </p:spPr>
      </p:pic>
      <p:sp>
        <p:nvSpPr>
          <p:cNvPr id="13" name="Multiplicera 12"/>
          <p:cNvSpPr/>
          <p:nvPr/>
        </p:nvSpPr>
        <p:spPr>
          <a:xfrm flipV="1">
            <a:off x="1142976" y="578645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Likbent triangel 13"/>
          <p:cNvSpPr/>
          <p:nvPr/>
        </p:nvSpPr>
        <p:spPr>
          <a:xfrm>
            <a:off x="2214546" y="485776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5" name="Likbent triangel 14"/>
          <p:cNvSpPr/>
          <p:nvPr/>
        </p:nvSpPr>
        <p:spPr>
          <a:xfrm>
            <a:off x="2214546" y="457200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6" name="Likbent triangel 15"/>
          <p:cNvSpPr/>
          <p:nvPr/>
        </p:nvSpPr>
        <p:spPr>
          <a:xfrm>
            <a:off x="1357290" y="414338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Likbent triangel 16"/>
          <p:cNvSpPr/>
          <p:nvPr/>
        </p:nvSpPr>
        <p:spPr>
          <a:xfrm>
            <a:off x="1357290" y="385762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8" name="Likbent triangel 17"/>
          <p:cNvSpPr/>
          <p:nvPr/>
        </p:nvSpPr>
        <p:spPr>
          <a:xfrm>
            <a:off x="2285984" y="342900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9" name="Likbent triangel 18"/>
          <p:cNvSpPr/>
          <p:nvPr/>
        </p:nvSpPr>
        <p:spPr>
          <a:xfrm>
            <a:off x="2285984" y="300037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0" name="Likbent triangel 19"/>
          <p:cNvSpPr/>
          <p:nvPr/>
        </p:nvSpPr>
        <p:spPr>
          <a:xfrm>
            <a:off x="1285852" y="264318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1" name="Likbent triangel 20"/>
          <p:cNvSpPr/>
          <p:nvPr/>
        </p:nvSpPr>
        <p:spPr>
          <a:xfrm>
            <a:off x="1285852" y="235743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2" name="Likbent triangel 21"/>
          <p:cNvSpPr/>
          <p:nvPr/>
        </p:nvSpPr>
        <p:spPr>
          <a:xfrm>
            <a:off x="2428860" y="221455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3" name="Multiplicera 22"/>
          <p:cNvSpPr/>
          <p:nvPr/>
        </p:nvSpPr>
        <p:spPr>
          <a:xfrm flipV="1">
            <a:off x="2214546" y="207167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4" name="Multiplicera 23"/>
          <p:cNvSpPr/>
          <p:nvPr/>
        </p:nvSpPr>
        <p:spPr>
          <a:xfrm flipV="1">
            <a:off x="1071538" y="421481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5" name="Multiplicera 24"/>
          <p:cNvSpPr/>
          <p:nvPr/>
        </p:nvSpPr>
        <p:spPr>
          <a:xfrm flipV="1">
            <a:off x="2428860" y="357187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6" name="Multiplicera 25"/>
          <p:cNvSpPr/>
          <p:nvPr/>
        </p:nvSpPr>
        <p:spPr>
          <a:xfrm flipV="1">
            <a:off x="1071538" y="271462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27" name="Bildobjekt 26" descr="Boll.png"/>
          <p:cNvPicPr>
            <a:picLocks noChangeAspect="1"/>
          </p:cNvPicPr>
          <p:nvPr/>
        </p:nvPicPr>
        <p:blipFill>
          <a:blip r:embed="rId4" cstate="print"/>
          <a:stretch>
            <a:fillRect/>
          </a:stretch>
        </p:blipFill>
        <p:spPr>
          <a:xfrm>
            <a:off x="1438252" y="5938854"/>
            <a:ext cx="60955" cy="85337"/>
          </a:xfrm>
          <a:prstGeom prst="rect">
            <a:avLst/>
          </a:prstGeom>
        </p:spPr>
      </p:pic>
      <p:pic>
        <p:nvPicPr>
          <p:cNvPr id="28" name="Bildobjekt 27" descr="Boll.png"/>
          <p:cNvPicPr>
            <a:picLocks noChangeAspect="1"/>
          </p:cNvPicPr>
          <p:nvPr/>
        </p:nvPicPr>
        <p:blipFill>
          <a:blip r:embed="rId4" cstate="print"/>
          <a:stretch>
            <a:fillRect/>
          </a:stretch>
        </p:blipFill>
        <p:spPr>
          <a:xfrm>
            <a:off x="1357290" y="6072206"/>
            <a:ext cx="60955" cy="85337"/>
          </a:xfrm>
          <a:prstGeom prst="rect">
            <a:avLst/>
          </a:prstGeom>
        </p:spPr>
      </p:pic>
      <p:sp>
        <p:nvSpPr>
          <p:cNvPr id="29" name="Multiplicera 28"/>
          <p:cNvSpPr/>
          <p:nvPr/>
        </p:nvSpPr>
        <p:spPr>
          <a:xfrm flipV="1">
            <a:off x="1142976" y="60007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0" name="Multiplicera 29"/>
          <p:cNvSpPr/>
          <p:nvPr/>
        </p:nvSpPr>
        <p:spPr>
          <a:xfrm flipV="1">
            <a:off x="1142976" y="621508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31" name="Bildobjekt 30" descr="Boll.png"/>
          <p:cNvPicPr>
            <a:picLocks noChangeAspect="1"/>
          </p:cNvPicPr>
          <p:nvPr/>
        </p:nvPicPr>
        <p:blipFill>
          <a:blip r:embed="rId4" cstate="print"/>
          <a:stretch>
            <a:fillRect/>
          </a:stretch>
        </p:blipFill>
        <p:spPr>
          <a:xfrm>
            <a:off x="1428728" y="6091254"/>
            <a:ext cx="60955" cy="85337"/>
          </a:xfrm>
          <a:prstGeom prst="rect">
            <a:avLst/>
          </a:prstGeom>
        </p:spPr>
      </p:pic>
      <p:pic>
        <p:nvPicPr>
          <p:cNvPr id="32" name="Bildobjekt 31" descr="Boll.png"/>
          <p:cNvPicPr>
            <a:picLocks noChangeAspect="1"/>
          </p:cNvPicPr>
          <p:nvPr/>
        </p:nvPicPr>
        <p:blipFill>
          <a:blip r:embed="rId4" cstate="print"/>
          <a:stretch>
            <a:fillRect/>
          </a:stretch>
        </p:blipFill>
        <p:spPr>
          <a:xfrm>
            <a:off x="1367773" y="6243654"/>
            <a:ext cx="60955" cy="85337"/>
          </a:xfrm>
          <a:prstGeom prst="rect">
            <a:avLst/>
          </a:prstGeom>
        </p:spPr>
      </p:pic>
      <p:pic>
        <p:nvPicPr>
          <p:cNvPr id="33" name="Bildobjekt 32" descr="Boll.png"/>
          <p:cNvPicPr>
            <a:picLocks noChangeAspect="1"/>
          </p:cNvPicPr>
          <p:nvPr/>
        </p:nvPicPr>
        <p:blipFill>
          <a:blip r:embed="rId4" cstate="print"/>
          <a:stretch>
            <a:fillRect/>
          </a:stretch>
        </p:blipFill>
        <p:spPr>
          <a:xfrm>
            <a:off x="1581128" y="6243654"/>
            <a:ext cx="60955" cy="85337"/>
          </a:xfrm>
          <a:prstGeom prst="rect">
            <a:avLst/>
          </a:prstGeom>
        </p:spPr>
      </p:pic>
      <p:pic>
        <p:nvPicPr>
          <p:cNvPr id="34" name="Bildobjekt 33" descr="Boll.png"/>
          <p:cNvPicPr>
            <a:picLocks noChangeAspect="1"/>
          </p:cNvPicPr>
          <p:nvPr/>
        </p:nvPicPr>
        <p:blipFill>
          <a:blip r:embed="rId4" cstate="print"/>
          <a:stretch>
            <a:fillRect/>
          </a:stretch>
        </p:blipFill>
        <p:spPr>
          <a:xfrm>
            <a:off x="1428728" y="6286520"/>
            <a:ext cx="60955" cy="85337"/>
          </a:xfrm>
          <a:prstGeom prst="rect">
            <a:avLst/>
          </a:prstGeom>
        </p:spPr>
      </p:pic>
      <p:sp>
        <p:nvSpPr>
          <p:cNvPr id="35" name="Frihandsfigur 34"/>
          <p:cNvSpPr/>
          <p:nvPr/>
        </p:nvSpPr>
        <p:spPr>
          <a:xfrm>
            <a:off x="1090411" y="5422006"/>
            <a:ext cx="197476" cy="412124"/>
          </a:xfrm>
          <a:custGeom>
            <a:avLst/>
            <a:gdLst>
              <a:gd name="connsiteX0" fmla="*/ 145961 w 197476"/>
              <a:gd name="connsiteY0" fmla="*/ 412124 h 412124"/>
              <a:gd name="connsiteX1" fmla="*/ 4293 w 197476"/>
              <a:gd name="connsiteY1" fmla="*/ 309093 h 412124"/>
              <a:gd name="connsiteX2" fmla="*/ 171719 w 197476"/>
              <a:gd name="connsiteY2" fmla="*/ 218940 h 412124"/>
              <a:gd name="connsiteX3" fmla="*/ 42930 w 197476"/>
              <a:gd name="connsiteY3" fmla="*/ 103031 h 412124"/>
              <a:gd name="connsiteX4" fmla="*/ 197476 w 197476"/>
              <a:gd name="connsiteY4" fmla="*/ 0 h 4121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7476" h="412124">
                <a:moveTo>
                  <a:pt x="145961" y="412124"/>
                </a:moveTo>
                <a:cubicBezTo>
                  <a:pt x="72980" y="376707"/>
                  <a:pt x="0" y="341290"/>
                  <a:pt x="4293" y="309093"/>
                </a:cubicBezTo>
                <a:cubicBezTo>
                  <a:pt x="8586" y="276896"/>
                  <a:pt x="165280" y="253284"/>
                  <a:pt x="171719" y="218940"/>
                </a:cubicBezTo>
                <a:cubicBezTo>
                  <a:pt x="178158" y="184596"/>
                  <a:pt x="38637" y="139521"/>
                  <a:pt x="42930" y="103031"/>
                </a:cubicBezTo>
                <a:cubicBezTo>
                  <a:pt x="47223" y="66541"/>
                  <a:pt x="122349" y="33270"/>
                  <a:pt x="197476" y="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36" name="Frihandsfigur 35"/>
          <p:cNvSpPr/>
          <p:nvPr/>
        </p:nvSpPr>
        <p:spPr>
          <a:xfrm>
            <a:off x="2369713" y="4520485"/>
            <a:ext cx="130585" cy="623027"/>
          </a:xfrm>
          <a:custGeom>
            <a:avLst/>
            <a:gdLst>
              <a:gd name="connsiteX0" fmla="*/ 115910 w 188890"/>
              <a:gd name="connsiteY0" fmla="*/ 437881 h 437881"/>
              <a:gd name="connsiteX1" fmla="*/ 180304 w 188890"/>
              <a:gd name="connsiteY1" fmla="*/ 360608 h 437881"/>
              <a:gd name="connsiteX2" fmla="*/ 64394 w 188890"/>
              <a:gd name="connsiteY2" fmla="*/ 283335 h 437881"/>
              <a:gd name="connsiteX3" fmla="*/ 128788 w 188890"/>
              <a:gd name="connsiteY3" fmla="*/ 115909 h 437881"/>
              <a:gd name="connsiteX4" fmla="*/ 0 w 188890"/>
              <a:gd name="connsiteY4" fmla="*/ 0 h 4378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8890" h="437881">
                <a:moveTo>
                  <a:pt x="115910" y="437881"/>
                </a:moveTo>
                <a:cubicBezTo>
                  <a:pt x="152400" y="412123"/>
                  <a:pt x="188890" y="386366"/>
                  <a:pt x="180304" y="360608"/>
                </a:cubicBezTo>
                <a:cubicBezTo>
                  <a:pt x="171718" y="334850"/>
                  <a:pt x="72980" y="324118"/>
                  <a:pt x="64394" y="283335"/>
                </a:cubicBezTo>
                <a:cubicBezTo>
                  <a:pt x="55808" y="242552"/>
                  <a:pt x="139520" y="163131"/>
                  <a:pt x="128788" y="115909"/>
                </a:cubicBezTo>
                <a:cubicBezTo>
                  <a:pt x="118056" y="68687"/>
                  <a:pt x="59028" y="34343"/>
                  <a:pt x="0" y="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37" name="Frihandsfigur 36"/>
          <p:cNvSpPr/>
          <p:nvPr/>
        </p:nvSpPr>
        <p:spPr>
          <a:xfrm>
            <a:off x="1129048" y="3812146"/>
            <a:ext cx="184597" cy="437882"/>
          </a:xfrm>
          <a:custGeom>
            <a:avLst/>
            <a:gdLst>
              <a:gd name="connsiteX0" fmla="*/ 107324 w 184597"/>
              <a:gd name="connsiteY0" fmla="*/ 437882 h 437882"/>
              <a:gd name="connsiteX1" fmla="*/ 4293 w 184597"/>
              <a:gd name="connsiteY1" fmla="*/ 321972 h 437882"/>
              <a:gd name="connsiteX2" fmla="*/ 81566 w 184597"/>
              <a:gd name="connsiteY2" fmla="*/ 218941 h 437882"/>
              <a:gd name="connsiteX3" fmla="*/ 17172 w 184597"/>
              <a:gd name="connsiteY3" fmla="*/ 128789 h 437882"/>
              <a:gd name="connsiteX4" fmla="*/ 184597 w 184597"/>
              <a:gd name="connsiteY4" fmla="*/ 0 h 4378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4597" h="437882">
                <a:moveTo>
                  <a:pt x="107324" y="437882"/>
                </a:moveTo>
                <a:cubicBezTo>
                  <a:pt x="57955" y="398172"/>
                  <a:pt x="8586" y="358462"/>
                  <a:pt x="4293" y="321972"/>
                </a:cubicBezTo>
                <a:cubicBezTo>
                  <a:pt x="0" y="285482"/>
                  <a:pt x="79420" y="251138"/>
                  <a:pt x="81566" y="218941"/>
                </a:cubicBezTo>
                <a:cubicBezTo>
                  <a:pt x="83712" y="186744"/>
                  <a:pt x="0" y="165279"/>
                  <a:pt x="17172" y="128789"/>
                </a:cubicBezTo>
                <a:cubicBezTo>
                  <a:pt x="34344" y="92299"/>
                  <a:pt x="109470" y="46149"/>
                  <a:pt x="184597" y="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38" name="Frihandsfigur 37"/>
          <p:cNvSpPr/>
          <p:nvPr/>
        </p:nvSpPr>
        <p:spPr>
          <a:xfrm>
            <a:off x="2500298" y="2928935"/>
            <a:ext cx="197826" cy="638514"/>
          </a:xfrm>
          <a:custGeom>
            <a:avLst/>
            <a:gdLst>
              <a:gd name="connsiteX0" fmla="*/ 0 w 186744"/>
              <a:gd name="connsiteY0" fmla="*/ 450761 h 450761"/>
              <a:gd name="connsiteX1" fmla="*/ 180305 w 186744"/>
              <a:gd name="connsiteY1" fmla="*/ 347730 h 450761"/>
              <a:gd name="connsiteX2" fmla="*/ 38637 w 186744"/>
              <a:gd name="connsiteY2" fmla="*/ 257578 h 450761"/>
              <a:gd name="connsiteX3" fmla="*/ 128789 w 186744"/>
              <a:gd name="connsiteY3" fmla="*/ 115910 h 450761"/>
              <a:gd name="connsiteX4" fmla="*/ 38637 w 186744"/>
              <a:gd name="connsiteY4" fmla="*/ 0 h 4507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6744" h="450761">
                <a:moveTo>
                  <a:pt x="0" y="450761"/>
                </a:moveTo>
                <a:cubicBezTo>
                  <a:pt x="86933" y="415344"/>
                  <a:pt x="173866" y="379927"/>
                  <a:pt x="180305" y="347730"/>
                </a:cubicBezTo>
                <a:cubicBezTo>
                  <a:pt x="186744" y="315533"/>
                  <a:pt x="47223" y="296215"/>
                  <a:pt x="38637" y="257578"/>
                </a:cubicBezTo>
                <a:cubicBezTo>
                  <a:pt x="30051" y="218941"/>
                  <a:pt x="128789" y="158840"/>
                  <a:pt x="128789" y="115910"/>
                </a:cubicBezTo>
                <a:cubicBezTo>
                  <a:pt x="128789" y="72980"/>
                  <a:pt x="83713" y="36490"/>
                  <a:pt x="38637" y="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39" name="Frihandsfigur 38"/>
          <p:cNvSpPr/>
          <p:nvPr/>
        </p:nvSpPr>
        <p:spPr>
          <a:xfrm>
            <a:off x="1056068" y="2279561"/>
            <a:ext cx="206062" cy="489397"/>
          </a:xfrm>
          <a:custGeom>
            <a:avLst/>
            <a:gdLst>
              <a:gd name="connsiteX0" fmla="*/ 167425 w 206062"/>
              <a:gd name="connsiteY0" fmla="*/ 489397 h 489397"/>
              <a:gd name="connsiteX1" fmla="*/ 0 w 206062"/>
              <a:gd name="connsiteY1" fmla="*/ 425002 h 489397"/>
              <a:gd name="connsiteX2" fmla="*/ 167425 w 206062"/>
              <a:gd name="connsiteY2" fmla="*/ 334850 h 489397"/>
              <a:gd name="connsiteX3" fmla="*/ 64394 w 206062"/>
              <a:gd name="connsiteY3" fmla="*/ 257577 h 489397"/>
              <a:gd name="connsiteX4" fmla="*/ 154546 w 206062"/>
              <a:gd name="connsiteY4" fmla="*/ 167425 h 489397"/>
              <a:gd name="connsiteX5" fmla="*/ 128788 w 206062"/>
              <a:gd name="connsiteY5" fmla="*/ 51515 h 489397"/>
              <a:gd name="connsiteX6" fmla="*/ 206062 w 206062"/>
              <a:gd name="connsiteY6" fmla="*/ 0 h 489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06062" h="489397">
                <a:moveTo>
                  <a:pt x="167425" y="489397"/>
                </a:moveTo>
                <a:cubicBezTo>
                  <a:pt x="83712" y="470078"/>
                  <a:pt x="0" y="450760"/>
                  <a:pt x="0" y="425002"/>
                </a:cubicBezTo>
                <a:cubicBezTo>
                  <a:pt x="0" y="399244"/>
                  <a:pt x="156693" y="362754"/>
                  <a:pt x="167425" y="334850"/>
                </a:cubicBezTo>
                <a:cubicBezTo>
                  <a:pt x="178157" y="306946"/>
                  <a:pt x="66540" y="285481"/>
                  <a:pt x="64394" y="257577"/>
                </a:cubicBezTo>
                <a:cubicBezTo>
                  <a:pt x="62248" y="229673"/>
                  <a:pt x="143814" y="201769"/>
                  <a:pt x="154546" y="167425"/>
                </a:cubicBezTo>
                <a:cubicBezTo>
                  <a:pt x="165278" y="133081"/>
                  <a:pt x="120202" y="79419"/>
                  <a:pt x="128788" y="51515"/>
                </a:cubicBezTo>
                <a:cubicBezTo>
                  <a:pt x="137374" y="23611"/>
                  <a:pt x="171718" y="11805"/>
                  <a:pt x="206062" y="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40" name="Rak 39"/>
          <p:cNvCxnSpPr/>
          <p:nvPr/>
        </p:nvCxnSpPr>
        <p:spPr>
          <a:xfrm rot="10800000">
            <a:off x="1714480" y="228599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41" name="Rak 40"/>
          <p:cNvCxnSpPr/>
          <p:nvPr/>
        </p:nvCxnSpPr>
        <p:spPr>
          <a:xfrm rot="10800000">
            <a:off x="1357290" y="2285992"/>
            <a:ext cx="223838" cy="9524"/>
          </a:xfrm>
          <a:prstGeom prst="line">
            <a:avLst/>
          </a:prstGeom>
        </p:spPr>
        <p:style>
          <a:lnRef idx="1">
            <a:schemeClr val="dk1"/>
          </a:lnRef>
          <a:fillRef idx="0">
            <a:schemeClr val="dk1"/>
          </a:fillRef>
          <a:effectRef idx="0">
            <a:schemeClr val="dk1"/>
          </a:effectRef>
          <a:fontRef idx="minor">
            <a:schemeClr val="tx1"/>
          </a:fontRef>
        </p:style>
      </p:cxnSp>
      <p:cxnSp>
        <p:nvCxnSpPr>
          <p:cNvPr id="42" name="Rak 41"/>
          <p:cNvCxnSpPr/>
          <p:nvPr/>
        </p:nvCxnSpPr>
        <p:spPr>
          <a:xfrm rot="10800000">
            <a:off x="2000232" y="228599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43" name="Rak 42"/>
          <p:cNvCxnSpPr/>
          <p:nvPr/>
        </p:nvCxnSpPr>
        <p:spPr>
          <a:xfrm rot="10800000">
            <a:off x="1357290" y="2928934"/>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44" name="Rak 43"/>
          <p:cNvCxnSpPr/>
          <p:nvPr/>
        </p:nvCxnSpPr>
        <p:spPr>
          <a:xfrm rot="10800000">
            <a:off x="1643042" y="2928934"/>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45" name="Rak 44"/>
          <p:cNvCxnSpPr/>
          <p:nvPr/>
        </p:nvCxnSpPr>
        <p:spPr>
          <a:xfrm rot="10800000">
            <a:off x="1928794" y="2928934"/>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46" name="Rak 45"/>
          <p:cNvCxnSpPr/>
          <p:nvPr/>
        </p:nvCxnSpPr>
        <p:spPr>
          <a:xfrm rot="10800000">
            <a:off x="2214546" y="2928934"/>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47" name="Rak 46"/>
          <p:cNvCxnSpPr/>
          <p:nvPr/>
        </p:nvCxnSpPr>
        <p:spPr>
          <a:xfrm rot="10800000">
            <a:off x="1428728" y="3786190"/>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48" name="Rak 47"/>
          <p:cNvCxnSpPr/>
          <p:nvPr/>
        </p:nvCxnSpPr>
        <p:spPr>
          <a:xfrm rot="10800000">
            <a:off x="1714480" y="3786190"/>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49" name="Rak 48"/>
          <p:cNvCxnSpPr/>
          <p:nvPr/>
        </p:nvCxnSpPr>
        <p:spPr>
          <a:xfrm rot="10800000">
            <a:off x="2000232" y="3786190"/>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50" name="Rak 49"/>
          <p:cNvCxnSpPr/>
          <p:nvPr/>
        </p:nvCxnSpPr>
        <p:spPr>
          <a:xfrm rot="10800000">
            <a:off x="2285984" y="3786190"/>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51" name="Rak 50"/>
          <p:cNvCxnSpPr/>
          <p:nvPr/>
        </p:nvCxnSpPr>
        <p:spPr>
          <a:xfrm rot="10800000">
            <a:off x="2071670" y="4500570"/>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52" name="Rak 51"/>
          <p:cNvCxnSpPr/>
          <p:nvPr/>
        </p:nvCxnSpPr>
        <p:spPr>
          <a:xfrm rot="10800000">
            <a:off x="1714480" y="4500570"/>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53" name="Rak 52"/>
          <p:cNvCxnSpPr/>
          <p:nvPr/>
        </p:nvCxnSpPr>
        <p:spPr>
          <a:xfrm rot="10800000">
            <a:off x="1428728" y="4500570"/>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54" name="Rak 53"/>
          <p:cNvCxnSpPr/>
          <p:nvPr/>
        </p:nvCxnSpPr>
        <p:spPr>
          <a:xfrm rot="10800000">
            <a:off x="1357290" y="5357826"/>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55" name="Rak 54"/>
          <p:cNvCxnSpPr/>
          <p:nvPr/>
        </p:nvCxnSpPr>
        <p:spPr>
          <a:xfrm rot="10800000">
            <a:off x="1714480" y="5357826"/>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56" name="Rak 55"/>
          <p:cNvCxnSpPr/>
          <p:nvPr/>
        </p:nvCxnSpPr>
        <p:spPr>
          <a:xfrm rot="10800000">
            <a:off x="2071670" y="5357826"/>
            <a:ext cx="214314" cy="0"/>
          </a:xfrm>
          <a:prstGeom prst="line">
            <a:avLst/>
          </a:prstGeom>
        </p:spPr>
        <p:style>
          <a:lnRef idx="1">
            <a:schemeClr val="dk1"/>
          </a:lnRef>
          <a:fillRef idx="0">
            <a:schemeClr val="dk1"/>
          </a:fillRef>
          <a:effectRef idx="0">
            <a:schemeClr val="dk1"/>
          </a:effectRef>
          <a:fontRef idx="minor">
            <a:schemeClr val="tx1"/>
          </a:fontRef>
        </p:style>
      </p:cxnSp>
      <p:pic>
        <p:nvPicPr>
          <p:cNvPr id="58" name="Picture 57"/>
          <p:cNvPicPr>
            <a:picLocks noChangeAspect="1"/>
          </p:cNvPicPr>
          <p:nvPr/>
        </p:nvPicPr>
        <p:blipFill>
          <a:blip r:embed="rId5"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textruta 5"/>
          <p:cNvSpPr txBox="1"/>
          <p:nvPr/>
        </p:nvSpPr>
        <p:spPr>
          <a:xfrm>
            <a:off x="357158" y="214290"/>
            <a:ext cx="4214842" cy="400110"/>
          </a:xfrm>
          <a:prstGeom prst="rect">
            <a:avLst/>
          </a:prstGeom>
          <a:noFill/>
        </p:spPr>
        <p:txBody>
          <a:bodyPr wrap="square" rtlCol="0">
            <a:spAutoFit/>
          </a:bodyPr>
          <a:lstStyle>
            <a:defPPr>
              <a:defRPr lang="sv-SE"/>
            </a:defPPr>
            <a:lvl1pPr>
              <a:defRPr sz="2000" b="1">
                <a:solidFill>
                  <a:srgbClr val="E90118"/>
                </a:solidFill>
                <a:latin typeface="Times New Roman" pitchFamily="18" charset="0"/>
                <a:cs typeface="Times New Roman" pitchFamily="18" charset="0"/>
              </a:defRPr>
            </a:lvl1pPr>
          </a:lstStyle>
          <a:p>
            <a:r>
              <a:rPr lang="sv-SE" dirty="0"/>
              <a:t>Syfte: Passning/mottagning i rörelse</a:t>
            </a:r>
          </a:p>
        </p:txBody>
      </p:sp>
      <p:sp>
        <p:nvSpPr>
          <p:cNvPr id="7" name="textruta 6"/>
          <p:cNvSpPr txBox="1"/>
          <p:nvPr/>
        </p:nvSpPr>
        <p:spPr>
          <a:xfrm>
            <a:off x="4714876" y="1468522"/>
            <a:ext cx="4143404" cy="1600438"/>
          </a:xfrm>
          <a:prstGeom prst="rect">
            <a:avLst/>
          </a:prstGeom>
          <a:noFill/>
        </p:spPr>
        <p:txBody>
          <a:bodyPr wrap="square" rtlCol="0">
            <a:spAutoFit/>
          </a:bodyPr>
          <a:lstStyle/>
          <a:p>
            <a:r>
              <a:rPr lang="sv-SE" sz="1600" dirty="0"/>
              <a:t>1. Spelare A rör sig framåt med bollen och passar spelare B, som rör sig med bollen och passar tillbaka till spelare A.  Det blir alltså passning och mottagning för bägge spelarna i denna övningen.</a:t>
            </a:r>
          </a:p>
          <a:p>
            <a:pPr lvl="0"/>
            <a:endParaRPr lang="sv-SE" dirty="0">
              <a:solidFill>
                <a:schemeClr val="bg1">
                  <a:lumMod val="50000"/>
                </a:schemeClr>
              </a:solidFill>
            </a:endParaRPr>
          </a:p>
        </p:txBody>
      </p:sp>
      <p:pic>
        <p:nvPicPr>
          <p:cNvPr id="8" name="Bildobjekt 7" descr="Skott.png"/>
          <p:cNvPicPr>
            <a:picLocks noChangeAspect="1"/>
          </p:cNvPicPr>
          <p:nvPr/>
        </p:nvPicPr>
        <p:blipFill>
          <a:blip r:embed="rId3" cstate="print"/>
          <a:stretch>
            <a:fillRect/>
          </a:stretch>
        </p:blipFill>
        <p:spPr>
          <a:xfrm rot="1079484">
            <a:off x="1784277" y="1823660"/>
            <a:ext cx="324000" cy="503234"/>
          </a:xfrm>
          <a:prstGeom prst="rect">
            <a:avLst/>
          </a:prstGeom>
        </p:spPr>
      </p:pic>
      <p:sp>
        <p:nvSpPr>
          <p:cNvPr id="9" name="textruta 8"/>
          <p:cNvSpPr txBox="1"/>
          <p:nvPr/>
        </p:nvSpPr>
        <p:spPr>
          <a:xfrm>
            <a:off x="4714876" y="3643314"/>
            <a:ext cx="4286280" cy="830997"/>
          </a:xfrm>
          <a:prstGeom prst="rect">
            <a:avLst/>
          </a:prstGeom>
          <a:noFill/>
        </p:spPr>
        <p:txBody>
          <a:bodyPr wrap="square" rtlCol="0">
            <a:spAutoFit/>
          </a:bodyPr>
          <a:lstStyle/>
          <a:p>
            <a:pPr lvl="0"/>
            <a:r>
              <a:rPr lang="sv-SE" sz="1600" dirty="0"/>
              <a:t>2. Försvararen rör sig in i mitten med bollen och passar ut till anfallaren som gjort en liten V-löpning ut i fickan. En mot en efter passningen. </a:t>
            </a:r>
            <a:endParaRPr lang="sv-SE" dirty="0"/>
          </a:p>
        </p:txBody>
      </p:sp>
      <p:sp>
        <p:nvSpPr>
          <p:cNvPr id="10" name="Likbent triangel 9"/>
          <p:cNvSpPr/>
          <p:nvPr/>
        </p:nvSpPr>
        <p:spPr>
          <a:xfrm>
            <a:off x="857224" y="128586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1" name="Multiplicera 10"/>
          <p:cNvSpPr/>
          <p:nvPr/>
        </p:nvSpPr>
        <p:spPr>
          <a:xfrm flipV="1">
            <a:off x="714348" y="107154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2" name="Bildobjekt 11" descr="Boll.png"/>
          <p:cNvPicPr>
            <a:picLocks noChangeAspect="1"/>
          </p:cNvPicPr>
          <p:nvPr/>
        </p:nvPicPr>
        <p:blipFill>
          <a:blip r:embed="rId4" cstate="print"/>
          <a:stretch>
            <a:fillRect/>
          </a:stretch>
        </p:blipFill>
        <p:spPr>
          <a:xfrm>
            <a:off x="3643306" y="3071810"/>
            <a:ext cx="60955" cy="85337"/>
          </a:xfrm>
          <a:prstGeom prst="rect">
            <a:avLst/>
          </a:prstGeom>
        </p:spPr>
      </p:pic>
      <p:sp>
        <p:nvSpPr>
          <p:cNvPr id="13" name="Multiplicera 12"/>
          <p:cNvSpPr/>
          <p:nvPr/>
        </p:nvSpPr>
        <p:spPr>
          <a:xfrm flipV="1">
            <a:off x="3714744" y="307181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Ellips 13"/>
          <p:cNvSpPr/>
          <p:nvPr/>
        </p:nvSpPr>
        <p:spPr>
          <a:xfrm>
            <a:off x="714348" y="5500702"/>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5" name="Likbent triangel 14"/>
          <p:cNvSpPr/>
          <p:nvPr/>
        </p:nvSpPr>
        <p:spPr>
          <a:xfrm>
            <a:off x="3571868" y="328612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6" name="Likbent triangel 15"/>
          <p:cNvSpPr/>
          <p:nvPr/>
        </p:nvSpPr>
        <p:spPr>
          <a:xfrm>
            <a:off x="2714612" y="300037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Likbent triangel 16"/>
          <p:cNvSpPr/>
          <p:nvPr/>
        </p:nvSpPr>
        <p:spPr>
          <a:xfrm>
            <a:off x="928662" y="257174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8" name="Likbent triangel 17"/>
          <p:cNvSpPr/>
          <p:nvPr/>
        </p:nvSpPr>
        <p:spPr>
          <a:xfrm>
            <a:off x="1785918" y="300037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9" name="Multiplicera 18"/>
          <p:cNvSpPr/>
          <p:nvPr/>
        </p:nvSpPr>
        <p:spPr>
          <a:xfrm flipV="1">
            <a:off x="3929058" y="307181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0" name="Multiplicera 19"/>
          <p:cNvSpPr/>
          <p:nvPr/>
        </p:nvSpPr>
        <p:spPr>
          <a:xfrm flipV="1">
            <a:off x="4143372" y="307181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21" name="Bildobjekt 20" descr="Boll.png"/>
          <p:cNvPicPr>
            <a:picLocks noChangeAspect="1"/>
          </p:cNvPicPr>
          <p:nvPr/>
        </p:nvPicPr>
        <p:blipFill>
          <a:blip r:embed="rId4" cstate="print"/>
          <a:stretch>
            <a:fillRect/>
          </a:stretch>
        </p:blipFill>
        <p:spPr>
          <a:xfrm>
            <a:off x="4143372" y="2857496"/>
            <a:ext cx="60955" cy="85337"/>
          </a:xfrm>
          <a:prstGeom prst="rect">
            <a:avLst/>
          </a:prstGeom>
        </p:spPr>
      </p:pic>
      <p:pic>
        <p:nvPicPr>
          <p:cNvPr id="22" name="Bildobjekt 21" descr="Boll.png"/>
          <p:cNvPicPr>
            <a:picLocks noChangeAspect="1"/>
          </p:cNvPicPr>
          <p:nvPr/>
        </p:nvPicPr>
        <p:blipFill>
          <a:blip r:embed="rId4" cstate="print"/>
          <a:stretch>
            <a:fillRect/>
          </a:stretch>
        </p:blipFill>
        <p:spPr>
          <a:xfrm>
            <a:off x="3795706" y="3000372"/>
            <a:ext cx="60955" cy="85337"/>
          </a:xfrm>
          <a:prstGeom prst="rect">
            <a:avLst/>
          </a:prstGeom>
        </p:spPr>
      </p:pic>
      <p:pic>
        <p:nvPicPr>
          <p:cNvPr id="23" name="Bildobjekt 22" descr="Boll.png"/>
          <p:cNvPicPr>
            <a:picLocks noChangeAspect="1"/>
          </p:cNvPicPr>
          <p:nvPr/>
        </p:nvPicPr>
        <p:blipFill>
          <a:blip r:embed="rId4" cstate="print"/>
          <a:stretch>
            <a:fillRect/>
          </a:stretch>
        </p:blipFill>
        <p:spPr>
          <a:xfrm>
            <a:off x="3929058" y="3000372"/>
            <a:ext cx="60955" cy="85337"/>
          </a:xfrm>
          <a:prstGeom prst="rect">
            <a:avLst/>
          </a:prstGeom>
        </p:spPr>
      </p:pic>
      <p:pic>
        <p:nvPicPr>
          <p:cNvPr id="24" name="Bildobjekt 23" descr="Boll.png"/>
          <p:cNvPicPr>
            <a:picLocks noChangeAspect="1"/>
          </p:cNvPicPr>
          <p:nvPr/>
        </p:nvPicPr>
        <p:blipFill>
          <a:blip r:embed="rId4" cstate="print"/>
          <a:stretch>
            <a:fillRect/>
          </a:stretch>
        </p:blipFill>
        <p:spPr>
          <a:xfrm>
            <a:off x="4000496" y="2928934"/>
            <a:ext cx="60955" cy="85337"/>
          </a:xfrm>
          <a:prstGeom prst="rect">
            <a:avLst/>
          </a:prstGeom>
        </p:spPr>
      </p:pic>
      <p:pic>
        <p:nvPicPr>
          <p:cNvPr id="25" name="Bildobjekt 24" descr="Boll.png"/>
          <p:cNvPicPr>
            <a:picLocks noChangeAspect="1"/>
          </p:cNvPicPr>
          <p:nvPr/>
        </p:nvPicPr>
        <p:blipFill>
          <a:blip r:embed="rId4" cstate="print"/>
          <a:stretch>
            <a:fillRect/>
          </a:stretch>
        </p:blipFill>
        <p:spPr>
          <a:xfrm>
            <a:off x="4153855" y="3000372"/>
            <a:ext cx="60955" cy="85337"/>
          </a:xfrm>
          <a:prstGeom prst="rect">
            <a:avLst/>
          </a:prstGeom>
        </p:spPr>
      </p:pic>
      <p:sp>
        <p:nvSpPr>
          <p:cNvPr id="26" name="Frihandsfigur 25"/>
          <p:cNvSpPr/>
          <p:nvPr/>
        </p:nvSpPr>
        <p:spPr>
          <a:xfrm>
            <a:off x="2846231" y="3112394"/>
            <a:ext cx="824248" cy="221087"/>
          </a:xfrm>
          <a:custGeom>
            <a:avLst/>
            <a:gdLst>
              <a:gd name="connsiteX0" fmla="*/ 824248 w 824248"/>
              <a:gd name="connsiteY0" fmla="*/ 133082 h 221087"/>
              <a:gd name="connsiteX1" fmla="*/ 579549 w 824248"/>
              <a:gd name="connsiteY1" fmla="*/ 4293 h 221087"/>
              <a:gd name="connsiteX2" fmla="*/ 566670 w 824248"/>
              <a:gd name="connsiteY2" fmla="*/ 158840 h 221087"/>
              <a:gd name="connsiteX3" fmla="*/ 321972 w 824248"/>
              <a:gd name="connsiteY3" fmla="*/ 68688 h 221087"/>
              <a:gd name="connsiteX4" fmla="*/ 180304 w 824248"/>
              <a:gd name="connsiteY4" fmla="*/ 210355 h 221087"/>
              <a:gd name="connsiteX5" fmla="*/ 0 w 824248"/>
              <a:gd name="connsiteY5" fmla="*/ 133082 h 2210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24248" h="221087">
                <a:moveTo>
                  <a:pt x="824248" y="133082"/>
                </a:moveTo>
                <a:cubicBezTo>
                  <a:pt x="723363" y="66541"/>
                  <a:pt x="622479" y="0"/>
                  <a:pt x="579549" y="4293"/>
                </a:cubicBezTo>
                <a:cubicBezTo>
                  <a:pt x="536619" y="8586"/>
                  <a:pt x="609599" y="148108"/>
                  <a:pt x="566670" y="158840"/>
                </a:cubicBezTo>
                <a:cubicBezTo>
                  <a:pt x="523741" y="169572"/>
                  <a:pt x="386366" y="60102"/>
                  <a:pt x="321972" y="68688"/>
                </a:cubicBezTo>
                <a:cubicBezTo>
                  <a:pt x="257578" y="77274"/>
                  <a:pt x="233966" y="199623"/>
                  <a:pt x="180304" y="210355"/>
                </a:cubicBezTo>
                <a:cubicBezTo>
                  <a:pt x="126642" y="221087"/>
                  <a:pt x="63321" y="177084"/>
                  <a:pt x="0" y="133082"/>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27" name="Rak pil 26"/>
          <p:cNvCxnSpPr/>
          <p:nvPr/>
        </p:nvCxnSpPr>
        <p:spPr>
          <a:xfrm rot="16200000" flipH="1">
            <a:off x="500034" y="1643050"/>
            <a:ext cx="571504" cy="14287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8" name="Rak 27"/>
          <p:cNvCxnSpPr/>
          <p:nvPr/>
        </p:nvCxnSpPr>
        <p:spPr>
          <a:xfrm rot="10800000">
            <a:off x="2357422" y="2928934"/>
            <a:ext cx="214314" cy="142876"/>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29" name="Rak 28"/>
          <p:cNvCxnSpPr/>
          <p:nvPr/>
        </p:nvCxnSpPr>
        <p:spPr>
          <a:xfrm rot="10800000">
            <a:off x="1643042" y="2500306"/>
            <a:ext cx="214314" cy="142876"/>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30" name="Rak 29"/>
          <p:cNvCxnSpPr/>
          <p:nvPr/>
        </p:nvCxnSpPr>
        <p:spPr>
          <a:xfrm rot="10800000">
            <a:off x="1285852" y="2285992"/>
            <a:ext cx="214314" cy="142876"/>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31" name="Rak 30"/>
          <p:cNvCxnSpPr/>
          <p:nvPr/>
        </p:nvCxnSpPr>
        <p:spPr>
          <a:xfrm rot="10800000">
            <a:off x="2000232" y="2714620"/>
            <a:ext cx="214314" cy="142876"/>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32" name="Rak 31"/>
          <p:cNvCxnSpPr/>
          <p:nvPr/>
        </p:nvCxnSpPr>
        <p:spPr>
          <a:xfrm rot="10800000">
            <a:off x="1000100" y="2071678"/>
            <a:ext cx="214314" cy="142876"/>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sp>
        <p:nvSpPr>
          <p:cNvPr id="33" name="Frihandsfigur 32"/>
          <p:cNvSpPr/>
          <p:nvPr/>
        </p:nvSpPr>
        <p:spPr>
          <a:xfrm>
            <a:off x="654677" y="2176530"/>
            <a:ext cx="285481" cy="682580"/>
          </a:xfrm>
          <a:custGeom>
            <a:avLst/>
            <a:gdLst>
              <a:gd name="connsiteX0" fmla="*/ 208208 w 285481"/>
              <a:gd name="connsiteY0" fmla="*/ 0 h 682580"/>
              <a:gd name="connsiteX1" fmla="*/ 79419 w 285481"/>
              <a:gd name="connsiteY1" fmla="*/ 218940 h 682580"/>
              <a:gd name="connsiteX2" fmla="*/ 233965 w 285481"/>
              <a:gd name="connsiteY2" fmla="*/ 257577 h 682580"/>
              <a:gd name="connsiteX3" fmla="*/ 2146 w 285481"/>
              <a:gd name="connsiteY3" fmla="*/ 515155 h 682580"/>
              <a:gd name="connsiteX4" fmla="*/ 221086 w 285481"/>
              <a:gd name="connsiteY4" fmla="*/ 656822 h 682580"/>
              <a:gd name="connsiteX5" fmla="*/ 221086 w 285481"/>
              <a:gd name="connsiteY5" fmla="*/ 656822 h 682580"/>
              <a:gd name="connsiteX6" fmla="*/ 285481 w 285481"/>
              <a:gd name="connsiteY6" fmla="*/ 682580 h 6825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5481" h="682580">
                <a:moveTo>
                  <a:pt x="208208" y="0"/>
                </a:moveTo>
                <a:cubicBezTo>
                  <a:pt x="141667" y="88005"/>
                  <a:pt x="75126" y="176011"/>
                  <a:pt x="79419" y="218940"/>
                </a:cubicBezTo>
                <a:cubicBezTo>
                  <a:pt x="83712" y="261869"/>
                  <a:pt x="246844" y="208208"/>
                  <a:pt x="233965" y="257577"/>
                </a:cubicBezTo>
                <a:cubicBezTo>
                  <a:pt x="221086" y="306946"/>
                  <a:pt x="4292" y="448614"/>
                  <a:pt x="2146" y="515155"/>
                </a:cubicBezTo>
                <a:cubicBezTo>
                  <a:pt x="0" y="581696"/>
                  <a:pt x="221086" y="656822"/>
                  <a:pt x="221086" y="656822"/>
                </a:cubicBezTo>
                <a:lnTo>
                  <a:pt x="221086" y="656822"/>
                </a:lnTo>
                <a:lnTo>
                  <a:pt x="285481" y="682580"/>
                </a:ln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34" name="Rak pil 33"/>
          <p:cNvCxnSpPr/>
          <p:nvPr/>
        </p:nvCxnSpPr>
        <p:spPr>
          <a:xfrm rot="10800000">
            <a:off x="2000232" y="3286124"/>
            <a:ext cx="71438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5" name="Rak 34"/>
          <p:cNvCxnSpPr/>
          <p:nvPr/>
        </p:nvCxnSpPr>
        <p:spPr>
          <a:xfrm rot="10800000">
            <a:off x="1071538" y="2928934"/>
            <a:ext cx="214314" cy="142876"/>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36" name="Rak 35"/>
          <p:cNvCxnSpPr/>
          <p:nvPr/>
        </p:nvCxnSpPr>
        <p:spPr>
          <a:xfrm rot="10800000">
            <a:off x="1428728" y="3143248"/>
            <a:ext cx="285752" cy="142876"/>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sp>
        <p:nvSpPr>
          <p:cNvPr id="37" name="Frihandsfigur 36"/>
          <p:cNvSpPr/>
          <p:nvPr/>
        </p:nvSpPr>
        <p:spPr>
          <a:xfrm>
            <a:off x="1493949" y="2382592"/>
            <a:ext cx="403538" cy="837126"/>
          </a:xfrm>
          <a:custGeom>
            <a:avLst/>
            <a:gdLst>
              <a:gd name="connsiteX0" fmla="*/ 270457 w 403538"/>
              <a:gd name="connsiteY0" fmla="*/ 837126 h 837126"/>
              <a:gd name="connsiteX1" fmla="*/ 12879 w 403538"/>
              <a:gd name="connsiteY1" fmla="*/ 605307 h 837126"/>
              <a:gd name="connsiteX2" fmla="*/ 347730 w 403538"/>
              <a:gd name="connsiteY2" fmla="*/ 528033 h 837126"/>
              <a:gd name="connsiteX3" fmla="*/ 128789 w 403538"/>
              <a:gd name="connsiteY3" fmla="*/ 257577 h 837126"/>
              <a:gd name="connsiteX4" fmla="*/ 386366 w 403538"/>
              <a:gd name="connsiteY4" fmla="*/ 206062 h 837126"/>
              <a:gd name="connsiteX5" fmla="*/ 231820 w 403538"/>
              <a:gd name="connsiteY5" fmla="*/ 0 h 8371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3538" h="837126">
                <a:moveTo>
                  <a:pt x="270457" y="837126"/>
                </a:moveTo>
                <a:cubicBezTo>
                  <a:pt x="135228" y="746974"/>
                  <a:pt x="0" y="656822"/>
                  <a:pt x="12879" y="605307"/>
                </a:cubicBezTo>
                <a:cubicBezTo>
                  <a:pt x="25758" y="553792"/>
                  <a:pt x="328412" y="585988"/>
                  <a:pt x="347730" y="528033"/>
                </a:cubicBezTo>
                <a:cubicBezTo>
                  <a:pt x="367048" y="470078"/>
                  <a:pt x="122350" y="311239"/>
                  <a:pt x="128789" y="257577"/>
                </a:cubicBezTo>
                <a:cubicBezTo>
                  <a:pt x="135228" y="203915"/>
                  <a:pt x="369194" y="248992"/>
                  <a:pt x="386366" y="206062"/>
                </a:cubicBezTo>
                <a:cubicBezTo>
                  <a:pt x="403538" y="163132"/>
                  <a:pt x="317679" y="81566"/>
                  <a:pt x="231820" y="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38" name="textruta 37"/>
          <p:cNvSpPr txBox="1"/>
          <p:nvPr/>
        </p:nvSpPr>
        <p:spPr>
          <a:xfrm>
            <a:off x="3643306" y="3286124"/>
            <a:ext cx="324128" cy="369332"/>
          </a:xfrm>
          <a:prstGeom prst="rect">
            <a:avLst/>
          </a:prstGeom>
          <a:noFill/>
        </p:spPr>
        <p:txBody>
          <a:bodyPr wrap="none" rtlCol="0">
            <a:spAutoFit/>
          </a:bodyPr>
          <a:lstStyle/>
          <a:p>
            <a:r>
              <a:rPr lang="sv-SE" b="1" dirty="0"/>
              <a:t>A</a:t>
            </a:r>
          </a:p>
        </p:txBody>
      </p:sp>
      <p:sp>
        <p:nvSpPr>
          <p:cNvPr id="39" name="textruta 38"/>
          <p:cNvSpPr txBox="1"/>
          <p:nvPr/>
        </p:nvSpPr>
        <p:spPr>
          <a:xfrm>
            <a:off x="928662" y="1071546"/>
            <a:ext cx="314510" cy="369332"/>
          </a:xfrm>
          <a:prstGeom prst="rect">
            <a:avLst/>
          </a:prstGeom>
          <a:noFill/>
        </p:spPr>
        <p:txBody>
          <a:bodyPr wrap="none" rtlCol="0">
            <a:spAutoFit/>
          </a:bodyPr>
          <a:lstStyle/>
          <a:p>
            <a:r>
              <a:rPr lang="sv-SE" b="1" dirty="0"/>
              <a:t>B</a:t>
            </a:r>
          </a:p>
        </p:txBody>
      </p:sp>
      <p:sp>
        <p:nvSpPr>
          <p:cNvPr id="40" name="Multiplicera 39"/>
          <p:cNvSpPr/>
          <p:nvPr/>
        </p:nvSpPr>
        <p:spPr>
          <a:xfrm flipV="1">
            <a:off x="1571604" y="378619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1" name="Ellips 40"/>
          <p:cNvSpPr/>
          <p:nvPr/>
        </p:nvSpPr>
        <p:spPr>
          <a:xfrm>
            <a:off x="714348" y="5786454"/>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2" name="Ellips 41"/>
          <p:cNvSpPr/>
          <p:nvPr/>
        </p:nvSpPr>
        <p:spPr>
          <a:xfrm>
            <a:off x="714348" y="607220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3" name="Likbent triangel 42"/>
          <p:cNvSpPr/>
          <p:nvPr/>
        </p:nvSpPr>
        <p:spPr>
          <a:xfrm>
            <a:off x="1000100" y="542926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44" name="Bildobjekt 43" descr="Boll.png"/>
          <p:cNvPicPr>
            <a:picLocks noChangeAspect="1"/>
          </p:cNvPicPr>
          <p:nvPr/>
        </p:nvPicPr>
        <p:blipFill>
          <a:blip r:embed="rId4" cstate="print"/>
          <a:stretch>
            <a:fillRect/>
          </a:stretch>
        </p:blipFill>
        <p:spPr>
          <a:xfrm>
            <a:off x="1000100" y="5715016"/>
            <a:ext cx="60955" cy="85337"/>
          </a:xfrm>
          <a:prstGeom prst="rect">
            <a:avLst/>
          </a:prstGeom>
        </p:spPr>
      </p:pic>
      <p:pic>
        <p:nvPicPr>
          <p:cNvPr id="45" name="Bildobjekt 44" descr="Boll.png"/>
          <p:cNvPicPr>
            <a:picLocks noChangeAspect="1"/>
          </p:cNvPicPr>
          <p:nvPr/>
        </p:nvPicPr>
        <p:blipFill>
          <a:blip r:embed="rId4" cstate="print"/>
          <a:stretch>
            <a:fillRect/>
          </a:stretch>
        </p:blipFill>
        <p:spPr>
          <a:xfrm>
            <a:off x="1142976" y="5643578"/>
            <a:ext cx="60955" cy="85337"/>
          </a:xfrm>
          <a:prstGeom prst="rect">
            <a:avLst/>
          </a:prstGeom>
        </p:spPr>
      </p:pic>
      <p:pic>
        <p:nvPicPr>
          <p:cNvPr id="46" name="Bildobjekt 45" descr="Boll.png"/>
          <p:cNvPicPr>
            <a:picLocks noChangeAspect="1"/>
          </p:cNvPicPr>
          <p:nvPr/>
        </p:nvPicPr>
        <p:blipFill>
          <a:blip r:embed="rId4" cstate="print"/>
          <a:stretch>
            <a:fillRect/>
          </a:stretch>
        </p:blipFill>
        <p:spPr>
          <a:xfrm>
            <a:off x="1142976" y="5786454"/>
            <a:ext cx="60955" cy="85337"/>
          </a:xfrm>
          <a:prstGeom prst="rect">
            <a:avLst/>
          </a:prstGeom>
        </p:spPr>
      </p:pic>
      <p:pic>
        <p:nvPicPr>
          <p:cNvPr id="47" name="Bildobjekt 46" descr="Boll.png"/>
          <p:cNvPicPr>
            <a:picLocks noChangeAspect="1"/>
          </p:cNvPicPr>
          <p:nvPr/>
        </p:nvPicPr>
        <p:blipFill>
          <a:blip r:embed="rId4" cstate="print"/>
          <a:stretch>
            <a:fillRect/>
          </a:stretch>
        </p:blipFill>
        <p:spPr>
          <a:xfrm>
            <a:off x="1071538" y="6072206"/>
            <a:ext cx="60955" cy="85337"/>
          </a:xfrm>
          <a:prstGeom prst="rect">
            <a:avLst/>
          </a:prstGeom>
        </p:spPr>
      </p:pic>
      <p:pic>
        <p:nvPicPr>
          <p:cNvPr id="48" name="Bildobjekt 47" descr="Boll.png"/>
          <p:cNvPicPr>
            <a:picLocks noChangeAspect="1"/>
          </p:cNvPicPr>
          <p:nvPr/>
        </p:nvPicPr>
        <p:blipFill>
          <a:blip r:embed="rId4" cstate="print"/>
          <a:stretch>
            <a:fillRect/>
          </a:stretch>
        </p:blipFill>
        <p:spPr>
          <a:xfrm>
            <a:off x="1071538" y="5929330"/>
            <a:ext cx="60955" cy="85337"/>
          </a:xfrm>
          <a:prstGeom prst="rect">
            <a:avLst/>
          </a:prstGeom>
        </p:spPr>
      </p:pic>
      <p:sp>
        <p:nvSpPr>
          <p:cNvPr id="49" name="Likbent triangel 48"/>
          <p:cNvSpPr/>
          <p:nvPr/>
        </p:nvSpPr>
        <p:spPr>
          <a:xfrm>
            <a:off x="1428728" y="385762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50" name="Multiplicera 49"/>
          <p:cNvSpPr/>
          <p:nvPr/>
        </p:nvSpPr>
        <p:spPr>
          <a:xfrm flipV="1">
            <a:off x="1928794" y="378619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1" name="Multiplicera 50"/>
          <p:cNvSpPr/>
          <p:nvPr/>
        </p:nvSpPr>
        <p:spPr>
          <a:xfrm flipV="1">
            <a:off x="1714480" y="378619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2" name="Likbent triangel 51"/>
          <p:cNvSpPr/>
          <p:nvPr/>
        </p:nvSpPr>
        <p:spPr>
          <a:xfrm>
            <a:off x="857224" y="371475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53" name="Likbent triangel 52"/>
          <p:cNvSpPr/>
          <p:nvPr/>
        </p:nvSpPr>
        <p:spPr>
          <a:xfrm>
            <a:off x="857224" y="407194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54" name="Rak pil 53"/>
          <p:cNvCxnSpPr/>
          <p:nvPr/>
        </p:nvCxnSpPr>
        <p:spPr>
          <a:xfrm rot="10800000">
            <a:off x="857224" y="3571876"/>
            <a:ext cx="571504" cy="28575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5" name="Rak pil 54"/>
          <p:cNvCxnSpPr/>
          <p:nvPr/>
        </p:nvCxnSpPr>
        <p:spPr>
          <a:xfrm rot="5400000">
            <a:off x="321439" y="3893347"/>
            <a:ext cx="642942"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56" name="Ellips 55"/>
          <p:cNvSpPr/>
          <p:nvPr/>
        </p:nvSpPr>
        <p:spPr>
          <a:xfrm>
            <a:off x="1928794" y="5072074"/>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57" name="Bildobjekt 56" descr="Boll.png"/>
          <p:cNvPicPr>
            <a:picLocks noChangeAspect="1"/>
          </p:cNvPicPr>
          <p:nvPr/>
        </p:nvPicPr>
        <p:blipFill>
          <a:blip r:embed="rId4" cstate="print"/>
          <a:stretch>
            <a:fillRect/>
          </a:stretch>
        </p:blipFill>
        <p:spPr>
          <a:xfrm>
            <a:off x="1857356" y="5072074"/>
            <a:ext cx="60955" cy="85337"/>
          </a:xfrm>
          <a:prstGeom prst="rect">
            <a:avLst/>
          </a:prstGeom>
        </p:spPr>
      </p:pic>
      <p:sp>
        <p:nvSpPr>
          <p:cNvPr id="58" name="Frihandsfigur 57"/>
          <p:cNvSpPr/>
          <p:nvPr/>
        </p:nvSpPr>
        <p:spPr>
          <a:xfrm>
            <a:off x="953037" y="5267459"/>
            <a:ext cx="914400" cy="180304"/>
          </a:xfrm>
          <a:custGeom>
            <a:avLst/>
            <a:gdLst>
              <a:gd name="connsiteX0" fmla="*/ 0 w 914400"/>
              <a:gd name="connsiteY0" fmla="*/ 180304 h 180304"/>
              <a:gd name="connsiteX1" fmla="*/ 77273 w 914400"/>
              <a:gd name="connsiteY1" fmla="*/ 154547 h 180304"/>
              <a:gd name="connsiteX2" fmla="*/ 141667 w 914400"/>
              <a:gd name="connsiteY2" fmla="*/ 64395 h 180304"/>
              <a:gd name="connsiteX3" fmla="*/ 412124 w 914400"/>
              <a:gd name="connsiteY3" fmla="*/ 115910 h 180304"/>
              <a:gd name="connsiteX4" fmla="*/ 489397 w 914400"/>
              <a:gd name="connsiteY4" fmla="*/ 25758 h 180304"/>
              <a:gd name="connsiteX5" fmla="*/ 695459 w 914400"/>
              <a:gd name="connsiteY5" fmla="*/ 128789 h 180304"/>
              <a:gd name="connsiteX6" fmla="*/ 914400 w 914400"/>
              <a:gd name="connsiteY6" fmla="*/ 0 h 180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 h="180304">
                <a:moveTo>
                  <a:pt x="0" y="180304"/>
                </a:moveTo>
                <a:cubicBezTo>
                  <a:pt x="26831" y="177084"/>
                  <a:pt x="53662" y="173865"/>
                  <a:pt x="77273" y="154547"/>
                </a:cubicBezTo>
                <a:cubicBezTo>
                  <a:pt x="100884" y="135229"/>
                  <a:pt x="85859" y="70835"/>
                  <a:pt x="141667" y="64395"/>
                </a:cubicBezTo>
                <a:cubicBezTo>
                  <a:pt x="197476" y="57956"/>
                  <a:pt x="354169" y="122350"/>
                  <a:pt x="412124" y="115910"/>
                </a:cubicBezTo>
                <a:cubicBezTo>
                  <a:pt x="470079" y="109471"/>
                  <a:pt x="442175" y="23612"/>
                  <a:pt x="489397" y="25758"/>
                </a:cubicBezTo>
                <a:cubicBezTo>
                  <a:pt x="536619" y="27904"/>
                  <a:pt x="624625" y="133082"/>
                  <a:pt x="695459" y="128789"/>
                </a:cubicBezTo>
                <a:cubicBezTo>
                  <a:pt x="766293" y="124496"/>
                  <a:pt x="840346" y="62248"/>
                  <a:pt x="914400" y="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59" name="Rak 58"/>
          <p:cNvCxnSpPr/>
          <p:nvPr/>
        </p:nvCxnSpPr>
        <p:spPr>
          <a:xfrm rot="10800000">
            <a:off x="1571604" y="4857760"/>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60" name="Rak 59"/>
          <p:cNvCxnSpPr/>
          <p:nvPr/>
        </p:nvCxnSpPr>
        <p:spPr>
          <a:xfrm rot="10800000">
            <a:off x="857224" y="4429132"/>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61" name="Rak 60"/>
          <p:cNvCxnSpPr/>
          <p:nvPr/>
        </p:nvCxnSpPr>
        <p:spPr>
          <a:xfrm rot="10800000">
            <a:off x="1214414" y="4643446"/>
            <a:ext cx="214314" cy="142876"/>
          </a:xfrm>
          <a:prstGeom prst="line">
            <a:avLst/>
          </a:prstGeom>
        </p:spPr>
        <p:style>
          <a:lnRef idx="1">
            <a:schemeClr val="dk1"/>
          </a:lnRef>
          <a:fillRef idx="0">
            <a:schemeClr val="dk1"/>
          </a:fillRef>
          <a:effectRef idx="0">
            <a:schemeClr val="dk1"/>
          </a:effectRef>
          <a:fontRef idx="minor">
            <a:schemeClr val="tx1"/>
          </a:fontRef>
        </p:style>
      </p:cxnSp>
      <p:sp>
        <p:nvSpPr>
          <p:cNvPr id="62" name="Multiplicera 61"/>
          <p:cNvSpPr/>
          <p:nvPr/>
        </p:nvSpPr>
        <p:spPr>
          <a:xfrm flipV="1">
            <a:off x="571472"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63" name="Frihandsfigur 62"/>
          <p:cNvSpPr/>
          <p:nvPr/>
        </p:nvSpPr>
        <p:spPr>
          <a:xfrm>
            <a:off x="680434" y="4572000"/>
            <a:ext cx="774879" cy="321972"/>
          </a:xfrm>
          <a:custGeom>
            <a:avLst/>
            <a:gdLst>
              <a:gd name="connsiteX0" fmla="*/ 40783 w 774879"/>
              <a:gd name="connsiteY0" fmla="*/ 0 h 321972"/>
              <a:gd name="connsiteX1" fmla="*/ 40783 w 774879"/>
              <a:gd name="connsiteY1" fmla="*/ 193183 h 321972"/>
              <a:gd name="connsiteX2" fmla="*/ 285481 w 774879"/>
              <a:gd name="connsiteY2" fmla="*/ 103031 h 321972"/>
              <a:gd name="connsiteX3" fmla="*/ 375634 w 774879"/>
              <a:gd name="connsiteY3" fmla="*/ 257577 h 321972"/>
              <a:gd name="connsiteX4" fmla="*/ 633211 w 774879"/>
              <a:gd name="connsiteY4" fmla="*/ 193183 h 321972"/>
              <a:gd name="connsiteX5" fmla="*/ 774879 w 774879"/>
              <a:gd name="connsiteY5" fmla="*/ 321972 h 3219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74879" h="321972">
                <a:moveTo>
                  <a:pt x="40783" y="0"/>
                </a:moveTo>
                <a:cubicBezTo>
                  <a:pt x="20391" y="88005"/>
                  <a:pt x="0" y="176011"/>
                  <a:pt x="40783" y="193183"/>
                </a:cubicBezTo>
                <a:cubicBezTo>
                  <a:pt x="81566" y="210355"/>
                  <a:pt x="229673" y="92299"/>
                  <a:pt x="285481" y="103031"/>
                </a:cubicBezTo>
                <a:cubicBezTo>
                  <a:pt x="341289" y="113763"/>
                  <a:pt x="317679" y="242552"/>
                  <a:pt x="375634" y="257577"/>
                </a:cubicBezTo>
                <a:cubicBezTo>
                  <a:pt x="433589" y="272602"/>
                  <a:pt x="566670" y="182451"/>
                  <a:pt x="633211" y="193183"/>
                </a:cubicBezTo>
                <a:cubicBezTo>
                  <a:pt x="699752" y="203915"/>
                  <a:pt x="737315" y="262943"/>
                  <a:pt x="774879" y="321972"/>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pic>
        <p:nvPicPr>
          <p:cNvPr id="65" name="Picture 64"/>
          <p:cNvPicPr>
            <a:picLocks noChangeAspect="1"/>
          </p:cNvPicPr>
          <p:nvPr/>
        </p:nvPicPr>
        <p:blipFill>
          <a:blip r:embed="rId5"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textruta 5"/>
          <p:cNvSpPr txBox="1"/>
          <p:nvPr/>
        </p:nvSpPr>
        <p:spPr>
          <a:xfrm>
            <a:off x="357158" y="214290"/>
            <a:ext cx="3714776" cy="400110"/>
          </a:xfrm>
          <a:prstGeom prst="rect">
            <a:avLst/>
          </a:prstGeom>
          <a:noFill/>
        </p:spPr>
        <p:txBody>
          <a:bodyPr wrap="square" rtlCol="0">
            <a:spAutoFit/>
          </a:bodyPr>
          <a:lstStyle>
            <a:defPPr>
              <a:defRPr lang="sv-SE"/>
            </a:defPPr>
            <a:lvl1pPr>
              <a:defRPr sz="2000" b="1">
                <a:solidFill>
                  <a:srgbClr val="E90118"/>
                </a:solidFill>
                <a:latin typeface="Times New Roman" pitchFamily="18" charset="0"/>
                <a:cs typeface="Times New Roman" pitchFamily="18" charset="0"/>
              </a:defRPr>
            </a:lvl1pPr>
          </a:lstStyle>
          <a:p>
            <a:r>
              <a:rPr lang="sv-SE" dirty="0"/>
              <a:t>Syfte: Skott i rörelse</a:t>
            </a:r>
          </a:p>
        </p:txBody>
      </p:sp>
      <p:sp>
        <p:nvSpPr>
          <p:cNvPr id="7" name="textruta 6"/>
          <p:cNvSpPr txBox="1"/>
          <p:nvPr/>
        </p:nvSpPr>
        <p:spPr>
          <a:xfrm>
            <a:off x="4714876" y="1491749"/>
            <a:ext cx="4214842" cy="2585323"/>
          </a:xfrm>
          <a:prstGeom prst="rect">
            <a:avLst/>
          </a:prstGeom>
          <a:noFill/>
        </p:spPr>
        <p:txBody>
          <a:bodyPr wrap="square" rtlCol="0">
            <a:spAutoFit/>
          </a:bodyPr>
          <a:lstStyle/>
          <a:p>
            <a:r>
              <a:rPr lang="sv-SE" sz="1600" dirty="0"/>
              <a:t>1. Vikten av att behärska de tre ”</a:t>
            </a:r>
            <a:r>
              <a:rPr lang="sv-SE" sz="1600" dirty="0" err="1"/>
              <a:t>gundskotten</a:t>
            </a:r>
            <a:r>
              <a:rPr lang="sv-SE" sz="1600" dirty="0"/>
              <a:t>” kan inte  överdrivas. Denna övningen påminner om masken fast det är en passning och ett visst skott från specifika ställen.</a:t>
            </a:r>
          </a:p>
          <a:p>
            <a:r>
              <a:rPr lang="sv-SE" sz="1600" dirty="0"/>
              <a:t>Handledsskott i slottet, dragskott från kanten och kombiskott från distans. Glöm inte att köra från bägge håll och be dem gärna testa backhand i slottet. </a:t>
            </a:r>
          </a:p>
          <a:p>
            <a:endParaRPr lang="sv-SE" sz="1600" dirty="0"/>
          </a:p>
          <a:p>
            <a:pPr lvl="0"/>
            <a:endParaRPr lang="sv-SE" dirty="0">
              <a:solidFill>
                <a:schemeClr val="bg1">
                  <a:lumMod val="50000"/>
                </a:schemeClr>
              </a:solidFill>
            </a:endParaRPr>
          </a:p>
        </p:txBody>
      </p:sp>
      <p:cxnSp>
        <p:nvCxnSpPr>
          <p:cNvPr id="8" name="Rak 7"/>
          <p:cNvCxnSpPr/>
          <p:nvPr/>
        </p:nvCxnSpPr>
        <p:spPr>
          <a:xfrm rot="16200000" flipH="1">
            <a:off x="3071802" y="5715016"/>
            <a:ext cx="285752" cy="285752"/>
          </a:xfrm>
          <a:prstGeom prst="line">
            <a:avLst/>
          </a:prstGeom>
          <a:ln/>
        </p:spPr>
        <p:style>
          <a:lnRef idx="1">
            <a:schemeClr val="dk1"/>
          </a:lnRef>
          <a:fillRef idx="0">
            <a:schemeClr val="dk1"/>
          </a:fillRef>
          <a:effectRef idx="0">
            <a:schemeClr val="dk1"/>
          </a:effectRef>
          <a:fontRef idx="minor">
            <a:schemeClr val="tx1"/>
          </a:fontRef>
        </p:style>
      </p:cxnSp>
      <p:pic>
        <p:nvPicPr>
          <p:cNvPr id="9" name="Bildobjekt 8" descr="Skott.png"/>
          <p:cNvPicPr>
            <a:picLocks noChangeAspect="1"/>
          </p:cNvPicPr>
          <p:nvPr/>
        </p:nvPicPr>
        <p:blipFill>
          <a:blip r:embed="rId3" cstate="print"/>
          <a:stretch>
            <a:fillRect/>
          </a:stretch>
        </p:blipFill>
        <p:spPr>
          <a:xfrm rot="-480000">
            <a:off x="2176549" y="1663147"/>
            <a:ext cx="324000" cy="503234"/>
          </a:xfrm>
          <a:prstGeom prst="rect">
            <a:avLst/>
          </a:prstGeom>
        </p:spPr>
      </p:pic>
      <p:sp>
        <p:nvSpPr>
          <p:cNvPr id="10" name="textruta 9"/>
          <p:cNvSpPr txBox="1"/>
          <p:nvPr/>
        </p:nvSpPr>
        <p:spPr>
          <a:xfrm>
            <a:off x="4714876" y="3815169"/>
            <a:ext cx="4286280" cy="2062103"/>
          </a:xfrm>
          <a:prstGeom prst="rect">
            <a:avLst/>
          </a:prstGeom>
          <a:noFill/>
        </p:spPr>
        <p:txBody>
          <a:bodyPr wrap="square" rtlCol="0">
            <a:spAutoFit/>
          </a:bodyPr>
          <a:lstStyle/>
          <a:p>
            <a:pPr lvl="0"/>
            <a:r>
              <a:rPr lang="sv-SE" sz="1600" dirty="0"/>
              <a:t>2. Två mot en med överlämning och skott är det många som gör under uppvärmningen. Försvararna passar till en av anfallarna som tar med bollen och gör en överlämning. Efter detta så blir det två mot en. När man har gjort övningen så flyttar man ett steg åt höger.</a:t>
            </a:r>
          </a:p>
          <a:p>
            <a:pPr lvl="0"/>
            <a:r>
              <a:rPr lang="sv-SE" sz="1600" dirty="0"/>
              <a:t>Tänk på att inte ha försvararna rakt bakom mål för att inte riskera att någon blir träffad.</a:t>
            </a:r>
            <a:endParaRPr lang="sv-SE" dirty="0"/>
          </a:p>
        </p:txBody>
      </p:sp>
      <p:sp>
        <p:nvSpPr>
          <p:cNvPr id="11" name="Likbent triangel 10"/>
          <p:cNvSpPr/>
          <p:nvPr/>
        </p:nvSpPr>
        <p:spPr>
          <a:xfrm>
            <a:off x="1000100" y="585789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2" name="Likbent triangel 11"/>
          <p:cNvSpPr/>
          <p:nvPr/>
        </p:nvSpPr>
        <p:spPr>
          <a:xfrm>
            <a:off x="3357554" y="164305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3" name="Multiplicera 12"/>
          <p:cNvSpPr/>
          <p:nvPr/>
        </p:nvSpPr>
        <p:spPr>
          <a:xfrm flipV="1">
            <a:off x="642910" y="100010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4" name="Bildobjekt 13" descr="Boll.png"/>
          <p:cNvPicPr>
            <a:picLocks noChangeAspect="1"/>
          </p:cNvPicPr>
          <p:nvPr/>
        </p:nvPicPr>
        <p:blipFill>
          <a:blip r:embed="rId4" cstate="print"/>
          <a:stretch>
            <a:fillRect/>
          </a:stretch>
        </p:blipFill>
        <p:spPr>
          <a:xfrm>
            <a:off x="1142976" y="1357298"/>
            <a:ext cx="60955" cy="85337"/>
          </a:xfrm>
          <a:prstGeom prst="rect">
            <a:avLst/>
          </a:prstGeom>
        </p:spPr>
      </p:pic>
      <p:sp>
        <p:nvSpPr>
          <p:cNvPr id="15" name="Multiplicera 14"/>
          <p:cNvSpPr/>
          <p:nvPr/>
        </p:nvSpPr>
        <p:spPr>
          <a:xfrm flipV="1">
            <a:off x="785786" y="585789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Ellips 15"/>
          <p:cNvSpPr/>
          <p:nvPr/>
        </p:nvSpPr>
        <p:spPr>
          <a:xfrm>
            <a:off x="3428992" y="592933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Multiplicera 16"/>
          <p:cNvSpPr/>
          <p:nvPr/>
        </p:nvSpPr>
        <p:spPr>
          <a:xfrm flipV="1">
            <a:off x="795310" y="115250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8" name="Multiplicera 17"/>
          <p:cNvSpPr/>
          <p:nvPr/>
        </p:nvSpPr>
        <p:spPr>
          <a:xfrm flipV="1">
            <a:off x="947710" y="130490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9" name="Multiplicera 18"/>
          <p:cNvSpPr/>
          <p:nvPr/>
        </p:nvSpPr>
        <p:spPr>
          <a:xfrm flipV="1">
            <a:off x="4071934" y="314324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0" name="Multiplicera 19"/>
          <p:cNvSpPr/>
          <p:nvPr/>
        </p:nvSpPr>
        <p:spPr>
          <a:xfrm flipV="1">
            <a:off x="3500430" y="92867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1" name="Multiplicera 20"/>
          <p:cNvSpPr/>
          <p:nvPr/>
        </p:nvSpPr>
        <p:spPr>
          <a:xfrm flipV="1">
            <a:off x="3500430" y="114298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2" name="Multiplicera 21"/>
          <p:cNvSpPr/>
          <p:nvPr/>
        </p:nvSpPr>
        <p:spPr>
          <a:xfrm flipV="1">
            <a:off x="3500430" y="142873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3" name="Likbent triangel 22"/>
          <p:cNvSpPr/>
          <p:nvPr/>
        </p:nvSpPr>
        <p:spPr>
          <a:xfrm>
            <a:off x="2428860" y="207167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24" name="Bildobjekt 23" descr="Boll.png"/>
          <p:cNvPicPr>
            <a:picLocks noChangeAspect="1"/>
          </p:cNvPicPr>
          <p:nvPr/>
        </p:nvPicPr>
        <p:blipFill>
          <a:blip r:embed="rId4" cstate="print"/>
          <a:stretch>
            <a:fillRect/>
          </a:stretch>
        </p:blipFill>
        <p:spPr>
          <a:xfrm>
            <a:off x="857224" y="1000108"/>
            <a:ext cx="60955" cy="85337"/>
          </a:xfrm>
          <a:prstGeom prst="rect">
            <a:avLst/>
          </a:prstGeom>
        </p:spPr>
      </p:pic>
      <p:pic>
        <p:nvPicPr>
          <p:cNvPr id="25" name="Bildobjekt 24" descr="Boll.png"/>
          <p:cNvPicPr>
            <a:picLocks noChangeAspect="1"/>
          </p:cNvPicPr>
          <p:nvPr/>
        </p:nvPicPr>
        <p:blipFill>
          <a:blip r:embed="rId4" cstate="print"/>
          <a:stretch>
            <a:fillRect/>
          </a:stretch>
        </p:blipFill>
        <p:spPr>
          <a:xfrm>
            <a:off x="1009624" y="1152508"/>
            <a:ext cx="60955" cy="85337"/>
          </a:xfrm>
          <a:prstGeom prst="rect">
            <a:avLst/>
          </a:prstGeom>
        </p:spPr>
      </p:pic>
      <p:pic>
        <p:nvPicPr>
          <p:cNvPr id="26" name="Bildobjekt 25" descr="Boll.png"/>
          <p:cNvPicPr>
            <a:picLocks noChangeAspect="1"/>
          </p:cNvPicPr>
          <p:nvPr/>
        </p:nvPicPr>
        <p:blipFill>
          <a:blip r:embed="rId4" cstate="print"/>
          <a:stretch>
            <a:fillRect/>
          </a:stretch>
        </p:blipFill>
        <p:spPr>
          <a:xfrm>
            <a:off x="1162024" y="1071546"/>
            <a:ext cx="60955" cy="85337"/>
          </a:xfrm>
          <a:prstGeom prst="rect">
            <a:avLst/>
          </a:prstGeom>
        </p:spPr>
      </p:pic>
      <p:pic>
        <p:nvPicPr>
          <p:cNvPr id="27" name="Bildobjekt 26" descr="Boll.png"/>
          <p:cNvPicPr>
            <a:picLocks noChangeAspect="1"/>
          </p:cNvPicPr>
          <p:nvPr/>
        </p:nvPicPr>
        <p:blipFill>
          <a:blip r:embed="rId4" cstate="print"/>
          <a:stretch>
            <a:fillRect/>
          </a:stretch>
        </p:blipFill>
        <p:spPr>
          <a:xfrm>
            <a:off x="1142976" y="1223946"/>
            <a:ext cx="60955" cy="85337"/>
          </a:xfrm>
          <a:prstGeom prst="rect">
            <a:avLst/>
          </a:prstGeom>
        </p:spPr>
      </p:pic>
      <p:pic>
        <p:nvPicPr>
          <p:cNvPr id="28" name="Bildobjekt 27" descr="Boll.png"/>
          <p:cNvPicPr>
            <a:picLocks noChangeAspect="1"/>
          </p:cNvPicPr>
          <p:nvPr/>
        </p:nvPicPr>
        <p:blipFill>
          <a:blip r:embed="rId4" cstate="print"/>
          <a:stretch>
            <a:fillRect/>
          </a:stretch>
        </p:blipFill>
        <p:spPr>
          <a:xfrm>
            <a:off x="1000100" y="1000108"/>
            <a:ext cx="60955" cy="85337"/>
          </a:xfrm>
          <a:prstGeom prst="rect">
            <a:avLst/>
          </a:prstGeom>
        </p:spPr>
      </p:pic>
      <p:cxnSp>
        <p:nvCxnSpPr>
          <p:cNvPr id="29" name="Rak pil 28"/>
          <p:cNvCxnSpPr/>
          <p:nvPr/>
        </p:nvCxnSpPr>
        <p:spPr>
          <a:xfrm rot="5400000">
            <a:off x="3250397" y="2035959"/>
            <a:ext cx="642942"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30" name="Likbent triangel 29"/>
          <p:cNvSpPr/>
          <p:nvPr/>
        </p:nvSpPr>
        <p:spPr>
          <a:xfrm>
            <a:off x="3286116" y="207167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31" name="Rak pil 30"/>
          <p:cNvCxnSpPr/>
          <p:nvPr/>
        </p:nvCxnSpPr>
        <p:spPr>
          <a:xfrm rot="10800000">
            <a:off x="3143240" y="2285992"/>
            <a:ext cx="35719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2" name="Rak 31"/>
          <p:cNvCxnSpPr/>
          <p:nvPr/>
        </p:nvCxnSpPr>
        <p:spPr>
          <a:xfrm>
            <a:off x="1214414" y="1500174"/>
            <a:ext cx="285752" cy="142876"/>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33" name="Rak 32"/>
          <p:cNvCxnSpPr/>
          <p:nvPr/>
        </p:nvCxnSpPr>
        <p:spPr>
          <a:xfrm>
            <a:off x="2071670" y="1857364"/>
            <a:ext cx="285752" cy="142876"/>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34" name="Rak 33"/>
          <p:cNvCxnSpPr/>
          <p:nvPr/>
        </p:nvCxnSpPr>
        <p:spPr>
          <a:xfrm>
            <a:off x="2500298" y="2000240"/>
            <a:ext cx="285752" cy="142876"/>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35" name="Rak 34"/>
          <p:cNvCxnSpPr/>
          <p:nvPr/>
        </p:nvCxnSpPr>
        <p:spPr>
          <a:xfrm>
            <a:off x="2857488" y="2143116"/>
            <a:ext cx="214314" cy="71438"/>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36" name="Rak 35"/>
          <p:cNvCxnSpPr/>
          <p:nvPr/>
        </p:nvCxnSpPr>
        <p:spPr>
          <a:xfrm>
            <a:off x="1643042" y="1714488"/>
            <a:ext cx="285752" cy="142876"/>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sp>
        <p:nvSpPr>
          <p:cNvPr id="37" name="Frihandsfigur 36"/>
          <p:cNvSpPr/>
          <p:nvPr/>
        </p:nvSpPr>
        <p:spPr>
          <a:xfrm>
            <a:off x="2279561" y="2228045"/>
            <a:ext cx="837126" cy="171718"/>
          </a:xfrm>
          <a:custGeom>
            <a:avLst/>
            <a:gdLst>
              <a:gd name="connsiteX0" fmla="*/ 837126 w 837126"/>
              <a:gd name="connsiteY0" fmla="*/ 38637 h 171718"/>
              <a:gd name="connsiteX1" fmla="*/ 772732 w 837126"/>
              <a:gd name="connsiteY1" fmla="*/ 167425 h 171718"/>
              <a:gd name="connsiteX2" fmla="*/ 579549 w 837126"/>
              <a:gd name="connsiteY2" fmla="*/ 12879 h 171718"/>
              <a:gd name="connsiteX3" fmla="*/ 553791 w 837126"/>
              <a:gd name="connsiteY3" fmla="*/ 103031 h 171718"/>
              <a:gd name="connsiteX4" fmla="*/ 412124 w 837126"/>
              <a:gd name="connsiteY4" fmla="*/ 25758 h 171718"/>
              <a:gd name="connsiteX5" fmla="*/ 231819 w 837126"/>
              <a:gd name="connsiteY5" fmla="*/ 103031 h 171718"/>
              <a:gd name="connsiteX6" fmla="*/ 0 w 837126"/>
              <a:gd name="connsiteY6" fmla="*/ 0 h 1717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37126" h="171718">
                <a:moveTo>
                  <a:pt x="837126" y="38637"/>
                </a:moveTo>
                <a:cubicBezTo>
                  <a:pt x="826393" y="105177"/>
                  <a:pt x="815661" y="171718"/>
                  <a:pt x="772732" y="167425"/>
                </a:cubicBezTo>
                <a:cubicBezTo>
                  <a:pt x="729803" y="163132"/>
                  <a:pt x="616039" y="23611"/>
                  <a:pt x="579549" y="12879"/>
                </a:cubicBezTo>
                <a:cubicBezTo>
                  <a:pt x="543059" y="2147"/>
                  <a:pt x="581695" y="100885"/>
                  <a:pt x="553791" y="103031"/>
                </a:cubicBezTo>
                <a:cubicBezTo>
                  <a:pt x="525887" y="105177"/>
                  <a:pt x="465786" y="25758"/>
                  <a:pt x="412124" y="25758"/>
                </a:cubicBezTo>
                <a:cubicBezTo>
                  <a:pt x="358462" y="25758"/>
                  <a:pt x="300506" y="107324"/>
                  <a:pt x="231819" y="103031"/>
                </a:cubicBezTo>
                <a:cubicBezTo>
                  <a:pt x="163132" y="98738"/>
                  <a:pt x="81566" y="49369"/>
                  <a:pt x="0" y="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38" name="Multiplicera 37"/>
          <p:cNvSpPr/>
          <p:nvPr/>
        </p:nvSpPr>
        <p:spPr>
          <a:xfrm flipV="1">
            <a:off x="571472" y="185736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9" name="textruta 38"/>
          <p:cNvSpPr txBox="1"/>
          <p:nvPr/>
        </p:nvSpPr>
        <p:spPr>
          <a:xfrm>
            <a:off x="2786050" y="3286124"/>
            <a:ext cx="1240276" cy="369332"/>
          </a:xfrm>
          <a:prstGeom prst="rect">
            <a:avLst/>
          </a:prstGeom>
          <a:noFill/>
        </p:spPr>
        <p:txBody>
          <a:bodyPr wrap="none" rtlCol="0">
            <a:spAutoFit/>
          </a:bodyPr>
          <a:lstStyle/>
          <a:p>
            <a:r>
              <a:rPr lang="sv-SE" dirty="0"/>
              <a:t>Kombiskott</a:t>
            </a:r>
          </a:p>
        </p:txBody>
      </p:sp>
      <p:sp>
        <p:nvSpPr>
          <p:cNvPr id="40" name="textruta 39"/>
          <p:cNvSpPr txBox="1"/>
          <p:nvPr/>
        </p:nvSpPr>
        <p:spPr>
          <a:xfrm>
            <a:off x="428596" y="2071678"/>
            <a:ext cx="1081002" cy="369332"/>
          </a:xfrm>
          <a:prstGeom prst="rect">
            <a:avLst/>
          </a:prstGeom>
          <a:noFill/>
        </p:spPr>
        <p:txBody>
          <a:bodyPr wrap="none" rtlCol="0">
            <a:spAutoFit/>
          </a:bodyPr>
          <a:lstStyle/>
          <a:p>
            <a:r>
              <a:rPr lang="sv-SE" dirty="0"/>
              <a:t>Dragskott</a:t>
            </a:r>
          </a:p>
        </p:txBody>
      </p:sp>
      <p:sp>
        <p:nvSpPr>
          <p:cNvPr id="41" name="Likbent triangel 40"/>
          <p:cNvSpPr/>
          <p:nvPr/>
        </p:nvSpPr>
        <p:spPr>
          <a:xfrm>
            <a:off x="785786" y="200024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2" name="Likbent triangel 41"/>
          <p:cNvSpPr/>
          <p:nvPr/>
        </p:nvSpPr>
        <p:spPr>
          <a:xfrm>
            <a:off x="1071538" y="242886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3" name="Likbent triangel 42"/>
          <p:cNvSpPr/>
          <p:nvPr/>
        </p:nvSpPr>
        <p:spPr>
          <a:xfrm>
            <a:off x="3857620" y="314324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4" name="Likbent triangel 43"/>
          <p:cNvSpPr/>
          <p:nvPr/>
        </p:nvSpPr>
        <p:spPr>
          <a:xfrm>
            <a:off x="3286116" y="314324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45" name="Rak pil 44"/>
          <p:cNvCxnSpPr/>
          <p:nvPr/>
        </p:nvCxnSpPr>
        <p:spPr>
          <a:xfrm rot="16200000" flipH="1">
            <a:off x="571472" y="2214554"/>
            <a:ext cx="285752" cy="14287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6" name="Rak pil 45"/>
          <p:cNvCxnSpPr/>
          <p:nvPr/>
        </p:nvCxnSpPr>
        <p:spPr>
          <a:xfrm rot="10800000">
            <a:off x="3643306" y="3357562"/>
            <a:ext cx="35719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47" name="Multiplicera 46"/>
          <p:cNvSpPr/>
          <p:nvPr/>
        </p:nvSpPr>
        <p:spPr>
          <a:xfrm flipV="1">
            <a:off x="714348" y="607220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8" name="Multiplicera 47"/>
          <p:cNvSpPr/>
          <p:nvPr/>
        </p:nvSpPr>
        <p:spPr>
          <a:xfrm flipV="1">
            <a:off x="857224" y="621508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9" name="Multiplicera 48"/>
          <p:cNvSpPr/>
          <p:nvPr/>
        </p:nvSpPr>
        <p:spPr>
          <a:xfrm flipV="1">
            <a:off x="3857620" y="585789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0" name="Multiplicera 49"/>
          <p:cNvSpPr/>
          <p:nvPr/>
        </p:nvSpPr>
        <p:spPr>
          <a:xfrm flipV="1">
            <a:off x="4000496" y="607220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1" name="Multiplicera 50"/>
          <p:cNvSpPr/>
          <p:nvPr/>
        </p:nvSpPr>
        <p:spPr>
          <a:xfrm flipV="1">
            <a:off x="4143372" y="621508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52" name="Bildobjekt 51" descr="Boll.png"/>
          <p:cNvPicPr>
            <a:picLocks noChangeAspect="1"/>
          </p:cNvPicPr>
          <p:nvPr/>
        </p:nvPicPr>
        <p:blipFill>
          <a:blip r:embed="rId4" cstate="print"/>
          <a:stretch>
            <a:fillRect/>
          </a:stretch>
        </p:blipFill>
        <p:spPr>
          <a:xfrm>
            <a:off x="3348030" y="6072206"/>
            <a:ext cx="60955" cy="85337"/>
          </a:xfrm>
          <a:prstGeom prst="rect">
            <a:avLst/>
          </a:prstGeom>
        </p:spPr>
      </p:pic>
      <p:pic>
        <p:nvPicPr>
          <p:cNvPr id="53" name="Bildobjekt 52" descr="Boll.png"/>
          <p:cNvPicPr>
            <a:picLocks noChangeAspect="1"/>
          </p:cNvPicPr>
          <p:nvPr/>
        </p:nvPicPr>
        <p:blipFill>
          <a:blip r:embed="rId4" cstate="print"/>
          <a:stretch>
            <a:fillRect/>
          </a:stretch>
        </p:blipFill>
        <p:spPr>
          <a:xfrm>
            <a:off x="3500430" y="6224606"/>
            <a:ext cx="60955" cy="85337"/>
          </a:xfrm>
          <a:prstGeom prst="rect">
            <a:avLst/>
          </a:prstGeom>
        </p:spPr>
      </p:pic>
      <p:pic>
        <p:nvPicPr>
          <p:cNvPr id="54" name="Bildobjekt 53" descr="Boll.png"/>
          <p:cNvPicPr>
            <a:picLocks noChangeAspect="1"/>
          </p:cNvPicPr>
          <p:nvPr/>
        </p:nvPicPr>
        <p:blipFill>
          <a:blip r:embed="rId4" cstate="print"/>
          <a:stretch>
            <a:fillRect/>
          </a:stretch>
        </p:blipFill>
        <p:spPr>
          <a:xfrm>
            <a:off x="3348989" y="6224606"/>
            <a:ext cx="60955" cy="85337"/>
          </a:xfrm>
          <a:prstGeom prst="rect">
            <a:avLst/>
          </a:prstGeom>
        </p:spPr>
      </p:pic>
      <p:pic>
        <p:nvPicPr>
          <p:cNvPr id="55" name="Bildobjekt 54" descr="Boll.png"/>
          <p:cNvPicPr>
            <a:picLocks noChangeAspect="1"/>
          </p:cNvPicPr>
          <p:nvPr/>
        </p:nvPicPr>
        <p:blipFill>
          <a:blip r:embed="rId4" cstate="print"/>
          <a:stretch>
            <a:fillRect/>
          </a:stretch>
        </p:blipFill>
        <p:spPr>
          <a:xfrm>
            <a:off x="3501389" y="6377006"/>
            <a:ext cx="60955" cy="85337"/>
          </a:xfrm>
          <a:prstGeom prst="rect">
            <a:avLst/>
          </a:prstGeom>
        </p:spPr>
      </p:pic>
      <p:pic>
        <p:nvPicPr>
          <p:cNvPr id="56" name="Bildobjekt 55" descr="Boll.png"/>
          <p:cNvPicPr>
            <a:picLocks noChangeAspect="1"/>
          </p:cNvPicPr>
          <p:nvPr/>
        </p:nvPicPr>
        <p:blipFill>
          <a:blip r:embed="rId4" cstate="print"/>
          <a:stretch>
            <a:fillRect/>
          </a:stretch>
        </p:blipFill>
        <p:spPr>
          <a:xfrm>
            <a:off x="3653789" y="6357958"/>
            <a:ext cx="60955" cy="85337"/>
          </a:xfrm>
          <a:prstGeom prst="rect">
            <a:avLst/>
          </a:prstGeom>
        </p:spPr>
      </p:pic>
      <p:sp>
        <p:nvSpPr>
          <p:cNvPr id="57" name="Ellips 56"/>
          <p:cNvSpPr/>
          <p:nvPr/>
        </p:nvSpPr>
        <p:spPr>
          <a:xfrm>
            <a:off x="3581392" y="608173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58" name="Ellips 57"/>
          <p:cNvSpPr/>
          <p:nvPr/>
        </p:nvSpPr>
        <p:spPr>
          <a:xfrm>
            <a:off x="3733792" y="623413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59" name="Likbent triangel 58"/>
          <p:cNvSpPr/>
          <p:nvPr/>
        </p:nvSpPr>
        <p:spPr>
          <a:xfrm>
            <a:off x="3857620" y="578645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60" name="Rak 59"/>
          <p:cNvCxnSpPr/>
          <p:nvPr/>
        </p:nvCxnSpPr>
        <p:spPr>
          <a:xfrm rot="16200000" flipH="1">
            <a:off x="1428728" y="4286256"/>
            <a:ext cx="285752" cy="285752"/>
          </a:xfrm>
          <a:prstGeom prst="line">
            <a:avLst/>
          </a:prstGeom>
          <a:ln/>
        </p:spPr>
        <p:style>
          <a:lnRef idx="1">
            <a:schemeClr val="dk1"/>
          </a:lnRef>
          <a:fillRef idx="0">
            <a:schemeClr val="dk1"/>
          </a:fillRef>
          <a:effectRef idx="0">
            <a:schemeClr val="dk1"/>
          </a:effectRef>
          <a:fontRef idx="minor">
            <a:schemeClr val="tx1"/>
          </a:fontRef>
        </p:style>
      </p:cxnSp>
      <p:cxnSp>
        <p:nvCxnSpPr>
          <p:cNvPr id="61" name="Rak 60"/>
          <p:cNvCxnSpPr/>
          <p:nvPr/>
        </p:nvCxnSpPr>
        <p:spPr>
          <a:xfrm rot="16200000" flipH="1">
            <a:off x="1857356" y="4643446"/>
            <a:ext cx="285752" cy="285752"/>
          </a:xfrm>
          <a:prstGeom prst="line">
            <a:avLst/>
          </a:prstGeom>
          <a:ln/>
        </p:spPr>
        <p:style>
          <a:lnRef idx="1">
            <a:schemeClr val="dk1"/>
          </a:lnRef>
          <a:fillRef idx="0">
            <a:schemeClr val="dk1"/>
          </a:fillRef>
          <a:effectRef idx="0">
            <a:schemeClr val="dk1"/>
          </a:effectRef>
          <a:fontRef idx="minor">
            <a:schemeClr val="tx1"/>
          </a:fontRef>
        </p:style>
      </p:cxnSp>
      <p:cxnSp>
        <p:nvCxnSpPr>
          <p:cNvPr id="62" name="Rak 61"/>
          <p:cNvCxnSpPr/>
          <p:nvPr/>
        </p:nvCxnSpPr>
        <p:spPr>
          <a:xfrm rot="16200000" flipH="1">
            <a:off x="2285984" y="5000636"/>
            <a:ext cx="285752" cy="285752"/>
          </a:xfrm>
          <a:prstGeom prst="line">
            <a:avLst/>
          </a:prstGeom>
          <a:ln/>
        </p:spPr>
        <p:style>
          <a:lnRef idx="1">
            <a:schemeClr val="dk1"/>
          </a:lnRef>
          <a:fillRef idx="0">
            <a:schemeClr val="dk1"/>
          </a:fillRef>
          <a:effectRef idx="0">
            <a:schemeClr val="dk1"/>
          </a:effectRef>
          <a:fontRef idx="minor">
            <a:schemeClr val="tx1"/>
          </a:fontRef>
        </p:style>
      </p:cxnSp>
      <p:cxnSp>
        <p:nvCxnSpPr>
          <p:cNvPr id="63" name="Rak 62"/>
          <p:cNvCxnSpPr/>
          <p:nvPr/>
        </p:nvCxnSpPr>
        <p:spPr>
          <a:xfrm rot="16200000" flipH="1">
            <a:off x="2714612" y="5357826"/>
            <a:ext cx="285752" cy="285752"/>
          </a:xfrm>
          <a:prstGeom prst="line">
            <a:avLst/>
          </a:prstGeom>
          <a:ln/>
        </p:spPr>
        <p:style>
          <a:lnRef idx="1">
            <a:schemeClr val="dk1"/>
          </a:lnRef>
          <a:fillRef idx="0">
            <a:schemeClr val="dk1"/>
          </a:fillRef>
          <a:effectRef idx="0">
            <a:schemeClr val="dk1"/>
          </a:effectRef>
          <a:fontRef idx="minor">
            <a:schemeClr val="tx1"/>
          </a:fontRef>
        </p:style>
      </p:cxnSp>
      <p:sp>
        <p:nvSpPr>
          <p:cNvPr id="64" name="Likbent triangel 63"/>
          <p:cNvSpPr/>
          <p:nvPr/>
        </p:nvSpPr>
        <p:spPr>
          <a:xfrm>
            <a:off x="1000100" y="442913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65" name="Likbent triangel 64"/>
          <p:cNvSpPr/>
          <p:nvPr/>
        </p:nvSpPr>
        <p:spPr>
          <a:xfrm>
            <a:off x="3643306" y="442913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66" name="Rak pil 65"/>
          <p:cNvCxnSpPr/>
          <p:nvPr/>
        </p:nvCxnSpPr>
        <p:spPr>
          <a:xfrm rot="5400000" flipH="1" flipV="1">
            <a:off x="34893" y="5107793"/>
            <a:ext cx="1643868" cy="79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67" name="Rak pil 66"/>
          <p:cNvCxnSpPr/>
          <p:nvPr/>
        </p:nvCxnSpPr>
        <p:spPr>
          <a:xfrm>
            <a:off x="1000100" y="4214818"/>
            <a:ext cx="285752"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68" name="Frihandsfigur 67"/>
          <p:cNvSpPr/>
          <p:nvPr/>
        </p:nvSpPr>
        <p:spPr>
          <a:xfrm>
            <a:off x="1403797" y="4136264"/>
            <a:ext cx="1277155" cy="240407"/>
          </a:xfrm>
          <a:custGeom>
            <a:avLst/>
            <a:gdLst>
              <a:gd name="connsiteX0" fmla="*/ 0 w 1277155"/>
              <a:gd name="connsiteY0" fmla="*/ 100885 h 240407"/>
              <a:gd name="connsiteX1" fmla="*/ 257578 w 1277155"/>
              <a:gd name="connsiteY1" fmla="*/ 10733 h 240407"/>
              <a:gd name="connsiteX2" fmla="*/ 386366 w 1277155"/>
              <a:gd name="connsiteY2" fmla="*/ 165280 h 240407"/>
              <a:gd name="connsiteX3" fmla="*/ 643944 w 1277155"/>
              <a:gd name="connsiteY3" fmla="*/ 100885 h 240407"/>
              <a:gd name="connsiteX4" fmla="*/ 927279 w 1277155"/>
              <a:gd name="connsiteY4" fmla="*/ 229674 h 240407"/>
              <a:gd name="connsiteX5" fmla="*/ 1056068 w 1277155"/>
              <a:gd name="connsiteY5" fmla="*/ 165280 h 240407"/>
              <a:gd name="connsiteX6" fmla="*/ 1249251 w 1277155"/>
              <a:gd name="connsiteY6" fmla="*/ 191037 h 240407"/>
              <a:gd name="connsiteX7" fmla="*/ 1223493 w 1277155"/>
              <a:gd name="connsiteY7" fmla="*/ 191037 h 2404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77155" h="240407">
                <a:moveTo>
                  <a:pt x="0" y="100885"/>
                </a:moveTo>
                <a:cubicBezTo>
                  <a:pt x="96592" y="50442"/>
                  <a:pt x="193184" y="0"/>
                  <a:pt x="257578" y="10733"/>
                </a:cubicBezTo>
                <a:cubicBezTo>
                  <a:pt x="321972" y="21466"/>
                  <a:pt x="321972" y="150255"/>
                  <a:pt x="386366" y="165280"/>
                </a:cubicBezTo>
                <a:cubicBezTo>
                  <a:pt x="450760" y="180305"/>
                  <a:pt x="553792" y="90153"/>
                  <a:pt x="643944" y="100885"/>
                </a:cubicBezTo>
                <a:cubicBezTo>
                  <a:pt x="734096" y="111617"/>
                  <a:pt x="858592" y="218942"/>
                  <a:pt x="927279" y="229674"/>
                </a:cubicBezTo>
                <a:cubicBezTo>
                  <a:pt x="995966" y="240407"/>
                  <a:pt x="1002406" y="171719"/>
                  <a:pt x="1056068" y="165280"/>
                </a:cubicBezTo>
                <a:cubicBezTo>
                  <a:pt x="1109730" y="158841"/>
                  <a:pt x="1221347" y="186744"/>
                  <a:pt x="1249251" y="191037"/>
                </a:cubicBezTo>
                <a:cubicBezTo>
                  <a:pt x="1277155" y="195330"/>
                  <a:pt x="1250324" y="193183"/>
                  <a:pt x="1223493" y="191037"/>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69" name="Rak pil 68"/>
          <p:cNvCxnSpPr/>
          <p:nvPr/>
        </p:nvCxnSpPr>
        <p:spPr>
          <a:xfrm rot="16200000" flipV="1">
            <a:off x="3178959" y="5036355"/>
            <a:ext cx="1714512"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70" name="Rak pil 69"/>
          <p:cNvCxnSpPr/>
          <p:nvPr/>
        </p:nvCxnSpPr>
        <p:spPr>
          <a:xfrm rot="10800000">
            <a:off x="2357422" y="4143380"/>
            <a:ext cx="1571636"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 name="textruta 1"/>
          <p:cNvSpPr txBox="1"/>
          <p:nvPr/>
        </p:nvSpPr>
        <p:spPr>
          <a:xfrm>
            <a:off x="1800071" y="2359801"/>
            <a:ext cx="1521763" cy="369332"/>
          </a:xfrm>
          <a:prstGeom prst="rect">
            <a:avLst/>
          </a:prstGeom>
          <a:noFill/>
        </p:spPr>
        <p:txBody>
          <a:bodyPr wrap="none" rtlCol="0">
            <a:spAutoFit/>
          </a:bodyPr>
          <a:lstStyle/>
          <a:p>
            <a:r>
              <a:rPr lang="sv-SE" dirty="0"/>
              <a:t>Handledsskott</a:t>
            </a:r>
          </a:p>
        </p:txBody>
      </p:sp>
      <p:pic>
        <p:nvPicPr>
          <p:cNvPr id="72" name="Picture 71"/>
          <p:cNvPicPr>
            <a:picLocks noChangeAspect="1"/>
          </p:cNvPicPr>
          <p:nvPr/>
        </p:nvPicPr>
        <p:blipFill>
          <a:blip r:embed="rId5"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textruta 5"/>
          <p:cNvSpPr txBox="1"/>
          <p:nvPr/>
        </p:nvSpPr>
        <p:spPr>
          <a:xfrm>
            <a:off x="357158" y="214290"/>
            <a:ext cx="3714776" cy="400110"/>
          </a:xfrm>
          <a:prstGeom prst="rect">
            <a:avLst/>
          </a:prstGeom>
          <a:noFill/>
        </p:spPr>
        <p:txBody>
          <a:bodyPr wrap="square" rtlCol="0">
            <a:spAutoFit/>
          </a:bodyPr>
          <a:lstStyle>
            <a:defPPr>
              <a:defRPr lang="sv-SE"/>
            </a:defPPr>
            <a:lvl1pPr>
              <a:defRPr sz="2000" b="1">
                <a:solidFill>
                  <a:srgbClr val="E90118"/>
                </a:solidFill>
                <a:latin typeface="Times New Roman" pitchFamily="18" charset="0"/>
                <a:cs typeface="Times New Roman" pitchFamily="18" charset="0"/>
              </a:defRPr>
            </a:lvl1pPr>
          </a:lstStyle>
          <a:p>
            <a:r>
              <a:rPr lang="sv-SE" dirty="0"/>
              <a:t>Syfte: Styrka/balans</a:t>
            </a:r>
          </a:p>
        </p:txBody>
      </p:sp>
      <p:sp>
        <p:nvSpPr>
          <p:cNvPr id="7" name="textruta 6"/>
          <p:cNvSpPr txBox="1"/>
          <p:nvPr/>
        </p:nvSpPr>
        <p:spPr>
          <a:xfrm>
            <a:off x="4714876" y="1445836"/>
            <a:ext cx="4143404" cy="3077766"/>
          </a:xfrm>
          <a:prstGeom prst="rect">
            <a:avLst/>
          </a:prstGeom>
          <a:noFill/>
        </p:spPr>
        <p:txBody>
          <a:bodyPr wrap="square" rtlCol="0">
            <a:spAutoFit/>
          </a:bodyPr>
          <a:lstStyle/>
          <a:p>
            <a:pPr lvl="0"/>
            <a:r>
              <a:rPr lang="sv-SE" sz="1600" dirty="0"/>
              <a:t>1. Börja träningen efter uppvärmningen med en tävling. Låt dessa tävlingar vara styrkebetonade Ex.</a:t>
            </a:r>
          </a:p>
          <a:p>
            <a:pPr lvl="0">
              <a:buFont typeface="Arial" charset="0"/>
              <a:buChar char="•"/>
            </a:pPr>
            <a:r>
              <a:rPr lang="sv-SE" sz="1600" dirty="0"/>
              <a:t>Vem kan stå längst, så som man börjar en armhävning?</a:t>
            </a:r>
          </a:p>
          <a:p>
            <a:pPr lvl="0">
              <a:buFont typeface="Arial" charset="0"/>
              <a:buChar char="•"/>
            </a:pPr>
            <a:r>
              <a:rPr lang="sv-SE" sz="1600" dirty="0"/>
              <a:t> Vem kan stå längst i ”botten” av en armhävning?</a:t>
            </a:r>
          </a:p>
          <a:p>
            <a:pPr lvl="0">
              <a:buFont typeface="Arial" charset="0"/>
              <a:buChar char="•"/>
            </a:pPr>
            <a:r>
              <a:rPr lang="sv-SE" sz="1600" dirty="0"/>
              <a:t>Vem kan sitta i jägarvila längst?</a:t>
            </a:r>
          </a:p>
          <a:p>
            <a:pPr lvl="0">
              <a:buFont typeface="Arial" charset="0"/>
              <a:buChar char="•"/>
            </a:pPr>
            <a:r>
              <a:rPr lang="sv-SE" sz="1600" dirty="0"/>
              <a:t>Vem kan hoppas längst med tre jämfotahopp</a:t>
            </a:r>
          </a:p>
          <a:p>
            <a:pPr lvl="0"/>
            <a:endParaRPr lang="sv-SE" sz="1600" dirty="0"/>
          </a:p>
          <a:p>
            <a:r>
              <a:rPr lang="sv-SE" sz="1600" dirty="0"/>
              <a:t> </a:t>
            </a:r>
          </a:p>
          <a:p>
            <a:pPr lvl="0"/>
            <a:endParaRPr lang="sv-SE" dirty="0">
              <a:solidFill>
                <a:schemeClr val="bg1">
                  <a:lumMod val="50000"/>
                </a:schemeClr>
              </a:solidFill>
            </a:endParaRPr>
          </a:p>
        </p:txBody>
      </p:sp>
      <p:sp>
        <p:nvSpPr>
          <p:cNvPr id="8" name="textruta 7"/>
          <p:cNvSpPr txBox="1"/>
          <p:nvPr/>
        </p:nvSpPr>
        <p:spPr>
          <a:xfrm>
            <a:off x="4714876" y="3988802"/>
            <a:ext cx="4286280" cy="1600438"/>
          </a:xfrm>
          <a:prstGeom prst="rect">
            <a:avLst/>
          </a:prstGeom>
          <a:noFill/>
        </p:spPr>
        <p:txBody>
          <a:bodyPr wrap="square" rtlCol="0">
            <a:spAutoFit/>
          </a:bodyPr>
          <a:lstStyle/>
          <a:p>
            <a:pPr lvl="0"/>
            <a:r>
              <a:rPr lang="sv-SE" sz="1600" dirty="0"/>
              <a:t>2. Spelarna skall på ett ben balansera bollen på bladet. Om det är för svårt tar du bort bollen ur övningen, om det skulle vara för lätt så kan du lägga in att de skall hoppa fram en liten bit med jämna mellanrum. </a:t>
            </a:r>
          </a:p>
          <a:p>
            <a:r>
              <a:rPr lang="sv-SE" sz="1600" dirty="0"/>
              <a:t>Glöm inte att växla ben efter ett tag. </a:t>
            </a:r>
            <a:endParaRPr lang="sv-SE" dirty="0"/>
          </a:p>
        </p:txBody>
      </p:sp>
      <p:cxnSp>
        <p:nvCxnSpPr>
          <p:cNvPr id="9" name="Rak 8"/>
          <p:cNvCxnSpPr/>
          <p:nvPr/>
        </p:nvCxnSpPr>
        <p:spPr>
          <a:xfrm rot="5400000">
            <a:off x="571472" y="1928802"/>
            <a:ext cx="428628" cy="0"/>
          </a:xfrm>
          <a:prstGeom prst="line">
            <a:avLst/>
          </a:prstGeom>
          <a:ln w="38100"/>
        </p:spPr>
        <p:style>
          <a:lnRef idx="1">
            <a:schemeClr val="dk1"/>
          </a:lnRef>
          <a:fillRef idx="0">
            <a:schemeClr val="dk1"/>
          </a:fillRef>
          <a:effectRef idx="0">
            <a:schemeClr val="dk1"/>
          </a:effectRef>
          <a:fontRef idx="minor">
            <a:schemeClr val="tx1"/>
          </a:fontRef>
        </p:style>
      </p:cxnSp>
      <p:cxnSp>
        <p:nvCxnSpPr>
          <p:cNvPr id="10" name="Rak 9"/>
          <p:cNvCxnSpPr/>
          <p:nvPr/>
        </p:nvCxnSpPr>
        <p:spPr>
          <a:xfrm rot="10800000" flipV="1">
            <a:off x="785786" y="2143116"/>
            <a:ext cx="276228" cy="9524"/>
          </a:xfrm>
          <a:prstGeom prst="line">
            <a:avLst/>
          </a:prstGeom>
          <a:ln w="38100"/>
        </p:spPr>
        <p:style>
          <a:lnRef idx="1">
            <a:schemeClr val="dk1"/>
          </a:lnRef>
          <a:fillRef idx="0">
            <a:schemeClr val="dk1"/>
          </a:fillRef>
          <a:effectRef idx="0">
            <a:schemeClr val="dk1"/>
          </a:effectRef>
          <a:fontRef idx="minor">
            <a:schemeClr val="tx1"/>
          </a:fontRef>
        </p:style>
      </p:cxnSp>
      <p:cxnSp>
        <p:nvCxnSpPr>
          <p:cNvPr id="11" name="Rak 10"/>
          <p:cNvCxnSpPr/>
          <p:nvPr/>
        </p:nvCxnSpPr>
        <p:spPr>
          <a:xfrm rot="5400000" flipH="1" flipV="1">
            <a:off x="933424" y="2290754"/>
            <a:ext cx="276228" cy="0"/>
          </a:xfrm>
          <a:prstGeom prst="line">
            <a:avLst/>
          </a:prstGeom>
          <a:ln w="38100"/>
        </p:spPr>
        <p:style>
          <a:lnRef idx="1">
            <a:schemeClr val="dk1"/>
          </a:lnRef>
          <a:fillRef idx="0">
            <a:schemeClr val="dk1"/>
          </a:fillRef>
          <a:effectRef idx="0">
            <a:schemeClr val="dk1"/>
          </a:effectRef>
          <a:fontRef idx="minor">
            <a:schemeClr val="tx1"/>
          </a:fontRef>
        </p:style>
      </p:cxnSp>
      <p:cxnSp>
        <p:nvCxnSpPr>
          <p:cNvPr id="12" name="Rak 11"/>
          <p:cNvCxnSpPr/>
          <p:nvPr/>
        </p:nvCxnSpPr>
        <p:spPr>
          <a:xfrm rot="10800000">
            <a:off x="1071538" y="2428868"/>
            <a:ext cx="142876" cy="0"/>
          </a:xfrm>
          <a:prstGeom prst="line">
            <a:avLst/>
          </a:prstGeom>
          <a:ln w="38100"/>
        </p:spPr>
        <p:style>
          <a:lnRef idx="1">
            <a:schemeClr val="dk1"/>
          </a:lnRef>
          <a:fillRef idx="0">
            <a:schemeClr val="dk1"/>
          </a:fillRef>
          <a:effectRef idx="0">
            <a:schemeClr val="dk1"/>
          </a:effectRef>
          <a:fontRef idx="minor">
            <a:schemeClr val="tx1"/>
          </a:fontRef>
        </p:style>
      </p:cxnSp>
      <p:sp>
        <p:nvSpPr>
          <p:cNvPr id="13" name="Ellips 12"/>
          <p:cNvSpPr/>
          <p:nvPr/>
        </p:nvSpPr>
        <p:spPr>
          <a:xfrm>
            <a:off x="714348" y="1500174"/>
            <a:ext cx="142876" cy="214314"/>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14" name="Rak 13"/>
          <p:cNvCxnSpPr/>
          <p:nvPr/>
        </p:nvCxnSpPr>
        <p:spPr>
          <a:xfrm rot="10800000" flipV="1">
            <a:off x="785786" y="1785926"/>
            <a:ext cx="357190" cy="9524"/>
          </a:xfrm>
          <a:prstGeom prst="line">
            <a:avLst/>
          </a:prstGeom>
          <a:ln w="38100"/>
        </p:spPr>
        <p:style>
          <a:lnRef idx="1">
            <a:schemeClr val="dk1"/>
          </a:lnRef>
          <a:fillRef idx="0">
            <a:schemeClr val="dk1"/>
          </a:fillRef>
          <a:effectRef idx="0">
            <a:schemeClr val="dk1"/>
          </a:effectRef>
          <a:fontRef idx="minor">
            <a:schemeClr val="tx1"/>
          </a:fontRef>
        </p:style>
      </p:cxnSp>
      <p:cxnSp>
        <p:nvCxnSpPr>
          <p:cNvPr id="15" name="Rak 14"/>
          <p:cNvCxnSpPr/>
          <p:nvPr/>
        </p:nvCxnSpPr>
        <p:spPr>
          <a:xfrm rot="10800000">
            <a:off x="714348" y="2428868"/>
            <a:ext cx="857256" cy="0"/>
          </a:xfrm>
          <a:prstGeom prst="line">
            <a:avLst/>
          </a:prstGeom>
        </p:spPr>
        <p:style>
          <a:lnRef idx="1">
            <a:schemeClr val="dk1"/>
          </a:lnRef>
          <a:fillRef idx="0">
            <a:schemeClr val="dk1"/>
          </a:fillRef>
          <a:effectRef idx="0">
            <a:schemeClr val="dk1"/>
          </a:effectRef>
          <a:fontRef idx="minor">
            <a:schemeClr val="tx1"/>
          </a:fontRef>
        </p:style>
      </p:cxnSp>
      <p:cxnSp>
        <p:nvCxnSpPr>
          <p:cNvPr id="16" name="Rak 15"/>
          <p:cNvCxnSpPr/>
          <p:nvPr/>
        </p:nvCxnSpPr>
        <p:spPr>
          <a:xfrm rot="5400000">
            <a:off x="178563" y="1821645"/>
            <a:ext cx="1214446" cy="0"/>
          </a:xfrm>
          <a:prstGeom prst="line">
            <a:avLst/>
          </a:prstGeom>
        </p:spPr>
        <p:style>
          <a:lnRef idx="1">
            <a:schemeClr val="dk1"/>
          </a:lnRef>
          <a:fillRef idx="0">
            <a:schemeClr val="dk1"/>
          </a:fillRef>
          <a:effectRef idx="0">
            <a:schemeClr val="dk1"/>
          </a:effectRef>
          <a:fontRef idx="minor">
            <a:schemeClr val="tx1"/>
          </a:fontRef>
        </p:style>
      </p:cxnSp>
      <p:sp>
        <p:nvSpPr>
          <p:cNvPr id="17" name="textruta 16"/>
          <p:cNvSpPr txBox="1"/>
          <p:nvPr/>
        </p:nvSpPr>
        <p:spPr>
          <a:xfrm>
            <a:off x="1285852" y="1500174"/>
            <a:ext cx="2812565" cy="830997"/>
          </a:xfrm>
          <a:prstGeom prst="rect">
            <a:avLst/>
          </a:prstGeom>
          <a:noFill/>
        </p:spPr>
        <p:txBody>
          <a:bodyPr wrap="none" rtlCol="0">
            <a:spAutoFit/>
          </a:bodyPr>
          <a:lstStyle/>
          <a:p>
            <a:r>
              <a:rPr lang="sv-SE" sz="1600" dirty="0"/>
              <a:t>Jägarvila: Sitt mot en vägg med </a:t>
            </a:r>
          </a:p>
          <a:p>
            <a:r>
              <a:rPr lang="sv-SE" sz="1600" dirty="0"/>
              <a:t>90grader i knä och höft.</a:t>
            </a:r>
          </a:p>
          <a:p>
            <a:r>
              <a:rPr lang="sv-SE" sz="1600" dirty="0"/>
              <a:t>Tränar låren</a:t>
            </a:r>
          </a:p>
        </p:txBody>
      </p:sp>
      <p:cxnSp>
        <p:nvCxnSpPr>
          <p:cNvPr id="18" name="Rak 17"/>
          <p:cNvCxnSpPr/>
          <p:nvPr/>
        </p:nvCxnSpPr>
        <p:spPr>
          <a:xfrm rot="10800000">
            <a:off x="1357290" y="3214686"/>
            <a:ext cx="428628" cy="0"/>
          </a:xfrm>
          <a:prstGeom prst="line">
            <a:avLst/>
          </a:prstGeom>
          <a:ln w="38100"/>
        </p:spPr>
        <p:style>
          <a:lnRef idx="1">
            <a:schemeClr val="dk1"/>
          </a:lnRef>
          <a:fillRef idx="0">
            <a:schemeClr val="dk1"/>
          </a:fillRef>
          <a:effectRef idx="0">
            <a:schemeClr val="dk1"/>
          </a:effectRef>
          <a:fontRef idx="minor">
            <a:schemeClr val="tx1"/>
          </a:fontRef>
        </p:style>
      </p:cxnSp>
      <p:cxnSp>
        <p:nvCxnSpPr>
          <p:cNvPr id="19" name="Rak 18"/>
          <p:cNvCxnSpPr/>
          <p:nvPr/>
        </p:nvCxnSpPr>
        <p:spPr>
          <a:xfrm rot="10800000" flipV="1">
            <a:off x="1142976" y="3214686"/>
            <a:ext cx="204790" cy="71438"/>
          </a:xfrm>
          <a:prstGeom prst="line">
            <a:avLst/>
          </a:prstGeom>
          <a:ln w="38100"/>
        </p:spPr>
        <p:style>
          <a:lnRef idx="1">
            <a:schemeClr val="dk1"/>
          </a:lnRef>
          <a:fillRef idx="0">
            <a:schemeClr val="dk1"/>
          </a:fillRef>
          <a:effectRef idx="0">
            <a:schemeClr val="dk1"/>
          </a:effectRef>
          <a:fontRef idx="minor">
            <a:schemeClr val="tx1"/>
          </a:fontRef>
        </p:style>
      </p:cxnSp>
      <p:cxnSp>
        <p:nvCxnSpPr>
          <p:cNvPr id="20" name="Rak 19"/>
          <p:cNvCxnSpPr/>
          <p:nvPr/>
        </p:nvCxnSpPr>
        <p:spPr>
          <a:xfrm flipV="1">
            <a:off x="857224" y="3286124"/>
            <a:ext cx="285752" cy="61914"/>
          </a:xfrm>
          <a:prstGeom prst="line">
            <a:avLst/>
          </a:prstGeom>
          <a:ln w="38100"/>
        </p:spPr>
        <p:style>
          <a:lnRef idx="1">
            <a:schemeClr val="dk1"/>
          </a:lnRef>
          <a:fillRef idx="0">
            <a:schemeClr val="dk1"/>
          </a:fillRef>
          <a:effectRef idx="0">
            <a:schemeClr val="dk1"/>
          </a:effectRef>
          <a:fontRef idx="minor">
            <a:schemeClr val="tx1"/>
          </a:fontRef>
        </p:style>
      </p:cxnSp>
      <p:cxnSp>
        <p:nvCxnSpPr>
          <p:cNvPr id="21" name="Rak 20"/>
          <p:cNvCxnSpPr/>
          <p:nvPr/>
        </p:nvCxnSpPr>
        <p:spPr>
          <a:xfrm rot="5400000">
            <a:off x="785786" y="3429000"/>
            <a:ext cx="142876" cy="0"/>
          </a:xfrm>
          <a:prstGeom prst="line">
            <a:avLst/>
          </a:prstGeom>
          <a:ln w="38100"/>
        </p:spPr>
        <p:style>
          <a:lnRef idx="1">
            <a:schemeClr val="dk1"/>
          </a:lnRef>
          <a:fillRef idx="0">
            <a:schemeClr val="dk1"/>
          </a:fillRef>
          <a:effectRef idx="0">
            <a:schemeClr val="dk1"/>
          </a:effectRef>
          <a:fontRef idx="minor">
            <a:schemeClr val="tx1"/>
          </a:fontRef>
        </p:style>
      </p:cxnSp>
      <p:sp>
        <p:nvSpPr>
          <p:cNvPr id="22" name="Ellips 21"/>
          <p:cNvSpPr/>
          <p:nvPr/>
        </p:nvSpPr>
        <p:spPr>
          <a:xfrm>
            <a:off x="1785918" y="3071810"/>
            <a:ext cx="142876" cy="214314"/>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23" name="Rak 22"/>
          <p:cNvCxnSpPr/>
          <p:nvPr/>
        </p:nvCxnSpPr>
        <p:spPr>
          <a:xfrm rot="5400000">
            <a:off x="1643042" y="3357562"/>
            <a:ext cx="285752" cy="0"/>
          </a:xfrm>
          <a:prstGeom prst="line">
            <a:avLst/>
          </a:prstGeom>
          <a:ln w="38100"/>
        </p:spPr>
        <p:style>
          <a:lnRef idx="1">
            <a:schemeClr val="dk1"/>
          </a:lnRef>
          <a:fillRef idx="0">
            <a:schemeClr val="dk1"/>
          </a:fillRef>
          <a:effectRef idx="0">
            <a:schemeClr val="dk1"/>
          </a:effectRef>
          <a:fontRef idx="minor">
            <a:schemeClr val="tx1"/>
          </a:fontRef>
        </p:style>
      </p:cxnSp>
      <p:sp>
        <p:nvSpPr>
          <p:cNvPr id="24" name="textruta 23"/>
          <p:cNvSpPr txBox="1"/>
          <p:nvPr/>
        </p:nvSpPr>
        <p:spPr>
          <a:xfrm>
            <a:off x="428596" y="2500306"/>
            <a:ext cx="4116320" cy="584775"/>
          </a:xfrm>
          <a:prstGeom prst="rect">
            <a:avLst/>
          </a:prstGeom>
          <a:noFill/>
        </p:spPr>
        <p:txBody>
          <a:bodyPr wrap="none" rtlCol="0">
            <a:spAutoFit/>
          </a:bodyPr>
          <a:lstStyle/>
          <a:p>
            <a:r>
              <a:rPr lang="sv-SE" sz="1600" dirty="0"/>
              <a:t>Armhävningar tränar </a:t>
            </a:r>
            <a:r>
              <a:rPr lang="sv-SE" sz="1600" dirty="0" err="1"/>
              <a:t>Triceps</a:t>
            </a:r>
            <a:r>
              <a:rPr lang="sv-SE" sz="1600" dirty="0"/>
              <a:t> och bröstmuskeln.</a:t>
            </a:r>
          </a:p>
          <a:p>
            <a:r>
              <a:rPr lang="sv-SE" sz="1600" dirty="0"/>
              <a:t>                  Start		Botten</a:t>
            </a:r>
          </a:p>
        </p:txBody>
      </p:sp>
      <p:cxnSp>
        <p:nvCxnSpPr>
          <p:cNvPr id="25" name="Rak 24"/>
          <p:cNvCxnSpPr/>
          <p:nvPr/>
        </p:nvCxnSpPr>
        <p:spPr>
          <a:xfrm rot="10800000">
            <a:off x="3357554" y="3357562"/>
            <a:ext cx="428628" cy="0"/>
          </a:xfrm>
          <a:prstGeom prst="line">
            <a:avLst/>
          </a:prstGeom>
          <a:ln w="38100"/>
        </p:spPr>
        <p:style>
          <a:lnRef idx="1">
            <a:schemeClr val="dk1"/>
          </a:lnRef>
          <a:fillRef idx="0">
            <a:schemeClr val="dk1"/>
          </a:fillRef>
          <a:effectRef idx="0">
            <a:schemeClr val="dk1"/>
          </a:effectRef>
          <a:fontRef idx="minor">
            <a:schemeClr val="tx1"/>
          </a:fontRef>
        </p:style>
      </p:cxnSp>
      <p:cxnSp>
        <p:nvCxnSpPr>
          <p:cNvPr id="26" name="Rak 25"/>
          <p:cNvCxnSpPr/>
          <p:nvPr/>
        </p:nvCxnSpPr>
        <p:spPr>
          <a:xfrm rot="10800000">
            <a:off x="3071802" y="3357562"/>
            <a:ext cx="285752" cy="0"/>
          </a:xfrm>
          <a:prstGeom prst="line">
            <a:avLst/>
          </a:prstGeom>
          <a:ln w="38100"/>
        </p:spPr>
        <p:style>
          <a:lnRef idx="1">
            <a:schemeClr val="dk1"/>
          </a:lnRef>
          <a:fillRef idx="0">
            <a:schemeClr val="dk1"/>
          </a:fillRef>
          <a:effectRef idx="0">
            <a:schemeClr val="dk1"/>
          </a:effectRef>
          <a:fontRef idx="minor">
            <a:schemeClr val="tx1"/>
          </a:fontRef>
        </p:style>
      </p:cxnSp>
      <p:cxnSp>
        <p:nvCxnSpPr>
          <p:cNvPr id="27" name="Rak 26"/>
          <p:cNvCxnSpPr/>
          <p:nvPr/>
        </p:nvCxnSpPr>
        <p:spPr>
          <a:xfrm>
            <a:off x="2786050" y="3348038"/>
            <a:ext cx="285752" cy="9524"/>
          </a:xfrm>
          <a:prstGeom prst="line">
            <a:avLst/>
          </a:prstGeom>
          <a:ln w="38100"/>
        </p:spPr>
        <p:style>
          <a:lnRef idx="1">
            <a:schemeClr val="dk1"/>
          </a:lnRef>
          <a:fillRef idx="0">
            <a:schemeClr val="dk1"/>
          </a:fillRef>
          <a:effectRef idx="0">
            <a:schemeClr val="dk1"/>
          </a:effectRef>
          <a:fontRef idx="minor">
            <a:schemeClr val="tx1"/>
          </a:fontRef>
        </p:style>
      </p:cxnSp>
      <p:cxnSp>
        <p:nvCxnSpPr>
          <p:cNvPr id="28" name="Rak 27"/>
          <p:cNvCxnSpPr/>
          <p:nvPr/>
        </p:nvCxnSpPr>
        <p:spPr>
          <a:xfrm rot="5400000">
            <a:off x="2714612" y="3429000"/>
            <a:ext cx="142876" cy="0"/>
          </a:xfrm>
          <a:prstGeom prst="line">
            <a:avLst/>
          </a:prstGeom>
          <a:ln w="38100"/>
        </p:spPr>
        <p:style>
          <a:lnRef idx="1">
            <a:schemeClr val="dk1"/>
          </a:lnRef>
          <a:fillRef idx="0">
            <a:schemeClr val="dk1"/>
          </a:fillRef>
          <a:effectRef idx="0">
            <a:schemeClr val="dk1"/>
          </a:effectRef>
          <a:fontRef idx="minor">
            <a:schemeClr val="tx1"/>
          </a:fontRef>
        </p:style>
      </p:cxnSp>
      <p:sp>
        <p:nvSpPr>
          <p:cNvPr id="29" name="Ellips 28"/>
          <p:cNvSpPr/>
          <p:nvPr/>
        </p:nvSpPr>
        <p:spPr>
          <a:xfrm>
            <a:off x="3786182" y="3214686"/>
            <a:ext cx="142876" cy="214314"/>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30" name="Rak 29"/>
          <p:cNvCxnSpPr/>
          <p:nvPr/>
        </p:nvCxnSpPr>
        <p:spPr>
          <a:xfrm rot="5400000">
            <a:off x="3500430" y="3357562"/>
            <a:ext cx="285752" cy="0"/>
          </a:xfrm>
          <a:prstGeom prst="line">
            <a:avLst/>
          </a:prstGeom>
          <a:ln w="38100"/>
        </p:spPr>
        <p:style>
          <a:lnRef idx="1">
            <a:schemeClr val="dk1"/>
          </a:lnRef>
          <a:fillRef idx="0">
            <a:schemeClr val="dk1"/>
          </a:fillRef>
          <a:effectRef idx="0">
            <a:schemeClr val="dk1"/>
          </a:effectRef>
          <a:fontRef idx="minor">
            <a:schemeClr val="tx1"/>
          </a:fontRef>
        </p:style>
      </p:cxnSp>
      <p:cxnSp>
        <p:nvCxnSpPr>
          <p:cNvPr id="31" name="Rak 30"/>
          <p:cNvCxnSpPr/>
          <p:nvPr/>
        </p:nvCxnSpPr>
        <p:spPr>
          <a:xfrm rot="16200000" flipH="1">
            <a:off x="3643306" y="3214687"/>
            <a:ext cx="142876" cy="142876"/>
          </a:xfrm>
          <a:prstGeom prst="line">
            <a:avLst/>
          </a:prstGeom>
          <a:ln w="38100"/>
        </p:spPr>
        <p:style>
          <a:lnRef idx="1">
            <a:schemeClr val="dk1"/>
          </a:lnRef>
          <a:fillRef idx="0">
            <a:schemeClr val="dk1"/>
          </a:fillRef>
          <a:effectRef idx="0">
            <a:schemeClr val="dk1"/>
          </a:effectRef>
          <a:fontRef idx="minor">
            <a:schemeClr val="tx1"/>
          </a:fontRef>
        </p:style>
      </p:cxnSp>
      <p:pic>
        <p:nvPicPr>
          <p:cNvPr id="33" name="Picture 32"/>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ruta 4"/>
          <p:cNvSpPr txBox="1"/>
          <p:nvPr/>
        </p:nvSpPr>
        <p:spPr>
          <a:xfrm>
            <a:off x="323528" y="1467936"/>
            <a:ext cx="8643966" cy="5201424"/>
          </a:xfrm>
          <a:prstGeom prst="rect">
            <a:avLst/>
          </a:prstGeom>
          <a:noFill/>
        </p:spPr>
        <p:txBody>
          <a:bodyPr wrap="square" rtlCol="0">
            <a:spAutoFit/>
          </a:bodyPr>
          <a:lstStyle/>
          <a:p>
            <a:r>
              <a:rPr lang="sv-SE" sz="1400" b="1" dirty="0" smtClean="0"/>
              <a:t>6-7 </a:t>
            </a:r>
            <a:r>
              <a:rPr lang="sv-SE" sz="1400" b="1" dirty="0"/>
              <a:t>år</a:t>
            </a:r>
          </a:p>
          <a:p>
            <a:r>
              <a:rPr lang="sv-SE" sz="1200" dirty="0"/>
              <a:t> </a:t>
            </a:r>
          </a:p>
          <a:p>
            <a:r>
              <a:rPr lang="sv-SE" sz="1200" dirty="0"/>
              <a:t>I dessa åldrar är det viktiga att låta barnen ha kul och träningen behöver inte vara bara </a:t>
            </a:r>
          </a:p>
          <a:p>
            <a:r>
              <a:rPr lang="sv-SE" sz="1200" dirty="0"/>
              <a:t>innebandy. Lek med barnen och få dem att hitta glädje i att gå och träna. Många av övningarna bör </a:t>
            </a:r>
          </a:p>
          <a:p>
            <a:r>
              <a:rPr lang="sv-SE" sz="1200" dirty="0"/>
              <a:t>göras ”stillastående” för att öva in rätt teknik. Visa övningarna praktiskt så barnen ser hur man skall göra. Ex vid en hinderbana.</a:t>
            </a:r>
          </a:p>
          <a:p>
            <a:r>
              <a:rPr lang="sv-SE" sz="1200" dirty="0"/>
              <a:t> </a:t>
            </a:r>
          </a:p>
          <a:p>
            <a:r>
              <a:rPr lang="sv-SE" sz="1200" u="sng" dirty="0"/>
              <a:t>Du som ledare:</a:t>
            </a:r>
            <a:endParaRPr lang="sv-SE" sz="1200" dirty="0"/>
          </a:p>
          <a:p>
            <a:r>
              <a:rPr lang="sv-SE" sz="1200" dirty="0"/>
              <a:t>Tänk på att uppmuntra alla försök. Huruvida det går bra eller dåligt är av ringa intresse i denna ålder. Det viktiga är att barnen tycker det är kul.</a:t>
            </a:r>
          </a:p>
          <a:p>
            <a:r>
              <a:rPr lang="sv-SE" sz="1200" dirty="0"/>
              <a:t>Ta vid föräldrar mötet upp ”att vara förälder i </a:t>
            </a:r>
            <a:r>
              <a:rPr lang="sv-SE" sz="1200" dirty="0" err="1"/>
              <a:t>Vipers</a:t>
            </a:r>
            <a:r>
              <a:rPr lang="sv-SE" sz="1200" dirty="0"/>
              <a:t>” lite extra då det kan vara deras första barn i föreningen.</a:t>
            </a:r>
          </a:p>
          <a:p>
            <a:r>
              <a:rPr lang="sv-SE" sz="1200" dirty="0"/>
              <a:t> </a:t>
            </a:r>
          </a:p>
          <a:p>
            <a:r>
              <a:rPr lang="sv-SE" sz="1200" u="sng" dirty="0"/>
              <a:t>Viktiga träningsmoment:</a:t>
            </a:r>
            <a:endParaRPr lang="sv-SE" sz="1200" dirty="0"/>
          </a:p>
          <a:p>
            <a:pPr lvl="0"/>
            <a:r>
              <a:rPr lang="sv-SE" sz="1200" dirty="0"/>
              <a:t>Hålla klubban rätt</a:t>
            </a:r>
          </a:p>
          <a:p>
            <a:pPr lvl="0"/>
            <a:r>
              <a:rPr lang="sv-SE" sz="1200" dirty="0"/>
              <a:t>”Bas regler” ex hög klubba och slag</a:t>
            </a:r>
          </a:p>
          <a:p>
            <a:pPr lvl="0"/>
            <a:r>
              <a:rPr lang="sv-SE" sz="1200" dirty="0"/>
              <a:t>Bollkontroll </a:t>
            </a:r>
          </a:p>
          <a:p>
            <a:pPr lvl="0"/>
            <a:r>
              <a:rPr lang="sv-SE" sz="1200" dirty="0"/>
              <a:t>Skott</a:t>
            </a:r>
          </a:p>
          <a:p>
            <a:pPr lvl="0"/>
            <a:r>
              <a:rPr lang="sv-SE" sz="1200" dirty="0"/>
              <a:t>Passningar</a:t>
            </a:r>
          </a:p>
          <a:p>
            <a:r>
              <a:rPr lang="sv-SE" sz="1200" dirty="0"/>
              <a:t> </a:t>
            </a:r>
          </a:p>
          <a:p>
            <a:r>
              <a:rPr lang="sv-SE" sz="1200" u="sng" dirty="0" err="1"/>
              <a:t>Fys</a:t>
            </a:r>
            <a:r>
              <a:rPr lang="sv-SE" sz="1200" u="sng" dirty="0"/>
              <a:t>:</a:t>
            </a:r>
            <a:endParaRPr lang="sv-SE" sz="1200" dirty="0"/>
          </a:p>
          <a:p>
            <a:pPr lvl="0"/>
            <a:r>
              <a:rPr lang="sv-SE" sz="1200" dirty="0"/>
              <a:t>Träna ingen specifik fys. Lekar med ”</a:t>
            </a:r>
            <a:r>
              <a:rPr lang="sv-SE" sz="1200" dirty="0" err="1"/>
              <a:t>fys</a:t>
            </a:r>
            <a:r>
              <a:rPr lang="sv-SE" sz="1200" dirty="0"/>
              <a:t> inslag” är dock uppskattat som ex. stafetter för snabbhet.</a:t>
            </a:r>
          </a:p>
          <a:p>
            <a:r>
              <a:rPr lang="sv-SE" sz="1200" dirty="0"/>
              <a:t> </a:t>
            </a:r>
          </a:p>
          <a:p>
            <a:r>
              <a:rPr lang="sv-SE" sz="1200" u="sng" dirty="0" err="1"/>
              <a:t>Uppvärming</a:t>
            </a:r>
            <a:r>
              <a:rPr lang="sv-SE" sz="1200" u="sng" dirty="0"/>
              <a:t> &amp; </a:t>
            </a:r>
            <a:r>
              <a:rPr lang="sv-SE" sz="1200" u="sng" dirty="0" err="1"/>
              <a:t>nervarvning</a:t>
            </a:r>
            <a:r>
              <a:rPr lang="sv-SE" sz="1200" u="sng" dirty="0"/>
              <a:t>:</a:t>
            </a:r>
            <a:endParaRPr lang="sv-SE" sz="1200" dirty="0"/>
          </a:p>
          <a:p>
            <a:pPr lvl="0"/>
            <a:r>
              <a:rPr lang="sv-SE" sz="1200" dirty="0"/>
              <a:t>Använd en lek innan träningarna så att barnen lär sig ”mönstret” att värma upp. </a:t>
            </a:r>
          </a:p>
          <a:p>
            <a:pPr lvl="0"/>
            <a:r>
              <a:rPr lang="sv-SE" sz="1200" dirty="0"/>
              <a:t>Avsluta gärna med någon form av avslappning i samband med sista samlingen innan träningen slutar.</a:t>
            </a:r>
            <a:r>
              <a:rPr lang="sv-SE" sz="1200" u="sng" dirty="0"/>
              <a:t> </a:t>
            </a:r>
            <a:endParaRPr lang="sv-SE" sz="1200" dirty="0"/>
          </a:p>
          <a:p>
            <a:r>
              <a:rPr lang="sv-SE" sz="1200" dirty="0"/>
              <a:t> </a:t>
            </a:r>
          </a:p>
          <a:p>
            <a:r>
              <a:rPr lang="sv-SE" sz="1200" u="sng" dirty="0"/>
              <a:t>Sisu </a:t>
            </a:r>
            <a:r>
              <a:rPr lang="sv-SE" sz="1200" u="sng" dirty="0" err="1"/>
              <a:t>projeket</a:t>
            </a:r>
            <a:r>
              <a:rPr lang="sv-SE" sz="1200" u="sng" dirty="0"/>
              <a:t>:</a:t>
            </a:r>
            <a:endParaRPr lang="sv-SE" sz="1200" dirty="0"/>
          </a:p>
          <a:p>
            <a:endParaRPr lang="sv-SE" dirty="0"/>
          </a:p>
        </p:txBody>
      </p:sp>
      <p:pic>
        <p:nvPicPr>
          <p:cNvPr id="6" name="Picture 5"/>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textruta 5"/>
          <p:cNvSpPr txBox="1"/>
          <p:nvPr/>
        </p:nvSpPr>
        <p:spPr>
          <a:xfrm>
            <a:off x="357158" y="214290"/>
            <a:ext cx="3714776" cy="400110"/>
          </a:xfrm>
          <a:prstGeom prst="rect">
            <a:avLst/>
          </a:prstGeom>
          <a:noFill/>
        </p:spPr>
        <p:txBody>
          <a:bodyPr wrap="square" rtlCol="0">
            <a:spAutoFit/>
          </a:bodyPr>
          <a:lstStyle>
            <a:defPPr>
              <a:defRPr lang="sv-SE"/>
            </a:defPPr>
            <a:lvl1pPr>
              <a:defRPr sz="2000" b="1">
                <a:solidFill>
                  <a:srgbClr val="E90118"/>
                </a:solidFill>
                <a:latin typeface="Times New Roman" pitchFamily="18" charset="0"/>
                <a:cs typeface="Times New Roman" pitchFamily="18" charset="0"/>
              </a:defRPr>
            </a:lvl1pPr>
          </a:lstStyle>
          <a:p>
            <a:r>
              <a:rPr lang="sv-SE" dirty="0"/>
              <a:t>Syfte: Taktik 2-1-2 defensiv</a:t>
            </a:r>
          </a:p>
        </p:txBody>
      </p:sp>
      <p:sp>
        <p:nvSpPr>
          <p:cNvPr id="7" name="textruta 6"/>
          <p:cNvSpPr txBox="1"/>
          <p:nvPr/>
        </p:nvSpPr>
        <p:spPr>
          <a:xfrm>
            <a:off x="4714876" y="1466775"/>
            <a:ext cx="4143404" cy="4770537"/>
          </a:xfrm>
          <a:prstGeom prst="rect">
            <a:avLst/>
          </a:prstGeom>
          <a:noFill/>
        </p:spPr>
        <p:txBody>
          <a:bodyPr wrap="square" rtlCol="0">
            <a:spAutoFit/>
          </a:bodyPr>
          <a:lstStyle/>
          <a:p>
            <a:pPr marL="342900" indent="-342900"/>
            <a:r>
              <a:rPr lang="sv-SE" sz="1600" dirty="0"/>
              <a:t>1. Denna övning syftar till att spelarna skall </a:t>
            </a:r>
          </a:p>
          <a:p>
            <a:pPr marL="342900" indent="-342900"/>
            <a:r>
              <a:rPr lang="sv-SE" sz="1600" dirty="0"/>
              <a:t>lära sig röra sig i sina zoner. </a:t>
            </a:r>
          </a:p>
          <a:p>
            <a:pPr marL="342900" indent="-342900"/>
            <a:r>
              <a:rPr lang="sv-SE" sz="1600" dirty="0"/>
              <a:t>Dela upp spelarna tre och tre i den mån det går.</a:t>
            </a:r>
          </a:p>
          <a:p>
            <a:pPr marL="342900" indent="-342900"/>
            <a:r>
              <a:rPr lang="sv-SE" sz="1600" dirty="0"/>
              <a:t>Dessa tre skall sedan agera försvarar i tre</a:t>
            </a:r>
          </a:p>
          <a:p>
            <a:pPr marL="342900" indent="-342900"/>
            <a:r>
              <a:rPr lang="sv-SE" sz="1600" dirty="0"/>
              <a:t>runder var.</a:t>
            </a:r>
          </a:p>
          <a:p>
            <a:pPr marL="342900" indent="-342900"/>
            <a:endParaRPr lang="sv-SE" sz="1600" dirty="0"/>
          </a:p>
          <a:p>
            <a:pPr marL="342900" indent="-342900"/>
            <a:r>
              <a:rPr lang="sv-SE" sz="1600" dirty="0"/>
              <a:t>Spelare A springer med bollen och letar skott </a:t>
            </a:r>
          </a:p>
          <a:p>
            <a:pPr marL="342900" indent="-342900"/>
            <a:r>
              <a:rPr lang="sv-SE" sz="1600" dirty="0"/>
              <a:t>längs kanten. Spelaren får skjuta om försvararna </a:t>
            </a:r>
          </a:p>
          <a:p>
            <a:pPr marL="342900" indent="-342900"/>
            <a:r>
              <a:rPr lang="sv-SE" sz="1600" dirty="0"/>
              <a:t>inte täcker ordentligt. Försvararna får inte ta </a:t>
            </a:r>
          </a:p>
          <a:p>
            <a:pPr marL="342900" indent="-342900"/>
            <a:r>
              <a:rPr lang="sv-SE" sz="1600" dirty="0"/>
              <a:t>bollen utan skall stå/röra sig i skottlinjen i </a:t>
            </a:r>
          </a:p>
          <a:p>
            <a:pPr marL="342900" indent="-342900"/>
            <a:r>
              <a:rPr lang="sv-SE" sz="1600" dirty="0"/>
              <a:t>denna övningen.  </a:t>
            </a:r>
          </a:p>
          <a:p>
            <a:pPr marL="342900" indent="-342900"/>
            <a:r>
              <a:rPr lang="sv-SE" sz="1600" dirty="0"/>
              <a:t>Rotationen i övningen är att spelare A ställer sig </a:t>
            </a:r>
          </a:p>
          <a:p>
            <a:pPr marL="342900" indent="-342900"/>
            <a:r>
              <a:rPr lang="sv-SE" sz="1600" dirty="0"/>
              <a:t>sist i spelare Bs led och spelare B sist i spelare </a:t>
            </a:r>
          </a:p>
          <a:p>
            <a:pPr marL="342900" indent="-342900"/>
            <a:r>
              <a:rPr lang="sv-SE" sz="1600" dirty="0"/>
              <a:t>As led. </a:t>
            </a:r>
          </a:p>
          <a:p>
            <a:pPr marL="342900" indent="-342900"/>
            <a:r>
              <a:rPr lang="sv-SE" sz="1600" dirty="0"/>
              <a:t>1-1 ledet är till för att det skall bli lite flyt om </a:t>
            </a:r>
          </a:p>
          <a:p>
            <a:pPr marL="342900" indent="-342900"/>
            <a:r>
              <a:rPr lang="sv-SE" sz="1600" dirty="0"/>
              <a:t>man är många. Man kan givetvis gör den utan </a:t>
            </a:r>
          </a:p>
          <a:p>
            <a:pPr marL="342900" indent="-342900"/>
            <a:r>
              <a:rPr lang="sv-SE" sz="1600" dirty="0"/>
              <a:t>led B och då ta två sidor. </a:t>
            </a:r>
          </a:p>
          <a:p>
            <a:pPr marL="342900" indent="-342900"/>
            <a:r>
              <a:rPr lang="sv-SE" sz="1600" dirty="0"/>
              <a:t>Glöm inte heller att byta försvararna efter en</a:t>
            </a:r>
          </a:p>
          <a:p>
            <a:pPr marL="342900" indent="-342900"/>
            <a:r>
              <a:rPr lang="sv-SE" sz="1600" dirty="0"/>
              <a:t>Liten stund.</a:t>
            </a:r>
          </a:p>
        </p:txBody>
      </p:sp>
      <p:sp>
        <p:nvSpPr>
          <p:cNvPr id="8" name="Likbent triangel 7"/>
          <p:cNvSpPr/>
          <p:nvPr/>
        </p:nvSpPr>
        <p:spPr>
          <a:xfrm>
            <a:off x="1500166" y="200024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9" name="Likbent triangel 8"/>
          <p:cNvSpPr/>
          <p:nvPr/>
        </p:nvSpPr>
        <p:spPr>
          <a:xfrm>
            <a:off x="928662" y="207167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0" name="Multiplicera 9"/>
          <p:cNvSpPr/>
          <p:nvPr/>
        </p:nvSpPr>
        <p:spPr>
          <a:xfrm flipV="1">
            <a:off x="642910" y="7857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1" name="Bildobjekt 10" descr="Boll.png"/>
          <p:cNvPicPr>
            <a:picLocks noChangeAspect="1"/>
          </p:cNvPicPr>
          <p:nvPr/>
        </p:nvPicPr>
        <p:blipFill>
          <a:blip r:embed="rId3" cstate="print"/>
          <a:stretch>
            <a:fillRect/>
          </a:stretch>
        </p:blipFill>
        <p:spPr>
          <a:xfrm>
            <a:off x="785786" y="1142984"/>
            <a:ext cx="60955" cy="85337"/>
          </a:xfrm>
          <a:prstGeom prst="rect">
            <a:avLst/>
          </a:prstGeom>
        </p:spPr>
      </p:pic>
      <p:sp>
        <p:nvSpPr>
          <p:cNvPr id="12" name="Multiplicera 11"/>
          <p:cNvSpPr/>
          <p:nvPr/>
        </p:nvSpPr>
        <p:spPr>
          <a:xfrm flipV="1">
            <a:off x="857224" y="7857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Multiplicera 12"/>
          <p:cNvSpPr/>
          <p:nvPr/>
        </p:nvSpPr>
        <p:spPr>
          <a:xfrm flipV="1">
            <a:off x="1142976" y="7857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Multiplicera 13"/>
          <p:cNvSpPr/>
          <p:nvPr/>
        </p:nvSpPr>
        <p:spPr>
          <a:xfrm flipV="1">
            <a:off x="642910" y="157161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5" name="Likbent triangel 14"/>
          <p:cNvSpPr/>
          <p:nvPr/>
        </p:nvSpPr>
        <p:spPr>
          <a:xfrm>
            <a:off x="1785918" y="164305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6" name="Likbent triangel 15"/>
          <p:cNvSpPr/>
          <p:nvPr/>
        </p:nvSpPr>
        <p:spPr>
          <a:xfrm>
            <a:off x="1285852" y="235743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Likbent triangel 16"/>
          <p:cNvSpPr/>
          <p:nvPr/>
        </p:nvSpPr>
        <p:spPr>
          <a:xfrm>
            <a:off x="1500166" y="264318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8" name="Likbent triangel 17"/>
          <p:cNvSpPr/>
          <p:nvPr/>
        </p:nvSpPr>
        <p:spPr>
          <a:xfrm>
            <a:off x="1785918" y="285749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9" name="Ellips 18"/>
          <p:cNvSpPr/>
          <p:nvPr/>
        </p:nvSpPr>
        <p:spPr>
          <a:xfrm>
            <a:off x="1000100" y="128586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0" name="Ellips 19"/>
          <p:cNvSpPr/>
          <p:nvPr/>
        </p:nvSpPr>
        <p:spPr>
          <a:xfrm>
            <a:off x="928662" y="235743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1" name="Ellips 20"/>
          <p:cNvSpPr/>
          <p:nvPr/>
        </p:nvSpPr>
        <p:spPr>
          <a:xfrm>
            <a:off x="2071670" y="178592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22" name="Rak pil 21"/>
          <p:cNvCxnSpPr/>
          <p:nvPr/>
        </p:nvCxnSpPr>
        <p:spPr>
          <a:xfrm rot="5400000">
            <a:off x="892943" y="1750207"/>
            <a:ext cx="35719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3" name="Rak pil 22"/>
          <p:cNvCxnSpPr/>
          <p:nvPr/>
        </p:nvCxnSpPr>
        <p:spPr>
          <a:xfrm>
            <a:off x="1285852" y="1500174"/>
            <a:ext cx="357190" cy="14287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4" name="Rak pil 23"/>
          <p:cNvCxnSpPr/>
          <p:nvPr/>
        </p:nvCxnSpPr>
        <p:spPr>
          <a:xfrm rot="16200000" flipH="1">
            <a:off x="892943" y="2821777"/>
            <a:ext cx="642942" cy="28575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5" name="Rak pil 24"/>
          <p:cNvCxnSpPr/>
          <p:nvPr/>
        </p:nvCxnSpPr>
        <p:spPr>
          <a:xfrm rot="10800000" flipV="1">
            <a:off x="1785918" y="2071678"/>
            <a:ext cx="285752" cy="21431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6" name="Rak pil 25"/>
          <p:cNvCxnSpPr/>
          <p:nvPr/>
        </p:nvCxnSpPr>
        <p:spPr>
          <a:xfrm>
            <a:off x="1643042" y="2428868"/>
            <a:ext cx="571504" cy="35719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7" name="Frihandsfigur 26"/>
          <p:cNvSpPr/>
          <p:nvPr/>
        </p:nvSpPr>
        <p:spPr>
          <a:xfrm>
            <a:off x="566670" y="1159099"/>
            <a:ext cx="210356" cy="425002"/>
          </a:xfrm>
          <a:custGeom>
            <a:avLst/>
            <a:gdLst>
              <a:gd name="connsiteX0" fmla="*/ 103031 w 210356"/>
              <a:gd name="connsiteY0" fmla="*/ 0 h 425002"/>
              <a:gd name="connsiteX1" fmla="*/ 12879 w 210356"/>
              <a:gd name="connsiteY1" fmla="*/ 128788 h 425002"/>
              <a:gd name="connsiteX2" fmla="*/ 180305 w 210356"/>
              <a:gd name="connsiteY2" fmla="*/ 309093 h 425002"/>
              <a:gd name="connsiteX3" fmla="*/ 193184 w 210356"/>
              <a:gd name="connsiteY3" fmla="*/ 425002 h 425002"/>
            </a:gdLst>
            <a:ahLst/>
            <a:cxnLst>
              <a:cxn ang="0">
                <a:pos x="connsiteX0" y="connsiteY0"/>
              </a:cxn>
              <a:cxn ang="0">
                <a:pos x="connsiteX1" y="connsiteY1"/>
              </a:cxn>
              <a:cxn ang="0">
                <a:pos x="connsiteX2" y="connsiteY2"/>
              </a:cxn>
              <a:cxn ang="0">
                <a:pos x="connsiteX3" y="connsiteY3"/>
              </a:cxn>
            </a:cxnLst>
            <a:rect l="l" t="t" r="r" b="b"/>
            <a:pathLst>
              <a:path w="210356" h="425002">
                <a:moveTo>
                  <a:pt x="103031" y="0"/>
                </a:moveTo>
                <a:cubicBezTo>
                  <a:pt x="51515" y="38636"/>
                  <a:pt x="0" y="77273"/>
                  <a:pt x="12879" y="128788"/>
                </a:cubicBezTo>
                <a:cubicBezTo>
                  <a:pt x="25758" y="180303"/>
                  <a:pt x="150254" y="259724"/>
                  <a:pt x="180305" y="309093"/>
                </a:cubicBezTo>
                <a:cubicBezTo>
                  <a:pt x="210356" y="358462"/>
                  <a:pt x="201770" y="391732"/>
                  <a:pt x="193184" y="425002"/>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28" name="Likbent triangel 27"/>
          <p:cNvSpPr/>
          <p:nvPr/>
        </p:nvSpPr>
        <p:spPr>
          <a:xfrm>
            <a:off x="642910" y="235743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9" name="Likbent triangel 28"/>
          <p:cNvSpPr/>
          <p:nvPr/>
        </p:nvSpPr>
        <p:spPr>
          <a:xfrm>
            <a:off x="714348" y="264318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0" name="Likbent triangel 29"/>
          <p:cNvSpPr/>
          <p:nvPr/>
        </p:nvSpPr>
        <p:spPr>
          <a:xfrm>
            <a:off x="714348" y="292893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1" name="Likbent triangel 30"/>
          <p:cNvSpPr/>
          <p:nvPr/>
        </p:nvSpPr>
        <p:spPr>
          <a:xfrm>
            <a:off x="785786" y="321468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2" name="Frihandsfigur 31"/>
          <p:cNvSpPr/>
          <p:nvPr/>
        </p:nvSpPr>
        <p:spPr>
          <a:xfrm>
            <a:off x="508716" y="1906073"/>
            <a:ext cx="1577661" cy="1856705"/>
          </a:xfrm>
          <a:custGeom>
            <a:avLst/>
            <a:gdLst>
              <a:gd name="connsiteX0" fmla="*/ 238259 w 1577661"/>
              <a:gd name="connsiteY0" fmla="*/ 0 h 1856705"/>
              <a:gd name="connsiteX1" fmla="*/ 148107 w 1577661"/>
              <a:gd name="connsiteY1" fmla="*/ 128789 h 1856705"/>
              <a:gd name="connsiteX2" fmla="*/ 238259 w 1577661"/>
              <a:gd name="connsiteY2" fmla="*/ 257578 h 1856705"/>
              <a:gd name="connsiteX3" fmla="*/ 32197 w 1577661"/>
              <a:gd name="connsiteY3" fmla="*/ 476519 h 1856705"/>
              <a:gd name="connsiteX4" fmla="*/ 45076 w 1577661"/>
              <a:gd name="connsiteY4" fmla="*/ 643944 h 1856705"/>
              <a:gd name="connsiteX5" fmla="*/ 19318 w 1577661"/>
              <a:gd name="connsiteY5" fmla="*/ 798490 h 1856705"/>
              <a:gd name="connsiteX6" fmla="*/ 122349 w 1577661"/>
              <a:gd name="connsiteY6" fmla="*/ 940158 h 1856705"/>
              <a:gd name="connsiteX7" fmla="*/ 19318 w 1577661"/>
              <a:gd name="connsiteY7" fmla="*/ 1107583 h 1856705"/>
              <a:gd name="connsiteX8" fmla="*/ 96591 w 1577661"/>
              <a:gd name="connsiteY8" fmla="*/ 1262130 h 1856705"/>
              <a:gd name="connsiteX9" fmla="*/ 83712 w 1577661"/>
              <a:gd name="connsiteY9" fmla="*/ 1468192 h 1856705"/>
              <a:gd name="connsiteX10" fmla="*/ 302653 w 1577661"/>
              <a:gd name="connsiteY10" fmla="*/ 1635617 h 1856705"/>
              <a:gd name="connsiteX11" fmla="*/ 573109 w 1577661"/>
              <a:gd name="connsiteY11" fmla="*/ 1584102 h 1856705"/>
              <a:gd name="connsiteX12" fmla="*/ 740535 w 1577661"/>
              <a:gd name="connsiteY12" fmla="*/ 1738648 h 1856705"/>
              <a:gd name="connsiteX13" fmla="*/ 933718 w 1577661"/>
              <a:gd name="connsiteY13" fmla="*/ 1764406 h 1856705"/>
              <a:gd name="connsiteX14" fmla="*/ 1049628 w 1577661"/>
              <a:gd name="connsiteY14" fmla="*/ 1854558 h 1856705"/>
              <a:gd name="connsiteX15" fmla="*/ 1294326 w 1577661"/>
              <a:gd name="connsiteY15" fmla="*/ 1777285 h 1856705"/>
              <a:gd name="connsiteX16" fmla="*/ 1577661 w 1577661"/>
              <a:gd name="connsiteY16" fmla="*/ 1841679 h 18567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577661" h="1856705">
                <a:moveTo>
                  <a:pt x="238259" y="0"/>
                </a:moveTo>
                <a:cubicBezTo>
                  <a:pt x="193183" y="42929"/>
                  <a:pt x="148107" y="85859"/>
                  <a:pt x="148107" y="128789"/>
                </a:cubicBezTo>
                <a:cubicBezTo>
                  <a:pt x="148107" y="171719"/>
                  <a:pt x="257577" y="199623"/>
                  <a:pt x="238259" y="257578"/>
                </a:cubicBezTo>
                <a:cubicBezTo>
                  <a:pt x="218941" y="315533"/>
                  <a:pt x="64394" y="412125"/>
                  <a:pt x="32197" y="476519"/>
                </a:cubicBezTo>
                <a:cubicBezTo>
                  <a:pt x="0" y="540913"/>
                  <a:pt x="47222" y="590282"/>
                  <a:pt x="45076" y="643944"/>
                </a:cubicBezTo>
                <a:cubicBezTo>
                  <a:pt x="42930" y="697606"/>
                  <a:pt x="6439" y="749121"/>
                  <a:pt x="19318" y="798490"/>
                </a:cubicBezTo>
                <a:cubicBezTo>
                  <a:pt x="32197" y="847859"/>
                  <a:pt x="122349" y="888643"/>
                  <a:pt x="122349" y="940158"/>
                </a:cubicBezTo>
                <a:cubicBezTo>
                  <a:pt x="122349" y="991673"/>
                  <a:pt x="23611" y="1053921"/>
                  <a:pt x="19318" y="1107583"/>
                </a:cubicBezTo>
                <a:cubicBezTo>
                  <a:pt x="15025" y="1161245"/>
                  <a:pt x="85859" y="1202029"/>
                  <a:pt x="96591" y="1262130"/>
                </a:cubicBezTo>
                <a:cubicBezTo>
                  <a:pt x="107323" y="1322231"/>
                  <a:pt x="49368" y="1405944"/>
                  <a:pt x="83712" y="1468192"/>
                </a:cubicBezTo>
                <a:cubicBezTo>
                  <a:pt x="118056" y="1530440"/>
                  <a:pt x="221087" y="1616299"/>
                  <a:pt x="302653" y="1635617"/>
                </a:cubicBezTo>
                <a:cubicBezTo>
                  <a:pt x="384219" y="1654935"/>
                  <a:pt x="500129" y="1566930"/>
                  <a:pt x="573109" y="1584102"/>
                </a:cubicBezTo>
                <a:cubicBezTo>
                  <a:pt x="646089" y="1601274"/>
                  <a:pt x="680434" y="1708597"/>
                  <a:pt x="740535" y="1738648"/>
                </a:cubicBezTo>
                <a:cubicBezTo>
                  <a:pt x="800636" y="1768699"/>
                  <a:pt x="882203" y="1745088"/>
                  <a:pt x="933718" y="1764406"/>
                </a:cubicBezTo>
                <a:cubicBezTo>
                  <a:pt x="985233" y="1783724"/>
                  <a:pt x="989527" y="1852411"/>
                  <a:pt x="1049628" y="1854558"/>
                </a:cubicBezTo>
                <a:cubicBezTo>
                  <a:pt x="1109729" y="1856705"/>
                  <a:pt x="1206321" y="1779431"/>
                  <a:pt x="1294326" y="1777285"/>
                </a:cubicBezTo>
                <a:cubicBezTo>
                  <a:pt x="1382331" y="1775139"/>
                  <a:pt x="1479996" y="1808409"/>
                  <a:pt x="1577661" y="1841679"/>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33" name="Likbent triangel 32"/>
          <p:cNvSpPr/>
          <p:nvPr/>
        </p:nvSpPr>
        <p:spPr>
          <a:xfrm>
            <a:off x="1071538" y="328612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4" name="Likbent triangel 33"/>
          <p:cNvSpPr/>
          <p:nvPr/>
        </p:nvSpPr>
        <p:spPr>
          <a:xfrm>
            <a:off x="1285852" y="342900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5" name="Likbent triangel 34"/>
          <p:cNvSpPr/>
          <p:nvPr/>
        </p:nvSpPr>
        <p:spPr>
          <a:xfrm>
            <a:off x="1571604" y="350043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6" name="Likbent triangel 35"/>
          <p:cNvSpPr/>
          <p:nvPr/>
        </p:nvSpPr>
        <p:spPr>
          <a:xfrm>
            <a:off x="1928794" y="350043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7" name="Likbent triangel 36"/>
          <p:cNvSpPr/>
          <p:nvPr/>
        </p:nvSpPr>
        <p:spPr>
          <a:xfrm>
            <a:off x="2071670" y="300037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38" name="Bildobjekt 37" descr="Boll.png"/>
          <p:cNvPicPr>
            <a:picLocks noChangeAspect="1"/>
          </p:cNvPicPr>
          <p:nvPr/>
        </p:nvPicPr>
        <p:blipFill>
          <a:blip r:embed="rId3" cstate="print"/>
          <a:stretch>
            <a:fillRect/>
          </a:stretch>
        </p:blipFill>
        <p:spPr>
          <a:xfrm>
            <a:off x="939145" y="1200523"/>
            <a:ext cx="60955" cy="85337"/>
          </a:xfrm>
          <a:prstGeom prst="rect">
            <a:avLst/>
          </a:prstGeom>
        </p:spPr>
      </p:pic>
      <p:pic>
        <p:nvPicPr>
          <p:cNvPr id="39" name="Bildobjekt 38" descr="Boll.png"/>
          <p:cNvPicPr>
            <a:picLocks noChangeAspect="1"/>
          </p:cNvPicPr>
          <p:nvPr/>
        </p:nvPicPr>
        <p:blipFill>
          <a:blip r:embed="rId3" cstate="print"/>
          <a:stretch>
            <a:fillRect/>
          </a:stretch>
        </p:blipFill>
        <p:spPr>
          <a:xfrm>
            <a:off x="1224897" y="1142984"/>
            <a:ext cx="60955" cy="85337"/>
          </a:xfrm>
          <a:prstGeom prst="rect">
            <a:avLst/>
          </a:prstGeom>
        </p:spPr>
      </p:pic>
      <p:pic>
        <p:nvPicPr>
          <p:cNvPr id="40" name="Bildobjekt 39" descr="Boll.png"/>
          <p:cNvPicPr>
            <a:picLocks noChangeAspect="1"/>
          </p:cNvPicPr>
          <p:nvPr/>
        </p:nvPicPr>
        <p:blipFill>
          <a:blip r:embed="rId3" cstate="print"/>
          <a:stretch>
            <a:fillRect/>
          </a:stretch>
        </p:blipFill>
        <p:spPr>
          <a:xfrm>
            <a:off x="1000100" y="1129085"/>
            <a:ext cx="60955" cy="85337"/>
          </a:xfrm>
          <a:prstGeom prst="rect">
            <a:avLst/>
          </a:prstGeom>
        </p:spPr>
      </p:pic>
      <p:pic>
        <p:nvPicPr>
          <p:cNvPr id="41" name="Bildobjekt 40" descr="Boll.png"/>
          <p:cNvPicPr>
            <a:picLocks noChangeAspect="1"/>
          </p:cNvPicPr>
          <p:nvPr/>
        </p:nvPicPr>
        <p:blipFill>
          <a:blip r:embed="rId3" cstate="print"/>
          <a:stretch>
            <a:fillRect/>
          </a:stretch>
        </p:blipFill>
        <p:spPr>
          <a:xfrm>
            <a:off x="3143240" y="4000504"/>
            <a:ext cx="60955" cy="85337"/>
          </a:xfrm>
          <a:prstGeom prst="rect">
            <a:avLst/>
          </a:prstGeom>
        </p:spPr>
      </p:pic>
      <p:sp>
        <p:nvSpPr>
          <p:cNvPr id="42" name="Multiplicera 41"/>
          <p:cNvSpPr/>
          <p:nvPr/>
        </p:nvSpPr>
        <p:spPr>
          <a:xfrm flipV="1">
            <a:off x="3071802" y="364331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3" name="Multiplicera 42"/>
          <p:cNvSpPr/>
          <p:nvPr/>
        </p:nvSpPr>
        <p:spPr>
          <a:xfrm flipV="1">
            <a:off x="3500430" y="364331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4" name="Multiplicera 43"/>
          <p:cNvSpPr/>
          <p:nvPr/>
        </p:nvSpPr>
        <p:spPr>
          <a:xfrm flipV="1">
            <a:off x="3286116" y="364331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45" name="Bildobjekt 44" descr="Boll.png"/>
          <p:cNvPicPr>
            <a:picLocks noChangeAspect="1"/>
          </p:cNvPicPr>
          <p:nvPr/>
        </p:nvPicPr>
        <p:blipFill>
          <a:blip r:embed="rId3" cstate="print"/>
          <a:stretch>
            <a:fillRect/>
          </a:stretch>
        </p:blipFill>
        <p:spPr>
          <a:xfrm>
            <a:off x="3295640" y="4000504"/>
            <a:ext cx="60955" cy="85337"/>
          </a:xfrm>
          <a:prstGeom prst="rect">
            <a:avLst/>
          </a:prstGeom>
        </p:spPr>
      </p:pic>
      <p:pic>
        <p:nvPicPr>
          <p:cNvPr id="46" name="Bildobjekt 45" descr="Boll.png"/>
          <p:cNvPicPr>
            <a:picLocks noChangeAspect="1"/>
          </p:cNvPicPr>
          <p:nvPr/>
        </p:nvPicPr>
        <p:blipFill>
          <a:blip r:embed="rId3" cstate="print"/>
          <a:stretch>
            <a:fillRect/>
          </a:stretch>
        </p:blipFill>
        <p:spPr>
          <a:xfrm>
            <a:off x="3214678" y="4129481"/>
            <a:ext cx="60955" cy="85337"/>
          </a:xfrm>
          <a:prstGeom prst="rect">
            <a:avLst/>
          </a:prstGeom>
        </p:spPr>
      </p:pic>
      <p:pic>
        <p:nvPicPr>
          <p:cNvPr id="47" name="Bildobjekt 46" descr="Boll.png"/>
          <p:cNvPicPr>
            <a:picLocks noChangeAspect="1"/>
          </p:cNvPicPr>
          <p:nvPr/>
        </p:nvPicPr>
        <p:blipFill>
          <a:blip r:embed="rId3" cstate="print"/>
          <a:stretch>
            <a:fillRect/>
          </a:stretch>
        </p:blipFill>
        <p:spPr>
          <a:xfrm>
            <a:off x="3357554" y="4071942"/>
            <a:ext cx="60955" cy="85337"/>
          </a:xfrm>
          <a:prstGeom prst="rect">
            <a:avLst/>
          </a:prstGeom>
        </p:spPr>
      </p:pic>
      <p:pic>
        <p:nvPicPr>
          <p:cNvPr id="48" name="Bildobjekt 47" descr="Boll.png"/>
          <p:cNvPicPr>
            <a:picLocks noChangeAspect="1"/>
          </p:cNvPicPr>
          <p:nvPr/>
        </p:nvPicPr>
        <p:blipFill>
          <a:blip r:embed="rId3" cstate="print"/>
          <a:stretch>
            <a:fillRect/>
          </a:stretch>
        </p:blipFill>
        <p:spPr>
          <a:xfrm>
            <a:off x="3510913" y="4000504"/>
            <a:ext cx="60955" cy="85337"/>
          </a:xfrm>
          <a:prstGeom prst="rect">
            <a:avLst/>
          </a:prstGeom>
        </p:spPr>
      </p:pic>
      <p:pic>
        <p:nvPicPr>
          <p:cNvPr id="49" name="Bildobjekt 48" descr="Boll.png"/>
          <p:cNvPicPr>
            <a:picLocks noChangeAspect="1"/>
          </p:cNvPicPr>
          <p:nvPr/>
        </p:nvPicPr>
        <p:blipFill>
          <a:blip r:embed="rId3" cstate="print"/>
          <a:stretch>
            <a:fillRect/>
          </a:stretch>
        </p:blipFill>
        <p:spPr>
          <a:xfrm>
            <a:off x="3500430" y="4143380"/>
            <a:ext cx="60955" cy="85337"/>
          </a:xfrm>
          <a:prstGeom prst="rect">
            <a:avLst/>
          </a:prstGeom>
        </p:spPr>
      </p:pic>
      <p:sp>
        <p:nvSpPr>
          <p:cNvPr id="50" name="Likbent triangel 49"/>
          <p:cNvSpPr/>
          <p:nvPr/>
        </p:nvSpPr>
        <p:spPr>
          <a:xfrm>
            <a:off x="2928926" y="407194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51" name="textruta 50"/>
          <p:cNvSpPr txBox="1"/>
          <p:nvPr/>
        </p:nvSpPr>
        <p:spPr>
          <a:xfrm>
            <a:off x="2357422" y="4714884"/>
            <a:ext cx="282450" cy="369332"/>
          </a:xfrm>
          <a:prstGeom prst="rect">
            <a:avLst/>
          </a:prstGeom>
          <a:noFill/>
        </p:spPr>
        <p:txBody>
          <a:bodyPr wrap="none" rtlCol="0">
            <a:spAutoFit/>
          </a:bodyPr>
          <a:lstStyle/>
          <a:p>
            <a:r>
              <a:rPr lang="sv-SE" dirty="0"/>
              <a:t>L</a:t>
            </a:r>
          </a:p>
        </p:txBody>
      </p:sp>
      <p:sp>
        <p:nvSpPr>
          <p:cNvPr id="52" name="Frihandsfigur 51"/>
          <p:cNvSpPr/>
          <p:nvPr/>
        </p:nvSpPr>
        <p:spPr>
          <a:xfrm>
            <a:off x="2225899" y="3820732"/>
            <a:ext cx="929425" cy="2077792"/>
          </a:xfrm>
          <a:custGeom>
            <a:avLst/>
            <a:gdLst>
              <a:gd name="connsiteX0" fmla="*/ 929425 w 929425"/>
              <a:gd name="connsiteY0" fmla="*/ 30051 h 2077792"/>
              <a:gd name="connsiteX1" fmla="*/ 581695 w 929425"/>
              <a:gd name="connsiteY1" fmla="*/ 42930 h 2077792"/>
              <a:gd name="connsiteX2" fmla="*/ 543059 w 929425"/>
              <a:gd name="connsiteY2" fmla="*/ 287629 h 2077792"/>
              <a:gd name="connsiteX3" fmla="*/ 349876 w 929425"/>
              <a:gd name="connsiteY3" fmla="*/ 339144 h 2077792"/>
              <a:gd name="connsiteX4" fmla="*/ 375633 w 929425"/>
              <a:gd name="connsiteY4" fmla="*/ 558085 h 2077792"/>
              <a:gd name="connsiteX5" fmla="*/ 169571 w 929425"/>
              <a:gd name="connsiteY5" fmla="*/ 686874 h 2077792"/>
              <a:gd name="connsiteX6" fmla="*/ 336997 w 929425"/>
              <a:gd name="connsiteY6" fmla="*/ 764147 h 2077792"/>
              <a:gd name="connsiteX7" fmla="*/ 27904 w 929425"/>
              <a:gd name="connsiteY7" fmla="*/ 918693 h 2077792"/>
              <a:gd name="connsiteX8" fmla="*/ 504422 w 929425"/>
              <a:gd name="connsiteY8" fmla="*/ 983088 h 2077792"/>
              <a:gd name="connsiteX9" fmla="*/ 362755 w 929425"/>
              <a:gd name="connsiteY9" fmla="*/ 1317938 h 2077792"/>
              <a:gd name="connsiteX10" fmla="*/ 517301 w 929425"/>
              <a:gd name="connsiteY10" fmla="*/ 1459606 h 2077792"/>
              <a:gd name="connsiteX11" fmla="*/ 272602 w 929425"/>
              <a:gd name="connsiteY11" fmla="*/ 1794457 h 2077792"/>
              <a:gd name="connsiteX12" fmla="*/ 401391 w 929425"/>
              <a:gd name="connsiteY12" fmla="*/ 1987640 h 2077792"/>
              <a:gd name="connsiteX13" fmla="*/ 221087 w 929425"/>
              <a:gd name="connsiteY13" fmla="*/ 2077792 h 20777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29425" h="2077792">
                <a:moveTo>
                  <a:pt x="929425" y="30051"/>
                </a:moveTo>
                <a:cubicBezTo>
                  <a:pt x="787757" y="15025"/>
                  <a:pt x="646089" y="0"/>
                  <a:pt x="581695" y="42930"/>
                </a:cubicBezTo>
                <a:cubicBezTo>
                  <a:pt x="517301" y="85860"/>
                  <a:pt x="581695" y="238260"/>
                  <a:pt x="543059" y="287629"/>
                </a:cubicBezTo>
                <a:cubicBezTo>
                  <a:pt x="504423" y="336998"/>
                  <a:pt x="377780" y="294068"/>
                  <a:pt x="349876" y="339144"/>
                </a:cubicBezTo>
                <a:cubicBezTo>
                  <a:pt x="321972" y="384220"/>
                  <a:pt x="405684" y="500130"/>
                  <a:pt x="375633" y="558085"/>
                </a:cubicBezTo>
                <a:cubicBezTo>
                  <a:pt x="345582" y="616040"/>
                  <a:pt x="176010" y="652530"/>
                  <a:pt x="169571" y="686874"/>
                </a:cubicBezTo>
                <a:cubicBezTo>
                  <a:pt x="163132" y="721218"/>
                  <a:pt x="360608" y="725511"/>
                  <a:pt x="336997" y="764147"/>
                </a:cubicBezTo>
                <a:cubicBezTo>
                  <a:pt x="313386" y="802783"/>
                  <a:pt x="0" y="882203"/>
                  <a:pt x="27904" y="918693"/>
                </a:cubicBezTo>
                <a:cubicBezTo>
                  <a:pt x="55808" y="955183"/>
                  <a:pt x="448614" y="916547"/>
                  <a:pt x="504422" y="983088"/>
                </a:cubicBezTo>
                <a:cubicBezTo>
                  <a:pt x="560231" y="1049629"/>
                  <a:pt x="360609" y="1238518"/>
                  <a:pt x="362755" y="1317938"/>
                </a:cubicBezTo>
                <a:cubicBezTo>
                  <a:pt x="364902" y="1397358"/>
                  <a:pt x="532327" y="1380186"/>
                  <a:pt x="517301" y="1459606"/>
                </a:cubicBezTo>
                <a:cubicBezTo>
                  <a:pt x="502276" y="1539026"/>
                  <a:pt x="291920" y="1706451"/>
                  <a:pt x="272602" y="1794457"/>
                </a:cubicBezTo>
                <a:cubicBezTo>
                  <a:pt x="253284" y="1882463"/>
                  <a:pt x="409977" y="1940418"/>
                  <a:pt x="401391" y="1987640"/>
                </a:cubicBezTo>
                <a:cubicBezTo>
                  <a:pt x="392805" y="2034862"/>
                  <a:pt x="306946" y="2056327"/>
                  <a:pt x="221087" y="2077792"/>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53" name="textruta 52"/>
          <p:cNvSpPr txBox="1"/>
          <p:nvPr/>
        </p:nvSpPr>
        <p:spPr>
          <a:xfrm>
            <a:off x="428596" y="857232"/>
            <a:ext cx="324128" cy="369332"/>
          </a:xfrm>
          <a:prstGeom prst="rect">
            <a:avLst/>
          </a:prstGeom>
          <a:noFill/>
        </p:spPr>
        <p:txBody>
          <a:bodyPr wrap="none" rtlCol="0">
            <a:spAutoFit/>
          </a:bodyPr>
          <a:lstStyle/>
          <a:p>
            <a:r>
              <a:rPr lang="sv-SE" b="1" dirty="0"/>
              <a:t>A</a:t>
            </a:r>
          </a:p>
        </p:txBody>
      </p:sp>
      <p:sp>
        <p:nvSpPr>
          <p:cNvPr id="54" name="textruta 53"/>
          <p:cNvSpPr txBox="1"/>
          <p:nvPr/>
        </p:nvSpPr>
        <p:spPr>
          <a:xfrm>
            <a:off x="2786050" y="3500438"/>
            <a:ext cx="314510" cy="369332"/>
          </a:xfrm>
          <a:prstGeom prst="rect">
            <a:avLst/>
          </a:prstGeom>
          <a:noFill/>
        </p:spPr>
        <p:txBody>
          <a:bodyPr wrap="none" rtlCol="0">
            <a:spAutoFit/>
          </a:bodyPr>
          <a:lstStyle/>
          <a:p>
            <a:r>
              <a:rPr lang="sv-SE" b="1" dirty="0"/>
              <a:t>B</a:t>
            </a:r>
          </a:p>
        </p:txBody>
      </p:sp>
      <p:pic>
        <p:nvPicPr>
          <p:cNvPr id="56" name="Picture 55"/>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ruta 3"/>
          <p:cNvSpPr txBox="1"/>
          <p:nvPr/>
        </p:nvSpPr>
        <p:spPr>
          <a:xfrm>
            <a:off x="500034" y="1124744"/>
            <a:ext cx="8643966" cy="5509200"/>
          </a:xfrm>
          <a:prstGeom prst="rect">
            <a:avLst/>
          </a:prstGeom>
          <a:noFill/>
        </p:spPr>
        <p:txBody>
          <a:bodyPr wrap="square" rtlCol="0">
            <a:spAutoFit/>
          </a:bodyPr>
          <a:lstStyle/>
          <a:p>
            <a:r>
              <a:rPr lang="sv-SE" sz="1400" b="1" dirty="0"/>
              <a:t>11 år</a:t>
            </a:r>
          </a:p>
          <a:p>
            <a:r>
              <a:rPr lang="sv-SE" sz="1400" dirty="0"/>
              <a:t> </a:t>
            </a:r>
            <a:r>
              <a:rPr lang="sv-SE" sz="1200" dirty="0" smtClean="0"/>
              <a:t>När </a:t>
            </a:r>
            <a:r>
              <a:rPr lang="sv-SE" sz="1200" dirty="0"/>
              <a:t>spelarna är elva år så bör passningar och skott börja fungera bra. Våga därför testa lite fler </a:t>
            </a:r>
          </a:p>
          <a:p>
            <a:r>
              <a:rPr lang="sv-SE" sz="1200" dirty="0"/>
              <a:t>moment i övningarna och prata mer taktik. Skillnaden på övningarna går att se i övnings delen där du</a:t>
            </a:r>
          </a:p>
          <a:p>
            <a:r>
              <a:rPr lang="sv-SE" sz="1200" dirty="0"/>
              <a:t>kommer känna igen en del av dem. Samtidigt så får du inte vara rädd för att gå tillbaka i övningsdelen. Bara för att övningarna står under ”för elva år” i pärmen betyder inte att de passar just dina spelare.</a:t>
            </a:r>
          </a:p>
          <a:p>
            <a:r>
              <a:rPr lang="sv-SE" sz="1200" dirty="0"/>
              <a:t> </a:t>
            </a:r>
          </a:p>
          <a:p>
            <a:r>
              <a:rPr lang="sv-SE" sz="1200" u="sng" dirty="0"/>
              <a:t>Du som ledare:</a:t>
            </a:r>
            <a:endParaRPr lang="sv-SE" sz="1200" dirty="0"/>
          </a:p>
          <a:p>
            <a:r>
              <a:rPr lang="sv-SE" sz="1200" dirty="0"/>
              <a:t>Det går inte att tjata för mycket om hur viktigt det är att vara positiv som ledare. Du får dock inte bli ”mjäkig”. Spelarna blir mer och mer medveta om att göra poäng och vinna så var uppmärksam på hur de hanterar fram- och motgång. Både emot sig själva och sina medspelare.</a:t>
            </a:r>
          </a:p>
          <a:p>
            <a:r>
              <a:rPr lang="sv-SE" sz="1200" dirty="0"/>
              <a:t> </a:t>
            </a:r>
          </a:p>
          <a:p>
            <a:r>
              <a:rPr lang="sv-SE" sz="1200" u="sng" dirty="0"/>
              <a:t>Viktiga träningsmoment:</a:t>
            </a:r>
            <a:endParaRPr lang="sv-SE" sz="1200" dirty="0"/>
          </a:p>
          <a:p>
            <a:pPr lvl="0"/>
            <a:r>
              <a:rPr lang="sv-SE" sz="1200" dirty="0"/>
              <a:t>Pass i rörelse</a:t>
            </a:r>
          </a:p>
          <a:p>
            <a:pPr lvl="0"/>
            <a:r>
              <a:rPr lang="sv-SE" sz="1200" dirty="0"/>
              <a:t>Mottagning av pass i rörelse</a:t>
            </a:r>
          </a:p>
          <a:p>
            <a:pPr lvl="0"/>
            <a:r>
              <a:rPr lang="sv-SE" sz="1200" dirty="0"/>
              <a:t>Skott i rörelse</a:t>
            </a:r>
          </a:p>
          <a:p>
            <a:pPr lvl="0"/>
            <a:r>
              <a:rPr lang="sv-SE" sz="1200" dirty="0"/>
              <a:t>Grunder i taktik</a:t>
            </a:r>
          </a:p>
          <a:p>
            <a:r>
              <a:rPr lang="sv-SE" sz="1200" dirty="0"/>
              <a:t> </a:t>
            </a:r>
          </a:p>
          <a:p>
            <a:r>
              <a:rPr lang="sv-SE" sz="1200" u="sng" dirty="0" err="1"/>
              <a:t>Fys</a:t>
            </a:r>
            <a:r>
              <a:rPr lang="sv-SE" sz="1200" dirty="0"/>
              <a:t>:</a:t>
            </a:r>
          </a:p>
          <a:p>
            <a:pPr lvl="0"/>
            <a:r>
              <a:rPr lang="sv-SE" sz="1200" dirty="0"/>
              <a:t>Balans</a:t>
            </a:r>
          </a:p>
          <a:p>
            <a:pPr lvl="0"/>
            <a:r>
              <a:rPr lang="sv-SE" sz="1200" dirty="0"/>
              <a:t>Rumsorientering</a:t>
            </a:r>
          </a:p>
          <a:p>
            <a:pPr lvl="0"/>
            <a:r>
              <a:rPr lang="sv-SE" sz="1200" dirty="0"/>
              <a:t>Viss styrka</a:t>
            </a:r>
          </a:p>
          <a:p>
            <a:pPr lvl="0"/>
            <a:r>
              <a:rPr lang="sv-SE" sz="1200" dirty="0"/>
              <a:t>Aerob kondition</a:t>
            </a:r>
          </a:p>
          <a:p>
            <a:r>
              <a:rPr lang="sv-SE" sz="1200" dirty="0"/>
              <a:t> </a:t>
            </a:r>
          </a:p>
          <a:p>
            <a:r>
              <a:rPr lang="sv-SE" sz="1200" u="sng" dirty="0" err="1"/>
              <a:t>Uppvärming</a:t>
            </a:r>
            <a:r>
              <a:rPr lang="sv-SE" sz="1200" u="sng" dirty="0"/>
              <a:t> &amp; </a:t>
            </a:r>
            <a:r>
              <a:rPr lang="sv-SE" sz="1200" u="sng" dirty="0" err="1"/>
              <a:t>nervarvning</a:t>
            </a:r>
            <a:r>
              <a:rPr lang="sv-SE" sz="1200" u="sng" dirty="0"/>
              <a:t>:</a:t>
            </a:r>
            <a:endParaRPr lang="sv-SE" sz="1200" dirty="0"/>
          </a:p>
          <a:p>
            <a:r>
              <a:rPr lang="sv-SE" sz="1200" dirty="0"/>
              <a:t>Nu bör du börja lite mer löpning som uppvärmning. Börja med lite hopp och övningar under löpningen.</a:t>
            </a:r>
          </a:p>
          <a:p>
            <a:r>
              <a:rPr lang="sv-SE" sz="1200" dirty="0"/>
              <a:t>  </a:t>
            </a:r>
          </a:p>
          <a:p>
            <a:r>
              <a:rPr lang="sv-SE" sz="1200" u="sng" dirty="0"/>
              <a:t>Sisu </a:t>
            </a:r>
            <a:r>
              <a:rPr lang="sv-SE" sz="1200" u="sng" dirty="0" err="1"/>
              <a:t>projeket</a:t>
            </a:r>
            <a:r>
              <a:rPr lang="sv-SE" sz="1200" u="sng" dirty="0"/>
              <a:t>:</a:t>
            </a:r>
            <a:endParaRPr lang="sv-SE" sz="1200" dirty="0"/>
          </a:p>
          <a:p>
            <a:r>
              <a:rPr lang="sv-SE" sz="1200" i="1" dirty="0"/>
              <a:t>Fair Play </a:t>
            </a:r>
            <a:r>
              <a:rPr lang="sv-SE" sz="1200" dirty="0"/>
              <a:t>(4gånger/sesång, gärna på träningstid.)</a:t>
            </a:r>
          </a:p>
          <a:p>
            <a:r>
              <a:rPr lang="sv-SE" sz="1200" dirty="0"/>
              <a:t>Domaren är mycket viktig i alla idrotter. Vad vet dina spelare om reglerna egentligen? Kontakta SA för info.</a:t>
            </a:r>
          </a:p>
        </p:txBody>
      </p:sp>
      <p:pic>
        <p:nvPicPr>
          <p:cNvPr id="5" name="Picture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textruta 5"/>
          <p:cNvSpPr txBox="1"/>
          <p:nvPr/>
        </p:nvSpPr>
        <p:spPr>
          <a:xfrm>
            <a:off x="357158" y="214290"/>
            <a:ext cx="3714776" cy="400110"/>
          </a:xfrm>
          <a:prstGeom prst="rect">
            <a:avLst/>
          </a:prstGeom>
          <a:noFill/>
        </p:spPr>
        <p:txBody>
          <a:bodyPr wrap="square" rtlCol="0">
            <a:spAutoFit/>
          </a:bodyPr>
          <a:lstStyle>
            <a:defPPr>
              <a:defRPr lang="sv-SE"/>
            </a:defPPr>
            <a:lvl1pPr>
              <a:defRPr sz="2000" b="1">
                <a:solidFill>
                  <a:srgbClr val="E90118"/>
                </a:solidFill>
                <a:latin typeface="Times New Roman" pitchFamily="18" charset="0"/>
                <a:cs typeface="Times New Roman" pitchFamily="18" charset="0"/>
              </a:defRPr>
            </a:lvl1pPr>
          </a:lstStyle>
          <a:p>
            <a:r>
              <a:rPr lang="sv-SE" dirty="0"/>
              <a:t>Syfte: Passningar i rörelse</a:t>
            </a:r>
          </a:p>
        </p:txBody>
      </p:sp>
      <p:sp>
        <p:nvSpPr>
          <p:cNvPr id="7" name="textruta 6"/>
          <p:cNvSpPr txBox="1"/>
          <p:nvPr/>
        </p:nvSpPr>
        <p:spPr>
          <a:xfrm>
            <a:off x="4714876" y="1449938"/>
            <a:ext cx="4143404" cy="2339102"/>
          </a:xfrm>
          <a:prstGeom prst="rect">
            <a:avLst/>
          </a:prstGeom>
          <a:noFill/>
        </p:spPr>
        <p:txBody>
          <a:bodyPr wrap="square" rtlCol="0">
            <a:spAutoFit/>
          </a:bodyPr>
          <a:lstStyle/>
          <a:p>
            <a:pPr lvl="0"/>
            <a:r>
              <a:rPr lang="sv-SE" sz="1600" dirty="0"/>
              <a:t>1. Denna övningen påminner om femman fast det är spelaren i mitten som rör sig.</a:t>
            </a:r>
          </a:p>
          <a:p>
            <a:r>
              <a:rPr lang="sv-SE" sz="1600" dirty="0"/>
              <a:t>Spelaren rör sig runt konerna i mitten och passar till ”hörnspelarna” för att sedan få tillbaka den. Mottagningen är viktig i denna övningen för det är det som avgör huruvida passningen blir bra.</a:t>
            </a:r>
          </a:p>
          <a:p>
            <a:r>
              <a:rPr lang="sv-SE" sz="1600" dirty="0"/>
              <a:t> </a:t>
            </a:r>
          </a:p>
          <a:p>
            <a:pPr lvl="0"/>
            <a:endParaRPr lang="sv-SE" dirty="0">
              <a:solidFill>
                <a:schemeClr val="bg1">
                  <a:lumMod val="50000"/>
                </a:schemeClr>
              </a:solidFill>
            </a:endParaRPr>
          </a:p>
        </p:txBody>
      </p:sp>
      <p:cxnSp>
        <p:nvCxnSpPr>
          <p:cNvPr id="8" name="Rak 7"/>
          <p:cNvCxnSpPr/>
          <p:nvPr/>
        </p:nvCxnSpPr>
        <p:spPr>
          <a:xfrm>
            <a:off x="1357290" y="1428736"/>
            <a:ext cx="285752" cy="142876"/>
          </a:xfrm>
          <a:prstGeom prst="line">
            <a:avLst/>
          </a:prstGeom>
          <a:ln/>
        </p:spPr>
        <p:style>
          <a:lnRef idx="1">
            <a:schemeClr val="dk1"/>
          </a:lnRef>
          <a:fillRef idx="0">
            <a:schemeClr val="dk1"/>
          </a:fillRef>
          <a:effectRef idx="0">
            <a:schemeClr val="dk1"/>
          </a:effectRef>
          <a:fontRef idx="minor">
            <a:schemeClr val="tx1"/>
          </a:fontRef>
        </p:style>
      </p:cxnSp>
      <p:pic>
        <p:nvPicPr>
          <p:cNvPr id="9" name="Bildobjekt 8" descr="Skott.png"/>
          <p:cNvPicPr>
            <a:picLocks noChangeAspect="1"/>
          </p:cNvPicPr>
          <p:nvPr/>
        </p:nvPicPr>
        <p:blipFill>
          <a:blip r:embed="rId3" cstate="print"/>
          <a:stretch>
            <a:fillRect/>
          </a:stretch>
        </p:blipFill>
        <p:spPr>
          <a:xfrm rot="8998421">
            <a:off x="2175837" y="5333685"/>
            <a:ext cx="324000" cy="503234"/>
          </a:xfrm>
          <a:prstGeom prst="rect">
            <a:avLst/>
          </a:prstGeom>
        </p:spPr>
      </p:pic>
      <p:sp>
        <p:nvSpPr>
          <p:cNvPr id="10" name="Likbent triangel 9"/>
          <p:cNvSpPr/>
          <p:nvPr/>
        </p:nvSpPr>
        <p:spPr>
          <a:xfrm>
            <a:off x="857224" y="321468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1" name="Likbent triangel 10"/>
          <p:cNvSpPr/>
          <p:nvPr/>
        </p:nvSpPr>
        <p:spPr>
          <a:xfrm>
            <a:off x="857224" y="128586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2" name="Multiplicera 11"/>
          <p:cNvSpPr/>
          <p:nvPr/>
        </p:nvSpPr>
        <p:spPr>
          <a:xfrm flipV="1">
            <a:off x="1071538" y="114298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3" name="Bildobjekt 12" descr="Boll.png"/>
          <p:cNvPicPr>
            <a:picLocks noChangeAspect="1"/>
          </p:cNvPicPr>
          <p:nvPr/>
        </p:nvPicPr>
        <p:blipFill>
          <a:blip r:embed="rId4" cstate="print"/>
          <a:stretch>
            <a:fillRect/>
          </a:stretch>
        </p:blipFill>
        <p:spPr>
          <a:xfrm>
            <a:off x="1285852" y="1214422"/>
            <a:ext cx="60955" cy="85337"/>
          </a:xfrm>
          <a:prstGeom prst="rect">
            <a:avLst/>
          </a:prstGeom>
        </p:spPr>
      </p:pic>
      <p:sp>
        <p:nvSpPr>
          <p:cNvPr id="14" name="Multiplicera 13"/>
          <p:cNvSpPr/>
          <p:nvPr/>
        </p:nvSpPr>
        <p:spPr>
          <a:xfrm flipV="1">
            <a:off x="928662" y="300037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5" name="Likbent triangel 14"/>
          <p:cNvSpPr/>
          <p:nvPr/>
        </p:nvSpPr>
        <p:spPr>
          <a:xfrm>
            <a:off x="3929058" y="321468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6" name="Likbent triangel 15"/>
          <p:cNvSpPr/>
          <p:nvPr/>
        </p:nvSpPr>
        <p:spPr>
          <a:xfrm>
            <a:off x="3929058" y="128586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Multiplicera 16"/>
          <p:cNvSpPr/>
          <p:nvPr/>
        </p:nvSpPr>
        <p:spPr>
          <a:xfrm flipV="1">
            <a:off x="3857620" y="135729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8" name="Multiplicera 17"/>
          <p:cNvSpPr/>
          <p:nvPr/>
        </p:nvSpPr>
        <p:spPr>
          <a:xfrm flipV="1">
            <a:off x="3714744" y="314324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19" name="Rak pil 18"/>
          <p:cNvCxnSpPr/>
          <p:nvPr/>
        </p:nvCxnSpPr>
        <p:spPr>
          <a:xfrm rot="10800000" flipV="1">
            <a:off x="2643174" y="1643050"/>
            <a:ext cx="1143008" cy="35719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0" name="Likbent triangel 19"/>
          <p:cNvSpPr/>
          <p:nvPr/>
        </p:nvSpPr>
        <p:spPr>
          <a:xfrm>
            <a:off x="2928926" y="214311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21" name="Rak 20"/>
          <p:cNvCxnSpPr/>
          <p:nvPr/>
        </p:nvCxnSpPr>
        <p:spPr>
          <a:xfrm>
            <a:off x="1714480" y="1643050"/>
            <a:ext cx="285752" cy="142876"/>
          </a:xfrm>
          <a:prstGeom prst="line">
            <a:avLst/>
          </a:prstGeom>
          <a:ln/>
        </p:spPr>
        <p:style>
          <a:lnRef idx="1">
            <a:schemeClr val="dk1"/>
          </a:lnRef>
          <a:fillRef idx="0">
            <a:schemeClr val="dk1"/>
          </a:fillRef>
          <a:effectRef idx="0">
            <a:schemeClr val="dk1"/>
          </a:effectRef>
          <a:fontRef idx="minor">
            <a:schemeClr val="tx1"/>
          </a:fontRef>
        </p:style>
      </p:cxnSp>
      <p:cxnSp>
        <p:nvCxnSpPr>
          <p:cNvPr id="22" name="Rak 21"/>
          <p:cNvCxnSpPr/>
          <p:nvPr/>
        </p:nvCxnSpPr>
        <p:spPr>
          <a:xfrm>
            <a:off x="2214546" y="1857364"/>
            <a:ext cx="285752" cy="142876"/>
          </a:xfrm>
          <a:prstGeom prst="line">
            <a:avLst/>
          </a:prstGeom>
          <a:ln/>
        </p:spPr>
        <p:style>
          <a:lnRef idx="1">
            <a:schemeClr val="dk1"/>
          </a:lnRef>
          <a:fillRef idx="0">
            <a:schemeClr val="dk1"/>
          </a:fillRef>
          <a:effectRef idx="0">
            <a:schemeClr val="dk1"/>
          </a:effectRef>
          <a:fontRef idx="minor">
            <a:schemeClr val="tx1"/>
          </a:fontRef>
        </p:style>
      </p:cxnSp>
      <p:sp>
        <p:nvSpPr>
          <p:cNvPr id="23" name="Likbent triangel 22"/>
          <p:cNvSpPr/>
          <p:nvPr/>
        </p:nvSpPr>
        <p:spPr>
          <a:xfrm>
            <a:off x="1928794" y="285749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4" name="Likbent triangel 23"/>
          <p:cNvSpPr/>
          <p:nvPr/>
        </p:nvSpPr>
        <p:spPr>
          <a:xfrm>
            <a:off x="2928926" y="285749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5" name="Likbent triangel 24"/>
          <p:cNvSpPr/>
          <p:nvPr/>
        </p:nvSpPr>
        <p:spPr>
          <a:xfrm>
            <a:off x="2000232" y="214311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6" name="Frihandsfigur 25"/>
          <p:cNvSpPr/>
          <p:nvPr/>
        </p:nvSpPr>
        <p:spPr>
          <a:xfrm>
            <a:off x="1822361" y="1979053"/>
            <a:ext cx="573109" cy="364902"/>
          </a:xfrm>
          <a:custGeom>
            <a:avLst/>
            <a:gdLst>
              <a:gd name="connsiteX0" fmla="*/ 573109 w 573109"/>
              <a:gd name="connsiteY0" fmla="*/ 107324 h 364902"/>
              <a:gd name="connsiteX1" fmla="*/ 264016 w 573109"/>
              <a:gd name="connsiteY1" fmla="*/ 4293 h 364902"/>
              <a:gd name="connsiteX2" fmla="*/ 109470 w 573109"/>
              <a:gd name="connsiteY2" fmla="*/ 133082 h 364902"/>
              <a:gd name="connsiteX3" fmla="*/ 6439 w 573109"/>
              <a:gd name="connsiteY3" fmla="*/ 184598 h 364902"/>
              <a:gd name="connsiteX4" fmla="*/ 70833 w 573109"/>
              <a:gd name="connsiteY4" fmla="*/ 364902 h 3649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3109" h="364902">
                <a:moveTo>
                  <a:pt x="573109" y="107324"/>
                </a:moveTo>
                <a:cubicBezTo>
                  <a:pt x="457199" y="53662"/>
                  <a:pt x="341289" y="0"/>
                  <a:pt x="264016" y="4293"/>
                </a:cubicBezTo>
                <a:cubicBezTo>
                  <a:pt x="186743" y="8586"/>
                  <a:pt x="152399" y="103031"/>
                  <a:pt x="109470" y="133082"/>
                </a:cubicBezTo>
                <a:cubicBezTo>
                  <a:pt x="66541" y="163133"/>
                  <a:pt x="12879" y="145961"/>
                  <a:pt x="6439" y="184598"/>
                </a:cubicBezTo>
                <a:cubicBezTo>
                  <a:pt x="0" y="223235"/>
                  <a:pt x="35416" y="294068"/>
                  <a:pt x="70833" y="364902"/>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27" name="Rak 26"/>
          <p:cNvCxnSpPr/>
          <p:nvPr/>
        </p:nvCxnSpPr>
        <p:spPr>
          <a:xfrm rot="5400000" flipH="1" flipV="1">
            <a:off x="1643042" y="2285992"/>
            <a:ext cx="214314" cy="214314"/>
          </a:xfrm>
          <a:prstGeom prst="line">
            <a:avLst/>
          </a:prstGeom>
          <a:ln/>
        </p:spPr>
        <p:style>
          <a:lnRef idx="1">
            <a:schemeClr val="dk1"/>
          </a:lnRef>
          <a:fillRef idx="0">
            <a:schemeClr val="dk1"/>
          </a:fillRef>
          <a:effectRef idx="0">
            <a:schemeClr val="dk1"/>
          </a:effectRef>
          <a:fontRef idx="minor">
            <a:schemeClr val="tx1"/>
          </a:fontRef>
        </p:style>
      </p:cxnSp>
      <p:cxnSp>
        <p:nvCxnSpPr>
          <p:cNvPr id="28" name="Rak 27"/>
          <p:cNvCxnSpPr/>
          <p:nvPr/>
        </p:nvCxnSpPr>
        <p:spPr>
          <a:xfrm rot="5400000" flipH="1" flipV="1">
            <a:off x="1357290" y="2571744"/>
            <a:ext cx="214314" cy="214314"/>
          </a:xfrm>
          <a:prstGeom prst="line">
            <a:avLst/>
          </a:prstGeom>
          <a:ln/>
        </p:spPr>
        <p:style>
          <a:lnRef idx="1">
            <a:schemeClr val="dk1"/>
          </a:lnRef>
          <a:fillRef idx="0">
            <a:schemeClr val="dk1"/>
          </a:fillRef>
          <a:effectRef idx="0">
            <a:schemeClr val="dk1"/>
          </a:effectRef>
          <a:fontRef idx="minor">
            <a:schemeClr val="tx1"/>
          </a:fontRef>
        </p:style>
      </p:cxnSp>
      <p:cxnSp>
        <p:nvCxnSpPr>
          <p:cNvPr id="29" name="Rak 28"/>
          <p:cNvCxnSpPr/>
          <p:nvPr/>
        </p:nvCxnSpPr>
        <p:spPr>
          <a:xfrm rot="5400000" flipH="1" flipV="1">
            <a:off x="1071538" y="2857496"/>
            <a:ext cx="214314" cy="214314"/>
          </a:xfrm>
          <a:prstGeom prst="line">
            <a:avLst/>
          </a:prstGeom>
          <a:ln/>
        </p:spPr>
        <p:style>
          <a:lnRef idx="1">
            <a:schemeClr val="dk1"/>
          </a:lnRef>
          <a:fillRef idx="0">
            <a:schemeClr val="dk1"/>
          </a:fillRef>
          <a:effectRef idx="0">
            <a:schemeClr val="dk1"/>
          </a:effectRef>
          <a:fontRef idx="minor">
            <a:schemeClr val="tx1"/>
          </a:fontRef>
        </p:style>
      </p:cxnSp>
      <p:cxnSp>
        <p:nvCxnSpPr>
          <p:cNvPr id="30" name="Rak pil 29"/>
          <p:cNvCxnSpPr/>
          <p:nvPr/>
        </p:nvCxnSpPr>
        <p:spPr>
          <a:xfrm rot="5400000">
            <a:off x="1750199" y="2536025"/>
            <a:ext cx="21431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1" name="Rak 30"/>
          <p:cNvCxnSpPr/>
          <p:nvPr/>
        </p:nvCxnSpPr>
        <p:spPr>
          <a:xfrm flipV="1">
            <a:off x="1142976" y="2928934"/>
            <a:ext cx="285752" cy="214314"/>
          </a:xfrm>
          <a:prstGeom prst="line">
            <a:avLst/>
          </a:prstGeom>
          <a:ln/>
        </p:spPr>
        <p:style>
          <a:lnRef idx="1">
            <a:schemeClr val="dk1"/>
          </a:lnRef>
          <a:fillRef idx="0">
            <a:schemeClr val="dk1"/>
          </a:fillRef>
          <a:effectRef idx="0">
            <a:schemeClr val="dk1"/>
          </a:effectRef>
          <a:fontRef idx="minor">
            <a:schemeClr val="tx1"/>
          </a:fontRef>
        </p:style>
      </p:cxnSp>
      <p:cxnSp>
        <p:nvCxnSpPr>
          <p:cNvPr id="32" name="Rak 31"/>
          <p:cNvCxnSpPr/>
          <p:nvPr/>
        </p:nvCxnSpPr>
        <p:spPr>
          <a:xfrm flipV="1">
            <a:off x="1500166" y="2643182"/>
            <a:ext cx="285752" cy="214314"/>
          </a:xfrm>
          <a:prstGeom prst="line">
            <a:avLst/>
          </a:prstGeom>
          <a:ln/>
        </p:spPr>
        <p:style>
          <a:lnRef idx="1">
            <a:schemeClr val="dk1"/>
          </a:lnRef>
          <a:fillRef idx="0">
            <a:schemeClr val="dk1"/>
          </a:fillRef>
          <a:effectRef idx="0">
            <a:schemeClr val="dk1"/>
          </a:effectRef>
          <a:fontRef idx="minor">
            <a:schemeClr val="tx1"/>
          </a:fontRef>
        </p:style>
      </p:cxnSp>
      <p:sp>
        <p:nvSpPr>
          <p:cNvPr id="33" name="Frihandsfigur 32"/>
          <p:cNvSpPr/>
          <p:nvPr/>
        </p:nvSpPr>
        <p:spPr>
          <a:xfrm>
            <a:off x="1695718" y="2717442"/>
            <a:ext cx="442175" cy="440029"/>
          </a:xfrm>
          <a:custGeom>
            <a:avLst/>
            <a:gdLst>
              <a:gd name="connsiteX0" fmla="*/ 107324 w 442175"/>
              <a:gd name="connsiteY0" fmla="*/ 0 h 440029"/>
              <a:gd name="connsiteX1" fmla="*/ 4293 w 442175"/>
              <a:gd name="connsiteY1" fmla="*/ 218941 h 440029"/>
              <a:gd name="connsiteX2" fmla="*/ 81567 w 442175"/>
              <a:gd name="connsiteY2" fmla="*/ 283335 h 440029"/>
              <a:gd name="connsiteX3" fmla="*/ 133082 w 442175"/>
              <a:gd name="connsiteY3" fmla="*/ 425003 h 440029"/>
              <a:gd name="connsiteX4" fmla="*/ 352023 w 442175"/>
              <a:gd name="connsiteY4" fmla="*/ 373488 h 440029"/>
              <a:gd name="connsiteX5" fmla="*/ 442175 w 442175"/>
              <a:gd name="connsiteY5" fmla="*/ 386366 h 4400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2175" h="440029">
                <a:moveTo>
                  <a:pt x="107324" y="0"/>
                </a:moveTo>
                <a:cubicBezTo>
                  <a:pt x="57955" y="85859"/>
                  <a:pt x="8586" y="171719"/>
                  <a:pt x="4293" y="218941"/>
                </a:cubicBezTo>
                <a:cubicBezTo>
                  <a:pt x="0" y="266164"/>
                  <a:pt x="60102" y="248991"/>
                  <a:pt x="81567" y="283335"/>
                </a:cubicBezTo>
                <a:cubicBezTo>
                  <a:pt x="103032" y="317679"/>
                  <a:pt x="88006" y="409977"/>
                  <a:pt x="133082" y="425003"/>
                </a:cubicBezTo>
                <a:cubicBezTo>
                  <a:pt x="178158" y="440029"/>
                  <a:pt x="300508" y="379928"/>
                  <a:pt x="352023" y="373488"/>
                </a:cubicBezTo>
                <a:cubicBezTo>
                  <a:pt x="403539" y="367049"/>
                  <a:pt x="422857" y="376707"/>
                  <a:pt x="442175" y="386366"/>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34" name="Rak 33"/>
          <p:cNvCxnSpPr/>
          <p:nvPr/>
        </p:nvCxnSpPr>
        <p:spPr>
          <a:xfrm>
            <a:off x="2143108" y="3143248"/>
            <a:ext cx="428628" cy="71438"/>
          </a:xfrm>
          <a:prstGeom prst="line">
            <a:avLst/>
          </a:prstGeom>
          <a:ln/>
        </p:spPr>
        <p:style>
          <a:lnRef idx="1">
            <a:schemeClr val="dk1"/>
          </a:lnRef>
          <a:fillRef idx="0">
            <a:schemeClr val="dk1"/>
          </a:fillRef>
          <a:effectRef idx="0">
            <a:schemeClr val="dk1"/>
          </a:effectRef>
          <a:fontRef idx="minor">
            <a:schemeClr val="tx1"/>
          </a:fontRef>
        </p:style>
      </p:cxnSp>
      <p:cxnSp>
        <p:nvCxnSpPr>
          <p:cNvPr id="35" name="Rak 34"/>
          <p:cNvCxnSpPr/>
          <p:nvPr/>
        </p:nvCxnSpPr>
        <p:spPr>
          <a:xfrm>
            <a:off x="2714612" y="3214686"/>
            <a:ext cx="428628" cy="71438"/>
          </a:xfrm>
          <a:prstGeom prst="line">
            <a:avLst/>
          </a:prstGeom>
          <a:ln/>
        </p:spPr>
        <p:style>
          <a:lnRef idx="1">
            <a:schemeClr val="dk1"/>
          </a:lnRef>
          <a:fillRef idx="0">
            <a:schemeClr val="dk1"/>
          </a:fillRef>
          <a:effectRef idx="0">
            <a:schemeClr val="dk1"/>
          </a:effectRef>
          <a:fontRef idx="minor">
            <a:schemeClr val="tx1"/>
          </a:fontRef>
        </p:style>
      </p:cxnSp>
      <p:cxnSp>
        <p:nvCxnSpPr>
          <p:cNvPr id="36" name="Rak 35"/>
          <p:cNvCxnSpPr/>
          <p:nvPr/>
        </p:nvCxnSpPr>
        <p:spPr>
          <a:xfrm>
            <a:off x="3286116" y="3286124"/>
            <a:ext cx="428628" cy="71438"/>
          </a:xfrm>
          <a:prstGeom prst="line">
            <a:avLst/>
          </a:prstGeom>
          <a:ln/>
        </p:spPr>
        <p:style>
          <a:lnRef idx="1">
            <a:schemeClr val="dk1"/>
          </a:lnRef>
          <a:fillRef idx="0">
            <a:schemeClr val="dk1"/>
          </a:fillRef>
          <a:effectRef idx="0">
            <a:schemeClr val="dk1"/>
          </a:effectRef>
          <a:fontRef idx="minor">
            <a:schemeClr val="tx1"/>
          </a:fontRef>
        </p:style>
      </p:cxnSp>
      <p:sp>
        <p:nvSpPr>
          <p:cNvPr id="37" name="Multiplicera 36"/>
          <p:cNvSpPr/>
          <p:nvPr/>
        </p:nvSpPr>
        <p:spPr>
          <a:xfrm flipV="1">
            <a:off x="857224" y="7857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8" name="Multiplicera 37"/>
          <p:cNvSpPr/>
          <p:nvPr/>
        </p:nvSpPr>
        <p:spPr>
          <a:xfrm flipV="1">
            <a:off x="1000100" y="92867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39" name="Bildobjekt 38" descr="Boll.png"/>
          <p:cNvPicPr>
            <a:picLocks noChangeAspect="1"/>
          </p:cNvPicPr>
          <p:nvPr/>
        </p:nvPicPr>
        <p:blipFill>
          <a:blip r:embed="rId4" cstate="print"/>
          <a:stretch>
            <a:fillRect/>
          </a:stretch>
        </p:blipFill>
        <p:spPr>
          <a:xfrm>
            <a:off x="1214414" y="928670"/>
            <a:ext cx="60955" cy="85337"/>
          </a:xfrm>
          <a:prstGeom prst="rect">
            <a:avLst/>
          </a:prstGeom>
        </p:spPr>
      </p:pic>
      <p:pic>
        <p:nvPicPr>
          <p:cNvPr id="40" name="Bildobjekt 39" descr="Boll.png"/>
          <p:cNvPicPr>
            <a:picLocks noChangeAspect="1"/>
          </p:cNvPicPr>
          <p:nvPr/>
        </p:nvPicPr>
        <p:blipFill>
          <a:blip r:embed="rId4" cstate="print"/>
          <a:stretch>
            <a:fillRect/>
          </a:stretch>
        </p:blipFill>
        <p:spPr>
          <a:xfrm>
            <a:off x="1285852" y="1071546"/>
            <a:ext cx="60955" cy="85337"/>
          </a:xfrm>
          <a:prstGeom prst="rect">
            <a:avLst/>
          </a:prstGeom>
        </p:spPr>
      </p:pic>
      <p:pic>
        <p:nvPicPr>
          <p:cNvPr id="41" name="Bildobjekt 40" descr="Boll.png"/>
          <p:cNvPicPr>
            <a:picLocks noChangeAspect="1"/>
          </p:cNvPicPr>
          <p:nvPr/>
        </p:nvPicPr>
        <p:blipFill>
          <a:blip r:embed="rId4" cstate="print"/>
          <a:stretch>
            <a:fillRect/>
          </a:stretch>
        </p:blipFill>
        <p:spPr>
          <a:xfrm>
            <a:off x="1357290" y="914771"/>
            <a:ext cx="60955" cy="85337"/>
          </a:xfrm>
          <a:prstGeom prst="rect">
            <a:avLst/>
          </a:prstGeom>
        </p:spPr>
      </p:pic>
      <p:pic>
        <p:nvPicPr>
          <p:cNvPr id="42" name="Bildobjekt 41" descr="Boll.png"/>
          <p:cNvPicPr>
            <a:picLocks noChangeAspect="1"/>
          </p:cNvPicPr>
          <p:nvPr/>
        </p:nvPicPr>
        <p:blipFill>
          <a:blip r:embed="rId4" cstate="print"/>
          <a:stretch>
            <a:fillRect/>
          </a:stretch>
        </p:blipFill>
        <p:spPr>
          <a:xfrm>
            <a:off x="1428728" y="1067171"/>
            <a:ext cx="60955" cy="85337"/>
          </a:xfrm>
          <a:prstGeom prst="rect">
            <a:avLst/>
          </a:prstGeom>
        </p:spPr>
      </p:pic>
      <p:pic>
        <p:nvPicPr>
          <p:cNvPr id="43" name="Bildobjekt 42" descr="Boll.png"/>
          <p:cNvPicPr>
            <a:picLocks noChangeAspect="1"/>
          </p:cNvPicPr>
          <p:nvPr/>
        </p:nvPicPr>
        <p:blipFill>
          <a:blip r:embed="rId4" cstate="print"/>
          <a:stretch>
            <a:fillRect/>
          </a:stretch>
        </p:blipFill>
        <p:spPr>
          <a:xfrm>
            <a:off x="1285852" y="1414837"/>
            <a:ext cx="60955" cy="85337"/>
          </a:xfrm>
          <a:prstGeom prst="rect">
            <a:avLst/>
          </a:prstGeom>
        </p:spPr>
      </p:pic>
      <p:sp>
        <p:nvSpPr>
          <p:cNvPr id="44" name="Likbent triangel 43"/>
          <p:cNvSpPr/>
          <p:nvPr/>
        </p:nvSpPr>
        <p:spPr>
          <a:xfrm>
            <a:off x="857224" y="592933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5" name="Likbent triangel 44"/>
          <p:cNvSpPr/>
          <p:nvPr/>
        </p:nvSpPr>
        <p:spPr>
          <a:xfrm>
            <a:off x="857224" y="400050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6" name="Multiplicera 45"/>
          <p:cNvSpPr/>
          <p:nvPr/>
        </p:nvSpPr>
        <p:spPr>
          <a:xfrm flipV="1">
            <a:off x="1071538" y="385762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47" name="Bildobjekt 46" descr="Boll.png"/>
          <p:cNvPicPr>
            <a:picLocks noChangeAspect="1"/>
          </p:cNvPicPr>
          <p:nvPr/>
        </p:nvPicPr>
        <p:blipFill>
          <a:blip r:embed="rId4" cstate="print"/>
          <a:stretch>
            <a:fillRect/>
          </a:stretch>
        </p:blipFill>
        <p:spPr>
          <a:xfrm>
            <a:off x="4214810" y="6429396"/>
            <a:ext cx="60955" cy="85337"/>
          </a:xfrm>
          <a:prstGeom prst="rect">
            <a:avLst/>
          </a:prstGeom>
        </p:spPr>
      </p:pic>
      <p:sp>
        <p:nvSpPr>
          <p:cNvPr id="48" name="Multiplicera 47"/>
          <p:cNvSpPr/>
          <p:nvPr/>
        </p:nvSpPr>
        <p:spPr>
          <a:xfrm flipV="1">
            <a:off x="928662" y="571501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9" name="Likbent triangel 48"/>
          <p:cNvSpPr/>
          <p:nvPr/>
        </p:nvSpPr>
        <p:spPr>
          <a:xfrm>
            <a:off x="3929058" y="592933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50" name="Likbent triangel 49"/>
          <p:cNvSpPr/>
          <p:nvPr/>
        </p:nvSpPr>
        <p:spPr>
          <a:xfrm>
            <a:off x="3929058" y="400050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51" name="Multiplicera 50"/>
          <p:cNvSpPr/>
          <p:nvPr/>
        </p:nvSpPr>
        <p:spPr>
          <a:xfrm flipV="1">
            <a:off x="3857620" y="407194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2" name="Multiplicera 51"/>
          <p:cNvSpPr/>
          <p:nvPr/>
        </p:nvSpPr>
        <p:spPr>
          <a:xfrm flipV="1">
            <a:off x="2786050" y="428625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3" name="Likbent triangel 52"/>
          <p:cNvSpPr/>
          <p:nvPr/>
        </p:nvSpPr>
        <p:spPr>
          <a:xfrm>
            <a:off x="3071802" y="442913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54" name="Likbent triangel 53"/>
          <p:cNvSpPr/>
          <p:nvPr/>
        </p:nvSpPr>
        <p:spPr>
          <a:xfrm>
            <a:off x="1714480" y="514351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55" name="Likbent triangel 54"/>
          <p:cNvSpPr/>
          <p:nvPr/>
        </p:nvSpPr>
        <p:spPr>
          <a:xfrm>
            <a:off x="3000364" y="521495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56" name="Likbent triangel 55"/>
          <p:cNvSpPr/>
          <p:nvPr/>
        </p:nvSpPr>
        <p:spPr>
          <a:xfrm>
            <a:off x="1714480" y="442913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57" name="Multiplicera 56"/>
          <p:cNvSpPr/>
          <p:nvPr/>
        </p:nvSpPr>
        <p:spPr>
          <a:xfrm flipV="1">
            <a:off x="3786182" y="60007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8" name="Multiplicera 57"/>
          <p:cNvSpPr/>
          <p:nvPr/>
        </p:nvSpPr>
        <p:spPr>
          <a:xfrm flipV="1">
            <a:off x="3929058" y="614364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59" name="Bildobjekt 58" descr="Boll.png"/>
          <p:cNvPicPr>
            <a:picLocks noChangeAspect="1"/>
          </p:cNvPicPr>
          <p:nvPr/>
        </p:nvPicPr>
        <p:blipFill>
          <a:blip r:embed="rId4" cstate="print"/>
          <a:stretch>
            <a:fillRect/>
          </a:stretch>
        </p:blipFill>
        <p:spPr>
          <a:xfrm>
            <a:off x="4143372" y="6143644"/>
            <a:ext cx="60955" cy="85337"/>
          </a:xfrm>
          <a:prstGeom prst="rect">
            <a:avLst/>
          </a:prstGeom>
        </p:spPr>
      </p:pic>
      <p:pic>
        <p:nvPicPr>
          <p:cNvPr id="60" name="Bildobjekt 59" descr="Boll.png"/>
          <p:cNvPicPr>
            <a:picLocks noChangeAspect="1"/>
          </p:cNvPicPr>
          <p:nvPr/>
        </p:nvPicPr>
        <p:blipFill>
          <a:blip r:embed="rId4" cstate="print"/>
          <a:stretch>
            <a:fillRect/>
          </a:stretch>
        </p:blipFill>
        <p:spPr>
          <a:xfrm>
            <a:off x="4286248" y="6129745"/>
            <a:ext cx="60955" cy="85337"/>
          </a:xfrm>
          <a:prstGeom prst="rect">
            <a:avLst/>
          </a:prstGeom>
        </p:spPr>
      </p:pic>
      <p:pic>
        <p:nvPicPr>
          <p:cNvPr id="61" name="Bildobjekt 60" descr="Boll.png"/>
          <p:cNvPicPr>
            <a:picLocks noChangeAspect="1"/>
          </p:cNvPicPr>
          <p:nvPr/>
        </p:nvPicPr>
        <p:blipFill>
          <a:blip r:embed="rId4" cstate="print"/>
          <a:stretch>
            <a:fillRect/>
          </a:stretch>
        </p:blipFill>
        <p:spPr>
          <a:xfrm>
            <a:off x="4357686" y="6282145"/>
            <a:ext cx="60955" cy="85337"/>
          </a:xfrm>
          <a:prstGeom prst="rect">
            <a:avLst/>
          </a:prstGeom>
        </p:spPr>
      </p:pic>
      <p:cxnSp>
        <p:nvCxnSpPr>
          <p:cNvPr id="62" name="Rak pil 61"/>
          <p:cNvCxnSpPr/>
          <p:nvPr/>
        </p:nvCxnSpPr>
        <p:spPr>
          <a:xfrm rot="10800000">
            <a:off x="2428860" y="4500570"/>
            <a:ext cx="35719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63" name="Rak 62"/>
          <p:cNvCxnSpPr/>
          <p:nvPr/>
        </p:nvCxnSpPr>
        <p:spPr>
          <a:xfrm>
            <a:off x="1285852" y="4071942"/>
            <a:ext cx="428628" cy="142876"/>
          </a:xfrm>
          <a:prstGeom prst="line">
            <a:avLst/>
          </a:prstGeom>
          <a:ln/>
        </p:spPr>
        <p:style>
          <a:lnRef idx="1">
            <a:schemeClr val="dk1"/>
          </a:lnRef>
          <a:fillRef idx="0">
            <a:schemeClr val="dk1"/>
          </a:fillRef>
          <a:effectRef idx="0">
            <a:schemeClr val="dk1"/>
          </a:effectRef>
          <a:fontRef idx="minor">
            <a:schemeClr val="tx1"/>
          </a:fontRef>
        </p:style>
      </p:cxnSp>
      <p:cxnSp>
        <p:nvCxnSpPr>
          <p:cNvPr id="64" name="Rak 63"/>
          <p:cNvCxnSpPr/>
          <p:nvPr/>
        </p:nvCxnSpPr>
        <p:spPr>
          <a:xfrm>
            <a:off x="1857356" y="4214818"/>
            <a:ext cx="428628" cy="142876"/>
          </a:xfrm>
          <a:prstGeom prst="line">
            <a:avLst/>
          </a:prstGeom>
          <a:ln/>
        </p:spPr>
        <p:style>
          <a:lnRef idx="1">
            <a:schemeClr val="dk1"/>
          </a:lnRef>
          <a:fillRef idx="0">
            <a:schemeClr val="dk1"/>
          </a:fillRef>
          <a:effectRef idx="0">
            <a:schemeClr val="dk1"/>
          </a:effectRef>
          <a:fontRef idx="minor">
            <a:schemeClr val="tx1"/>
          </a:fontRef>
        </p:style>
      </p:cxnSp>
      <p:sp>
        <p:nvSpPr>
          <p:cNvPr id="65" name="Frihandsfigur 64"/>
          <p:cNvSpPr/>
          <p:nvPr/>
        </p:nvSpPr>
        <p:spPr>
          <a:xfrm>
            <a:off x="1517561" y="4305837"/>
            <a:ext cx="877909" cy="420709"/>
          </a:xfrm>
          <a:custGeom>
            <a:avLst/>
            <a:gdLst>
              <a:gd name="connsiteX0" fmla="*/ 877909 w 877909"/>
              <a:gd name="connsiteY0" fmla="*/ 188890 h 420709"/>
              <a:gd name="connsiteX1" fmla="*/ 723363 w 877909"/>
              <a:gd name="connsiteY1" fmla="*/ 124495 h 420709"/>
              <a:gd name="connsiteX2" fmla="*/ 671847 w 877909"/>
              <a:gd name="connsiteY2" fmla="*/ 240405 h 420709"/>
              <a:gd name="connsiteX3" fmla="*/ 594574 w 877909"/>
              <a:gd name="connsiteY3" fmla="*/ 137374 h 420709"/>
              <a:gd name="connsiteX4" fmla="*/ 478664 w 877909"/>
              <a:gd name="connsiteY4" fmla="*/ 176011 h 420709"/>
              <a:gd name="connsiteX5" fmla="*/ 246845 w 877909"/>
              <a:gd name="connsiteY5" fmla="*/ 8586 h 420709"/>
              <a:gd name="connsiteX6" fmla="*/ 27904 w 877909"/>
              <a:gd name="connsiteY6" fmla="*/ 124495 h 420709"/>
              <a:gd name="connsiteX7" fmla="*/ 79419 w 877909"/>
              <a:gd name="connsiteY7" fmla="*/ 279042 h 420709"/>
              <a:gd name="connsiteX8" fmla="*/ 221087 w 877909"/>
              <a:gd name="connsiteY8" fmla="*/ 369194 h 420709"/>
              <a:gd name="connsiteX9" fmla="*/ 53662 w 877909"/>
              <a:gd name="connsiteY9" fmla="*/ 420709 h 4207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77909" h="420709">
                <a:moveTo>
                  <a:pt x="877909" y="188890"/>
                </a:moveTo>
                <a:cubicBezTo>
                  <a:pt x="817808" y="152399"/>
                  <a:pt x="757707" y="115909"/>
                  <a:pt x="723363" y="124495"/>
                </a:cubicBezTo>
                <a:cubicBezTo>
                  <a:pt x="689019" y="133081"/>
                  <a:pt x="693312" y="238259"/>
                  <a:pt x="671847" y="240405"/>
                </a:cubicBezTo>
                <a:cubicBezTo>
                  <a:pt x="650382" y="242552"/>
                  <a:pt x="626771" y="148106"/>
                  <a:pt x="594574" y="137374"/>
                </a:cubicBezTo>
                <a:cubicBezTo>
                  <a:pt x="562377" y="126642"/>
                  <a:pt x="536619" y="197476"/>
                  <a:pt x="478664" y="176011"/>
                </a:cubicBezTo>
                <a:cubicBezTo>
                  <a:pt x="420709" y="154546"/>
                  <a:pt x="321972" y="17172"/>
                  <a:pt x="246845" y="8586"/>
                </a:cubicBezTo>
                <a:cubicBezTo>
                  <a:pt x="171718" y="0"/>
                  <a:pt x="55808" y="79419"/>
                  <a:pt x="27904" y="124495"/>
                </a:cubicBezTo>
                <a:cubicBezTo>
                  <a:pt x="0" y="169571"/>
                  <a:pt x="47222" y="238259"/>
                  <a:pt x="79419" y="279042"/>
                </a:cubicBezTo>
                <a:cubicBezTo>
                  <a:pt x="111616" y="319825"/>
                  <a:pt x="225380" y="345583"/>
                  <a:pt x="221087" y="369194"/>
                </a:cubicBezTo>
                <a:cubicBezTo>
                  <a:pt x="216794" y="392805"/>
                  <a:pt x="135228" y="406757"/>
                  <a:pt x="53662" y="420709"/>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66" name="Rak 65"/>
          <p:cNvCxnSpPr/>
          <p:nvPr/>
        </p:nvCxnSpPr>
        <p:spPr>
          <a:xfrm rot="5400000" flipH="1" flipV="1">
            <a:off x="1428728" y="4786322"/>
            <a:ext cx="142876" cy="142876"/>
          </a:xfrm>
          <a:prstGeom prst="line">
            <a:avLst/>
          </a:prstGeom>
          <a:ln/>
        </p:spPr>
        <p:style>
          <a:lnRef idx="1">
            <a:schemeClr val="dk1"/>
          </a:lnRef>
          <a:fillRef idx="0">
            <a:schemeClr val="dk1"/>
          </a:fillRef>
          <a:effectRef idx="0">
            <a:schemeClr val="dk1"/>
          </a:effectRef>
          <a:fontRef idx="minor">
            <a:schemeClr val="tx1"/>
          </a:fontRef>
        </p:style>
      </p:cxnSp>
      <p:cxnSp>
        <p:nvCxnSpPr>
          <p:cNvPr id="67" name="Rak 66"/>
          <p:cNvCxnSpPr/>
          <p:nvPr/>
        </p:nvCxnSpPr>
        <p:spPr>
          <a:xfrm rot="5400000" flipH="1" flipV="1">
            <a:off x="1250133" y="5036355"/>
            <a:ext cx="214314" cy="142876"/>
          </a:xfrm>
          <a:prstGeom prst="line">
            <a:avLst/>
          </a:prstGeom>
          <a:ln/>
        </p:spPr>
        <p:style>
          <a:lnRef idx="1">
            <a:schemeClr val="dk1"/>
          </a:lnRef>
          <a:fillRef idx="0">
            <a:schemeClr val="dk1"/>
          </a:fillRef>
          <a:effectRef idx="0">
            <a:schemeClr val="dk1"/>
          </a:effectRef>
          <a:fontRef idx="minor">
            <a:schemeClr val="tx1"/>
          </a:fontRef>
        </p:style>
      </p:cxnSp>
      <p:cxnSp>
        <p:nvCxnSpPr>
          <p:cNvPr id="68" name="Rak 67"/>
          <p:cNvCxnSpPr/>
          <p:nvPr/>
        </p:nvCxnSpPr>
        <p:spPr>
          <a:xfrm rot="5400000">
            <a:off x="1000100" y="5429264"/>
            <a:ext cx="285752" cy="142876"/>
          </a:xfrm>
          <a:prstGeom prst="line">
            <a:avLst/>
          </a:prstGeom>
          <a:ln/>
        </p:spPr>
        <p:style>
          <a:lnRef idx="1">
            <a:schemeClr val="dk1"/>
          </a:lnRef>
          <a:fillRef idx="0">
            <a:schemeClr val="dk1"/>
          </a:fillRef>
          <a:effectRef idx="0">
            <a:schemeClr val="dk1"/>
          </a:effectRef>
          <a:fontRef idx="minor">
            <a:schemeClr val="tx1"/>
          </a:fontRef>
        </p:style>
      </p:cxnSp>
      <p:cxnSp>
        <p:nvCxnSpPr>
          <p:cNvPr id="69" name="Rak 68"/>
          <p:cNvCxnSpPr/>
          <p:nvPr/>
        </p:nvCxnSpPr>
        <p:spPr>
          <a:xfrm rot="5400000">
            <a:off x="1071538" y="5429264"/>
            <a:ext cx="357190" cy="214314"/>
          </a:xfrm>
          <a:prstGeom prst="line">
            <a:avLst/>
          </a:prstGeom>
          <a:ln/>
        </p:spPr>
        <p:style>
          <a:lnRef idx="1">
            <a:schemeClr val="dk1"/>
          </a:lnRef>
          <a:fillRef idx="0">
            <a:schemeClr val="dk1"/>
          </a:fillRef>
          <a:effectRef idx="0">
            <a:schemeClr val="dk1"/>
          </a:effectRef>
          <a:fontRef idx="minor">
            <a:schemeClr val="tx1"/>
          </a:fontRef>
        </p:style>
      </p:cxnSp>
      <p:cxnSp>
        <p:nvCxnSpPr>
          <p:cNvPr id="70" name="Rak pil 69"/>
          <p:cNvCxnSpPr/>
          <p:nvPr/>
        </p:nvCxnSpPr>
        <p:spPr>
          <a:xfrm rot="16200000" flipH="1">
            <a:off x="1535885" y="4893479"/>
            <a:ext cx="285752"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71" name="Rak 70"/>
          <p:cNvCxnSpPr/>
          <p:nvPr/>
        </p:nvCxnSpPr>
        <p:spPr>
          <a:xfrm rot="5400000">
            <a:off x="1393009" y="5107793"/>
            <a:ext cx="214314" cy="142876"/>
          </a:xfrm>
          <a:prstGeom prst="line">
            <a:avLst/>
          </a:prstGeom>
          <a:ln/>
        </p:spPr>
        <p:style>
          <a:lnRef idx="1">
            <a:schemeClr val="dk1"/>
          </a:lnRef>
          <a:fillRef idx="0">
            <a:schemeClr val="dk1"/>
          </a:fillRef>
          <a:effectRef idx="0">
            <a:schemeClr val="dk1"/>
          </a:effectRef>
          <a:fontRef idx="minor">
            <a:schemeClr val="tx1"/>
          </a:fontRef>
        </p:style>
      </p:cxnSp>
      <p:sp>
        <p:nvSpPr>
          <p:cNvPr id="72" name="Frihandsfigur 71"/>
          <p:cNvSpPr/>
          <p:nvPr/>
        </p:nvSpPr>
        <p:spPr>
          <a:xfrm>
            <a:off x="1790163" y="4945487"/>
            <a:ext cx="528035" cy="296214"/>
          </a:xfrm>
          <a:custGeom>
            <a:avLst/>
            <a:gdLst>
              <a:gd name="connsiteX0" fmla="*/ 0 w 528035"/>
              <a:gd name="connsiteY0" fmla="*/ 64395 h 296214"/>
              <a:gd name="connsiteX1" fmla="*/ 309093 w 528035"/>
              <a:gd name="connsiteY1" fmla="*/ 12879 h 296214"/>
              <a:gd name="connsiteX2" fmla="*/ 257578 w 528035"/>
              <a:gd name="connsiteY2" fmla="*/ 141668 h 296214"/>
              <a:gd name="connsiteX3" fmla="*/ 489398 w 528035"/>
              <a:gd name="connsiteY3" fmla="*/ 141668 h 296214"/>
              <a:gd name="connsiteX4" fmla="*/ 489398 w 528035"/>
              <a:gd name="connsiteY4" fmla="*/ 296214 h 2962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8035" h="296214">
                <a:moveTo>
                  <a:pt x="0" y="64395"/>
                </a:moveTo>
                <a:cubicBezTo>
                  <a:pt x="133081" y="32197"/>
                  <a:pt x="266163" y="0"/>
                  <a:pt x="309093" y="12879"/>
                </a:cubicBezTo>
                <a:cubicBezTo>
                  <a:pt x="352023" y="25758"/>
                  <a:pt x="227527" y="120203"/>
                  <a:pt x="257578" y="141668"/>
                </a:cubicBezTo>
                <a:cubicBezTo>
                  <a:pt x="287629" y="163133"/>
                  <a:pt x="450761" y="115910"/>
                  <a:pt x="489398" y="141668"/>
                </a:cubicBezTo>
                <a:cubicBezTo>
                  <a:pt x="528035" y="167426"/>
                  <a:pt x="489398" y="296214"/>
                  <a:pt x="489398" y="296214"/>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73" name="TextBox 72"/>
          <p:cNvSpPr txBox="1"/>
          <p:nvPr/>
        </p:nvSpPr>
        <p:spPr>
          <a:xfrm>
            <a:off x="3357554" y="1357298"/>
            <a:ext cx="584519" cy="338554"/>
          </a:xfrm>
          <a:prstGeom prst="rect">
            <a:avLst/>
          </a:prstGeom>
          <a:noFill/>
        </p:spPr>
        <p:txBody>
          <a:bodyPr wrap="none" rtlCol="0">
            <a:spAutoFit/>
          </a:bodyPr>
          <a:lstStyle/>
          <a:p>
            <a:r>
              <a:rPr lang="sv-SE" sz="1600" dirty="0"/>
              <a:t>Start</a:t>
            </a:r>
          </a:p>
        </p:txBody>
      </p:sp>
      <p:pic>
        <p:nvPicPr>
          <p:cNvPr id="75" name="Picture 74"/>
          <p:cNvPicPr>
            <a:picLocks noChangeAspect="1"/>
          </p:cNvPicPr>
          <p:nvPr/>
        </p:nvPicPr>
        <p:blipFill>
          <a:blip r:embed="rId5"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textruta 5"/>
          <p:cNvSpPr txBox="1"/>
          <p:nvPr/>
        </p:nvSpPr>
        <p:spPr>
          <a:xfrm>
            <a:off x="357158" y="214290"/>
            <a:ext cx="5799018" cy="400110"/>
          </a:xfrm>
          <a:prstGeom prst="rect">
            <a:avLst/>
          </a:prstGeom>
          <a:noFill/>
        </p:spPr>
        <p:txBody>
          <a:bodyPr wrap="square" rtlCol="0">
            <a:spAutoFit/>
          </a:bodyPr>
          <a:lstStyle>
            <a:defPPr>
              <a:defRPr lang="sv-SE"/>
            </a:defPPr>
            <a:lvl1pPr>
              <a:defRPr sz="2000" b="1">
                <a:solidFill>
                  <a:srgbClr val="E90118"/>
                </a:solidFill>
                <a:latin typeface="Times New Roman" pitchFamily="18" charset="0"/>
                <a:cs typeface="Times New Roman" pitchFamily="18" charset="0"/>
              </a:defRPr>
            </a:lvl1pPr>
          </a:lstStyle>
          <a:p>
            <a:r>
              <a:rPr lang="sv-SE" dirty="0"/>
              <a:t>Syfte: </a:t>
            </a:r>
            <a:r>
              <a:rPr lang="sv-SE" dirty="0" err="1"/>
              <a:t>Sammarbete/rumsorientering/spelförståelse</a:t>
            </a:r>
            <a:endParaRPr lang="sv-SE" dirty="0"/>
          </a:p>
        </p:txBody>
      </p:sp>
      <p:sp>
        <p:nvSpPr>
          <p:cNvPr id="7" name="textruta 6"/>
          <p:cNvSpPr txBox="1"/>
          <p:nvPr/>
        </p:nvSpPr>
        <p:spPr>
          <a:xfrm>
            <a:off x="4714876" y="1455526"/>
            <a:ext cx="4143404" cy="2831544"/>
          </a:xfrm>
          <a:prstGeom prst="rect">
            <a:avLst/>
          </a:prstGeom>
          <a:noFill/>
        </p:spPr>
        <p:txBody>
          <a:bodyPr wrap="square" rtlCol="0">
            <a:spAutoFit/>
          </a:bodyPr>
          <a:lstStyle/>
          <a:p>
            <a:r>
              <a:rPr lang="sv-SE" sz="1600" dirty="0"/>
              <a:t>1. Spelarna ställer sig två och två med en klubba. De håller den med varsin hand och skall göra det under hela övningen. Efter att du har delat in två lag är det bara spela. Gör detta utan målvakter då det är svårt att göra mål redan från början. Vill du kan du slänga in en extra boll vilket gör det lite. Övningen kallas siamesinnebandy eller </a:t>
            </a:r>
            <a:r>
              <a:rPr lang="sv-SE" sz="1600" dirty="0" err="1"/>
              <a:t>tvilinginnebandy</a:t>
            </a:r>
            <a:r>
              <a:rPr lang="sv-SE" sz="1600" dirty="0"/>
              <a:t> och är en rolig övning som är bra att inleda med på ett tränings pass</a:t>
            </a:r>
          </a:p>
          <a:p>
            <a:pPr lvl="0"/>
            <a:endParaRPr lang="sv-SE" dirty="0">
              <a:solidFill>
                <a:schemeClr val="bg1">
                  <a:lumMod val="50000"/>
                </a:schemeClr>
              </a:solidFill>
            </a:endParaRPr>
          </a:p>
        </p:txBody>
      </p:sp>
      <p:sp>
        <p:nvSpPr>
          <p:cNvPr id="8" name="textruta 7"/>
          <p:cNvSpPr txBox="1"/>
          <p:nvPr/>
        </p:nvSpPr>
        <p:spPr>
          <a:xfrm>
            <a:off x="4714876" y="4012609"/>
            <a:ext cx="4286280" cy="2800767"/>
          </a:xfrm>
          <a:prstGeom prst="rect">
            <a:avLst/>
          </a:prstGeom>
          <a:noFill/>
        </p:spPr>
        <p:txBody>
          <a:bodyPr wrap="square" rtlCol="0">
            <a:spAutoFit/>
          </a:bodyPr>
          <a:lstStyle/>
          <a:p>
            <a:pPr lvl="0"/>
            <a:r>
              <a:rPr lang="sv-SE" sz="1600" dirty="0"/>
              <a:t>2. Att ändra spelets förutsättning är ett utmärkt sätt att träna spelförståelse. </a:t>
            </a:r>
          </a:p>
          <a:p>
            <a:r>
              <a:rPr lang="sv-SE" sz="1600" dirty="0"/>
              <a:t>Ex. mindre plan, fler bollar, fler mål eller koner som man får göra mål från bägge hållen på. Detta gör att spelarna måste tänka och anpassa sig efter de nya förutsättningar vilket är utvecklande. Var lite försiktig i början ställ tex. bara in ett litet mål extra där bägge får göra mål. I äldre åldrar kan du ha flera ”nya regler” .</a:t>
            </a:r>
          </a:p>
          <a:p>
            <a:r>
              <a:rPr lang="sv-SE" sz="1600" dirty="0"/>
              <a:t>Exemplet är tre mot tre med varsitt småmål och ett vanligt som bägge lagen får göra mål på.</a:t>
            </a:r>
            <a:endParaRPr lang="sv-SE" dirty="0"/>
          </a:p>
        </p:txBody>
      </p:sp>
      <p:sp>
        <p:nvSpPr>
          <p:cNvPr id="9" name="Likbent triangel 8"/>
          <p:cNvSpPr/>
          <p:nvPr/>
        </p:nvSpPr>
        <p:spPr>
          <a:xfrm>
            <a:off x="785786" y="514351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0" name="Likbent triangel 9"/>
          <p:cNvSpPr/>
          <p:nvPr/>
        </p:nvSpPr>
        <p:spPr>
          <a:xfrm>
            <a:off x="785786" y="471488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1" name="Multiplicera 10"/>
          <p:cNvSpPr/>
          <p:nvPr/>
        </p:nvSpPr>
        <p:spPr>
          <a:xfrm flipV="1">
            <a:off x="2571736" y="428625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2" name="Bildobjekt 11" descr="Boll.png"/>
          <p:cNvPicPr>
            <a:picLocks noChangeAspect="1"/>
          </p:cNvPicPr>
          <p:nvPr/>
        </p:nvPicPr>
        <p:blipFill>
          <a:blip r:embed="rId3" cstate="print"/>
          <a:stretch>
            <a:fillRect/>
          </a:stretch>
        </p:blipFill>
        <p:spPr>
          <a:xfrm>
            <a:off x="1500166" y="4500570"/>
            <a:ext cx="60955" cy="85337"/>
          </a:xfrm>
          <a:prstGeom prst="rect">
            <a:avLst/>
          </a:prstGeom>
        </p:spPr>
      </p:pic>
      <p:sp>
        <p:nvSpPr>
          <p:cNvPr id="13" name="Multiplicera 12"/>
          <p:cNvSpPr/>
          <p:nvPr/>
        </p:nvSpPr>
        <p:spPr>
          <a:xfrm flipV="1">
            <a:off x="2428860" y="557214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Ellips 13"/>
          <p:cNvSpPr/>
          <p:nvPr/>
        </p:nvSpPr>
        <p:spPr>
          <a:xfrm>
            <a:off x="2285984" y="5429264"/>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5" name="Multiplicera 14"/>
          <p:cNvSpPr/>
          <p:nvPr/>
        </p:nvSpPr>
        <p:spPr>
          <a:xfrm flipV="1">
            <a:off x="1857356" y="464344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Ellips 15"/>
          <p:cNvSpPr/>
          <p:nvPr/>
        </p:nvSpPr>
        <p:spPr>
          <a:xfrm>
            <a:off x="1285852" y="428625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Ellips 16"/>
          <p:cNvSpPr/>
          <p:nvPr/>
        </p:nvSpPr>
        <p:spPr>
          <a:xfrm>
            <a:off x="1928794" y="414338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8" name="Likbent triangel 17"/>
          <p:cNvSpPr/>
          <p:nvPr/>
        </p:nvSpPr>
        <p:spPr>
          <a:xfrm>
            <a:off x="3857620" y="514351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9" name="Likbent triangel 18"/>
          <p:cNvSpPr/>
          <p:nvPr/>
        </p:nvSpPr>
        <p:spPr>
          <a:xfrm>
            <a:off x="3857620" y="471488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0" name="textruta 19"/>
          <p:cNvSpPr txBox="1"/>
          <p:nvPr/>
        </p:nvSpPr>
        <p:spPr>
          <a:xfrm>
            <a:off x="2285984" y="5774312"/>
            <a:ext cx="386644" cy="369332"/>
          </a:xfrm>
          <a:prstGeom prst="rect">
            <a:avLst/>
          </a:prstGeom>
          <a:noFill/>
        </p:spPr>
        <p:txBody>
          <a:bodyPr wrap="none" rtlCol="0">
            <a:spAutoFit/>
          </a:bodyPr>
          <a:lstStyle/>
          <a:p>
            <a:r>
              <a:rPr lang="sv-SE" b="1" dirty="0"/>
              <a:t>M</a:t>
            </a:r>
          </a:p>
        </p:txBody>
      </p:sp>
      <p:pic>
        <p:nvPicPr>
          <p:cNvPr id="22" name="Picture 21"/>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textruta 5"/>
          <p:cNvSpPr txBox="1"/>
          <p:nvPr/>
        </p:nvSpPr>
        <p:spPr>
          <a:xfrm>
            <a:off x="357158" y="214290"/>
            <a:ext cx="3714776" cy="400110"/>
          </a:xfrm>
          <a:prstGeom prst="rect">
            <a:avLst/>
          </a:prstGeom>
          <a:noFill/>
        </p:spPr>
        <p:txBody>
          <a:bodyPr wrap="square" rtlCol="0">
            <a:spAutoFit/>
          </a:bodyPr>
          <a:lstStyle>
            <a:defPPr>
              <a:defRPr lang="sv-SE"/>
            </a:defPPr>
            <a:lvl1pPr>
              <a:defRPr sz="2000" b="1">
                <a:solidFill>
                  <a:srgbClr val="E90118"/>
                </a:solidFill>
                <a:latin typeface="Times New Roman" pitchFamily="18" charset="0"/>
                <a:cs typeface="Times New Roman" pitchFamily="18" charset="0"/>
              </a:defRPr>
            </a:lvl1pPr>
          </a:lstStyle>
          <a:p>
            <a:r>
              <a:rPr lang="sv-SE" dirty="0"/>
              <a:t>Syfte: Snabbhet</a:t>
            </a:r>
          </a:p>
        </p:txBody>
      </p:sp>
      <p:sp>
        <p:nvSpPr>
          <p:cNvPr id="7" name="textruta 6"/>
          <p:cNvSpPr txBox="1"/>
          <p:nvPr/>
        </p:nvSpPr>
        <p:spPr>
          <a:xfrm>
            <a:off x="4786314" y="2864388"/>
            <a:ext cx="4143404" cy="1107996"/>
          </a:xfrm>
          <a:prstGeom prst="rect">
            <a:avLst/>
          </a:prstGeom>
          <a:noFill/>
        </p:spPr>
        <p:txBody>
          <a:bodyPr wrap="square" rtlCol="0">
            <a:spAutoFit/>
          </a:bodyPr>
          <a:lstStyle/>
          <a:p>
            <a:pPr marL="342900" indent="-342900"/>
            <a:r>
              <a:rPr lang="sv-SE" sz="1600" dirty="0"/>
              <a:t>1. Spelarna tar, så snabbt de kan ett steg </a:t>
            </a:r>
          </a:p>
          <a:p>
            <a:pPr marL="342900" indent="-342900"/>
            <a:r>
              <a:rPr lang="sv-SE" sz="1600" dirty="0"/>
              <a:t>mellan varje kon. Efter det så passar ledaren </a:t>
            </a:r>
          </a:p>
          <a:p>
            <a:pPr marL="342900" indent="-342900"/>
            <a:r>
              <a:rPr lang="sv-SE" sz="1600" dirty="0"/>
              <a:t>till spelaren som går på skott. </a:t>
            </a:r>
          </a:p>
          <a:p>
            <a:pPr lvl="0"/>
            <a:endParaRPr lang="sv-SE" dirty="0">
              <a:solidFill>
                <a:schemeClr val="bg1">
                  <a:lumMod val="50000"/>
                </a:schemeClr>
              </a:solidFill>
            </a:endParaRPr>
          </a:p>
        </p:txBody>
      </p:sp>
      <p:cxnSp>
        <p:nvCxnSpPr>
          <p:cNvPr id="8" name="Rak 7"/>
          <p:cNvCxnSpPr/>
          <p:nvPr/>
        </p:nvCxnSpPr>
        <p:spPr>
          <a:xfrm rot="10800000" flipV="1">
            <a:off x="3286116" y="1571612"/>
            <a:ext cx="285752" cy="71438"/>
          </a:xfrm>
          <a:prstGeom prst="line">
            <a:avLst/>
          </a:prstGeom>
          <a:ln/>
        </p:spPr>
        <p:style>
          <a:lnRef idx="1">
            <a:schemeClr val="dk1"/>
          </a:lnRef>
          <a:fillRef idx="0">
            <a:schemeClr val="dk1"/>
          </a:fillRef>
          <a:effectRef idx="0">
            <a:schemeClr val="dk1"/>
          </a:effectRef>
          <a:fontRef idx="minor">
            <a:schemeClr val="tx1"/>
          </a:fontRef>
        </p:style>
      </p:cxnSp>
      <p:pic>
        <p:nvPicPr>
          <p:cNvPr id="9" name="Bildobjekt 8" descr="Skott.png"/>
          <p:cNvPicPr>
            <a:picLocks noChangeAspect="1"/>
          </p:cNvPicPr>
          <p:nvPr/>
        </p:nvPicPr>
        <p:blipFill>
          <a:blip r:embed="rId3" cstate="print"/>
          <a:stretch>
            <a:fillRect/>
          </a:stretch>
        </p:blipFill>
        <p:spPr>
          <a:xfrm rot="20784672">
            <a:off x="2319426" y="1377395"/>
            <a:ext cx="324000" cy="503234"/>
          </a:xfrm>
          <a:prstGeom prst="rect">
            <a:avLst/>
          </a:prstGeom>
        </p:spPr>
      </p:pic>
      <p:sp>
        <p:nvSpPr>
          <p:cNvPr id="10" name="textruta 9"/>
          <p:cNvSpPr txBox="1"/>
          <p:nvPr/>
        </p:nvSpPr>
        <p:spPr>
          <a:xfrm>
            <a:off x="4786314" y="3935958"/>
            <a:ext cx="4286280" cy="1077218"/>
          </a:xfrm>
          <a:prstGeom prst="rect">
            <a:avLst/>
          </a:prstGeom>
          <a:noFill/>
        </p:spPr>
        <p:txBody>
          <a:bodyPr wrap="square" rtlCol="0">
            <a:spAutoFit/>
          </a:bodyPr>
          <a:lstStyle/>
          <a:p>
            <a:pPr lvl="0"/>
            <a:r>
              <a:rPr lang="sv-SE" sz="1600" dirty="0"/>
              <a:t>2. Spelaren springer in till mitten, vänster, </a:t>
            </a:r>
          </a:p>
          <a:p>
            <a:pPr lvl="0"/>
            <a:r>
              <a:rPr lang="sv-SE" sz="1600" dirty="0"/>
              <a:t>mitten, höger, mitten, framåt förbi sista konen.</a:t>
            </a:r>
          </a:p>
          <a:p>
            <a:pPr lvl="0"/>
            <a:r>
              <a:rPr lang="sv-SE" sz="1600" dirty="0"/>
              <a:t>Denna övningen går att göra som stafett eller med klubba och boll.</a:t>
            </a:r>
          </a:p>
        </p:txBody>
      </p:sp>
      <p:sp>
        <p:nvSpPr>
          <p:cNvPr id="11" name="Likbent triangel 10"/>
          <p:cNvSpPr/>
          <p:nvPr/>
        </p:nvSpPr>
        <p:spPr>
          <a:xfrm>
            <a:off x="1071538" y="192880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2" name="Likbent triangel 11"/>
          <p:cNvSpPr/>
          <p:nvPr/>
        </p:nvSpPr>
        <p:spPr>
          <a:xfrm>
            <a:off x="1071538" y="321468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3" name="Multiplicera 12"/>
          <p:cNvSpPr/>
          <p:nvPr/>
        </p:nvSpPr>
        <p:spPr>
          <a:xfrm flipV="1">
            <a:off x="1285852" y="328612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4" name="Bildobjekt 13" descr="Boll.png"/>
          <p:cNvPicPr>
            <a:picLocks noChangeAspect="1"/>
          </p:cNvPicPr>
          <p:nvPr/>
        </p:nvPicPr>
        <p:blipFill>
          <a:blip r:embed="rId4" cstate="print"/>
          <a:stretch>
            <a:fillRect/>
          </a:stretch>
        </p:blipFill>
        <p:spPr>
          <a:xfrm>
            <a:off x="3571868" y="1500174"/>
            <a:ext cx="60955" cy="85337"/>
          </a:xfrm>
          <a:prstGeom prst="rect">
            <a:avLst/>
          </a:prstGeom>
        </p:spPr>
      </p:pic>
      <p:sp>
        <p:nvSpPr>
          <p:cNvPr id="15" name="Multiplicera 14"/>
          <p:cNvSpPr/>
          <p:nvPr/>
        </p:nvSpPr>
        <p:spPr>
          <a:xfrm flipV="1">
            <a:off x="1428728" y="328612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Multiplicera 15"/>
          <p:cNvSpPr/>
          <p:nvPr/>
        </p:nvSpPr>
        <p:spPr>
          <a:xfrm flipV="1">
            <a:off x="1571604" y="328612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7" name="Likbent triangel 16"/>
          <p:cNvSpPr/>
          <p:nvPr/>
        </p:nvSpPr>
        <p:spPr>
          <a:xfrm>
            <a:off x="3071802" y="428625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8" name="Likbent triangel 17"/>
          <p:cNvSpPr/>
          <p:nvPr/>
        </p:nvSpPr>
        <p:spPr>
          <a:xfrm>
            <a:off x="1071538" y="214311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9" name="Likbent triangel 18"/>
          <p:cNvSpPr/>
          <p:nvPr/>
        </p:nvSpPr>
        <p:spPr>
          <a:xfrm>
            <a:off x="1071538" y="235743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0" name="Likbent triangel 19"/>
          <p:cNvSpPr/>
          <p:nvPr/>
        </p:nvSpPr>
        <p:spPr>
          <a:xfrm>
            <a:off x="1071538" y="257174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1" name="Likbent triangel 20"/>
          <p:cNvSpPr/>
          <p:nvPr/>
        </p:nvSpPr>
        <p:spPr>
          <a:xfrm>
            <a:off x="1071538" y="278605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22" name="Rak pil 21"/>
          <p:cNvCxnSpPr/>
          <p:nvPr/>
        </p:nvCxnSpPr>
        <p:spPr>
          <a:xfrm rot="5400000" flipH="1" flipV="1">
            <a:off x="250001" y="2607463"/>
            <a:ext cx="1357322"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3" name="Rak pil 22"/>
          <p:cNvCxnSpPr/>
          <p:nvPr/>
        </p:nvCxnSpPr>
        <p:spPr>
          <a:xfrm>
            <a:off x="1000100" y="1857364"/>
            <a:ext cx="1143008"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4" name="textruta 23"/>
          <p:cNvSpPr txBox="1"/>
          <p:nvPr/>
        </p:nvSpPr>
        <p:spPr>
          <a:xfrm>
            <a:off x="3643306" y="1214422"/>
            <a:ext cx="282450" cy="369332"/>
          </a:xfrm>
          <a:prstGeom prst="rect">
            <a:avLst/>
          </a:prstGeom>
          <a:noFill/>
        </p:spPr>
        <p:txBody>
          <a:bodyPr wrap="none" rtlCol="0">
            <a:spAutoFit/>
          </a:bodyPr>
          <a:lstStyle/>
          <a:p>
            <a:r>
              <a:rPr lang="sv-SE" b="1" dirty="0"/>
              <a:t>L</a:t>
            </a:r>
          </a:p>
        </p:txBody>
      </p:sp>
      <p:pic>
        <p:nvPicPr>
          <p:cNvPr id="25" name="Bildobjekt 24" descr="Boll.png"/>
          <p:cNvPicPr>
            <a:picLocks noChangeAspect="1"/>
          </p:cNvPicPr>
          <p:nvPr/>
        </p:nvPicPr>
        <p:blipFill>
          <a:blip r:embed="rId4" cstate="print"/>
          <a:stretch>
            <a:fillRect/>
          </a:stretch>
        </p:blipFill>
        <p:spPr>
          <a:xfrm>
            <a:off x="3724268" y="1652574"/>
            <a:ext cx="60955" cy="85337"/>
          </a:xfrm>
          <a:prstGeom prst="rect">
            <a:avLst/>
          </a:prstGeom>
        </p:spPr>
      </p:pic>
      <p:pic>
        <p:nvPicPr>
          <p:cNvPr id="26" name="Bildobjekt 25" descr="Boll.png"/>
          <p:cNvPicPr>
            <a:picLocks noChangeAspect="1"/>
          </p:cNvPicPr>
          <p:nvPr/>
        </p:nvPicPr>
        <p:blipFill>
          <a:blip r:embed="rId4" cstate="print"/>
          <a:stretch>
            <a:fillRect/>
          </a:stretch>
        </p:blipFill>
        <p:spPr>
          <a:xfrm>
            <a:off x="3876668" y="1500174"/>
            <a:ext cx="60955" cy="85337"/>
          </a:xfrm>
          <a:prstGeom prst="rect">
            <a:avLst/>
          </a:prstGeom>
        </p:spPr>
      </p:pic>
      <p:pic>
        <p:nvPicPr>
          <p:cNvPr id="27" name="Bildobjekt 26" descr="Boll.png"/>
          <p:cNvPicPr>
            <a:picLocks noChangeAspect="1"/>
          </p:cNvPicPr>
          <p:nvPr/>
        </p:nvPicPr>
        <p:blipFill>
          <a:blip r:embed="rId4" cstate="print"/>
          <a:stretch>
            <a:fillRect/>
          </a:stretch>
        </p:blipFill>
        <p:spPr>
          <a:xfrm>
            <a:off x="3714744" y="1500174"/>
            <a:ext cx="60955" cy="85337"/>
          </a:xfrm>
          <a:prstGeom prst="rect">
            <a:avLst/>
          </a:prstGeom>
        </p:spPr>
      </p:pic>
      <p:pic>
        <p:nvPicPr>
          <p:cNvPr id="28" name="Bildobjekt 27" descr="Boll.png"/>
          <p:cNvPicPr>
            <a:picLocks noChangeAspect="1"/>
          </p:cNvPicPr>
          <p:nvPr/>
        </p:nvPicPr>
        <p:blipFill>
          <a:blip r:embed="rId4" cstate="print"/>
          <a:stretch>
            <a:fillRect/>
          </a:stretch>
        </p:blipFill>
        <p:spPr>
          <a:xfrm>
            <a:off x="3867144" y="1285860"/>
            <a:ext cx="60955" cy="85337"/>
          </a:xfrm>
          <a:prstGeom prst="rect">
            <a:avLst/>
          </a:prstGeom>
        </p:spPr>
      </p:pic>
      <p:pic>
        <p:nvPicPr>
          <p:cNvPr id="29" name="Bildobjekt 28" descr="Boll.png"/>
          <p:cNvPicPr>
            <a:picLocks noChangeAspect="1"/>
          </p:cNvPicPr>
          <p:nvPr/>
        </p:nvPicPr>
        <p:blipFill>
          <a:blip r:embed="rId4" cstate="print"/>
          <a:stretch>
            <a:fillRect/>
          </a:stretch>
        </p:blipFill>
        <p:spPr>
          <a:xfrm>
            <a:off x="3841386" y="1613937"/>
            <a:ext cx="60955" cy="85337"/>
          </a:xfrm>
          <a:prstGeom prst="rect">
            <a:avLst/>
          </a:prstGeom>
        </p:spPr>
      </p:pic>
      <p:pic>
        <p:nvPicPr>
          <p:cNvPr id="30" name="Bildobjekt 29" descr="Boll.png"/>
          <p:cNvPicPr>
            <a:picLocks noChangeAspect="1"/>
          </p:cNvPicPr>
          <p:nvPr/>
        </p:nvPicPr>
        <p:blipFill>
          <a:blip r:embed="rId4" cstate="print"/>
          <a:stretch>
            <a:fillRect/>
          </a:stretch>
        </p:blipFill>
        <p:spPr>
          <a:xfrm>
            <a:off x="3582351" y="1285860"/>
            <a:ext cx="60955" cy="85337"/>
          </a:xfrm>
          <a:prstGeom prst="rect">
            <a:avLst/>
          </a:prstGeom>
        </p:spPr>
      </p:pic>
      <p:sp>
        <p:nvSpPr>
          <p:cNvPr id="31" name="Likbent triangel 30"/>
          <p:cNvSpPr/>
          <p:nvPr/>
        </p:nvSpPr>
        <p:spPr>
          <a:xfrm>
            <a:off x="3428992" y="392906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2" name="Likbent triangel 31"/>
          <p:cNvSpPr/>
          <p:nvPr/>
        </p:nvSpPr>
        <p:spPr>
          <a:xfrm>
            <a:off x="3786182" y="428625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3" name="Likbent triangel 32"/>
          <p:cNvSpPr/>
          <p:nvPr/>
        </p:nvSpPr>
        <p:spPr>
          <a:xfrm>
            <a:off x="3428992" y="428625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4" name="Likbent triangel 33"/>
          <p:cNvSpPr/>
          <p:nvPr/>
        </p:nvSpPr>
        <p:spPr>
          <a:xfrm>
            <a:off x="3428992" y="464344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5" name="Multiplicera 34"/>
          <p:cNvSpPr/>
          <p:nvPr/>
        </p:nvSpPr>
        <p:spPr>
          <a:xfrm flipV="1">
            <a:off x="3428992" y="350043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6" name="Multiplicera 35"/>
          <p:cNvSpPr/>
          <p:nvPr/>
        </p:nvSpPr>
        <p:spPr>
          <a:xfrm flipV="1">
            <a:off x="3571868" y="350043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7" name="Multiplicera 36"/>
          <p:cNvSpPr/>
          <p:nvPr/>
        </p:nvSpPr>
        <p:spPr>
          <a:xfrm flipV="1">
            <a:off x="3714744" y="350043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8" name="Likbent triangel 37"/>
          <p:cNvSpPr/>
          <p:nvPr/>
        </p:nvSpPr>
        <p:spPr>
          <a:xfrm>
            <a:off x="3428992" y="571501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39" name="Rak 38"/>
          <p:cNvCxnSpPr/>
          <p:nvPr/>
        </p:nvCxnSpPr>
        <p:spPr>
          <a:xfrm rot="10800000" flipV="1">
            <a:off x="2928926" y="1643050"/>
            <a:ext cx="285752" cy="71438"/>
          </a:xfrm>
          <a:prstGeom prst="line">
            <a:avLst/>
          </a:prstGeom>
          <a:ln/>
        </p:spPr>
        <p:style>
          <a:lnRef idx="1">
            <a:schemeClr val="dk1"/>
          </a:lnRef>
          <a:fillRef idx="0">
            <a:schemeClr val="dk1"/>
          </a:fillRef>
          <a:effectRef idx="0">
            <a:schemeClr val="dk1"/>
          </a:effectRef>
          <a:fontRef idx="minor">
            <a:schemeClr val="tx1"/>
          </a:fontRef>
        </p:style>
      </p:cxnSp>
      <p:cxnSp>
        <p:nvCxnSpPr>
          <p:cNvPr id="40" name="Rak 39"/>
          <p:cNvCxnSpPr/>
          <p:nvPr/>
        </p:nvCxnSpPr>
        <p:spPr>
          <a:xfrm rot="10800000" flipV="1">
            <a:off x="2571736" y="1714488"/>
            <a:ext cx="285752" cy="71438"/>
          </a:xfrm>
          <a:prstGeom prst="line">
            <a:avLst/>
          </a:prstGeom>
          <a:ln/>
        </p:spPr>
        <p:style>
          <a:lnRef idx="1">
            <a:schemeClr val="dk1"/>
          </a:lnRef>
          <a:fillRef idx="0">
            <a:schemeClr val="dk1"/>
          </a:fillRef>
          <a:effectRef idx="0">
            <a:schemeClr val="dk1"/>
          </a:effectRef>
          <a:fontRef idx="minor">
            <a:schemeClr val="tx1"/>
          </a:fontRef>
        </p:style>
      </p:cxnSp>
      <p:sp>
        <p:nvSpPr>
          <p:cNvPr id="41" name="textruta 40"/>
          <p:cNvSpPr txBox="1"/>
          <p:nvPr/>
        </p:nvSpPr>
        <p:spPr>
          <a:xfrm>
            <a:off x="4786314" y="1469511"/>
            <a:ext cx="3571900" cy="1323439"/>
          </a:xfrm>
          <a:prstGeom prst="rect">
            <a:avLst/>
          </a:prstGeom>
          <a:noFill/>
        </p:spPr>
        <p:txBody>
          <a:bodyPr wrap="square" rtlCol="0">
            <a:spAutoFit/>
          </a:bodyPr>
          <a:lstStyle/>
          <a:p>
            <a:r>
              <a:rPr lang="sv-SE" sz="1600" dirty="0"/>
              <a:t>Det är en fördel om man gör en av dessa övningar samtidigt som en annan gör på andra sidan av planen så det inte blir så lång väntetid. Gör övningen 3 gånger per spelare och skifta sedan.</a:t>
            </a:r>
          </a:p>
        </p:txBody>
      </p:sp>
      <p:pic>
        <p:nvPicPr>
          <p:cNvPr id="43" name="Picture 42"/>
          <p:cNvPicPr>
            <a:picLocks noChangeAspect="1"/>
          </p:cNvPicPr>
          <p:nvPr/>
        </p:nvPicPr>
        <p:blipFill>
          <a:blip r:embed="rId5"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Bildobjekt 4"/>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14" name="textruta 13"/>
          <p:cNvSpPr txBox="1"/>
          <p:nvPr/>
        </p:nvSpPr>
        <p:spPr>
          <a:xfrm>
            <a:off x="357158" y="214290"/>
            <a:ext cx="3714776" cy="400110"/>
          </a:xfrm>
          <a:prstGeom prst="rect">
            <a:avLst/>
          </a:prstGeom>
          <a:noFill/>
        </p:spPr>
        <p:txBody>
          <a:bodyPr wrap="square" rtlCol="0">
            <a:spAutoFit/>
          </a:bodyPr>
          <a:lstStyle>
            <a:defPPr>
              <a:defRPr lang="sv-SE"/>
            </a:defPPr>
            <a:lvl1pPr>
              <a:defRPr sz="2000" b="1">
                <a:solidFill>
                  <a:srgbClr val="E90118"/>
                </a:solidFill>
                <a:latin typeface="Times New Roman" pitchFamily="18" charset="0"/>
                <a:cs typeface="Times New Roman" pitchFamily="18" charset="0"/>
              </a:defRPr>
            </a:lvl1pPr>
          </a:lstStyle>
          <a:p>
            <a:r>
              <a:rPr lang="sv-SE" dirty="0"/>
              <a:t>Syfte: 2-1-2 Defensivt</a:t>
            </a:r>
          </a:p>
        </p:txBody>
      </p:sp>
      <p:sp>
        <p:nvSpPr>
          <p:cNvPr id="15" name="textruta 14"/>
          <p:cNvSpPr txBox="1"/>
          <p:nvPr/>
        </p:nvSpPr>
        <p:spPr>
          <a:xfrm>
            <a:off x="4714876" y="1492329"/>
            <a:ext cx="4143404" cy="2800767"/>
          </a:xfrm>
          <a:prstGeom prst="rect">
            <a:avLst/>
          </a:prstGeom>
          <a:noFill/>
        </p:spPr>
        <p:txBody>
          <a:bodyPr wrap="square" rtlCol="0">
            <a:spAutoFit/>
          </a:bodyPr>
          <a:lstStyle/>
          <a:p>
            <a:pPr lvl="0"/>
            <a:r>
              <a:rPr lang="sv-SE" sz="1600" dirty="0"/>
              <a:t>Förklaring på nästa sida.</a:t>
            </a:r>
          </a:p>
          <a:p>
            <a:pPr lvl="0"/>
            <a:endParaRPr lang="sv-SE" sz="1600" dirty="0"/>
          </a:p>
          <a:p>
            <a:pPr lvl="0"/>
            <a:r>
              <a:rPr lang="sv-SE" sz="1600" dirty="0"/>
              <a:t>1.</a:t>
            </a:r>
          </a:p>
          <a:p>
            <a:pPr lvl="0"/>
            <a:endParaRPr lang="sv-SE" sz="1600" dirty="0"/>
          </a:p>
          <a:p>
            <a:pPr lvl="0"/>
            <a:endParaRPr lang="sv-SE" sz="1600" dirty="0"/>
          </a:p>
          <a:p>
            <a:pPr lvl="0"/>
            <a:endParaRPr lang="sv-SE" sz="1600" dirty="0"/>
          </a:p>
          <a:p>
            <a:pPr lvl="0"/>
            <a:endParaRPr lang="sv-SE" sz="1600" dirty="0"/>
          </a:p>
          <a:p>
            <a:pPr lvl="0"/>
            <a:endParaRPr lang="sv-SE" sz="1600" dirty="0"/>
          </a:p>
          <a:p>
            <a:pPr lvl="0"/>
            <a:endParaRPr lang="sv-SE" sz="1600" dirty="0"/>
          </a:p>
          <a:p>
            <a:pPr lvl="0"/>
            <a:endParaRPr lang="sv-SE" sz="1600" dirty="0"/>
          </a:p>
          <a:p>
            <a:pPr lvl="0"/>
            <a:r>
              <a:rPr lang="sv-SE" sz="1600" dirty="0"/>
              <a:t>2.</a:t>
            </a:r>
          </a:p>
        </p:txBody>
      </p:sp>
      <p:sp>
        <p:nvSpPr>
          <p:cNvPr id="106" name="Multiplicera 105"/>
          <p:cNvSpPr/>
          <p:nvPr/>
        </p:nvSpPr>
        <p:spPr>
          <a:xfrm flipV="1">
            <a:off x="928662" y="857232"/>
            <a:ext cx="214314" cy="357190"/>
          </a:xfrm>
          <a:prstGeom prst="mathMultiply">
            <a:avLst/>
          </a:prstGeom>
          <a:solidFill>
            <a:srgbClr val="000000"/>
          </a:solidFill>
          <a:ln>
            <a:solidFill>
              <a:schemeClr val="tx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effectLst>
                <a:glow rad="139700">
                  <a:schemeClr val="accent2">
                    <a:satMod val="175000"/>
                    <a:alpha val="40000"/>
                  </a:schemeClr>
                </a:glow>
              </a:effectLst>
            </a:endParaRPr>
          </a:p>
        </p:txBody>
      </p:sp>
      <p:pic>
        <p:nvPicPr>
          <p:cNvPr id="107" name="Bildobjekt 106" descr="Boll.png"/>
          <p:cNvPicPr>
            <a:picLocks noChangeAspect="1"/>
          </p:cNvPicPr>
          <p:nvPr/>
        </p:nvPicPr>
        <p:blipFill>
          <a:blip r:embed="rId3" cstate="print"/>
          <a:stretch>
            <a:fillRect/>
          </a:stretch>
        </p:blipFill>
        <p:spPr>
          <a:xfrm>
            <a:off x="642910" y="928670"/>
            <a:ext cx="60955" cy="85337"/>
          </a:xfrm>
          <a:prstGeom prst="rect">
            <a:avLst/>
          </a:prstGeom>
        </p:spPr>
      </p:pic>
      <p:sp>
        <p:nvSpPr>
          <p:cNvPr id="112" name="Multiplicera 111"/>
          <p:cNvSpPr/>
          <p:nvPr/>
        </p:nvSpPr>
        <p:spPr>
          <a:xfrm flipV="1">
            <a:off x="714348" y="1142984"/>
            <a:ext cx="214314" cy="357190"/>
          </a:xfrm>
          <a:prstGeom prst="mathMultiply">
            <a:avLst/>
          </a:prstGeom>
          <a:solidFill>
            <a:srgbClr val="000000"/>
          </a:solidFill>
          <a:ln>
            <a:solidFill>
              <a:schemeClr val="tx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effectLst>
                <a:glow rad="139700">
                  <a:schemeClr val="accent2">
                    <a:satMod val="175000"/>
                    <a:alpha val="40000"/>
                  </a:schemeClr>
                </a:glow>
              </a:effectLst>
            </a:endParaRPr>
          </a:p>
        </p:txBody>
      </p:sp>
      <p:sp>
        <p:nvSpPr>
          <p:cNvPr id="16" name="Ellips 15"/>
          <p:cNvSpPr/>
          <p:nvPr/>
        </p:nvSpPr>
        <p:spPr>
          <a:xfrm>
            <a:off x="714348" y="100010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Multiplicera 16"/>
          <p:cNvSpPr/>
          <p:nvPr/>
        </p:nvSpPr>
        <p:spPr>
          <a:xfrm flipV="1">
            <a:off x="2000232" y="264318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8" name="Multiplicera 17"/>
          <p:cNvSpPr/>
          <p:nvPr/>
        </p:nvSpPr>
        <p:spPr>
          <a:xfrm flipV="1">
            <a:off x="2000232" y="171448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9" name="Multiplicera 18"/>
          <p:cNvSpPr/>
          <p:nvPr/>
        </p:nvSpPr>
        <p:spPr>
          <a:xfrm flipV="1">
            <a:off x="2571736" y="121442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21" name="Rak pil 20"/>
          <p:cNvCxnSpPr/>
          <p:nvPr/>
        </p:nvCxnSpPr>
        <p:spPr>
          <a:xfrm rot="10800000" flipV="1">
            <a:off x="2285984" y="2643182"/>
            <a:ext cx="714380"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3" name="Ellips 22"/>
          <p:cNvSpPr/>
          <p:nvPr/>
        </p:nvSpPr>
        <p:spPr>
          <a:xfrm>
            <a:off x="3143240" y="321468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4" name="Ellips 23"/>
          <p:cNvSpPr/>
          <p:nvPr/>
        </p:nvSpPr>
        <p:spPr>
          <a:xfrm>
            <a:off x="2071670" y="207167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5" name="Ellips 24"/>
          <p:cNvSpPr/>
          <p:nvPr/>
        </p:nvSpPr>
        <p:spPr>
          <a:xfrm>
            <a:off x="785786" y="307181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6" name="Ellips 25"/>
          <p:cNvSpPr/>
          <p:nvPr/>
        </p:nvSpPr>
        <p:spPr>
          <a:xfrm>
            <a:off x="2571736" y="785794"/>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0" name="Multiplicera 19"/>
          <p:cNvSpPr/>
          <p:nvPr/>
        </p:nvSpPr>
        <p:spPr>
          <a:xfrm flipV="1">
            <a:off x="1928794" y="364331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2" name="Multiplicera 21"/>
          <p:cNvSpPr/>
          <p:nvPr/>
        </p:nvSpPr>
        <p:spPr>
          <a:xfrm flipV="1">
            <a:off x="3286116" y="364331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30" name="Rak pil 29"/>
          <p:cNvCxnSpPr/>
          <p:nvPr/>
        </p:nvCxnSpPr>
        <p:spPr>
          <a:xfrm>
            <a:off x="3571868" y="3857628"/>
            <a:ext cx="71438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2" name="Rak pil 31"/>
          <p:cNvCxnSpPr/>
          <p:nvPr/>
        </p:nvCxnSpPr>
        <p:spPr>
          <a:xfrm rot="5400000">
            <a:off x="3786182" y="4000504"/>
            <a:ext cx="285752" cy="28575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4" name="Rak pil 33"/>
          <p:cNvCxnSpPr/>
          <p:nvPr/>
        </p:nvCxnSpPr>
        <p:spPr>
          <a:xfrm rot="10800000">
            <a:off x="3071802" y="4357694"/>
            <a:ext cx="57150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35" name="Ellips 34"/>
          <p:cNvSpPr/>
          <p:nvPr/>
        </p:nvSpPr>
        <p:spPr>
          <a:xfrm>
            <a:off x="2786050" y="428625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36" name="Bildobjekt 35" descr="Boll.png"/>
          <p:cNvPicPr>
            <a:picLocks noChangeAspect="1"/>
          </p:cNvPicPr>
          <p:nvPr/>
        </p:nvPicPr>
        <p:blipFill>
          <a:blip r:embed="rId3" cstate="print"/>
          <a:stretch>
            <a:fillRect/>
          </a:stretch>
        </p:blipFill>
        <p:spPr>
          <a:xfrm>
            <a:off x="2857488" y="4143380"/>
            <a:ext cx="60955" cy="85337"/>
          </a:xfrm>
          <a:prstGeom prst="rect">
            <a:avLst/>
          </a:prstGeom>
        </p:spPr>
      </p:pic>
      <p:sp>
        <p:nvSpPr>
          <p:cNvPr id="37" name="Ellips 36"/>
          <p:cNvSpPr/>
          <p:nvPr/>
        </p:nvSpPr>
        <p:spPr>
          <a:xfrm>
            <a:off x="1428728" y="428625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39" name="Rak 38"/>
          <p:cNvCxnSpPr/>
          <p:nvPr/>
        </p:nvCxnSpPr>
        <p:spPr>
          <a:xfrm>
            <a:off x="428596" y="3571876"/>
            <a:ext cx="4071966" cy="0"/>
          </a:xfrm>
          <a:prstGeom prst="line">
            <a:avLst/>
          </a:prstGeom>
          <a:ln w="38100"/>
        </p:spPr>
        <p:style>
          <a:lnRef idx="1">
            <a:schemeClr val="dk1"/>
          </a:lnRef>
          <a:fillRef idx="0">
            <a:schemeClr val="dk1"/>
          </a:fillRef>
          <a:effectRef idx="0">
            <a:schemeClr val="dk1"/>
          </a:effectRef>
          <a:fontRef idx="minor">
            <a:schemeClr val="tx1"/>
          </a:fontRef>
        </p:style>
      </p:cxnSp>
      <p:cxnSp>
        <p:nvCxnSpPr>
          <p:cNvPr id="43" name="Rak pil 42"/>
          <p:cNvCxnSpPr/>
          <p:nvPr/>
        </p:nvCxnSpPr>
        <p:spPr>
          <a:xfrm>
            <a:off x="1500166" y="3786190"/>
            <a:ext cx="35719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pic>
        <p:nvPicPr>
          <p:cNvPr id="28" name="Picture 27"/>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textruta 29"/>
          <p:cNvSpPr txBox="1"/>
          <p:nvPr/>
        </p:nvSpPr>
        <p:spPr>
          <a:xfrm>
            <a:off x="571472" y="415134"/>
            <a:ext cx="3714776" cy="400110"/>
          </a:xfrm>
          <a:prstGeom prst="rect">
            <a:avLst/>
          </a:prstGeom>
          <a:noFill/>
        </p:spPr>
        <p:txBody>
          <a:bodyPr wrap="square" rtlCol="0">
            <a:spAutoFit/>
          </a:bodyPr>
          <a:lstStyle/>
          <a:p>
            <a:r>
              <a:rPr lang="sv-SE" sz="2000" b="1" dirty="0" smtClean="0">
                <a:solidFill>
                  <a:srgbClr val="E80014"/>
                </a:solidFill>
                <a:latin typeface="Times New Roman" pitchFamily="18" charset="0"/>
                <a:cs typeface="Times New Roman" pitchFamily="18" charset="0"/>
              </a:rPr>
              <a:t>Syfte: 2-1-2 Defensivt</a:t>
            </a:r>
            <a:endParaRPr lang="sv-SE" sz="2000" b="1" dirty="0">
              <a:solidFill>
                <a:srgbClr val="E80014"/>
              </a:solidFill>
              <a:latin typeface="Times New Roman" pitchFamily="18" charset="0"/>
              <a:cs typeface="Times New Roman" pitchFamily="18" charset="0"/>
            </a:endParaRPr>
          </a:p>
        </p:txBody>
      </p:sp>
      <p:sp>
        <p:nvSpPr>
          <p:cNvPr id="31" name="textruta 30"/>
          <p:cNvSpPr txBox="1"/>
          <p:nvPr/>
        </p:nvSpPr>
        <p:spPr>
          <a:xfrm>
            <a:off x="642910" y="1515556"/>
            <a:ext cx="8001056" cy="3785652"/>
          </a:xfrm>
          <a:prstGeom prst="rect">
            <a:avLst/>
          </a:prstGeom>
          <a:noFill/>
        </p:spPr>
        <p:txBody>
          <a:bodyPr wrap="square" rtlCol="0">
            <a:spAutoFit/>
          </a:bodyPr>
          <a:lstStyle/>
          <a:p>
            <a:pPr lvl="0"/>
            <a:r>
              <a:rPr lang="sv-SE" sz="1600" dirty="0"/>
              <a:t>1. Att dubbla innebär att man försöker ta bollen från en motståndare med två spelare. Detta  sker bara i vissa lägen och nästan uteslutande när motståndaren står vid sargen. Detta är något som man ofta gör i 2-2-1 men även i 2-1-2. Bild 1 visar hur två spelare dubblar i defensivt hörn. Något som är vanligt i 2-1-2. Detta innebär även att den andra forwarden ”vrider” sin position för att täcka mer yta.</a:t>
            </a:r>
          </a:p>
          <a:p>
            <a:pPr lvl="0"/>
            <a:endParaRPr lang="sv-SE" sz="1600" dirty="0"/>
          </a:p>
          <a:p>
            <a:pPr lvl="0"/>
            <a:r>
              <a:rPr lang="sv-SE" sz="1600" dirty="0"/>
              <a:t>2. Växelstöt innebär att man sätter press på backarna genom att ta bort sarguppspelet. Forwarden på bollsidan går ut så långt att backen inte vågar slå sarg upp. Samtidigt så rör sig den andra forwarden in i mitten för att stoppa centrala och diagonala passningar. Ända alternativet blir nu att passa sin den andra backen. När detta sker så gör man samma sak fast från andra hållet.</a:t>
            </a:r>
          </a:p>
          <a:p>
            <a:pPr lvl="0"/>
            <a:endParaRPr lang="sv-SE" sz="1600" dirty="0"/>
          </a:p>
          <a:p>
            <a:r>
              <a:rPr lang="sv-SE" sz="1600" dirty="0"/>
              <a:t>Termer som ni skall prata om är:</a:t>
            </a:r>
          </a:p>
          <a:p>
            <a:pPr lvl="0"/>
            <a:r>
              <a:rPr lang="sv-SE" sz="1600" b="1" dirty="0"/>
              <a:t>Dubbla: </a:t>
            </a:r>
            <a:r>
              <a:rPr lang="sv-SE" sz="1600" dirty="0"/>
              <a:t>Två spelare går hårt på och försöker ta bollen från en motståndare.</a:t>
            </a:r>
          </a:p>
          <a:p>
            <a:pPr lvl="0"/>
            <a:r>
              <a:rPr lang="sv-SE" sz="1600" b="1" dirty="0"/>
              <a:t>Växelstöt: </a:t>
            </a:r>
            <a:r>
              <a:rPr lang="sv-SE" sz="1600" dirty="0"/>
              <a:t>Forwards jobbar gemensamt för att stoppa de enkla uppspelen längs sargen.</a:t>
            </a:r>
            <a:endParaRPr lang="sv-SE" sz="1600" b="1" dirty="0"/>
          </a:p>
        </p:txBody>
      </p:sp>
      <p:pic>
        <p:nvPicPr>
          <p:cNvPr id="8" name="Picture 7"/>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textruta 5"/>
          <p:cNvSpPr txBox="1"/>
          <p:nvPr/>
        </p:nvSpPr>
        <p:spPr>
          <a:xfrm>
            <a:off x="357158" y="214290"/>
            <a:ext cx="3714776" cy="400110"/>
          </a:xfrm>
          <a:prstGeom prst="rect">
            <a:avLst/>
          </a:prstGeom>
          <a:noFill/>
        </p:spPr>
        <p:txBody>
          <a:bodyPr wrap="square" rtlCol="0">
            <a:spAutoFit/>
          </a:bodyPr>
          <a:lstStyle/>
          <a:p>
            <a:r>
              <a:rPr lang="sv-SE" sz="2000" b="1" dirty="0">
                <a:solidFill>
                  <a:srgbClr val="E90015"/>
                </a:solidFill>
                <a:latin typeface="Times New Roman" pitchFamily="18" charset="0"/>
                <a:cs typeface="Times New Roman" pitchFamily="18" charset="0"/>
              </a:rPr>
              <a:t>Syfte: 2-1-2 Defensivt</a:t>
            </a:r>
          </a:p>
        </p:txBody>
      </p:sp>
      <p:sp>
        <p:nvSpPr>
          <p:cNvPr id="7" name="textruta 6"/>
          <p:cNvSpPr txBox="1"/>
          <p:nvPr/>
        </p:nvSpPr>
        <p:spPr>
          <a:xfrm>
            <a:off x="4714876" y="1496392"/>
            <a:ext cx="4143404" cy="4308872"/>
          </a:xfrm>
          <a:prstGeom prst="rect">
            <a:avLst/>
          </a:prstGeom>
          <a:noFill/>
        </p:spPr>
        <p:txBody>
          <a:bodyPr wrap="square" rtlCol="0">
            <a:spAutoFit/>
          </a:bodyPr>
          <a:lstStyle/>
          <a:p>
            <a:r>
              <a:rPr lang="sv-SE" sz="1600" dirty="0"/>
              <a:t>1. Ett sätt att träna positionsspel är att låta det försvarandelaget vända på klubborna. Efter det så har de en viss tid att försvara sig mot en anfallande femma. Påpeka för spelarna att de i denna övningen inte kan fuska med sina löpningar. Då de inte kommer kunna använda klubban på samma sätt utan måste stå rätt för att förhindra att de släpper in mål. Beröm de som tar sina löpningar och de som täcker skott.</a:t>
            </a:r>
          </a:p>
          <a:p>
            <a:endParaRPr lang="sv-SE" sz="1600" dirty="0"/>
          </a:p>
          <a:p>
            <a:r>
              <a:rPr lang="sv-SE" sz="1600" dirty="0"/>
              <a:t>Lagom speltid är ca en minut, när det sedan vilar så låt spelarna prata om vad som gick bra respektive dåligt men låt dem inte sväva iväg utan se till att de är konkreta och lämna även själv feedback.</a:t>
            </a:r>
          </a:p>
          <a:p>
            <a:endParaRPr lang="sv-SE" sz="1600" dirty="0"/>
          </a:p>
          <a:p>
            <a:pPr lvl="0"/>
            <a:endParaRPr lang="sv-SE" dirty="0">
              <a:solidFill>
                <a:schemeClr val="bg1">
                  <a:lumMod val="50000"/>
                </a:schemeClr>
              </a:solidFill>
            </a:endParaRPr>
          </a:p>
        </p:txBody>
      </p:sp>
      <p:sp>
        <p:nvSpPr>
          <p:cNvPr id="8" name="Multiplicera 7"/>
          <p:cNvSpPr/>
          <p:nvPr/>
        </p:nvSpPr>
        <p:spPr>
          <a:xfrm flipV="1">
            <a:off x="1643042" y="328612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9" name="Bildobjekt 8" descr="Boll.png"/>
          <p:cNvPicPr>
            <a:picLocks noChangeAspect="1"/>
          </p:cNvPicPr>
          <p:nvPr/>
        </p:nvPicPr>
        <p:blipFill>
          <a:blip r:embed="rId3" cstate="print"/>
          <a:stretch>
            <a:fillRect/>
          </a:stretch>
        </p:blipFill>
        <p:spPr>
          <a:xfrm>
            <a:off x="3500430" y="3714752"/>
            <a:ext cx="60955" cy="85337"/>
          </a:xfrm>
          <a:prstGeom prst="rect">
            <a:avLst/>
          </a:prstGeom>
        </p:spPr>
      </p:pic>
      <p:sp>
        <p:nvSpPr>
          <p:cNvPr id="10" name="Multiplicera 9"/>
          <p:cNvSpPr/>
          <p:nvPr/>
        </p:nvSpPr>
        <p:spPr>
          <a:xfrm flipV="1">
            <a:off x="1785918" y="150017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1" name="Ellips 10"/>
          <p:cNvSpPr/>
          <p:nvPr/>
        </p:nvSpPr>
        <p:spPr>
          <a:xfrm>
            <a:off x="1285852" y="142873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2" name="Multiplicera 11"/>
          <p:cNvSpPr/>
          <p:nvPr/>
        </p:nvSpPr>
        <p:spPr>
          <a:xfrm flipV="1">
            <a:off x="3214678" y="307181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Multiplicera 12"/>
          <p:cNvSpPr/>
          <p:nvPr/>
        </p:nvSpPr>
        <p:spPr>
          <a:xfrm flipV="1">
            <a:off x="2786050" y="207167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Multiplicera 13"/>
          <p:cNvSpPr/>
          <p:nvPr/>
        </p:nvSpPr>
        <p:spPr>
          <a:xfrm flipV="1">
            <a:off x="3071802" y="135729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5" name="Ellips 14"/>
          <p:cNvSpPr/>
          <p:nvPr/>
        </p:nvSpPr>
        <p:spPr>
          <a:xfrm>
            <a:off x="3643306" y="3643314"/>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6" name="Ellips 15"/>
          <p:cNvSpPr/>
          <p:nvPr/>
        </p:nvSpPr>
        <p:spPr>
          <a:xfrm>
            <a:off x="4071934" y="250030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Ellips 16"/>
          <p:cNvSpPr/>
          <p:nvPr/>
        </p:nvSpPr>
        <p:spPr>
          <a:xfrm>
            <a:off x="785786" y="378619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8" name="Ellips 17"/>
          <p:cNvSpPr/>
          <p:nvPr/>
        </p:nvSpPr>
        <p:spPr>
          <a:xfrm>
            <a:off x="4000496" y="1142984"/>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20" name="Picture 19"/>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ruta 3"/>
          <p:cNvSpPr txBox="1"/>
          <p:nvPr/>
        </p:nvSpPr>
        <p:spPr>
          <a:xfrm>
            <a:off x="323528" y="1556792"/>
            <a:ext cx="8643966" cy="4001095"/>
          </a:xfrm>
          <a:prstGeom prst="rect">
            <a:avLst/>
          </a:prstGeom>
          <a:noFill/>
        </p:spPr>
        <p:txBody>
          <a:bodyPr wrap="square" rtlCol="0">
            <a:spAutoFit/>
          </a:bodyPr>
          <a:lstStyle/>
          <a:p>
            <a:r>
              <a:rPr lang="sv-SE" sz="1400" b="1" dirty="0"/>
              <a:t>12 år</a:t>
            </a:r>
          </a:p>
          <a:p>
            <a:r>
              <a:rPr lang="sv-SE" sz="1200" dirty="0" smtClean="0"/>
              <a:t>Efter </a:t>
            </a:r>
            <a:r>
              <a:rPr lang="sv-SE" sz="1200" dirty="0"/>
              <a:t>detta året så finns det ett par punkter som föreningen tycker att spelarna skall lära sig. </a:t>
            </a:r>
          </a:p>
          <a:p>
            <a:r>
              <a:rPr lang="sv-SE" sz="1200" dirty="0"/>
              <a:t>Läs detta papper så att du kan träna detta under året.</a:t>
            </a:r>
          </a:p>
          <a:p>
            <a:r>
              <a:rPr lang="sv-SE" sz="1200" dirty="0"/>
              <a:t> </a:t>
            </a:r>
          </a:p>
          <a:p>
            <a:r>
              <a:rPr lang="sv-SE" sz="1200" u="sng" dirty="0"/>
              <a:t>Du som ledare:</a:t>
            </a:r>
            <a:endParaRPr lang="sv-SE" sz="1200" dirty="0"/>
          </a:p>
          <a:p>
            <a:r>
              <a:rPr lang="sv-SE" sz="1200" dirty="0"/>
              <a:t>Tro på dig själv och våga testa lite nya saker på träningarna så att dina spelare behåller sitt intresse</a:t>
            </a:r>
          </a:p>
          <a:p>
            <a:r>
              <a:rPr lang="sv-SE" sz="1200" dirty="0"/>
              <a:t> </a:t>
            </a:r>
          </a:p>
          <a:p>
            <a:r>
              <a:rPr lang="sv-SE" sz="1200" u="sng" dirty="0"/>
              <a:t>Viktiga träningsmoment:</a:t>
            </a:r>
            <a:endParaRPr lang="sv-SE" sz="1200" dirty="0"/>
          </a:p>
          <a:p>
            <a:pPr lvl="0"/>
            <a:r>
              <a:rPr lang="sv-SE" sz="1200" dirty="0"/>
              <a:t>Taktik i form av försvarsuppställningar</a:t>
            </a:r>
          </a:p>
          <a:p>
            <a:r>
              <a:rPr lang="sv-SE" sz="1200" dirty="0"/>
              <a:t>  </a:t>
            </a:r>
          </a:p>
          <a:p>
            <a:r>
              <a:rPr lang="sv-SE" sz="1200" u="sng" dirty="0" err="1"/>
              <a:t>Fys</a:t>
            </a:r>
            <a:r>
              <a:rPr lang="sv-SE" sz="1200" dirty="0"/>
              <a:t>:</a:t>
            </a:r>
          </a:p>
          <a:p>
            <a:pPr lvl="0"/>
            <a:r>
              <a:rPr lang="sv-SE" sz="1200" dirty="0"/>
              <a:t>Rumsorientering</a:t>
            </a:r>
          </a:p>
          <a:p>
            <a:pPr lvl="0"/>
            <a:r>
              <a:rPr lang="sv-SE" sz="1200" dirty="0"/>
              <a:t>Snabbhet</a:t>
            </a:r>
          </a:p>
          <a:p>
            <a:pPr lvl="0"/>
            <a:r>
              <a:rPr lang="sv-SE" sz="1200" dirty="0"/>
              <a:t>Aerob kondition</a:t>
            </a:r>
          </a:p>
          <a:p>
            <a:r>
              <a:rPr lang="sv-SE" sz="1200" dirty="0"/>
              <a:t> </a:t>
            </a:r>
          </a:p>
          <a:p>
            <a:r>
              <a:rPr lang="sv-SE" sz="1200" u="sng" dirty="0" err="1"/>
              <a:t>Uppvärming</a:t>
            </a:r>
            <a:r>
              <a:rPr lang="sv-SE" sz="1200" u="sng" dirty="0"/>
              <a:t> &amp; </a:t>
            </a:r>
            <a:r>
              <a:rPr lang="sv-SE" sz="1200" u="sng" dirty="0" err="1"/>
              <a:t>nervarvning</a:t>
            </a:r>
            <a:r>
              <a:rPr lang="sv-SE" sz="1200" u="sng" dirty="0"/>
              <a:t>:</a:t>
            </a:r>
            <a:endParaRPr lang="sv-SE" sz="1200" dirty="0"/>
          </a:p>
          <a:p>
            <a:r>
              <a:rPr lang="sv-SE" sz="1200" dirty="0"/>
              <a:t>Ha från och med nu alltid löpning som uppvärmning. Fortsätt gärna med någon lek innan ifall spelarna gillar det.</a:t>
            </a:r>
          </a:p>
          <a:p>
            <a:r>
              <a:rPr lang="sv-SE" sz="1200" dirty="0"/>
              <a:t> </a:t>
            </a:r>
          </a:p>
          <a:p>
            <a:r>
              <a:rPr lang="sv-SE" sz="1200" u="sng" dirty="0"/>
              <a:t>Sisu </a:t>
            </a:r>
            <a:r>
              <a:rPr lang="sv-SE" sz="1200" u="sng" dirty="0" err="1"/>
              <a:t>projeket</a:t>
            </a:r>
            <a:r>
              <a:rPr lang="sv-SE" sz="1200" u="sng" dirty="0"/>
              <a:t>:</a:t>
            </a:r>
            <a:endParaRPr lang="sv-SE" sz="1200" dirty="0"/>
          </a:p>
          <a:p>
            <a:r>
              <a:rPr lang="sv-SE" sz="1200" i="1" dirty="0"/>
              <a:t>Kompis i Klubben</a:t>
            </a:r>
            <a:r>
              <a:rPr lang="sv-SE" sz="1200" dirty="0"/>
              <a:t> (4gånger/sesång, gärna på träningstid.)</a:t>
            </a:r>
          </a:p>
          <a:p>
            <a:r>
              <a:rPr lang="sv-SE" sz="1200" dirty="0"/>
              <a:t>Hur agerar vi emot andra i föreningen?</a:t>
            </a:r>
          </a:p>
        </p:txBody>
      </p:sp>
      <p:pic>
        <p:nvPicPr>
          <p:cNvPr id="5" name="Picture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textruta 5"/>
          <p:cNvSpPr txBox="1"/>
          <p:nvPr/>
        </p:nvSpPr>
        <p:spPr>
          <a:xfrm>
            <a:off x="357158" y="214290"/>
            <a:ext cx="3714776" cy="400110"/>
          </a:xfrm>
          <a:prstGeom prst="rect">
            <a:avLst/>
          </a:prstGeom>
          <a:noFill/>
        </p:spPr>
        <p:txBody>
          <a:bodyPr wrap="square" rtlCol="0">
            <a:spAutoFit/>
          </a:bodyPr>
          <a:lstStyle/>
          <a:p>
            <a:r>
              <a:rPr lang="sv-SE" sz="2000" b="1" dirty="0">
                <a:solidFill>
                  <a:srgbClr val="EC0015"/>
                </a:solidFill>
                <a:latin typeface="Times New Roman" pitchFamily="18" charset="0"/>
                <a:cs typeface="Times New Roman" pitchFamily="18" charset="0"/>
              </a:rPr>
              <a:t>Syfte: Direktpass</a:t>
            </a:r>
          </a:p>
        </p:txBody>
      </p:sp>
      <p:sp>
        <p:nvSpPr>
          <p:cNvPr id="7" name="textruta 6"/>
          <p:cNvSpPr txBox="1"/>
          <p:nvPr/>
        </p:nvSpPr>
        <p:spPr>
          <a:xfrm>
            <a:off x="4714876" y="1522670"/>
            <a:ext cx="4143404" cy="3077766"/>
          </a:xfrm>
          <a:prstGeom prst="rect">
            <a:avLst/>
          </a:prstGeom>
          <a:noFill/>
        </p:spPr>
        <p:txBody>
          <a:bodyPr wrap="square" rtlCol="0">
            <a:spAutoFit/>
          </a:bodyPr>
          <a:lstStyle/>
          <a:p>
            <a:r>
              <a:rPr lang="sv-SE" sz="1600" dirty="0"/>
              <a:t>1. För att träna direktpass så kan man givetvis ta andra passningsövningar och få spelarna till att passa direkt.</a:t>
            </a:r>
          </a:p>
          <a:p>
            <a:r>
              <a:rPr lang="sv-SE" sz="1600" dirty="0"/>
              <a:t>Dock är det viktigt att även göra grundövningar.</a:t>
            </a:r>
          </a:p>
          <a:p>
            <a:r>
              <a:rPr lang="sv-SE" sz="1600" dirty="0"/>
              <a:t>20 långa-20 korta är en övning man kan ha som ”vila” mellan andra övningar.</a:t>
            </a:r>
          </a:p>
          <a:p>
            <a:r>
              <a:rPr lang="sv-SE" sz="1600" dirty="0"/>
              <a:t>Spelarna står mittemot varandra och passar 10 passningar var till varandra. Efter det flyttar de närmre varandra gör samma sak igen.  Det är viktigt att spelarna attackerar bollen när de passar. De får inte dämpa passningen.</a:t>
            </a:r>
          </a:p>
          <a:p>
            <a:pPr lvl="0"/>
            <a:endParaRPr lang="sv-SE" dirty="0">
              <a:solidFill>
                <a:schemeClr val="bg1">
                  <a:lumMod val="50000"/>
                </a:schemeClr>
              </a:solidFill>
            </a:endParaRPr>
          </a:p>
        </p:txBody>
      </p:sp>
      <p:sp>
        <p:nvSpPr>
          <p:cNvPr id="8" name="textruta 7"/>
          <p:cNvSpPr txBox="1"/>
          <p:nvPr/>
        </p:nvSpPr>
        <p:spPr>
          <a:xfrm>
            <a:off x="4643438" y="4451628"/>
            <a:ext cx="4286280" cy="1569660"/>
          </a:xfrm>
          <a:prstGeom prst="rect">
            <a:avLst/>
          </a:prstGeom>
          <a:noFill/>
        </p:spPr>
        <p:txBody>
          <a:bodyPr wrap="square" rtlCol="0">
            <a:spAutoFit/>
          </a:bodyPr>
          <a:lstStyle/>
          <a:p>
            <a:pPr lvl="0"/>
            <a:r>
              <a:rPr lang="sv-SE" sz="1600" dirty="0"/>
              <a:t>2.  Spelare A springer till första konen stannar och passar direkt tillbaka till samma led som bollen kom ifrån efter det rör han sig till nästa kon och gör likadant innan han tar med sig den sista bollen från spelare B som slår två passningar och går på friläge.</a:t>
            </a:r>
            <a:endParaRPr lang="sv-SE" dirty="0"/>
          </a:p>
        </p:txBody>
      </p:sp>
      <p:sp>
        <p:nvSpPr>
          <p:cNvPr id="9" name="Likbent triangel 8"/>
          <p:cNvSpPr/>
          <p:nvPr/>
        </p:nvSpPr>
        <p:spPr>
          <a:xfrm>
            <a:off x="3571868" y="607220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10" name="Bildobjekt 9" descr="Boll.png"/>
          <p:cNvPicPr>
            <a:picLocks noChangeAspect="1"/>
          </p:cNvPicPr>
          <p:nvPr/>
        </p:nvPicPr>
        <p:blipFill>
          <a:blip r:embed="rId3" cstate="print"/>
          <a:stretch>
            <a:fillRect/>
          </a:stretch>
        </p:blipFill>
        <p:spPr>
          <a:xfrm>
            <a:off x="3571868" y="1785926"/>
            <a:ext cx="60955" cy="85337"/>
          </a:xfrm>
          <a:prstGeom prst="rect">
            <a:avLst/>
          </a:prstGeom>
        </p:spPr>
      </p:pic>
      <p:sp>
        <p:nvSpPr>
          <p:cNvPr id="11" name="Multiplicera 10"/>
          <p:cNvSpPr/>
          <p:nvPr/>
        </p:nvSpPr>
        <p:spPr>
          <a:xfrm flipV="1">
            <a:off x="3643306" y="171448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Multiplicera 11"/>
          <p:cNvSpPr/>
          <p:nvPr/>
        </p:nvSpPr>
        <p:spPr>
          <a:xfrm flipV="1">
            <a:off x="1142976" y="164305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3" name="Bildobjekt 12" descr="Boll.png"/>
          <p:cNvPicPr>
            <a:picLocks noChangeAspect="1"/>
          </p:cNvPicPr>
          <p:nvPr/>
        </p:nvPicPr>
        <p:blipFill>
          <a:blip r:embed="rId3" cstate="print"/>
          <a:stretch>
            <a:fillRect/>
          </a:stretch>
        </p:blipFill>
        <p:spPr>
          <a:xfrm>
            <a:off x="3786182" y="6072206"/>
            <a:ext cx="60955" cy="85337"/>
          </a:xfrm>
          <a:prstGeom prst="rect">
            <a:avLst/>
          </a:prstGeom>
        </p:spPr>
      </p:pic>
      <p:sp>
        <p:nvSpPr>
          <p:cNvPr id="14" name="Likbent triangel 13"/>
          <p:cNvSpPr/>
          <p:nvPr/>
        </p:nvSpPr>
        <p:spPr>
          <a:xfrm>
            <a:off x="3571868" y="371475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5" name="Multiplicera 14"/>
          <p:cNvSpPr/>
          <p:nvPr/>
        </p:nvSpPr>
        <p:spPr>
          <a:xfrm flipV="1">
            <a:off x="2928926" y="250030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Multiplicera 15"/>
          <p:cNvSpPr/>
          <p:nvPr/>
        </p:nvSpPr>
        <p:spPr>
          <a:xfrm flipV="1">
            <a:off x="1714480" y="250030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7" name="Bildobjekt 16" descr="Boll.png"/>
          <p:cNvPicPr>
            <a:picLocks noChangeAspect="1"/>
          </p:cNvPicPr>
          <p:nvPr/>
        </p:nvPicPr>
        <p:blipFill>
          <a:blip r:embed="rId3" cstate="print"/>
          <a:stretch>
            <a:fillRect/>
          </a:stretch>
        </p:blipFill>
        <p:spPr>
          <a:xfrm>
            <a:off x="2928926" y="2700721"/>
            <a:ext cx="60955" cy="85337"/>
          </a:xfrm>
          <a:prstGeom prst="rect">
            <a:avLst/>
          </a:prstGeom>
        </p:spPr>
      </p:pic>
      <p:cxnSp>
        <p:nvCxnSpPr>
          <p:cNvPr id="18" name="Rak 17"/>
          <p:cNvCxnSpPr/>
          <p:nvPr/>
        </p:nvCxnSpPr>
        <p:spPr>
          <a:xfrm>
            <a:off x="1428728" y="1857364"/>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19" name="Rak 18"/>
          <p:cNvCxnSpPr/>
          <p:nvPr/>
        </p:nvCxnSpPr>
        <p:spPr>
          <a:xfrm>
            <a:off x="1714480" y="1857364"/>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20" name="Rak 19"/>
          <p:cNvCxnSpPr/>
          <p:nvPr/>
        </p:nvCxnSpPr>
        <p:spPr>
          <a:xfrm>
            <a:off x="2000232" y="1857364"/>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21" name="Rak 20"/>
          <p:cNvCxnSpPr/>
          <p:nvPr/>
        </p:nvCxnSpPr>
        <p:spPr>
          <a:xfrm>
            <a:off x="2285984" y="1857364"/>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22" name="Rak 21"/>
          <p:cNvCxnSpPr/>
          <p:nvPr/>
        </p:nvCxnSpPr>
        <p:spPr>
          <a:xfrm>
            <a:off x="2571736" y="1857364"/>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23" name="Rak 22"/>
          <p:cNvCxnSpPr/>
          <p:nvPr/>
        </p:nvCxnSpPr>
        <p:spPr>
          <a:xfrm>
            <a:off x="2857488" y="1857364"/>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24" name="Rak 23"/>
          <p:cNvCxnSpPr/>
          <p:nvPr/>
        </p:nvCxnSpPr>
        <p:spPr>
          <a:xfrm>
            <a:off x="3143240" y="1857364"/>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25" name="Rak 24"/>
          <p:cNvCxnSpPr/>
          <p:nvPr/>
        </p:nvCxnSpPr>
        <p:spPr>
          <a:xfrm>
            <a:off x="2643174" y="2786058"/>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26" name="Rak 25"/>
          <p:cNvCxnSpPr/>
          <p:nvPr/>
        </p:nvCxnSpPr>
        <p:spPr>
          <a:xfrm>
            <a:off x="2285984" y="2786058"/>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27" name="Rak 26"/>
          <p:cNvCxnSpPr/>
          <p:nvPr/>
        </p:nvCxnSpPr>
        <p:spPr>
          <a:xfrm>
            <a:off x="1928794" y="2786058"/>
            <a:ext cx="214314" cy="0"/>
          </a:xfrm>
          <a:prstGeom prst="line">
            <a:avLst/>
          </a:prstGeom>
        </p:spPr>
        <p:style>
          <a:lnRef idx="1">
            <a:schemeClr val="dk1"/>
          </a:lnRef>
          <a:fillRef idx="0">
            <a:schemeClr val="dk1"/>
          </a:fillRef>
          <a:effectRef idx="0">
            <a:schemeClr val="dk1"/>
          </a:effectRef>
          <a:fontRef idx="minor">
            <a:schemeClr val="tx1"/>
          </a:fontRef>
        </p:style>
      </p:cxnSp>
      <p:pic>
        <p:nvPicPr>
          <p:cNvPr id="28" name="Bildobjekt 27" descr="Boll.png"/>
          <p:cNvPicPr>
            <a:picLocks noChangeAspect="1"/>
          </p:cNvPicPr>
          <p:nvPr/>
        </p:nvPicPr>
        <p:blipFill>
          <a:blip r:embed="rId3" cstate="print"/>
          <a:stretch>
            <a:fillRect/>
          </a:stretch>
        </p:blipFill>
        <p:spPr>
          <a:xfrm>
            <a:off x="3643306" y="6224606"/>
            <a:ext cx="60955" cy="85337"/>
          </a:xfrm>
          <a:prstGeom prst="rect">
            <a:avLst/>
          </a:prstGeom>
        </p:spPr>
      </p:pic>
      <p:pic>
        <p:nvPicPr>
          <p:cNvPr id="29" name="Bildobjekt 28" descr="Boll.png"/>
          <p:cNvPicPr>
            <a:picLocks noChangeAspect="1"/>
          </p:cNvPicPr>
          <p:nvPr/>
        </p:nvPicPr>
        <p:blipFill>
          <a:blip r:embed="rId3" cstate="print"/>
          <a:stretch>
            <a:fillRect/>
          </a:stretch>
        </p:blipFill>
        <p:spPr>
          <a:xfrm>
            <a:off x="3795706" y="6143644"/>
            <a:ext cx="60955" cy="85337"/>
          </a:xfrm>
          <a:prstGeom prst="rect">
            <a:avLst/>
          </a:prstGeom>
        </p:spPr>
      </p:pic>
      <p:pic>
        <p:nvPicPr>
          <p:cNvPr id="30" name="Bildobjekt 29" descr="Boll.png"/>
          <p:cNvPicPr>
            <a:picLocks noChangeAspect="1"/>
          </p:cNvPicPr>
          <p:nvPr/>
        </p:nvPicPr>
        <p:blipFill>
          <a:blip r:embed="rId3" cstate="print"/>
          <a:stretch>
            <a:fillRect/>
          </a:stretch>
        </p:blipFill>
        <p:spPr>
          <a:xfrm>
            <a:off x="3857620" y="6215082"/>
            <a:ext cx="60955" cy="85337"/>
          </a:xfrm>
          <a:prstGeom prst="rect">
            <a:avLst/>
          </a:prstGeom>
        </p:spPr>
      </p:pic>
      <p:pic>
        <p:nvPicPr>
          <p:cNvPr id="31" name="Bildobjekt 30" descr="Boll.png"/>
          <p:cNvPicPr>
            <a:picLocks noChangeAspect="1"/>
          </p:cNvPicPr>
          <p:nvPr/>
        </p:nvPicPr>
        <p:blipFill>
          <a:blip r:embed="rId3" cstate="print"/>
          <a:stretch>
            <a:fillRect/>
          </a:stretch>
        </p:blipFill>
        <p:spPr>
          <a:xfrm>
            <a:off x="3725227" y="5986869"/>
            <a:ext cx="60955" cy="85337"/>
          </a:xfrm>
          <a:prstGeom prst="rect">
            <a:avLst/>
          </a:prstGeom>
        </p:spPr>
      </p:pic>
      <p:sp>
        <p:nvSpPr>
          <p:cNvPr id="32" name="Multiplicera 31"/>
          <p:cNvSpPr/>
          <p:nvPr/>
        </p:nvSpPr>
        <p:spPr>
          <a:xfrm flipV="1">
            <a:off x="3857620" y="607220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3" name="Multiplicera 32"/>
          <p:cNvSpPr/>
          <p:nvPr/>
        </p:nvSpPr>
        <p:spPr>
          <a:xfrm flipV="1">
            <a:off x="4000496" y="592933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4" name="Multiplicera 33"/>
          <p:cNvSpPr/>
          <p:nvPr/>
        </p:nvSpPr>
        <p:spPr>
          <a:xfrm flipV="1">
            <a:off x="3714744" y="621508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5" name="Multiplicera 34"/>
          <p:cNvSpPr/>
          <p:nvPr/>
        </p:nvSpPr>
        <p:spPr>
          <a:xfrm flipV="1">
            <a:off x="3786182" y="385762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6" name="Multiplicera 35"/>
          <p:cNvSpPr/>
          <p:nvPr/>
        </p:nvSpPr>
        <p:spPr>
          <a:xfrm flipV="1">
            <a:off x="4071934" y="357187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7" name="Multiplicera 36"/>
          <p:cNvSpPr/>
          <p:nvPr/>
        </p:nvSpPr>
        <p:spPr>
          <a:xfrm flipV="1">
            <a:off x="3857620" y="364331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8" name="Likbent triangel 37"/>
          <p:cNvSpPr/>
          <p:nvPr/>
        </p:nvSpPr>
        <p:spPr>
          <a:xfrm>
            <a:off x="1214414" y="628652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9" name="Likbent triangel 38"/>
          <p:cNvSpPr/>
          <p:nvPr/>
        </p:nvSpPr>
        <p:spPr>
          <a:xfrm>
            <a:off x="928662" y="564357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0" name="Multiplicera 39"/>
          <p:cNvSpPr/>
          <p:nvPr/>
        </p:nvSpPr>
        <p:spPr>
          <a:xfrm flipV="1">
            <a:off x="785786" y="542926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1" name="Multiplicera 40"/>
          <p:cNvSpPr/>
          <p:nvPr/>
        </p:nvSpPr>
        <p:spPr>
          <a:xfrm flipV="1">
            <a:off x="714348" y="521495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2" name="Multiplicera 41"/>
          <p:cNvSpPr/>
          <p:nvPr/>
        </p:nvSpPr>
        <p:spPr>
          <a:xfrm flipV="1">
            <a:off x="642910" y="500063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43" name="Bildobjekt 42" descr="Boll.png"/>
          <p:cNvPicPr>
            <a:picLocks noChangeAspect="1"/>
          </p:cNvPicPr>
          <p:nvPr/>
        </p:nvPicPr>
        <p:blipFill>
          <a:blip r:embed="rId3" cstate="print"/>
          <a:stretch>
            <a:fillRect/>
          </a:stretch>
        </p:blipFill>
        <p:spPr>
          <a:xfrm>
            <a:off x="4010979" y="4000504"/>
            <a:ext cx="60955" cy="85337"/>
          </a:xfrm>
          <a:prstGeom prst="rect">
            <a:avLst/>
          </a:prstGeom>
        </p:spPr>
      </p:pic>
      <p:pic>
        <p:nvPicPr>
          <p:cNvPr id="44" name="Bildobjekt 43" descr="Boll.png"/>
          <p:cNvPicPr>
            <a:picLocks noChangeAspect="1"/>
          </p:cNvPicPr>
          <p:nvPr/>
        </p:nvPicPr>
        <p:blipFill>
          <a:blip r:embed="rId3" cstate="print"/>
          <a:stretch>
            <a:fillRect/>
          </a:stretch>
        </p:blipFill>
        <p:spPr>
          <a:xfrm>
            <a:off x="4071934" y="3857628"/>
            <a:ext cx="60955" cy="85337"/>
          </a:xfrm>
          <a:prstGeom prst="rect">
            <a:avLst/>
          </a:prstGeom>
        </p:spPr>
      </p:pic>
      <p:pic>
        <p:nvPicPr>
          <p:cNvPr id="45" name="Bildobjekt 44" descr="Boll.png"/>
          <p:cNvPicPr>
            <a:picLocks noChangeAspect="1"/>
          </p:cNvPicPr>
          <p:nvPr/>
        </p:nvPicPr>
        <p:blipFill>
          <a:blip r:embed="rId3" cstate="print"/>
          <a:stretch>
            <a:fillRect/>
          </a:stretch>
        </p:blipFill>
        <p:spPr>
          <a:xfrm>
            <a:off x="4143372" y="4010028"/>
            <a:ext cx="60955" cy="85337"/>
          </a:xfrm>
          <a:prstGeom prst="rect">
            <a:avLst/>
          </a:prstGeom>
        </p:spPr>
      </p:pic>
      <p:pic>
        <p:nvPicPr>
          <p:cNvPr id="46" name="Bildobjekt 45" descr="Boll.png"/>
          <p:cNvPicPr>
            <a:picLocks noChangeAspect="1"/>
          </p:cNvPicPr>
          <p:nvPr/>
        </p:nvPicPr>
        <p:blipFill>
          <a:blip r:embed="rId3" cstate="print"/>
          <a:stretch>
            <a:fillRect/>
          </a:stretch>
        </p:blipFill>
        <p:spPr>
          <a:xfrm>
            <a:off x="4143372" y="3857628"/>
            <a:ext cx="60955" cy="85337"/>
          </a:xfrm>
          <a:prstGeom prst="rect">
            <a:avLst/>
          </a:prstGeom>
        </p:spPr>
      </p:pic>
      <p:pic>
        <p:nvPicPr>
          <p:cNvPr id="47" name="Bildobjekt 46" descr="Boll.png"/>
          <p:cNvPicPr>
            <a:picLocks noChangeAspect="1"/>
          </p:cNvPicPr>
          <p:nvPr/>
        </p:nvPicPr>
        <p:blipFill>
          <a:blip r:embed="rId3" cstate="print"/>
          <a:stretch>
            <a:fillRect/>
          </a:stretch>
        </p:blipFill>
        <p:spPr>
          <a:xfrm>
            <a:off x="4214810" y="3929066"/>
            <a:ext cx="60955" cy="85337"/>
          </a:xfrm>
          <a:prstGeom prst="rect">
            <a:avLst/>
          </a:prstGeom>
        </p:spPr>
      </p:pic>
      <p:pic>
        <p:nvPicPr>
          <p:cNvPr id="48" name="Bildobjekt 47" descr="Boll.png"/>
          <p:cNvPicPr>
            <a:picLocks noChangeAspect="1"/>
          </p:cNvPicPr>
          <p:nvPr/>
        </p:nvPicPr>
        <p:blipFill>
          <a:blip r:embed="rId3" cstate="print"/>
          <a:stretch>
            <a:fillRect/>
          </a:stretch>
        </p:blipFill>
        <p:spPr>
          <a:xfrm>
            <a:off x="4000496" y="4129481"/>
            <a:ext cx="60955" cy="85337"/>
          </a:xfrm>
          <a:prstGeom prst="rect">
            <a:avLst/>
          </a:prstGeom>
        </p:spPr>
      </p:pic>
      <p:pic>
        <p:nvPicPr>
          <p:cNvPr id="49" name="Bildobjekt 48" descr="Boll.png"/>
          <p:cNvPicPr>
            <a:picLocks noChangeAspect="1"/>
          </p:cNvPicPr>
          <p:nvPr/>
        </p:nvPicPr>
        <p:blipFill>
          <a:blip r:embed="rId3" cstate="print"/>
          <a:stretch>
            <a:fillRect/>
          </a:stretch>
        </p:blipFill>
        <p:spPr>
          <a:xfrm>
            <a:off x="4152896" y="4143380"/>
            <a:ext cx="60955" cy="85337"/>
          </a:xfrm>
          <a:prstGeom prst="rect">
            <a:avLst/>
          </a:prstGeom>
        </p:spPr>
      </p:pic>
      <p:cxnSp>
        <p:nvCxnSpPr>
          <p:cNvPr id="50" name="Rak pil 49"/>
          <p:cNvCxnSpPr/>
          <p:nvPr/>
        </p:nvCxnSpPr>
        <p:spPr>
          <a:xfrm>
            <a:off x="857224" y="5786454"/>
            <a:ext cx="571504" cy="42862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1" name="Rak 50"/>
          <p:cNvCxnSpPr/>
          <p:nvPr/>
        </p:nvCxnSpPr>
        <p:spPr>
          <a:xfrm>
            <a:off x="1857356" y="621508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52" name="Rak 51"/>
          <p:cNvCxnSpPr/>
          <p:nvPr/>
        </p:nvCxnSpPr>
        <p:spPr>
          <a:xfrm>
            <a:off x="2143108" y="621508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53" name="Rak 52"/>
          <p:cNvCxnSpPr/>
          <p:nvPr/>
        </p:nvCxnSpPr>
        <p:spPr>
          <a:xfrm>
            <a:off x="2428860" y="621508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54" name="Rak 53"/>
          <p:cNvCxnSpPr/>
          <p:nvPr/>
        </p:nvCxnSpPr>
        <p:spPr>
          <a:xfrm>
            <a:off x="2714612" y="621508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55" name="Rak 54"/>
          <p:cNvCxnSpPr/>
          <p:nvPr/>
        </p:nvCxnSpPr>
        <p:spPr>
          <a:xfrm>
            <a:off x="3000364" y="621508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56" name="Rak 55"/>
          <p:cNvCxnSpPr/>
          <p:nvPr/>
        </p:nvCxnSpPr>
        <p:spPr>
          <a:xfrm>
            <a:off x="3286116" y="621508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57" name="Rak 56"/>
          <p:cNvCxnSpPr/>
          <p:nvPr/>
        </p:nvCxnSpPr>
        <p:spPr>
          <a:xfrm>
            <a:off x="1500166" y="6215082"/>
            <a:ext cx="214314" cy="0"/>
          </a:xfrm>
          <a:prstGeom prst="line">
            <a:avLst/>
          </a:prstGeom>
        </p:spPr>
        <p:style>
          <a:lnRef idx="1">
            <a:schemeClr val="dk1"/>
          </a:lnRef>
          <a:fillRef idx="0">
            <a:schemeClr val="dk1"/>
          </a:fillRef>
          <a:effectRef idx="0">
            <a:schemeClr val="dk1"/>
          </a:effectRef>
          <a:fontRef idx="minor">
            <a:schemeClr val="tx1"/>
          </a:fontRef>
        </p:style>
      </p:cxnSp>
      <p:sp>
        <p:nvSpPr>
          <p:cNvPr id="58" name="Likbent triangel 57"/>
          <p:cNvSpPr/>
          <p:nvPr/>
        </p:nvSpPr>
        <p:spPr>
          <a:xfrm>
            <a:off x="1428728" y="492919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59" name="Rak pil 58"/>
          <p:cNvCxnSpPr/>
          <p:nvPr/>
        </p:nvCxnSpPr>
        <p:spPr>
          <a:xfrm rot="16200000" flipV="1">
            <a:off x="750067" y="5322107"/>
            <a:ext cx="1214446" cy="14287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60" name="Rak 59"/>
          <p:cNvCxnSpPr/>
          <p:nvPr/>
        </p:nvCxnSpPr>
        <p:spPr>
          <a:xfrm flipV="1">
            <a:off x="1428728" y="4786322"/>
            <a:ext cx="285752" cy="71438"/>
          </a:xfrm>
          <a:prstGeom prst="line">
            <a:avLst/>
          </a:prstGeom>
        </p:spPr>
        <p:style>
          <a:lnRef idx="1">
            <a:schemeClr val="dk1"/>
          </a:lnRef>
          <a:fillRef idx="0">
            <a:schemeClr val="dk1"/>
          </a:fillRef>
          <a:effectRef idx="0">
            <a:schemeClr val="dk1"/>
          </a:effectRef>
          <a:fontRef idx="minor">
            <a:schemeClr val="tx1"/>
          </a:fontRef>
        </p:style>
      </p:cxnSp>
      <p:cxnSp>
        <p:nvCxnSpPr>
          <p:cNvPr id="61" name="Rak 60"/>
          <p:cNvCxnSpPr/>
          <p:nvPr/>
        </p:nvCxnSpPr>
        <p:spPr>
          <a:xfrm flipV="1">
            <a:off x="1857356" y="4714884"/>
            <a:ext cx="285752" cy="71438"/>
          </a:xfrm>
          <a:prstGeom prst="line">
            <a:avLst/>
          </a:prstGeom>
        </p:spPr>
        <p:style>
          <a:lnRef idx="1">
            <a:schemeClr val="dk1"/>
          </a:lnRef>
          <a:fillRef idx="0">
            <a:schemeClr val="dk1"/>
          </a:fillRef>
          <a:effectRef idx="0">
            <a:schemeClr val="dk1"/>
          </a:effectRef>
          <a:fontRef idx="minor">
            <a:schemeClr val="tx1"/>
          </a:fontRef>
        </p:style>
      </p:cxnSp>
      <p:cxnSp>
        <p:nvCxnSpPr>
          <p:cNvPr id="62" name="Rak 61"/>
          <p:cNvCxnSpPr/>
          <p:nvPr/>
        </p:nvCxnSpPr>
        <p:spPr>
          <a:xfrm flipV="1">
            <a:off x="2285984" y="4572008"/>
            <a:ext cx="285752" cy="71438"/>
          </a:xfrm>
          <a:prstGeom prst="line">
            <a:avLst/>
          </a:prstGeom>
        </p:spPr>
        <p:style>
          <a:lnRef idx="1">
            <a:schemeClr val="dk1"/>
          </a:lnRef>
          <a:fillRef idx="0">
            <a:schemeClr val="dk1"/>
          </a:fillRef>
          <a:effectRef idx="0">
            <a:schemeClr val="dk1"/>
          </a:effectRef>
          <a:fontRef idx="minor">
            <a:schemeClr val="tx1"/>
          </a:fontRef>
        </p:style>
      </p:cxnSp>
      <p:cxnSp>
        <p:nvCxnSpPr>
          <p:cNvPr id="63" name="Rak 62"/>
          <p:cNvCxnSpPr/>
          <p:nvPr/>
        </p:nvCxnSpPr>
        <p:spPr>
          <a:xfrm flipV="1">
            <a:off x="2714612" y="4429132"/>
            <a:ext cx="285752" cy="71438"/>
          </a:xfrm>
          <a:prstGeom prst="line">
            <a:avLst/>
          </a:prstGeom>
        </p:spPr>
        <p:style>
          <a:lnRef idx="1">
            <a:schemeClr val="dk1"/>
          </a:lnRef>
          <a:fillRef idx="0">
            <a:schemeClr val="dk1"/>
          </a:fillRef>
          <a:effectRef idx="0">
            <a:schemeClr val="dk1"/>
          </a:effectRef>
          <a:fontRef idx="minor">
            <a:schemeClr val="tx1"/>
          </a:fontRef>
        </p:style>
      </p:cxnSp>
      <p:cxnSp>
        <p:nvCxnSpPr>
          <p:cNvPr id="64" name="Rak 63"/>
          <p:cNvCxnSpPr/>
          <p:nvPr/>
        </p:nvCxnSpPr>
        <p:spPr>
          <a:xfrm flipV="1">
            <a:off x="3071802" y="4286256"/>
            <a:ext cx="285752" cy="71438"/>
          </a:xfrm>
          <a:prstGeom prst="line">
            <a:avLst/>
          </a:prstGeom>
        </p:spPr>
        <p:style>
          <a:lnRef idx="1">
            <a:schemeClr val="dk1"/>
          </a:lnRef>
          <a:fillRef idx="0">
            <a:schemeClr val="dk1"/>
          </a:fillRef>
          <a:effectRef idx="0">
            <a:schemeClr val="dk1"/>
          </a:effectRef>
          <a:fontRef idx="minor">
            <a:schemeClr val="tx1"/>
          </a:fontRef>
        </p:style>
      </p:cxnSp>
      <p:cxnSp>
        <p:nvCxnSpPr>
          <p:cNvPr id="65" name="Rak 64"/>
          <p:cNvCxnSpPr/>
          <p:nvPr/>
        </p:nvCxnSpPr>
        <p:spPr>
          <a:xfrm flipV="1">
            <a:off x="3428992" y="4143380"/>
            <a:ext cx="285752" cy="71438"/>
          </a:xfrm>
          <a:prstGeom prst="line">
            <a:avLst/>
          </a:prstGeom>
        </p:spPr>
        <p:style>
          <a:lnRef idx="1">
            <a:schemeClr val="dk1"/>
          </a:lnRef>
          <a:fillRef idx="0">
            <a:schemeClr val="dk1"/>
          </a:fillRef>
          <a:effectRef idx="0">
            <a:schemeClr val="dk1"/>
          </a:effectRef>
          <a:fontRef idx="minor">
            <a:schemeClr val="tx1"/>
          </a:fontRef>
        </p:style>
      </p:cxnSp>
      <p:sp>
        <p:nvSpPr>
          <p:cNvPr id="66" name="Likbent triangel 65"/>
          <p:cNvSpPr/>
          <p:nvPr/>
        </p:nvSpPr>
        <p:spPr>
          <a:xfrm>
            <a:off x="1928794" y="400050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67" name="Rak pil 66"/>
          <p:cNvCxnSpPr/>
          <p:nvPr/>
        </p:nvCxnSpPr>
        <p:spPr>
          <a:xfrm rot="5400000" flipH="1" flipV="1">
            <a:off x="1285852" y="4000504"/>
            <a:ext cx="857256" cy="57150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68" name="Rak 67"/>
          <p:cNvCxnSpPr/>
          <p:nvPr/>
        </p:nvCxnSpPr>
        <p:spPr>
          <a:xfrm rot="10800000">
            <a:off x="3500430" y="4000504"/>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69" name="Rak 68"/>
          <p:cNvCxnSpPr/>
          <p:nvPr/>
        </p:nvCxnSpPr>
        <p:spPr>
          <a:xfrm rot="10800000">
            <a:off x="3143240" y="4000504"/>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70" name="Rak 69"/>
          <p:cNvCxnSpPr/>
          <p:nvPr/>
        </p:nvCxnSpPr>
        <p:spPr>
          <a:xfrm rot="10800000">
            <a:off x="2857488" y="4000504"/>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71" name="Rak 70"/>
          <p:cNvCxnSpPr/>
          <p:nvPr/>
        </p:nvCxnSpPr>
        <p:spPr>
          <a:xfrm rot="10800000">
            <a:off x="2500298" y="4000504"/>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72" name="Rak 71"/>
          <p:cNvCxnSpPr/>
          <p:nvPr/>
        </p:nvCxnSpPr>
        <p:spPr>
          <a:xfrm rot="10800000">
            <a:off x="2214546" y="4000504"/>
            <a:ext cx="214314" cy="0"/>
          </a:xfrm>
          <a:prstGeom prst="line">
            <a:avLst/>
          </a:prstGeom>
        </p:spPr>
        <p:style>
          <a:lnRef idx="1">
            <a:schemeClr val="dk1"/>
          </a:lnRef>
          <a:fillRef idx="0">
            <a:schemeClr val="dk1"/>
          </a:fillRef>
          <a:effectRef idx="0">
            <a:schemeClr val="dk1"/>
          </a:effectRef>
          <a:fontRef idx="minor">
            <a:schemeClr val="tx1"/>
          </a:fontRef>
        </p:style>
      </p:cxnSp>
      <p:sp>
        <p:nvSpPr>
          <p:cNvPr id="73" name="Frihandsfigur 72"/>
          <p:cNvSpPr/>
          <p:nvPr/>
        </p:nvSpPr>
        <p:spPr>
          <a:xfrm>
            <a:off x="2103549" y="4056845"/>
            <a:ext cx="478665" cy="1880316"/>
          </a:xfrm>
          <a:custGeom>
            <a:avLst/>
            <a:gdLst>
              <a:gd name="connsiteX0" fmla="*/ 85859 w 478665"/>
              <a:gd name="connsiteY0" fmla="*/ 0 h 1880316"/>
              <a:gd name="connsiteX1" fmla="*/ 266164 w 478665"/>
              <a:gd name="connsiteY1" fmla="*/ 193183 h 1880316"/>
              <a:gd name="connsiteX2" fmla="*/ 34344 w 478665"/>
              <a:gd name="connsiteY2" fmla="*/ 412124 h 1880316"/>
              <a:gd name="connsiteX3" fmla="*/ 214648 w 478665"/>
              <a:gd name="connsiteY3" fmla="*/ 566670 h 1880316"/>
              <a:gd name="connsiteX4" fmla="*/ 8586 w 478665"/>
              <a:gd name="connsiteY4" fmla="*/ 888642 h 1880316"/>
              <a:gd name="connsiteX5" fmla="*/ 266164 w 478665"/>
              <a:gd name="connsiteY5" fmla="*/ 940158 h 1880316"/>
              <a:gd name="connsiteX6" fmla="*/ 188890 w 478665"/>
              <a:gd name="connsiteY6" fmla="*/ 1107583 h 1880316"/>
              <a:gd name="connsiteX7" fmla="*/ 304800 w 478665"/>
              <a:gd name="connsiteY7" fmla="*/ 1275009 h 1880316"/>
              <a:gd name="connsiteX8" fmla="*/ 137375 w 478665"/>
              <a:gd name="connsiteY8" fmla="*/ 1674254 h 1880316"/>
              <a:gd name="connsiteX9" fmla="*/ 433589 w 478665"/>
              <a:gd name="connsiteY9" fmla="*/ 1661375 h 1880316"/>
              <a:gd name="connsiteX10" fmla="*/ 407831 w 478665"/>
              <a:gd name="connsiteY10" fmla="*/ 1880316 h 1880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78665" h="1880316">
                <a:moveTo>
                  <a:pt x="85859" y="0"/>
                </a:moveTo>
                <a:cubicBezTo>
                  <a:pt x="180304" y="62248"/>
                  <a:pt x="274750" y="124496"/>
                  <a:pt x="266164" y="193183"/>
                </a:cubicBezTo>
                <a:cubicBezTo>
                  <a:pt x="257578" y="261870"/>
                  <a:pt x="42930" y="349876"/>
                  <a:pt x="34344" y="412124"/>
                </a:cubicBezTo>
                <a:cubicBezTo>
                  <a:pt x="25758" y="474372"/>
                  <a:pt x="218941" y="487250"/>
                  <a:pt x="214648" y="566670"/>
                </a:cubicBezTo>
                <a:cubicBezTo>
                  <a:pt x="210355" y="646090"/>
                  <a:pt x="0" y="826394"/>
                  <a:pt x="8586" y="888642"/>
                </a:cubicBezTo>
                <a:cubicBezTo>
                  <a:pt x="17172" y="950890"/>
                  <a:pt x="236113" y="903668"/>
                  <a:pt x="266164" y="940158"/>
                </a:cubicBezTo>
                <a:cubicBezTo>
                  <a:pt x="296215" y="976648"/>
                  <a:pt x="182451" y="1051775"/>
                  <a:pt x="188890" y="1107583"/>
                </a:cubicBezTo>
                <a:cubicBezTo>
                  <a:pt x="195329" y="1163392"/>
                  <a:pt x="313386" y="1180564"/>
                  <a:pt x="304800" y="1275009"/>
                </a:cubicBezTo>
                <a:cubicBezTo>
                  <a:pt x="296214" y="1369454"/>
                  <a:pt x="115910" y="1609860"/>
                  <a:pt x="137375" y="1674254"/>
                </a:cubicBezTo>
                <a:cubicBezTo>
                  <a:pt x="158840" y="1738648"/>
                  <a:pt x="388513" y="1627031"/>
                  <a:pt x="433589" y="1661375"/>
                </a:cubicBezTo>
                <a:cubicBezTo>
                  <a:pt x="478665" y="1695719"/>
                  <a:pt x="443248" y="1788017"/>
                  <a:pt x="407831" y="1880316"/>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74" name="textruta 73"/>
          <p:cNvSpPr txBox="1"/>
          <p:nvPr/>
        </p:nvSpPr>
        <p:spPr>
          <a:xfrm>
            <a:off x="5500694" y="5214950"/>
            <a:ext cx="184731" cy="369332"/>
          </a:xfrm>
          <a:prstGeom prst="rect">
            <a:avLst/>
          </a:prstGeom>
          <a:noFill/>
        </p:spPr>
        <p:txBody>
          <a:bodyPr wrap="none" rtlCol="0">
            <a:spAutoFit/>
          </a:bodyPr>
          <a:lstStyle/>
          <a:p>
            <a:endParaRPr lang="sv-SE" dirty="0"/>
          </a:p>
        </p:txBody>
      </p:sp>
      <p:sp>
        <p:nvSpPr>
          <p:cNvPr id="75" name="textruta 74"/>
          <p:cNvSpPr txBox="1"/>
          <p:nvPr/>
        </p:nvSpPr>
        <p:spPr>
          <a:xfrm>
            <a:off x="928662" y="5429264"/>
            <a:ext cx="309700" cy="338554"/>
          </a:xfrm>
          <a:prstGeom prst="rect">
            <a:avLst/>
          </a:prstGeom>
          <a:noFill/>
        </p:spPr>
        <p:txBody>
          <a:bodyPr wrap="none" rtlCol="0">
            <a:spAutoFit/>
          </a:bodyPr>
          <a:lstStyle/>
          <a:p>
            <a:r>
              <a:rPr lang="sv-SE" sz="1600" b="1" dirty="0"/>
              <a:t>A</a:t>
            </a:r>
          </a:p>
        </p:txBody>
      </p:sp>
      <p:sp>
        <p:nvSpPr>
          <p:cNvPr id="76" name="textruta 75"/>
          <p:cNvSpPr txBox="1"/>
          <p:nvPr/>
        </p:nvSpPr>
        <p:spPr>
          <a:xfrm>
            <a:off x="3786182" y="4143380"/>
            <a:ext cx="300082" cy="338554"/>
          </a:xfrm>
          <a:prstGeom prst="rect">
            <a:avLst/>
          </a:prstGeom>
          <a:noFill/>
        </p:spPr>
        <p:txBody>
          <a:bodyPr wrap="none" rtlCol="0">
            <a:spAutoFit/>
          </a:bodyPr>
          <a:lstStyle/>
          <a:p>
            <a:r>
              <a:rPr lang="sv-SE" sz="1600" b="1" dirty="0"/>
              <a:t>B</a:t>
            </a:r>
          </a:p>
        </p:txBody>
      </p:sp>
      <p:pic>
        <p:nvPicPr>
          <p:cNvPr id="78" name="Picture 77"/>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Likbent triangel 5"/>
          <p:cNvSpPr/>
          <p:nvPr/>
        </p:nvSpPr>
        <p:spPr>
          <a:xfrm>
            <a:off x="1000100" y="285749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7" name="textruta 6"/>
          <p:cNvSpPr txBox="1"/>
          <p:nvPr/>
        </p:nvSpPr>
        <p:spPr>
          <a:xfrm>
            <a:off x="357158" y="214290"/>
            <a:ext cx="3714776" cy="400110"/>
          </a:xfrm>
          <a:prstGeom prst="rect">
            <a:avLst/>
          </a:prstGeom>
          <a:noFill/>
        </p:spPr>
        <p:txBody>
          <a:bodyPr wrap="square" rtlCol="0">
            <a:spAutoFit/>
          </a:bodyPr>
          <a:lstStyle>
            <a:defPPr>
              <a:defRPr lang="sv-SE"/>
            </a:defPPr>
            <a:lvl1pPr>
              <a:defRPr sz="2000" b="1">
                <a:solidFill>
                  <a:srgbClr val="E90118"/>
                </a:solidFill>
                <a:latin typeface="Times New Roman" pitchFamily="18" charset="0"/>
                <a:cs typeface="Times New Roman" pitchFamily="18" charset="0"/>
              </a:defRPr>
            </a:lvl1pPr>
          </a:lstStyle>
          <a:p>
            <a:r>
              <a:rPr lang="sv-SE" dirty="0"/>
              <a:t>Syfte: Bollkontroll</a:t>
            </a:r>
          </a:p>
        </p:txBody>
      </p:sp>
      <p:sp>
        <p:nvSpPr>
          <p:cNvPr id="8" name="textruta 7"/>
          <p:cNvSpPr txBox="1"/>
          <p:nvPr/>
        </p:nvSpPr>
        <p:spPr>
          <a:xfrm>
            <a:off x="4714876" y="1457489"/>
            <a:ext cx="4143404" cy="1323439"/>
          </a:xfrm>
          <a:prstGeom prst="rect">
            <a:avLst/>
          </a:prstGeom>
          <a:noFill/>
        </p:spPr>
        <p:txBody>
          <a:bodyPr wrap="square" rtlCol="0">
            <a:spAutoFit/>
          </a:bodyPr>
          <a:lstStyle/>
          <a:p>
            <a:r>
              <a:rPr lang="sv-SE" sz="1600" dirty="0">
                <a:solidFill>
                  <a:srgbClr val="000000"/>
                </a:solidFill>
              </a:rPr>
              <a:t>1. Spelarna rör sig med bollen </a:t>
            </a:r>
            <a:r>
              <a:rPr lang="sv-SE" sz="1600" u="sng" dirty="0">
                <a:solidFill>
                  <a:srgbClr val="000000"/>
                </a:solidFill>
              </a:rPr>
              <a:t>runt</a:t>
            </a:r>
            <a:r>
              <a:rPr lang="sv-SE" sz="1600" dirty="0">
                <a:solidFill>
                  <a:srgbClr val="000000"/>
                </a:solidFill>
              </a:rPr>
              <a:t> konerna och går sedan mot mål för att skjuta.</a:t>
            </a:r>
          </a:p>
          <a:p>
            <a:r>
              <a:rPr lang="sv-SE" sz="1600" dirty="0">
                <a:solidFill>
                  <a:srgbClr val="000000"/>
                </a:solidFill>
              </a:rPr>
              <a:t> </a:t>
            </a:r>
          </a:p>
          <a:p>
            <a:r>
              <a:rPr lang="sv-SE" sz="1600" dirty="0">
                <a:solidFill>
                  <a:srgbClr val="000000"/>
                </a:solidFill>
              </a:rPr>
              <a:t>Tänk på att spelarna skall hålla bägge händerna på klubban.</a:t>
            </a:r>
          </a:p>
        </p:txBody>
      </p:sp>
      <p:sp>
        <p:nvSpPr>
          <p:cNvPr id="9" name="textruta 8"/>
          <p:cNvSpPr txBox="1"/>
          <p:nvPr/>
        </p:nvSpPr>
        <p:spPr>
          <a:xfrm>
            <a:off x="4714876" y="3786190"/>
            <a:ext cx="4071966" cy="830997"/>
          </a:xfrm>
          <a:prstGeom prst="rect">
            <a:avLst/>
          </a:prstGeom>
          <a:noFill/>
        </p:spPr>
        <p:txBody>
          <a:bodyPr wrap="square" rtlCol="0">
            <a:spAutoFit/>
          </a:bodyPr>
          <a:lstStyle/>
          <a:p>
            <a:pPr marL="342900" indent="-342900"/>
            <a:r>
              <a:rPr lang="sv-SE" sz="1600" dirty="0">
                <a:solidFill>
                  <a:srgbClr val="000000"/>
                </a:solidFill>
              </a:rPr>
              <a:t>2. Vill man så flyttar man konerna </a:t>
            </a:r>
          </a:p>
          <a:p>
            <a:pPr marL="342900" indent="-342900"/>
            <a:r>
              <a:rPr lang="sv-SE" sz="1600" dirty="0">
                <a:solidFill>
                  <a:srgbClr val="000000"/>
                </a:solidFill>
              </a:rPr>
              <a:t>så att de inte alltid blir samma</a:t>
            </a:r>
          </a:p>
          <a:p>
            <a:pPr marL="342900" indent="-342900"/>
            <a:r>
              <a:rPr lang="sv-SE" sz="1600" dirty="0">
                <a:solidFill>
                  <a:srgbClr val="000000"/>
                </a:solidFill>
              </a:rPr>
              <a:t>rörelse</a:t>
            </a:r>
            <a:r>
              <a:rPr lang="sv-SE" sz="1600" dirty="0"/>
              <a:t>.</a:t>
            </a:r>
            <a:endParaRPr lang="sv-SE" sz="1600" dirty="0">
              <a:solidFill>
                <a:srgbClr val="000000"/>
              </a:solidFill>
            </a:endParaRPr>
          </a:p>
        </p:txBody>
      </p:sp>
      <p:sp>
        <p:nvSpPr>
          <p:cNvPr id="10" name="Multiplicera 9"/>
          <p:cNvSpPr/>
          <p:nvPr/>
        </p:nvSpPr>
        <p:spPr>
          <a:xfrm flipV="1">
            <a:off x="1000100" y="300037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1" name="Multiplicera 10"/>
          <p:cNvSpPr/>
          <p:nvPr/>
        </p:nvSpPr>
        <p:spPr>
          <a:xfrm flipV="1">
            <a:off x="1152500" y="315277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Multiplicera 11"/>
          <p:cNvSpPr/>
          <p:nvPr/>
        </p:nvSpPr>
        <p:spPr>
          <a:xfrm flipV="1">
            <a:off x="1304900" y="330517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Likbent triangel 12"/>
          <p:cNvSpPr/>
          <p:nvPr/>
        </p:nvSpPr>
        <p:spPr>
          <a:xfrm>
            <a:off x="1500166" y="264318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4" name="Likbent triangel 13"/>
          <p:cNvSpPr/>
          <p:nvPr/>
        </p:nvSpPr>
        <p:spPr>
          <a:xfrm>
            <a:off x="1000100" y="228599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5" name="Likbent triangel 14"/>
          <p:cNvSpPr/>
          <p:nvPr/>
        </p:nvSpPr>
        <p:spPr>
          <a:xfrm>
            <a:off x="1714480" y="221455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6" name="Frihandsfigur 15"/>
          <p:cNvSpPr/>
          <p:nvPr/>
        </p:nvSpPr>
        <p:spPr>
          <a:xfrm>
            <a:off x="798490" y="2167944"/>
            <a:ext cx="1270716" cy="935864"/>
          </a:xfrm>
          <a:custGeom>
            <a:avLst/>
            <a:gdLst>
              <a:gd name="connsiteX0" fmla="*/ 141668 w 1270716"/>
              <a:gd name="connsiteY0" fmla="*/ 935864 h 935864"/>
              <a:gd name="connsiteX1" fmla="*/ 128789 w 1270716"/>
              <a:gd name="connsiteY1" fmla="*/ 575256 h 935864"/>
              <a:gd name="connsiteX2" fmla="*/ 914400 w 1270716"/>
              <a:gd name="connsiteY2" fmla="*/ 729802 h 935864"/>
              <a:gd name="connsiteX3" fmla="*/ 798490 w 1270716"/>
              <a:gd name="connsiteY3" fmla="*/ 369194 h 935864"/>
              <a:gd name="connsiteX4" fmla="*/ 103031 w 1270716"/>
              <a:gd name="connsiteY4" fmla="*/ 343436 h 935864"/>
              <a:gd name="connsiteX5" fmla="*/ 270456 w 1270716"/>
              <a:gd name="connsiteY5" fmla="*/ 8586 h 935864"/>
              <a:gd name="connsiteX6" fmla="*/ 953037 w 1270716"/>
              <a:gd name="connsiteY6" fmla="*/ 291921 h 935864"/>
              <a:gd name="connsiteX7" fmla="*/ 1210614 w 1270716"/>
              <a:gd name="connsiteY7" fmla="*/ 266163 h 935864"/>
              <a:gd name="connsiteX8" fmla="*/ 1262130 w 1270716"/>
              <a:gd name="connsiteY8" fmla="*/ 176011 h 935864"/>
              <a:gd name="connsiteX9" fmla="*/ 1262130 w 1270716"/>
              <a:gd name="connsiteY9" fmla="*/ 124495 h 9358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0716" h="935864">
                <a:moveTo>
                  <a:pt x="141668" y="935864"/>
                </a:moveTo>
                <a:cubicBezTo>
                  <a:pt x="70834" y="772732"/>
                  <a:pt x="0" y="609600"/>
                  <a:pt x="128789" y="575256"/>
                </a:cubicBezTo>
                <a:cubicBezTo>
                  <a:pt x="257578" y="540912"/>
                  <a:pt x="802783" y="764146"/>
                  <a:pt x="914400" y="729802"/>
                </a:cubicBezTo>
                <a:cubicBezTo>
                  <a:pt x="1026017" y="695458"/>
                  <a:pt x="933718" y="433588"/>
                  <a:pt x="798490" y="369194"/>
                </a:cubicBezTo>
                <a:cubicBezTo>
                  <a:pt x="663262" y="304800"/>
                  <a:pt x="191037" y="403537"/>
                  <a:pt x="103031" y="343436"/>
                </a:cubicBezTo>
                <a:cubicBezTo>
                  <a:pt x="15025" y="283335"/>
                  <a:pt x="128788" y="17172"/>
                  <a:pt x="270456" y="8586"/>
                </a:cubicBezTo>
                <a:cubicBezTo>
                  <a:pt x="412124" y="0"/>
                  <a:pt x="796344" y="248992"/>
                  <a:pt x="953037" y="291921"/>
                </a:cubicBezTo>
                <a:cubicBezTo>
                  <a:pt x="1109730" y="334851"/>
                  <a:pt x="1159099" y="285481"/>
                  <a:pt x="1210614" y="266163"/>
                </a:cubicBezTo>
                <a:cubicBezTo>
                  <a:pt x="1262129" y="246845"/>
                  <a:pt x="1253544" y="199622"/>
                  <a:pt x="1262130" y="176011"/>
                </a:cubicBezTo>
                <a:cubicBezTo>
                  <a:pt x="1270716" y="152400"/>
                  <a:pt x="1266423" y="138447"/>
                  <a:pt x="1262130" y="124495"/>
                </a:cubicBezTo>
              </a:path>
            </a:pathLst>
          </a:custGeom>
          <a:ln>
            <a:solidFill>
              <a:srgbClr val="0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sv-SE"/>
          </a:p>
        </p:txBody>
      </p:sp>
      <p:sp>
        <p:nvSpPr>
          <p:cNvPr id="17" name="Höger 16"/>
          <p:cNvSpPr/>
          <p:nvPr/>
        </p:nvSpPr>
        <p:spPr>
          <a:xfrm rot="17123766">
            <a:off x="1909126" y="1816167"/>
            <a:ext cx="428628" cy="285752"/>
          </a:xfrm>
          <a:prstGeom prst="rightArrow">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8" name="Ellips 17"/>
          <p:cNvSpPr/>
          <p:nvPr/>
        </p:nvSpPr>
        <p:spPr>
          <a:xfrm flipH="1">
            <a:off x="1571604" y="3071810"/>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9" name="Ellips 18"/>
          <p:cNvSpPr/>
          <p:nvPr/>
        </p:nvSpPr>
        <p:spPr>
          <a:xfrm flipH="1">
            <a:off x="1509690" y="3224210"/>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0" name="Ellips 19"/>
          <p:cNvSpPr/>
          <p:nvPr/>
        </p:nvSpPr>
        <p:spPr>
          <a:xfrm flipH="1">
            <a:off x="1662090" y="3376610"/>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1" name="Ellips 20"/>
          <p:cNvSpPr/>
          <p:nvPr/>
        </p:nvSpPr>
        <p:spPr>
          <a:xfrm flipH="1">
            <a:off x="1357290" y="3071810"/>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2" name="Ellips 21"/>
          <p:cNvSpPr/>
          <p:nvPr/>
        </p:nvSpPr>
        <p:spPr>
          <a:xfrm flipH="1">
            <a:off x="1714480" y="3214686"/>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3" name="Likbent triangel 22"/>
          <p:cNvSpPr/>
          <p:nvPr/>
        </p:nvSpPr>
        <p:spPr>
          <a:xfrm>
            <a:off x="3357554" y="385762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4" name="Likbent triangel 23"/>
          <p:cNvSpPr/>
          <p:nvPr/>
        </p:nvSpPr>
        <p:spPr>
          <a:xfrm>
            <a:off x="4071934" y="421481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5" name="Likbent triangel 24"/>
          <p:cNvSpPr/>
          <p:nvPr/>
        </p:nvSpPr>
        <p:spPr>
          <a:xfrm>
            <a:off x="3214678" y="457200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6" name="Likbent triangel 25"/>
          <p:cNvSpPr/>
          <p:nvPr/>
        </p:nvSpPr>
        <p:spPr>
          <a:xfrm>
            <a:off x="3428992" y="500063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7" name="Likbent triangel 26"/>
          <p:cNvSpPr/>
          <p:nvPr/>
        </p:nvSpPr>
        <p:spPr>
          <a:xfrm>
            <a:off x="2357422" y="464344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8" name="Multiplicera 27"/>
          <p:cNvSpPr/>
          <p:nvPr/>
        </p:nvSpPr>
        <p:spPr>
          <a:xfrm flipV="1">
            <a:off x="3071802" y="371475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9" name="Multiplicera 28"/>
          <p:cNvSpPr/>
          <p:nvPr/>
        </p:nvSpPr>
        <p:spPr>
          <a:xfrm flipV="1">
            <a:off x="2857488" y="371475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0" name="Multiplicera 29"/>
          <p:cNvSpPr/>
          <p:nvPr/>
        </p:nvSpPr>
        <p:spPr>
          <a:xfrm flipV="1">
            <a:off x="2643174" y="371475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1" name="Ellips 30"/>
          <p:cNvSpPr/>
          <p:nvPr/>
        </p:nvSpPr>
        <p:spPr>
          <a:xfrm flipH="1">
            <a:off x="3000364" y="4071942"/>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2" name="Ellips 31"/>
          <p:cNvSpPr/>
          <p:nvPr/>
        </p:nvSpPr>
        <p:spPr>
          <a:xfrm flipH="1">
            <a:off x="2643174" y="4143380"/>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3" name="Ellips 32"/>
          <p:cNvSpPr/>
          <p:nvPr/>
        </p:nvSpPr>
        <p:spPr>
          <a:xfrm flipH="1">
            <a:off x="3214678" y="4214818"/>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4" name="Ellips 33"/>
          <p:cNvSpPr/>
          <p:nvPr/>
        </p:nvSpPr>
        <p:spPr>
          <a:xfrm flipH="1">
            <a:off x="3071802" y="4214818"/>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5" name="Ellips 34"/>
          <p:cNvSpPr/>
          <p:nvPr/>
        </p:nvSpPr>
        <p:spPr>
          <a:xfrm flipH="1">
            <a:off x="2857488" y="4071942"/>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6" name="Frihandsfigur 35"/>
          <p:cNvSpPr/>
          <p:nvPr/>
        </p:nvSpPr>
        <p:spPr>
          <a:xfrm>
            <a:off x="2140040" y="3709116"/>
            <a:ext cx="2253802" cy="1564782"/>
          </a:xfrm>
          <a:custGeom>
            <a:avLst/>
            <a:gdLst>
              <a:gd name="connsiteX0" fmla="*/ 1169830 w 2253802"/>
              <a:gd name="connsiteY0" fmla="*/ 115909 h 1564782"/>
              <a:gd name="connsiteX1" fmla="*/ 1311498 w 2253802"/>
              <a:gd name="connsiteY1" fmla="*/ 64394 h 1564782"/>
              <a:gd name="connsiteX2" fmla="*/ 2148625 w 2253802"/>
              <a:gd name="connsiteY2" fmla="*/ 502276 h 1564782"/>
              <a:gd name="connsiteX3" fmla="*/ 1942563 w 2253802"/>
              <a:gd name="connsiteY3" fmla="*/ 785611 h 1564782"/>
              <a:gd name="connsiteX4" fmla="*/ 1028163 w 2253802"/>
              <a:gd name="connsiteY4" fmla="*/ 798490 h 1564782"/>
              <a:gd name="connsiteX5" fmla="*/ 1079678 w 2253802"/>
              <a:gd name="connsiteY5" fmla="*/ 1120461 h 1564782"/>
              <a:gd name="connsiteX6" fmla="*/ 1504681 w 2253802"/>
              <a:gd name="connsiteY6" fmla="*/ 1197735 h 1564782"/>
              <a:gd name="connsiteX7" fmla="*/ 1453166 w 2253802"/>
              <a:gd name="connsiteY7" fmla="*/ 1506828 h 1564782"/>
              <a:gd name="connsiteX8" fmla="*/ 1156952 w 2253802"/>
              <a:gd name="connsiteY8" fmla="*/ 1455312 h 1564782"/>
              <a:gd name="connsiteX9" fmla="*/ 268309 w 2253802"/>
              <a:gd name="connsiteY9" fmla="*/ 850005 h 1564782"/>
              <a:gd name="connsiteX10" fmla="*/ 36490 w 2253802"/>
              <a:gd name="connsiteY10" fmla="*/ 888642 h 1564782"/>
              <a:gd name="connsiteX11" fmla="*/ 49368 w 2253802"/>
              <a:gd name="connsiteY11" fmla="*/ 1262129 h 1564782"/>
              <a:gd name="connsiteX12" fmla="*/ 75126 w 2253802"/>
              <a:gd name="connsiteY12" fmla="*/ 1365160 h 15647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253802" h="1564782">
                <a:moveTo>
                  <a:pt x="1169830" y="115909"/>
                </a:moveTo>
                <a:cubicBezTo>
                  <a:pt x="1159098" y="57954"/>
                  <a:pt x="1148366" y="0"/>
                  <a:pt x="1311498" y="64394"/>
                </a:cubicBezTo>
                <a:cubicBezTo>
                  <a:pt x="1474630" y="128788"/>
                  <a:pt x="2043448" y="382073"/>
                  <a:pt x="2148625" y="502276"/>
                </a:cubicBezTo>
                <a:cubicBezTo>
                  <a:pt x="2253802" y="622479"/>
                  <a:pt x="2129307" y="736242"/>
                  <a:pt x="1942563" y="785611"/>
                </a:cubicBezTo>
                <a:cubicBezTo>
                  <a:pt x="1755819" y="834980"/>
                  <a:pt x="1171977" y="742682"/>
                  <a:pt x="1028163" y="798490"/>
                </a:cubicBezTo>
                <a:cubicBezTo>
                  <a:pt x="884349" y="854298"/>
                  <a:pt x="1000259" y="1053920"/>
                  <a:pt x="1079678" y="1120461"/>
                </a:cubicBezTo>
                <a:cubicBezTo>
                  <a:pt x="1159097" y="1187002"/>
                  <a:pt x="1442433" y="1133341"/>
                  <a:pt x="1504681" y="1197735"/>
                </a:cubicBezTo>
                <a:cubicBezTo>
                  <a:pt x="1566929" y="1262129"/>
                  <a:pt x="1511121" y="1463899"/>
                  <a:pt x="1453166" y="1506828"/>
                </a:cubicBezTo>
                <a:cubicBezTo>
                  <a:pt x="1395211" y="1549757"/>
                  <a:pt x="1354428" y="1564782"/>
                  <a:pt x="1156952" y="1455312"/>
                </a:cubicBezTo>
                <a:cubicBezTo>
                  <a:pt x="959476" y="1345842"/>
                  <a:pt x="455053" y="944450"/>
                  <a:pt x="268309" y="850005"/>
                </a:cubicBezTo>
                <a:cubicBezTo>
                  <a:pt x="81565" y="755560"/>
                  <a:pt x="72980" y="819955"/>
                  <a:pt x="36490" y="888642"/>
                </a:cubicBezTo>
                <a:cubicBezTo>
                  <a:pt x="0" y="957329"/>
                  <a:pt x="42929" y="1182709"/>
                  <a:pt x="49368" y="1262129"/>
                </a:cubicBezTo>
                <a:cubicBezTo>
                  <a:pt x="55807" y="1341549"/>
                  <a:pt x="65466" y="1353354"/>
                  <a:pt x="75126" y="1365160"/>
                </a:cubicBezTo>
              </a:path>
            </a:pathLst>
          </a:custGeom>
          <a:ln>
            <a:solidFill>
              <a:srgbClr val="0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sv-SE"/>
          </a:p>
        </p:txBody>
      </p:sp>
      <p:sp>
        <p:nvSpPr>
          <p:cNvPr id="37" name="Höger 36"/>
          <p:cNvSpPr/>
          <p:nvPr/>
        </p:nvSpPr>
        <p:spPr>
          <a:xfrm rot="4551178">
            <a:off x="2048279" y="5171933"/>
            <a:ext cx="428628" cy="285752"/>
          </a:xfrm>
          <a:prstGeom prst="rightArrow">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39" name="Picture 3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textruta 5"/>
          <p:cNvSpPr txBox="1"/>
          <p:nvPr/>
        </p:nvSpPr>
        <p:spPr>
          <a:xfrm>
            <a:off x="357158" y="214290"/>
            <a:ext cx="3714776" cy="400110"/>
          </a:xfrm>
          <a:prstGeom prst="rect">
            <a:avLst/>
          </a:prstGeom>
          <a:noFill/>
        </p:spPr>
        <p:txBody>
          <a:bodyPr wrap="square" rtlCol="0">
            <a:spAutoFit/>
          </a:bodyPr>
          <a:lstStyle/>
          <a:p>
            <a:r>
              <a:rPr lang="sv-SE" sz="2000" b="1" dirty="0">
                <a:solidFill>
                  <a:srgbClr val="EB0116"/>
                </a:solidFill>
                <a:latin typeface="Times New Roman" pitchFamily="18" charset="0"/>
                <a:cs typeface="Times New Roman" pitchFamily="18" charset="0"/>
              </a:rPr>
              <a:t>Syfte: Skott</a:t>
            </a:r>
          </a:p>
        </p:txBody>
      </p:sp>
      <p:sp>
        <p:nvSpPr>
          <p:cNvPr id="7" name="textruta 6"/>
          <p:cNvSpPr txBox="1"/>
          <p:nvPr/>
        </p:nvSpPr>
        <p:spPr>
          <a:xfrm>
            <a:off x="4714876" y="1446102"/>
            <a:ext cx="4143404" cy="2062103"/>
          </a:xfrm>
          <a:prstGeom prst="rect">
            <a:avLst/>
          </a:prstGeom>
          <a:noFill/>
        </p:spPr>
        <p:txBody>
          <a:bodyPr wrap="square" rtlCol="0">
            <a:spAutoFit/>
          </a:bodyPr>
          <a:lstStyle/>
          <a:p>
            <a:pPr lvl="0"/>
            <a:r>
              <a:rPr lang="sv-SE" sz="1600" dirty="0"/>
              <a:t>Spelare A rör sig ut med bollen och passar ner till spelare B.</a:t>
            </a:r>
          </a:p>
          <a:p>
            <a:pPr lvl="0"/>
            <a:r>
              <a:rPr lang="sv-SE" sz="1600" dirty="0"/>
              <a:t>Spelare B rör sig upp och in i banan, viktigt här är att han/hon täcker bollen.</a:t>
            </a:r>
          </a:p>
          <a:p>
            <a:pPr lvl="0"/>
            <a:r>
              <a:rPr lang="sv-SE" sz="1600" dirty="0"/>
              <a:t>Vid konen passar B till A som rört sig ytligare lite framåt. Spelare A skall nu så snabbt som möjligt skjuta ett kombiskott medans spelare B går på mål.</a:t>
            </a:r>
          </a:p>
        </p:txBody>
      </p:sp>
      <p:pic>
        <p:nvPicPr>
          <p:cNvPr id="8" name="Bildobjekt 7" descr="Skott.png"/>
          <p:cNvPicPr>
            <a:picLocks noChangeAspect="1"/>
          </p:cNvPicPr>
          <p:nvPr/>
        </p:nvPicPr>
        <p:blipFill>
          <a:blip r:embed="rId3" cstate="print"/>
          <a:stretch>
            <a:fillRect/>
          </a:stretch>
        </p:blipFill>
        <p:spPr>
          <a:xfrm rot="18033582">
            <a:off x="3708534" y="2314040"/>
            <a:ext cx="324000" cy="503234"/>
          </a:xfrm>
          <a:prstGeom prst="rect">
            <a:avLst/>
          </a:prstGeom>
        </p:spPr>
      </p:pic>
      <p:sp>
        <p:nvSpPr>
          <p:cNvPr id="9" name="textruta 8"/>
          <p:cNvSpPr txBox="1"/>
          <p:nvPr/>
        </p:nvSpPr>
        <p:spPr>
          <a:xfrm>
            <a:off x="4714876" y="3803556"/>
            <a:ext cx="4286280" cy="1569660"/>
          </a:xfrm>
          <a:prstGeom prst="rect">
            <a:avLst/>
          </a:prstGeom>
          <a:noFill/>
        </p:spPr>
        <p:txBody>
          <a:bodyPr wrap="square" rtlCol="0">
            <a:spAutoFit/>
          </a:bodyPr>
          <a:lstStyle/>
          <a:p>
            <a:pPr lvl="0"/>
            <a:r>
              <a:rPr lang="sv-SE" sz="1600" dirty="0"/>
              <a:t>2. Spelare A passar bakom mål till B som rör sig mot andra konen.</a:t>
            </a:r>
          </a:p>
          <a:p>
            <a:pPr lvl="0"/>
            <a:r>
              <a:rPr lang="sv-SE" sz="1600" dirty="0"/>
              <a:t>Spelare A håller i sin löpning lite så att han/hon kommer med fullfart mitt i slottet när passningen kommer. A skall skjuta handledsskott så snabbt som möjligt.</a:t>
            </a:r>
            <a:endParaRPr lang="sv-SE" dirty="0"/>
          </a:p>
        </p:txBody>
      </p:sp>
      <p:sp>
        <p:nvSpPr>
          <p:cNvPr id="10" name="Likbent triangel 9"/>
          <p:cNvSpPr/>
          <p:nvPr/>
        </p:nvSpPr>
        <p:spPr>
          <a:xfrm>
            <a:off x="1214414" y="600076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1" name="Likbent triangel 10"/>
          <p:cNvSpPr/>
          <p:nvPr/>
        </p:nvSpPr>
        <p:spPr>
          <a:xfrm>
            <a:off x="3286116" y="185736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12" name="Bildobjekt 11" descr="Boll.png"/>
          <p:cNvPicPr>
            <a:picLocks noChangeAspect="1"/>
          </p:cNvPicPr>
          <p:nvPr/>
        </p:nvPicPr>
        <p:blipFill>
          <a:blip r:embed="rId4" cstate="print"/>
          <a:stretch>
            <a:fillRect/>
          </a:stretch>
        </p:blipFill>
        <p:spPr>
          <a:xfrm>
            <a:off x="1214414" y="6215082"/>
            <a:ext cx="60955" cy="85337"/>
          </a:xfrm>
          <a:prstGeom prst="rect">
            <a:avLst/>
          </a:prstGeom>
        </p:spPr>
      </p:pic>
      <p:sp>
        <p:nvSpPr>
          <p:cNvPr id="13" name="Multiplicera 12"/>
          <p:cNvSpPr/>
          <p:nvPr/>
        </p:nvSpPr>
        <p:spPr>
          <a:xfrm flipV="1">
            <a:off x="1000100" y="60007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Multiplicera 13"/>
          <p:cNvSpPr/>
          <p:nvPr/>
        </p:nvSpPr>
        <p:spPr>
          <a:xfrm flipV="1">
            <a:off x="3857620" y="121442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dirty="0"/>
          </a:p>
        </p:txBody>
      </p:sp>
      <p:sp>
        <p:nvSpPr>
          <p:cNvPr id="15" name="Multiplicera 14"/>
          <p:cNvSpPr/>
          <p:nvPr/>
        </p:nvSpPr>
        <p:spPr>
          <a:xfrm flipV="1">
            <a:off x="3857620" y="100010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Multiplicera 15"/>
          <p:cNvSpPr/>
          <p:nvPr/>
        </p:nvSpPr>
        <p:spPr>
          <a:xfrm flipV="1">
            <a:off x="3857620" y="7857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dirty="0"/>
          </a:p>
        </p:txBody>
      </p:sp>
      <p:sp>
        <p:nvSpPr>
          <p:cNvPr id="17" name="Likbent triangel 16"/>
          <p:cNvSpPr/>
          <p:nvPr/>
        </p:nvSpPr>
        <p:spPr>
          <a:xfrm>
            <a:off x="3714744" y="314324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8" name="Likbent triangel 17"/>
          <p:cNvSpPr/>
          <p:nvPr/>
        </p:nvSpPr>
        <p:spPr>
          <a:xfrm>
            <a:off x="3071802" y="314324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9" name="Multiplicera 18"/>
          <p:cNvSpPr/>
          <p:nvPr/>
        </p:nvSpPr>
        <p:spPr>
          <a:xfrm flipV="1">
            <a:off x="2714612" y="321468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0" name="Multiplicera 19"/>
          <p:cNvSpPr/>
          <p:nvPr/>
        </p:nvSpPr>
        <p:spPr>
          <a:xfrm flipV="1">
            <a:off x="2500298" y="321468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1" name="Frihandsfigur 20"/>
          <p:cNvSpPr/>
          <p:nvPr/>
        </p:nvSpPr>
        <p:spPr>
          <a:xfrm>
            <a:off x="3245476" y="3312017"/>
            <a:ext cx="708338" cy="148107"/>
          </a:xfrm>
          <a:custGeom>
            <a:avLst/>
            <a:gdLst>
              <a:gd name="connsiteX0" fmla="*/ 0 w 708338"/>
              <a:gd name="connsiteY0" fmla="*/ 75127 h 148107"/>
              <a:gd name="connsiteX1" fmla="*/ 141668 w 708338"/>
              <a:gd name="connsiteY1" fmla="*/ 10732 h 148107"/>
              <a:gd name="connsiteX2" fmla="*/ 231820 w 708338"/>
              <a:gd name="connsiteY2" fmla="*/ 139521 h 148107"/>
              <a:gd name="connsiteX3" fmla="*/ 412124 w 708338"/>
              <a:gd name="connsiteY3" fmla="*/ 62248 h 148107"/>
              <a:gd name="connsiteX4" fmla="*/ 489397 w 708338"/>
              <a:gd name="connsiteY4" fmla="*/ 113763 h 148107"/>
              <a:gd name="connsiteX5" fmla="*/ 708338 w 708338"/>
              <a:gd name="connsiteY5" fmla="*/ 23611 h 14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08338" h="148107">
                <a:moveTo>
                  <a:pt x="0" y="75127"/>
                </a:moveTo>
                <a:cubicBezTo>
                  <a:pt x="51515" y="37563"/>
                  <a:pt x="103031" y="0"/>
                  <a:pt x="141668" y="10732"/>
                </a:cubicBezTo>
                <a:cubicBezTo>
                  <a:pt x="180305" y="21464"/>
                  <a:pt x="186744" y="130935"/>
                  <a:pt x="231820" y="139521"/>
                </a:cubicBezTo>
                <a:cubicBezTo>
                  <a:pt x="276896" y="148107"/>
                  <a:pt x="369195" y="66541"/>
                  <a:pt x="412124" y="62248"/>
                </a:cubicBezTo>
                <a:cubicBezTo>
                  <a:pt x="455053" y="57955"/>
                  <a:pt x="440028" y="120202"/>
                  <a:pt x="489397" y="113763"/>
                </a:cubicBezTo>
                <a:cubicBezTo>
                  <a:pt x="538766" y="107324"/>
                  <a:pt x="623552" y="65467"/>
                  <a:pt x="708338" y="23611"/>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22" name="Rak 21"/>
          <p:cNvCxnSpPr/>
          <p:nvPr/>
        </p:nvCxnSpPr>
        <p:spPr>
          <a:xfrm rot="5400000">
            <a:off x="3864767" y="3064663"/>
            <a:ext cx="271458" cy="0"/>
          </a:xfrm>
          <a:prstGeom prst="line">
            <a:avLst/>
          </a:prstGeom>
        </p:spPr>
        <p:style>
          <a:lnRef idx="1">
            <a:schemeClr val="dk1"/>
          </a:lnRef>
          <a:fillRef idx="0">
            <a:schemeClr val="dk1"/>
          </a:fillRef>
          <a:effectRef idx="0">
            <a:schemeClr val="dk1"/>
          </a:effectRef>
          <a:fontRef idx="minor">
            <a:schemeClr val="tx1"/>
          </a:fontRef>
        </p:style>
      </p:cxnSp>
      <p:cxnSp>
        <p:nvCxnSpPr>
          <p:cNvPr id="23" name="Rak 22"/>
          <p:cNvCxnSpPr/>
          <p:nvPr/>
        </p:nvCxnSpPr>
        <p:spPr>
          <a:xfrm rot="5400000">
            <a:off x="3864767" y="2636035"/>
            <a:ext cx="271458" cy="0"/>
          </a:xfrm>
          <a:prstGeom prst="line">
            <a:avLst/>
          </a:prstGeom>
        </p:spPr>
        <p:style>
          <a:lnRef idx="1">
            <a:schemeClr val="dk1"/>
          </a:lnRef>
          <a:fillRef idx="0">
            <a:schemeClr val="dk1"/>
          </a:fillRef>
          <a:effectRef idx="0">
            <a:schemeClr val="dk1"/>
          </a:effectRef>
          <a:fontRef idx="minor">
            <a:schemeClr val="tx1"/>
          </a:fontRef>
        </p:style>
      </p:cxnSp>
      <p:cxnSp>
        <p:nvCxnSpPr>
          <p:cNvPr id="24" name="Rak 23"/>
          <p:cNvCxnSpPr/>
          <p:nvPr/>
        </p:nvCxnSpPr>
        <p:spPr>
          <a:xfrm rot="5400000">
            <a:off x="3864767" y="2207407"/>
            <a:ext cx="271458" cy="0"/>
          </a:xfrm>
          <a:prstGeom prst="line">
            <a:avLst/>
          </a:prstGeom>
        </p:spPr>
        <p:style>
          <a:lnRef idx="1">
            <a:schemeClr val="dk1"/>
          </a:lnRef>
          <a:fillRef idx="0">
            <a:schemeClr val="dk1"/>
          </a:fillRef>
          <a:effectRef idx="0">
            <a:schemeClr val="dk1"/>
          </a:effectRef>
          <a:fontRef idx="minor">
            <a:schemeClr val="tx1"/>
          </a:fontRef>
        </p:style>
      </p:cxnSp>
      <p:cxnSp>
        <p:nvCxnSpPr>
          <p:cNvPr id="25" name="Rak 24"/>
          <p:cNvCxnSpPr/>
          <p:nvPr/>
        </p:nvCxnSpPr>
        <p:spPr>
          <a:xfrm rot="5400000">
            <a:off x="3864767" y="1778779"/>
            <a:ext cx="271458" cy="0"/>
          </a:xfrm>
          <a:prstGeom prst="line">
            <a:avLst/>
          </a:prstGeom>
        </p:spPr>
        <p:style>
          <a:lnRef idx="1">
            <a:schemeClr val="dk1"/>
          </a:lnRef>
          <a:fillRef idx="0">
            <a:schemeClr val="dk1"/>
          </a:fillRef>
          <a:effectRef idx="0">
            <a:schemeClr val="dk1"/>
          </a:effectRef>
          <a:fontRef idx="minor">
            <a:schemeClr val="tx1"/>
          </a:fontRef>
        </p:style>
      </p:cxnSp>
      <p:sp>
        <p:nvSpPr>
          <p:cNvPr id="26" name="Frihandsfigur 25"/>
          <p:cNvSpPr/>
          <p:nvPr/>
        </p:nvSpPr>
        <p:spPr>
          <a:xfrm>
            <a:off x="3245476" y="1532586"/>
            <a:ext cx="738389" cy="573110"/>
          </a:xfrm>
          <a:custGeom>
            <a:avLst/>
            <a:gdLst>
              <a:gd name="connsiteX0" fmla="*/ 669701 w 738389"/>
              <a:gd name="connsiteY0" fmla="*/ 0 h 573110"/>
              <a:gd name="connsiteX1" fmla="*/ 708338 w 738389"/>
              <a:gd name="connsiteY1" fmla="*/ 244699 h 573110"/>
              <a:gd name="connsiteX2" fmla="*/ 489397 w 738389"/>
              <a:gd name="connsiteY2" fmla="*/ 296214 h 573110"/>
              <a:gd name="connsiteX3" fmla="*/ 425003 w 738389"/>
              <a:gd name="connsiteY3" fmla="*/ 463639 h 573110"/>
              <a:gd name="connsiteX4" fmla="*/ 257578 w 738389"/>
              <a:gd name="connsiteY4" fmla="*/ 450760 h 573110"/>
              <a:gd name="connsiteX5" fmla="*/ 231820 w 738389"/>
              <a:gd name="connsiteY5" fmla="*/ 566670 h 573110"/>
              <a:gd name="connsiteX6" fmla="*/ 0 w 738389"/>
              <a:gd name="connsiteY6" fmla="*/ 489397 h 573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38389" h="573110">
                <a:moveTo>
                  <a:pt x="669701" y="0"/>
                </a:moveTo>
                <a:cubicBezTo>
                  <a:pt x="704045" y="97665"/>
                  <a:pt x="738389" y="195330"/>
                  <a:pt x="708338" y="244699"/>
                </a:cubicBezTo>
                <a:cubicBezTo>
                  <a:pt x="678287" y="294068"/>
                  <a:pt x="536620" y="259724"/>
                  <a:pt x="489397" y="296214"/>
                </a:cubicBezTo>
                <a:cubicBezTo>
                  <a:pt x="442175" y="332704"/>
                  <a:pt x="463639" y="437881"/>
                  <a:pt x="425003" y="463639"/>
                </a:cubicBezTo>
                <a:cubicBezTo>
                  <a:pt x="386367" y="489397"/>
                  <a:pt x="289775" y="433588"/>
                  <a:pt x="257578" y="450760"/>
                </a:cubicBezTo>
                <a:cubicBezTo>
                  <a:pt x="225381" y="467932"/>
                  <a:pt x="274750" y="560231"/>
                  <a:pt x="231820" y="566670"/>
                </a:cubicBezTo>
                <a:cubicBezTo>
                  <a:pt x="188890" y="573110"/>
                  <a:pt x="94445" y="531253"/>
                  <a:pt x="0" y="489397"/>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27" name="Rak 26"/>
          <p:cNvCxnSpPr/>
          <p:nvPr/>
        </p:nvCxnSpPr>
        <p:spPr>
          <a:xfrm>
            <a:off x="3143240" y="2143116"/>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28" name="Rak 27"/>
          <p:cNvCxnSpPr/>
          <p:nvPr/>
        </p:nvCxnSpPr>
        <p:spPr>
          <a:xfrm>
            <a:off x="3714744" y="2571744"/>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29" name="Rak 28"/>
          <p:cNvCxnSpPr/>
          <p:nvPr/>
        </p:nvCxnSpPr>
        <p:spPr>
          <a:xfrm>
            <a:off x="3428992" y="2357430"/>
            <a:ext cx="214314" cy="142876"/>
          </a:xfrm>
          <a:prstGeom prst="line">
            <a:avLst/>
          </a:prstGeom>
        </p:spPr>
        <p:style>
          <a:lnRef idx="1">
            <a:schemeClr val="dk1"/>
          </a:lnRef>
          <a:fillRef idx="0">
            <a:schemeClr val="dk1"/>
          </a:fillRef>
          <a:effectRef idx="0">
            <a:schemeClr val="dk1"/>
          </a:effectRef>
          <a:fontRef idx="minor">
            <a:schemeClr val="tx1"/>
          </a:fontRef>
        </p:style>
      </p:cxnSp>
      <p:sp>
        <p:nvSpPr>
          <p:cNvPr id="30" name="Multiplicera 29"/>
          <p:cNvSpPr/>
          <p:nvPr/>
        </p:nvSpPr>
        <p:spPr>
          <a:xfrm flipV="1">
            <a:off x="2857488" y="321468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1" name="Multiplicera 30"/>
          <p:cNvSpPr/>
          <p:nvPr/>
        </p:nvSpPr>
        <p:spPr>
          <a:xfrm flipV="1">
            <a:off x="4071934" y="264318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32" name="Rak pil 31"/>
          <p:cNvCxnSpPr/>
          <p:nvPr/>
        </p:nvCxnSpPr>
        <p:spPr>
          <a:xfrm rot="5400000" flipH="1" flipV="1">
            <a:off x="4000496" y="3214686"/>
            <a:ext cx="285752"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3" name="Rak pil 32"/>
          <p:cNvCxnSpPr/>
          <p:nvPr/>
        </p:nvCxnSpPr>
        <p:spPr>
          <a:xfrm rot="16200000" flipV="1">
            <a:off x="2714612" y="1500174"/>
            <a:ext cx="500066" cy="50006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34" name="textruta 33"/>
          <p:cNvSpPr txBox="1"/>
          <p:nvPr/>
        </p:nvSpPr>
        <p:spPr>
          <a:xfrm>
            <a:off x="3000364" y="3286124"/>
            <a:ext cx="324128" cy="369332"/>
          </a:xfrm>
          <a:prstGeom prst="rect">
            <a:avLst/>
          </a:prstGeom>
          <a:noFill/>
        </p:spPr>
        <p:txBody>
          <a:bodyPr wrap="none" rtlCol="0">
            <a:spAutoFit/>
          </a:bodyPr>
          <a:lstStyle/>
          <a:p>
            <a:r>
              <a:rPr lang="sv-SE" b="1" dirty="0"/>
              <a:t>A</a:t>
            </a:r>
          </a:p>
        </p:txBody>
      </p:sp>
      <p:sp>
        <p:nvSpPr>
          <p:cNvPr id="35" name="textruta 34"/>
          <p:cNvSpPr txBox="1"/>
          <p:nvPr/>
        </p:nvSpPr>
        <p:spPr>
          <a:xfrm>
            <a:off x="4000496" y="1285861"/>
            <a:ext cx="357190" cy="369332"/>
          </a:xfrm>
          <a:prstGeom prst="rect">
            <a:avLst/>
          </a:prstGeom>
          <a:noFill/>
        </p:spPr>
        <p:txBody>
          <a:bodyPr wrap="square" rtlCol="0">
            <a:spAutoFit/>
          </a:bodyPr>
          <a:lstStyle/>
          <a:p>
            <a:r>
              <a:rPr lang="sv-SE" b="1" dirty="0"/>
              <a:t>B</a:t>
            </a:r>
            <a:endParaRPr lang="sv-SE" dirty="0"/>
          </a:p>
        </p:txBody>
      </p:sp>
      <p:sp>
        <p:nvSpPr>
          <p:cNvPr id="36" name="Multiplicera 35"/>
          <p:cNvSpPr/>
          <p:nvPr/>
        </p:nvSpPr>
        <p:spPr>
          <a:xfrm flipV="1">
            <a:off x="571472" y="60007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7" name="Multiplicera 36"/>
          <p:cNvSpPr/>
          <p:nvPr/>
        </p:nvSpPr>
        <p:spPr>
          <a:xfrm flipV="1">
            <a:off x="785786" y="60007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8" name="Likbent triangel 37"/>
          <p:cNvSpPr/>
          <p:nvPr/>
        </p:nvSpPr>
        <p:spPr>
          <a:xfrm>
            <a:off x="3786182" y="600076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9" name="Multiplicera 38"/>
          <p:cNvSpPr/>
          <p:nvPr/>
        </p:nvSpPr>
        <p:spPr>
          <a:xfrm flipV="1">
            <a:off x="3571868" y="585789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0" name="Multiplicera 39"/>
          <p:cNvSpPr/>
          <p:nvPr/>
        </p:nvSpPr>
        <p:spPr>
          <a:xfrm flipV="1">
            <a:off x="3286116" y="571501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1" name="Multiplicera 40"/>
          <p:cNvSpPr/>
          <p:nvPr/>
        </p:nvSpPr>
        <p:spPr>
          <a:xfrm flipV="1">
            <a:off x="3428992" y="578645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2" name="Multiplicera 41"/>
          <p:cNvSpPr/>
          <p:nvPr/>
        </p:nvSpPr>
        <p:spPr>
          <a:xfrm flipV="1">
            <a:off x="3714744" y="614364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43" name="Rak 42"/>
          <p:cNvCxnSpPr/>
          <p:nvPr/>
        </p:nvCxnSpPr>
        <p:spPr>
          <a:xfrm>
            <a:off x="1428728" y="6286520"/>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44" name="Rak 43"/>
          <p:cNvCxnSpPr/>
          <p:nvPr/>
        </p:nvCxnSpPr>
        <p:spPr>
          <a:xfrm>
            <a:off x="1785918" y="6286520"/>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45" name="Rak 44"/>
          <p:cNvCxnSpPr/>
          <p:nvPr/>
        </p:nvCxnSpPr>
        <p:spPr>
          <a:xfrm>
            <a:off x="2143108" y="6286520"/>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46" name="Rak 45"/>
          <p:cNvCxnSpPr/>
          <p:nvPr/>
        </p:nvCxnSpPr>
        <p:spPr>
          <a:xfrm>
            <a:off x="2500298" y="6286520"/>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47" name="Rak 46"/>
          <p:cNvCxnSpPr/>
          <p:nvPr/>
        </p:nvCxnSpPr>
        <p:spPr>
          <a:xfrm>
            <a:off x="2786050" y="6286520"/>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48" name="Rak 47"/>
          <p:cNvCxnSpPr/>
          <p:nvPr/>
        </p:nvCxnSpPr>
        <p:spPr>
          <a:xfrm>
            <a:off x="3071802" y="6286520"/>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49" name="Rak 48"/>
          <p:cNvCxnSpPr/>
          <p:nvPr/>
        </p:nvCxnSpPr>
        <p:spPr>
          <a:xfrm>
            <a:off x="3428992" y="6286520"/>
            <a:ext cx="214314" cy="0"/>
          </a:xfrm>
          <a:prstGeom prst="line">
            <a:avLst/>
          </a:prstGeom>
        </p:spPr>
        <p:style>
          <a:lnRef idx="1">
            <a:schemeClr val="dk1"/>
          </a:lnRef>
          <a:fillRef idx="0">
            <a:schemeClr val="dk1"/>
          </a:fillRef>
          <a:effectRef idx="0">
            <a:schemeClr val="dk1"/>
          </a:effectRef>
          <a:fontRef idx="minor">
            <a:schemeClr val="tx1"/>
          </a:fontRef>
        </p:style>
      </p:cxnSp>
      <p:sp>
        <p:nvSpPr>
          <p:cNvPr id="50" name="Likbent triangel 49"/>
          <p:cNvSpPr/>
          <p:nvPr/>
        </p:nvSpPr>
        <p:spPr>
          <a:xfrm>
            <a:off x="3643306" y="528638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51" name="Likbent triangel 50"/>
          <p:cNvSpPr/>
          <p:nvPr/>
        </p:nvSpPr>
        <p:spPr>
          <a:xfrm>
            <a:off x="1714480" y="528638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52" name="Rak pil 51"/>
          <p:cNvCxnSpPr/>
          <p:nvPr/>
        </p:nvCxnSpPr>
        <p:spPr>
          <a:xfrm rot="5400000" flipH="1" flipV="1">
            <a:off x="964381" y="5393545"/>
            <a:ext cx="785818" cy="42862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3" name="Rak pil 52"/>
          <p:cNvCxnSpPr/>
          <p:nvPr/>
        </p:nvCxnSpPr>
        <p:spPr>
          <a:xfrm>
            <a:off x="1714480" y="5214950"/>
            <a:ext cx="642942"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54" name="Frihandsfigur 53"/>
          <p:cNvSpPr/>
          <p:nvPr/>
        </p:nvSpPr>
        <p:spPr>
          <a:xfrm>
            <a:off x="3773510" y="5138670"/>
            <a:ext cx="407831" cy="1184857"/>
          </a:xfrm>
          <a:custGeom>
            <a:avLst/>
            <a:gdLst>
              <a:gd name="connsiteX0" fmla="*/ 141667 w 407831"/>
              <a:gd name="connsiteY0" fmla="*/ 1184857 h 1184857"/>
              <a:gd name="connsiteX1" fmla="*/ 283335 w 407831"/>
              <a:gd name="connsiteY1" fmla="*/ 1081826 h 1184857"/>
              <a:gd name="connsiteX2" fmla="*/ 167425 w 407831"/>
              <a:gd name="connsiteY2" fmla="*/ 772733 h 1184857"/>
              <a:gd name="connsiteX3" fmla="*/ 399245 w 407831"/>
              <a:gd name="connsiteY3" fmla="*/ 643944 h 1184857"/>
              <a:gd name="connsiteX4" fmla="*/ 115910 w 407831"/>
              <a:gd name="connsiteY4" fmla="*/ 412124 h 1184857"/>
              <a:gd name="connsiteX5" fmla="*/ 141667 w 407831"/>
              <a:gd name="connsiteY5" fmla="*/ 218941 h 1184857"/>
              <a:gd name="connsiteX6" fmla="*/ 0 w 407831"/>
              <a:gd name="connsiteY6" fmla="*/ 0 h 11848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831" h="1184857">
                <a:moveTo>
                  <a:pt x="141667" y="1184857"/>
                </a:moveTo>
                <a:cubicBezTo>
                  <a:pt x="210354" y="1167685"/>
                  <a:pt x="279042" y="1150513"/>
                  <a:pt x="283335" y="1081826"/>
                </a:cubicBezTo>
                <a:cubicBezTo>
                  <a:pt x="287628" y="1013139"/>
                  <a:pt x="148107" y="845713"/>
                  <a:pt x="167425" y="772733"/>
                </a:cubicBezTo>
                <a:cubicBezTo>
                  <a:pt x="186743" y="699753"/>
                  <a:pt x="407831" y="704045"/>
                  <a:pt x="399245" y="643944"/>
                </a:cubicBezTo>
                <a:cubicBezTo>
                  <a:pt x="390659" y="583843"/>
                  <a:pt x="158840" y="482958"/>
                  <a:pt x="115910" y="412124"/>
                </a:cubicBezTo>
                <a:cubicBezTo>
                  <a:pt x="72980" y="341290"/>
                  <a:pt x="160985" y="287628"/>
                  <a:pt x="141667" y="218941"/>
                </a:cubicBezTo>
                <a:cubicBezTo>
                  <a:pt x="122349" y="150254"/>
                  <a:pt x="61174" y="75127"/>
                  <a:pt x="0" y="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55" name="Rak 54"/>
          <p:cNvCxnSpPr/>
          <p:nvPr/>
        </p:nvCxnSpPr>
        <p:spPr>
          <a:xfrm rot="10800000">
            <a:off x="3428992" y="514351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56" name="Rak 55"/>
          <p:cNvCxnSpPr/>
          <p:nvPr/>
        </p:nvCxnSpPr>
        <p:spPr>
          <a:xfrm rot="10800000">
            <a:off x="3071803" y="514351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57" name="Rak 56"/>
          <p:cNvCxnSpPr/>
          <p:nvPr/>
        </p:nvCxnSpPr>
        <p:spPr>
          <a:xfrm rot="10800000">
            <a:off x="2714613" y="514351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58" name="Rak 57"/>
          <p:cNvCxnSpPr/>
          <p:nvPr/>
        </p:nvCxnSpPr>
        <p:spPr>
          <a:xfrm rot="10800000">
            <a:off x="2428861" y="5143512"/>
            <a:ext cx="214314" cy="0"/>
          </a:xfrm>
          <a:prstGeom prst="line">
            <a:avLst/>
          </a:prstGeom>
        </p:spPr>
        <p:style>
          <a:lnRef idx="1">
            <a:schemeClr val="dk1"/>
          </a:lnRef>
          <a:fillRef idx="0">
            <a:schemeClr val="dk1"/>
          </a:fillRef>
          <a:effectRef idx="0">
            <a:schemeClr val="dk1"/>
          </a:effectRef>
          <a:fontRef idx="minor">
            <a:schemeClr val="tx1"/>
          </a:fontRef>
        </p:style>
      </p:cxnSp>
      <p:pic>
        <p:nvPicPr>
          <p:cNvPr id="59" name="Bildobjekt 58" descr="Skott.png"/>
          <p:cNvPicPr>
            <a:picLocks noChangeAspect="1"/>
          </p:cNvPicPr>
          <p:nvPr/>
        </p:nvPicPr>
        <p:blipFill>
          <a:blip r:embed="rId3" cstate="print"/>
          <a:stretch>
            <a:fillRect/>
          </a:stretch>
        </p:blipFill>
        <p:spPr>
          <a:xfrm rot="9583917">
            <a:off x="2242041" y="5255490"/>
            <a:ext cx="324000" cy="503234"/>
          </a:xfrm>
          <a:prstGeom prst="rect">
            <a:avLst/>
          </a:prstGeom>
        </p:spPr>
      </p:pic>
      <p:sp>
        <p:nvSpPr>
          <p:cNvPr id="60" name="textruta 59"/>
          <p:cNvSpPr txBox="1"/>
          <p:nvPr/>
        </p:nvSpPr>
        <p:spPr>
          <a:xfrm>
            <a:off x="857224" y="5715016"/>
            <a:ext cx="324128" cy="369332"/>
          </a:xfrm>
          <a:prstGeom prst="rect">
            <a:avLst/>
          </a:prstGeom>
          <a:noFill/>
        </p:spPr>
        <p:txBody>
          <a:bodyPr wrap="none" rtlCol="0">
            <a:spAutoFit/>
          </a:bodyPr>
          <a:lstStyle/>
          <a:p>
            <a:r>
              <a:rPr lang="sv-SE" b="1" dirty="0"/>
              <a:t>A</a:t>
            </a:r>
          </a:p>
        </p:txBody>
      </p:sp>
      <p:sp>
        <p:nvSpPr>
          <p:cNvPr id="61" name="textruta 60"/>
          <p:cNvSpPr txBox="1"/>
          <p:nvPr/>
        </p:nvSpPr>
        <p:spPr>
          <a:xfrm>
            <a:off x="3071802" y="5857892"/>
            <a:ext cx="357190" cy="369332"/>
          </a:xfrm>
          <a:prstGeom prst="rect">
            <a:avLst/>
          </a:prstGeom>
          <a:noFill/>
        </p:spPr>
        <p:txBody>
          <a:bodyPr wrap="square" rtlCol="0">
            <a:spAutoFit/>
          </a:bodyPr>
          <a:lstStyle/>
          <a:p>
            <a:r>
              <a:rPr lang="sv-SE" b="1" dirty="0"/>
              <a:t>B</a:t>
            </a:r>
            <a:endParaRPr lang="sv-SE" dirty="0"/>
          </a:p>
        </p:txBody>
      </p:sp>
      <p:pic>
        <p:nvPicPr>
          <p:cNvPr id="63" name="Picture 62"/>
          <p:cNvPicPr>
            <a:picLocks noChangeAspect="1"/>
          </p:cNvPicPr>
          <p:nvPr/>
        </p:nvPicPr>
        <p:blipFill>
          <a:blip r:embed="rId5"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textruta 5"/>
          <p:cNvSpPr txBox="1"/>
          <p:nvPr/>
        </p:nvSpPr>
        <p:spPr>
          <a:xfrm>
            <a:off x="357158" y="214290"/>
            <a:ext cx="3714776" cy="400110"/>
          </a:xfrm>
          <a:prstGeom prst="rect">
            <a:avLst/>
          </a:prstGeom>
          <a:noFill/>
        </p:spPr>
        <p:txBody>
          <a:bodyPr wrap="square" rtlCol="0">
            <a:spAutoFit/>
          </a:bodyPr>
          <a:lstStyle>
            <a:defPPr>
              <a:defRPr lang="sv-SE"/>
            </a:defPPr>
            <a:lvl1pPr>
              <a:defRPr sz="2000" b="1">
                <a:solidFill>
                  <a:srgbClr val="E90118"/>
                </a:solidFill>
                <a:latin typeface="Times New Roman" pitchFamily="18" charset="0"/>
                <a:cs typeface="Times New Roman" pitchFamily="18" charset="0"/>
              </a:defRPr>
            </a:lvl1pPr>
          </a:lstStyle>
          <a:p>
            <a:r>
              <a:rPr lang="sv-SE" dirty="0"/>
              <a:t>Syfte: Styrka/Närkamp</a:t>
            </a:r>
          </a:p>
        </p:txBody>
      </p:sp>
      <p:sp>
        <p:nvSpPr>
          <p:cNvPr id="7" name="textruta 6"/>
          <p:cNvSpPr txBox="1"/>
          <p:nvPr/>
        </p:nvSpPr>
        <p:spPr>
          <a:xfrm>
            <a:off x="4714876" y="1427518"/>
            <a:ext cx="4143404" cy="2092881"/>
          </a:xfrm>
          <a:prstGeom prst="rect">
            <a:avLst/>
          </a:prstGeom>
          <a:noFill/>
        </p:spPr>
        <p:txBody>
          <a:bodyPr wrap="square" rtlCol="0">
            <a:spAutoFit/>
          </a:bodyPr>
          <a:lstStyle/>
          <a:p>
            <a:r>
              <a:rPr lang="sv-SE" sz="1600" dirty="0"/>
              <a:t>1. Börja ett par träningspass med uppvärmningen: Löpning och cirkelträning.</a:t>
            </a:r>
          </a:p>
          <a:p>
            <a:r>
              <a:rPr lang="sv-SE" sz="1600" dirty="0"/>
              <a:t>Efter ett par minuters löpning så har du tre stationer. På dessa kan du variera dig mellan: situps, armhävning, dips, utfall, tåhävning och rygglyft. Övningen håller på i 45sekunder och du väljer om du vill göra ett eller två varv.</a:t>
            </a:r>
          </a:p>
          <a:p>
            <a:pPr lvl="0"/>
            <a:endParaRPr lang="sv-SE" dirty="0">
              <a:solidFill>
                <a:schemeClr val="bg1">
                  <a:lumMod val="50000"/>
                </a:schemeClr>
              </a:solidFill>
            </a:endParaRPr>
          </a:p>
        </p:txBody>
      </p:sp>
      <p:sp>
        <p:nvSpPr>
          <p:cNvPr id="8" name="textruta 7"/>
          <p:cNvSpPr txBox="1"/>
          <p:nvPr/>
        </p:nvSpPr>
        <p:spPr>
          <a:xfrm>
            <a:off x="4714876" y="3784972"/>
            <a:ext cx="4286280" cy="2308324"/>
          </a:xfrm>
          <a:prstGeom prst="rect">
            <a:avLst/>
          </a:prstGeom>
          <a:noFill/>
        </p:spPr>
        <p:txBody>
          <a:bodyPr wrap="square" rtlCol="0">
            <a:spAutoFit/>
          </a:bodyPr>
          <a:lstStyle/>
          <a:p>
            <a:pPr lvl="0"/>
            <a:r>
              <a:rPr lang="sv-SE" sz="1600" dirty="0"/>
              <a:t>2. Denna övning går att använda för att lära sig närkampsspel men även för att täcka skott.</a:t>
            </a:r>
          </a:p>
          <a:p>
            <a:pPr lvl="0"/>
            <a:r>
              <a:rPr lang="sv-SE" sz="1600" dirty="0"/>
              <a:t>Spelare A  passar till B som bryter in på mål. Beroende på syftet så följer A med och täcker alt. går in i närkamp.</a:t>
            </a:r>
          </a:p>
          <a:p>
            <a:pPr lvl="0"/>
            <a:r>
              <a:rPr lang="sv-SE" sz="1600" dirty="0"/>
              <a:t>När man skjutit ställer man sig i som skytt i andra hörnet. Detta innebär att man skjuter från bägge sidorna innan man blir försvarare. Få spelarna att skjuta backhand när de kommer från ”fel sida”.</a:t>
            </a:r>
            <a:endParaRPr lang="sv-SE" dirty="0"/>
          </a:p>
        </p:txBody>
      </p:sp>
      <p:sp>
        <p:nvSpPr>
          <p:cNvPr id="9" name="Likbent triangel 8"/>
          <p:cNvSpPr/>
          <p:nvPr/>
        </p:nvSpPr>
        <p:spPr>
          <a:xfrm>
            <a:off x="928662" y="607220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10" name="Bildobjekt 9" descr="Boll.png"/>
          <p:cNvPicPr>
            <a:picLocks noChangeAspect="1"/>
          </p:cNvPicPr>
          <p:nvPr/>
        </p:nvPicPr>
        <p:blipFill>
          <a:blip r:embed="rId3" cstate="print"/>
          <a:stretch>
            <a:fillRect/>
          </a:stretch>
        </p:blipFill>
        <p:spPr>
          <a:xfrm>
            <a:off x="1071538" y="5929330"/>
            <a:ext cx="60955" cy="85337"/>
          </a:xfrm>
          <a:prstGeom prst="rect">
            <a:avLst/>
          </a:prstGeom>
        </p:spPr>
      </p:pic>
      <p:sp>
        <p:nvSpPr>
          <p:cNvPr id="11" name="Multiplicera 10"/>
          <p:cNvSpPr/>
          <p:nvPr/>
        </p:nvSpPr>
        <p:spPr>
          <a:xfrm flipV="1">
            <a:off x="500034" y="60007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Multiplicera 11"/>
          <p:cNvSpPr/>
          <p:nvPr/>
        </p:nvSpPr>
        <p:spPr>
          <a:xfrm flipV="1">
            <a:off x="500034" y="578645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Ellips 12"/>
          <p:cNvSpPr/>
          <p:nvPr/>
        </p:nvSpPr>
        <p:spPr>
          <a:xfrm>
            <a:off x="1142976" y="5857892"/>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4" name="Ellips 13"/>
          <p:cNvSpPr/>
          <p:nvPr/>
        </p:nvSpPr>
        <p:spPr>
          <a:xfrm>
            <a:off x="1285852" y="607220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5" name="Multiplicera 14"/>
          <p:cNvSpPr/>
          <p:nvPr/>
        </p:nvSpPr>
        <p:spPr>
          <a:xfrm flipV="1">
            <a:off x="652434" y="61531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Ellips 15"/>
          <p:cNvSpPr/>
          <p:nvPr/>
        </p:nvSpPr>
        <p:spPr>
          <a:xfrm>
            <a:off x="1438252" y="622460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Frihandsfigur 16"/>
          <p:cNvSpPr/>
          <p:nvPr/>
        </p:nvSpPr>
        <p:spPr>
          <a:xfrm>
            <a:off x="643944" y="5205212"/>
            <a:ext cx="1725769" cy="603160"/>
          </a:xfrm>
          <a:custGeom>
            <a:avLst/>
            <a:gdLst>
              <a:gd name="connsiteX0" fmla="*/ 0 w 1725769"/>
              <a:gd name="connsiteY0" fmla="*/ 603160 h 603160"/>
              <a:gd name="connsiteX1" fmla="*/ 103031 w 1725769"/>
              <a:gd name="connsiteY1" fmla="*/ 448613 h 603160"/>
              <a:gd name="connsiteX2" fmla="*/ 77273 w 1725769"/>
              <a:gd name="connsiteY2" fmla="*/ 319825 h 603160"/>
              <a:gd name="connsiteX3" fmla="*/ 206062 w 1725769"/>
              <a:gd name="connsiteY3" fmla="*/ 242551 h 603160"/>
              <a:gd name="connsiteX4" fmla="*/ 321971 w 1725769"/>
              <a:gd name="connsiteY4" fmla="*/ 139520 h 603160"/>
              <a:gd name="connsiteX5" fmla="*/ 437881 w 1725769"/>
              <a:gd name="connsiteY5" fmla="*/ 203915 h 603160"/>
              <a:gd name="connsiteX6" fmla="*/ 592428 w 1725769"/>
              <a:gd name="connsiteY6" fmla="*/ 126642 h 603160"/>
              <a:gd name="connsiteX7" fmla="*/ 850005 w 1725769"/>
              <a:gd name="connsiteY7" fmla="*/ 75126 h 603160"/>
              <a:gd name="connsiteX8" fmla="*/ 1107583 w 1725769"/>
              <a:gd name="connsiteY8" fmla="*/ 88005 h 603160"/>
              <a:gd name="connsiteX9" fmla="*/ 1223493 w 1725769"/>
              <a:gd name="connsiteY9" fmla="*/ 23611 h 603160"/>
              <a:gd name="connsiteX10" fmla="*/ 1378039 w 1725769"/>
              <a:gd name="connsiteY10" fmla="*/ 113763 h 603160"/>
              <a:gd name="connsiteX11" fmla="*/ 1519707 w 1725769"/>
              <a:gd name="connsiteY11" fmla="*/ 10732 h 603160"/>
              <a:gd name="connsiteX12" fmla="*/ 1725769 w 1725769"/>
              <a:gd name="connsiteY12" fmla="*/ 49368 h 603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725769" h="603160">
                <a:moveTo>
                  <a:pt x="0" y="603160"/>
                </a:moveTo>
                <a:cubicBezTo>
                  <a:pt x="45076" y="549497"/>
                  <a:pt x="90152" y="495835"/>
                  <a:pt x="103031" y="448613"/>
                </a:cubicBezTo>
                <a:cubicBezTo>
                  <a:pt x="115910" y="401391"/>
                  <a:pt x="60101" y="354169"/>
                  <a:pt x="77273" y="319825"/>
                </a:cubicBezTo>
                <a:cubicBezTo>
                  <a:pt x="94445" y="285481"/>
                  <a:pt x="165279" y="272602"/>
                  <a:pt x="206062" y="242551"/>
                </a:cubicBezTo>
                <a:cubicBezTo>
                  <a:pt x="246845" y="212500"/>
                  <a:pt x="283335" y="145959"/>
                  <a:pt x="321971" y="139520"/>
                </a:cubicBezTo>
                <a:cubicBezTo>
                  <a:pt x="360607" y="133081"/>
                  <a:pt x="392805" y="206061"/>
                  <a:pt x="437881" y="203915"/>
                </a:cubicBezTo>
                <a:cubicBezTo>
                  <a:pt x="482957" y="201769"/>
                  <a:pt x="523741" y="148107"/>
                  <a:pt x="592428" y="126642"/>
                </a:cubicBezTo>
                <a:cubicBezTo>
                  <a:pt x="661115" y="105177"/>
                  <a:pt x="764146" y="81565"/>
                  <a:pt x="850005" y="75126"/>
                </a:cubicBezTo>
                <a:cubicBezTo>
                  <a:pt x="935864" y="68687"/>
                  <a:pt x="1045335" y="96591"/>
                  <a:pt x="1107583" y="88005"/>
                </a:cubicBezTo>
                <a:cubicBezTo>
                  <a:pt x="1169831" y="79419"/>
                  <a:pt x="1178417" y="19318"/>
                  <a:pt x="1223493" y="23611"/>
                </a:cubicBezTo>
                <a:cubicBezTo>
                  <a:pt x="1268569" y="27904"/>
                  <a:pt x="1328670" y="115909"/>
                  <a:pt x="1378039" y="113763"/>
                </a:cubicBezTo>
                <a:cubicBezTo>
                  <a:pt x="1427408" y="111617"/>
                  <a:pt x="1461752" y="21465"/>
                  <a:pt x="1519707" y="10732"/>
                </a:cubicBezTo>
                <a:cubicBezTo>
                  <a:pt x="1577662" y="0"/>
                  <a:pt x="1651715" y="24684"/>
                  <a:pt x="1725769" y="49368"/>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18" name="Rak 17"/>
          <p:cNvCxnSpPr/>
          <p:nvPr/>
        </p:nvCxnSpPr>
        <p:spPr>
          <a:xfrm rot="16200000" flipV="1">
            <a:off x="928662" y="5715016"/>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19" name="Rak pil 18"/>
          <p:cNvCxnSpPr/>
          <p:nvPr/>
        </p:nvCxnSpPr>
        <p:spPr>
          <a:xfrm flipV="1">
            <a:off x="1000100" y="5429264"/>
            <a:ext cx="1428760" cy="21431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pic>
        <p:nvPicPr>
          <p:cNvPr id="20" name="Bildobjekt 19" descr="Boll.png"/>
          <p:cNvPicPr>
            <a:picLocks noChangeAspect="1"/>
          </p:cNvPicPr>
          <p:nvPr/>
        </p:nvPicPr>
        <p:blipFill>
          <a:blip r:embed="rId3" cstate="print"/>
          <a:stretch>
            <a:fillRect/>
          </a:stretch>
        </p:blipFill>
        <p:spPr>
          <a:xfrm>
            <a:off x="1071538" y="6081730"/>
            <a:ext cx="60955" cy="85337"/>
          </a:xfrm>
          <a:prstGeom prst="rect">
            <a:avLst/>
          </a:prstGeom>
        </p:spPr>
      </p:pic>
      <p:pic>
        <p:nvPicPr>
          <p:cNvPr id="21" name="Bildobjekt 20" descr="Boll.png"/>
          <p:cNvPicPr>
            <a:picLocks noChangeAspect="1"/>
          </p:cNvPicPr>
          <p:nvPr/>
        </p:nvPicPr>
        <p:blipFill>
          <a:blip r:embed="rId3" cstate="print"/>
          <a:stretch>
            <a:fillRect/>
          </a:stretch>
        </p:blipFill>
        <p:spPr>
          <a:xfrm>
            <a:off x="1223938" y="6234130"/>
            <a:ext cx="60955" cy="85337"/>
          </a:xfrm>
          <a:prstGeom prst="rect">
            <a:avLst/>
          </a:prstGeom>
        </p:spPr>
      </p:pic>
      <p:pic>
        <p:nvPicPr>
          <p:cNvPr id="22" name="Bildobjekt 21" descr="Boll.png"/>
          <p:cNvPicPr>
            <a:picLocks noChangeAspect="1"/>
          </p:cNvPicPr>
          <p:nvPr/>
        </p:nvPicPr>
        <p:blipFill>
          <a:blip r:embed="rId3" cstate="print"/>
          <a:stretch>
            <a:fillRect/>
          </a:stretch>
        </p:blipFill>
        <p:spPr>
          <a:xfrm>
            <a:off x="1000100" y="6286520"/>
            <a:ext cx="60955" cy="85337"/>
          </a:xfrm>
          <a:prstGeom prst="rect">
            <a:avLst/>
          </a:prstGeom>
        </p:spPr>
      </p:pic>
      <p:pic>
        <p:nvPicPr>
          <p:cNvPr id="23" name="Bildobjekt 22" descr="Boll.png"/>
          <p:cNvPicPr>
            <a:picLocks noChangeAspect="1"/>
          </p:cNvPicPr>
          <p:nvPr/>
        </p:nvPicPr>
        <p:blipFill>
          <a:blip r:embed="rId3" cstate="print"/>
          <a:stretch>
            <a:fillRect/>
          </a:stretch>
        </p:blipFill>
        <p:spPr>
          <a:xfrm>
            <a:off x="1071538" y="6215082"/>
            <a:ext cx="60955" cy="85337"/>
          </a:xfrm>
          <a:prstGeom prst="rect">
            <a:avLst/>
          </a:prstGeom>
        </p:spPr>
      </p:pic>
      <p:pic>
        <p:nvPicPr>
          <p:cNvPr id="24" name="Bildobjekt 23" descr="Boll.png"/>
          <p:cNvPicPr>
            <a:picLocks noChangeAspect="1"/>
          </p:cNvPicPr>
          <p:nvPr/>
        </p:nvPicPr>
        <p:blipFill>
          <a:blip r:embed="rId3" cstate="print"/>
          <a:stretch>
            <a:fillRect/>
          </a:stretch>
        </p:blipFill>
        <p:spPr>
          <a:xfrm>
            <a:off x="1142976" y="6286520"/>
            <a:ext cx="60955" cy="85337"/>
          </a:xfrm>
          <a:prstGeom prst="rect">
            <a:avLst/>
          </a:prstGeom>
        </p:spPr>
      </p:pic>
      <p:pic>
        <p:nvPicPr>
          <p:cNvPr id="25" name="Bildobjekt 24" descr="Boll.png"/>
          <p:cNvPicPr>
            <a:picLocks noChangeAspect="1"/>
          </p:cNvPicPr>
          <p:nvPr/>
        </p:nvPicPr>
        <p:blipFill>
          <a:blip r:embed="rId3" cstate="print"/>
          <a:stretch>
            <a:fillRect/>
          </a:stretch>
        </p:blipFill>
        <p:spPr>
          <a:xfrm>
            <a:off x="1295376" y="6357958"/>
            <a:ext cx="60955" cy="85337"/>
          </a:xfrm>
          <a:prstGeom prst="rect">
            <a:avLst/>
          </a:prstGeom>
        </p:spPr>
      </p:pic>
      <p:sp>
        <p:nvSpPr>
          <p:cNvPr id="2" name="textruta 1"/>
          <p:cNvSpPr txBox="1"/>
          <p:nvPr/>
        </p:nvSpPr>
        <p:spPr>
          <a:xfrm>
            <a:off x="1486840" y="5783836"/>
            <a:ext cx="317716" cy="369332"/>
          </a:xfrm>
          <a:prstGeom prst="rect">
            <a:avLst/>
          </a:prstGeom>
          <a:noFill/>
        </p:spPr>
        <p:txBody>
          <a:bodyPr wrap="none" rtlCol="0">
            <a:spAutoFit/>
          </a:bodyPr>
          <a:lstStyle/>
          <a:p>
            <a:r>
              <a:rPr lang="sv-SE" dirty="0"/>
              <a:t>A</a:t>
            </a:r>
          </a:p>
        </p:txBody>
      </p:sp>
      <p:sp>
        <p:nvSpPr>
          <p:cNvPr id="3" name="textruta 2"/>
          <p:cNvSpPr txBox="1"/>
          <p:nvPr/>
        </p:nvSpPr>
        <p:spPr>
          <a:xfrm>
            <a:off x="660621" y="5744664"/>
            <a:ext cx="309700" cy="369332"/>
          </a:xfrm>
          <a:prstGeom prst="rect">
            <a:avLst/>
          </a:prstGeom>
          <a:noFill/>
        </p:spPr>
        <p:txBody>
          <a:bodyPr wrap="none" rtlCol="0">
            <a:spAutoFit/>
          </a:bodyPr>
          <a:lstStyle/>
          <a:p>
            <a:r>
              <a:rPr lang="sv-SE" dirty="0"/>
              <a:t>B</a:t>
            </a:r>
          </a:p>
        </p:txBody>
      </p:sp>
      <p:pic>
        <p:nvPicPr>
          <p:cNvPr id="27" name="Picture 26"/>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textruta 5"/>
          <p:cNvSpPr txBox="1"/>
          <p:nvPr/>
        </p:nvSpPr>
        <p:spPr>
          <a:xfrm>
            <a:off x="357158" y="214290"/>
            <a:ext cx="3714776" cy="400110"/>
          </a:xfrm>
          <a:prstGeom prst="rect">
            <a:avLst/>
          </a:prstGeom>
          <a:noFill/>
        </p:spPr>
        <p:txBody>
          <a:bodyPr wrap="square" rtlCol="0">
            <a:spAutoFit/>
          </a:bodyPr>
          <a:lstStyle>
            <a:defPPr>
              <a:defRPr lang="sv-SE"/>
            </a:defPPr>
            <a:lvl1pPr>
              <a:defRPr sz="2000" b="1">
                <a:solidFill>
                  <a:srgbClr val="E90118"/>
                </a:solidFill>
                <a:latin typeface="Times New Roman" pitchFamily="18" charset="0"/>
                <a:cs typeface="Times New Roman" pitchFamily="18" charset="0"/>
              </a:defRPr>
            </a:lvl1pPr>
          </a:lstStyle>
          <a:p>
            <a:r>
              <a:rPr lang="sv-SE" dirty="0"/>
              <a:t>Syfte: Taktik 2-2-1 offensiv</a:t>
            </a:r>
          </a:p>
        </p:txBody>
      </p:sp>
      <p:sp>
        <p:nvSpPr>
          <p:cNvPr id="7" name="textruta 6"/>
          <p:cNvSpPr txBox="1"/>
          <p:nvPr/>
        </p:nvSpPr>
        <p:spPr>
          <a:xfrm>
            <a:off x="4714876" y="1285860"/>
            <a:ext cx="4143404" cy="615553"/>
          </a:xfrm>
          <a:prstGeom prst="rect">
            <a:avLst/>
          </a:prstGeom>
          <a:noFill/>
        </p:spPr>
        <p:txBody>
          <a:bodyPr wrap="square" rtlCol="0">
            <a:spAutoFit/>
          </a:bodyPr>
          <a:lstStyle/>
          <a:p>
            <a:r>
              <a:rPr lang="sv-SE" sz="1600" dirty="0"/>
              <a:t> </a:t>
            </a:r>
          </a:p>
          <a:p>
            <a:pPr lvl="0"/>
            <a:endParaRPr lang="sv-SE" dirty="0">
              <a:solidFill>
                <a:schemeClr val="bg1">
                  <a:lumMod val="50000"/>
                </a:schemeClr>
              </a:solidFill>
            </a:endParaRPr>
          </a:p>
        </p:txBody>
      </p:sp>
      <p:sp>
        <p:nvSpPr>
          <p:cNvPr id="8" name="Multiplicera 7"/>
          <p:cNvSpPr/>
          <p:nvPr/>
        </p:nvSpPr>
        <p:spPr>
          <a:xfrm flipV="1">
            <a:off x="2285984" y="128586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9" name="Bildobjekt 8" descr="Boll.png"/>
          <p:cNvPicPr>
            <a:picLocks noChangeAspect="1"/>
          </p:cNvPicPr>
          <p:nvPr/>
        </p:nvPicPr>
        <p:blipFill>
          <a:blip r:embed="rId3" cstate="print"/>
          <a:stretch>
            <a:fillRect/>
          </a:stretch>
        </p:blipFill>
        <p:spPr>
          <a:xfrm>
            <a:off x="3286116" y="4357694"/>
            <a:ext cx="60955" cy="85337"/>
          </a:xfrm>
          <a:prstGeom prst="rect">
            <a:avLst/>
          </a:prstGeom>
        </p:spPr>
      </p:pic>
      <p:sp>
        <p:nvSpPr>
          <p:cNvPr id="10" name="Multiplicera 9"/>
          <p:cNvSpPr/>
          <p:nvPr/>
        </p:nvSpPr>
        <p:spPr>
          <a:xfrm flipV="1">
            <a:off x="571472" y="314324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1" name="Ellips 10"/>
          <p:cNvSpPr/>
          <p:nvPr/>
        </p:nvSpPr>
        <p:spPr>
          <a:xfrm>
            <a:off x="2071670" y="135729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2" name="Multiplicera 11"/>
          <p:cNvSpPr/>
          <p:nvPr/>
        </p:nvSpPr>
        <p:spPr>
          <a:xfrm flipV="1">
            <a:off x="1214414" y="428625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Multiplicera 12"/>
          <p:cNvSpPr/>
          <p:nvPr/>
        </p:nvSpPr>
        <p:spPr>
          <a:xfrm flipV="1">
            <a:off x="4143372" y="314324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Multiplicera 13"/>
          <p:cNvSpPr/>
          <p:nvPr/>
        </p:nvSpPr>
        <p:spPr>
          <a:xfrm flipV="1">
            <a:off x="3286116" y="442913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5" name="Ellips 14"/>
          <p:cNvSpPr/>
          <p:nvPr/>
        </p:nvSpPr>
        <p:spPr>
          <a:xfrm>
            <a:off x="2000232" y="242886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6" name="Ellips 15"/>
          <p:cNvSpPr/>
          <p:nvPr/>
        </p:nvSpPr>
        <p:spPr>
          <a:xfrm>
            <a:off x="3143240" y="1928802"/>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Ellips 16"/>
          <p:cNvSpPr/>
          <p:nvPr/>
        </p:nvSpPr>
        <p:spPr>
          <a:xfrm>
            <a:off x="2928926" y="3714752"/>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8" name="Ellips 17"/>
          <p:cNvSpPr/>
          <p:nvPr/>
        </p:nvSpPr>
        <p:spPr>
          <a:xfrm>
            <a:off x="1428728" y="3643314"/>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19" name="Rak pil 18"/>
          <p:cNvCxnSpPr/>
          <p:nvPr/>
        </p:nvCxnSpPr>
        <p:spPr>
          <a:xfrm flipV="1">
            <a:off x="2643174" y="1214422"/>
            <a:ext cx="928694" cy="35719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0" name="Rak pil 19"/>
          <p:cNvCxnSpPr/>
          <p:nvPr/>
        </p:nvCxnSpPr>
        <p:spPr>
          <a:xfrm rot="10800000">
            <a:off x="1142976" y="1000108"/>
            <a:ext cx="785818" cy="35719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1" name="Rak pil 20"/>
          <p:cNvCxnSpPr/>
          <p:nvPr/>
        </p:nvCxnSpPr>
        <p:spPr>
          <a:xfrm rot="16200000" flipH="1">
            <a:off x="1535885" y="2536025"/>
            <a:ext cx="1714512"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2" name="Rak pil 21"/>
          <p:cNvCxnSpPr/>
          <p:nvPr/>
        </p:nvCxnSpPr>
        <p:spPr>
          <a:xfrm rot="5400000">
            <a:off x="3857620" y="3786190"/>
            <a:ext cx="642942"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3" name="Rak pil 22"/>
          <p:cNvCxnSpPr/>
          <p:nvPr/>
        </p:nvCxnSpPr>
        <p:spPr>
          <a:xfrm rot="10800000">
            <a:off x="3143240" y="3286124"/>
            <a:ext cx="85725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4" name="Rak pil 23"/>
          <p:cNvCxnSpPr/>
          <p:nvPr/>
        </p:nvCxnSpPr>
        <p:spPr>
          <a:xfrm rot="16200000" flipV="1">
            <a:off x="3856826" y="2715414"/>
            <a:ext cx="644530"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5" name="Rak pil 24"/>
          <p:cNvCxnSpPr/>
          <p:nvPr/>
        </p:nvCxnSpPr>
        <p:spPr>
          <a:xfrm rot="5400000">
            <a:off x="464315" y="3821909"/>
            <a:ext cx="50006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6" name="Rak pil 25"/>
          <p:cNvCxnSpPr/>
          <p:nvPr/>
        </p:nvCxnSpPr>
        <p:spPr>
          <a:xfrm>
            <a:off x="857224" y="3287712"/>
            <a:ext cx="92869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7" name="Rak pil 26"/>
          <p:cNvCxnSpPr/>
          <p:nvPr/>
        </p:nvCxnSpPr>
        <p:spPr>
          <a:xfrm rot="5400000" flipH="1" flipV="1">
            <a:off x="320645" y="2751133"/>
            <a:ext cx="715968"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8" name="textruta 27"/>
          <p:cNvSpPr txBox="1"/>
          <p:nvPr/>
        </p:nvSpPr>
        <p:spPr>
          <a:xfrm>
            <a:off x="4786314" y="1478389"/>
            <a:ext cx="4143404" cy="5262979"/>
          </a:xfrm>
          <a:prstGeom prst="rect">
            <a:avLst/>
          </a:prstGeom>
          <a:noFill/>
        </p:spPr>
        <p:txBody>
          <a:bodyPr wrap="square" rtlCol="0">
            <a:spAutoFit/>
          </a:bodyPr>
          <a:lstStyle/>
          <a:p>
            <a:r>
              <a:rPr lang="sv-SE" sz="1600" dirty="0"/>
              <a:t>När man ställer upp i 2-2-1 i anfall så finns det mycket ytor att löpa in på. Denna löpning kommer oftast ifrån </a:t>
            </a:r>
            <a:r>
              <a:rPr lang="sv-SE" sz="1600" dirty="0" err="1"/>
              <a:t>toppgubben</a:t>
            </a:r>
            <a:r>
              <a:rPr lang="sv-SE" sz="1600" dirty="0"/>
              <a:t> som tar en löpning och på så sätt skapar/öppnar en yta åt en mittfältare att löpa in på. </a:t>
            </a:r>
          </a:p>
          <a:p>
            <a:endParaRPr lang="sv-SE" sz="1600" dirty="0"/>
          </a:p>
          <a:p>
            <a:r>
              <a:rPr lang="sv-SE" sz="1600" dirty="0"/>
              <a:t>I alla sorters uppställningar så är det vanligt att man vrider backarna från bredd (som på bilden) till </a:t>
            </a:r>
            <a:r>
              <a:rPr lang="sv-SE" sz="1600" dirty="0" err="1"/>
              <a:t>point</a:t>
            </a:r>
            <a:r>
              <a:rPr lang="sv-SE" sz="1600" dirty="0"/>
              <a:t> (streck och stjärnor). Detta gör att laget ”naturligt” vrider sig och man får rörelse i anfallet.  Gör man detta kan även backen gå på en överlämning för att avlasta bollföraren ifall  denne skulle hamna under press.</a:t>
            </a:r>
          </a:p>
          <a:p>
            <a:endParaRPr lang="sv-SE" sz="1600" dirty="0"/>
          </a:p>
          <a:p>
            <a:r>
              <a:rPr lang="sv-SE" sz="1600" dirty="0"/>
              <a:t>Viktiga termer:</a:t>
            </a:r>
          </a:p>
          <a:p>
            <a:r>
              <a:rPr lang="sv-SE" sz="1600" b="1" dirty="0"/>
              <a:t>Point: </a:t>
            </a:r>
            <a:r>
              <a:rPr lang="sv-SE" sz="1600" dirty="0"/>
              <a:t>Spelaren som är längst bak och ”styr” uppspelet. </a:t>
            </a:r>
          </a:p>
          <a:p>
            <a:r>
              <a:rPr lang="sv-SE" sz="1600" b="1" dirty="0"/>
              <a:t>Skapa/öppna en yta: </a:t>
            </a:r>
            <a:r>
              <a:rPr lang="sv-SE" sz="1600" dirty="0"/>
              <a:t>Att en spelare gör en avledande som en lag kompis kan springa till.</a:t>
            </a:r>
            <a:endParaRPr lang="sv-SE" sz="1600" b="1" dirty="0"/>
          </a:p>
          <a:p>
            <a:endParaRPr lang="sv-SE" sz="1600" dirty="0"/>
          </a:p>
          <a:p>
            <a:endParaRPr lang="sv-SE" sz="1600" dirty="0"/>
          </a:p>
        </p:txBody>
      </p:sp>
      <p:cxnSp>
        <p:nvCxnSpPr>
          <p:cNvPr id="29" name="Rak 28"/>
          <p:cNvCxnSpPr/>
          <p:nvPr/>
        </p:nvCxnSpPr>
        <p:spPr>
          <a:xfrm rot="10800000">
            <a:off x="2928926" y="4572008"/>
            <a:ext cx="285752" cy="71438"/>
          </a:xfrm>
          <a:prstGeom prst="line">
            <a:avLst/>
          </a:prstGeom>
        </p:spPr>
        <p:style>
          <a:lnRef idx="1">
            <a:schemeClr val="dk1"/>
          </a:lnRef>
          <a:fillRef idx="0">
            <a:schemeClr val="dk1"/>
          </a:fillRef>
          <a:effectRef idx="0">
            <a:schemeClr val="dk1"/>
          </a:effectRef>
          <a:fontRef idx="minor">
            <a:schemeClr val="tx1"/>
          </a:fontRef>
        </p:style>
      </p:cxnSp>
      <p:cxnSp>
        <p:nvCxnSpPr>
          <p:cNvPr id="30" name="Rak 29"/>
          <p:cNvCxnSpPr/>
          <p:nvPr/>
        </p:nvCxnSpPr>
        <p:spPr>
          <a:xfrm rot="10800000">
            <a:off x="2571736" y="4500570"/>
            <a:ext cx="285752" cy="71438"/>
          </a:xfrm>
          <a:prstGeom prst="line">
            <a:avLst/>
          </a:prstGeom>
        </p:spPr>
        <p:style>
          <a:lnRef idx="1">
            <a:schemeClr val="dk1"/>
          </a:lnRef>
          <a:fillRef idx="0">
            <a:schemeClr val="dk1"/>
          </a:fillRef>
          <a:effectRef idx="0">
            <a:schemeClr val="dk1"/>
          </a:effectRef>
          <a:fontRef idx="minor">
            <a:schemeClr val="tx1"/>
          </a:fontRef>
        </p:style>
      </p:cxnSp>
      <p:sp>
        <p:nvSpPr>
          <p:cNvPr id="31" name="5-udd 30"/>
          <p:cNvSpPr/>
          <p:nvPr/>
        </p:nvSpPr>
        <p:spPr>
          <a:xfrm>
            <a:off x="2285984" y="4286256"/>
            <a:ext cx="214314" cy="214314"/>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cxnSp>
        <p:nvCxnSpPr>
          <p:cNvPr id="32" name="Rak 31"/>
          <p:cNvCxnSpPr/>
          <p:nvPr/>
        </p:nvCxnSpPr>
        <p:spPr>
          <a:xfrm>
            <a:off x="1428728" y="4572008"/>
            <a:ext cx="285752" cy="71438"/>
          </a:xfrm>
          <a:prstGeom prst="line">
            <a:avLst/>
          </a:prstGeom>
        </p:spPr>
        <p:style>
          <a:lnRef idx="1">
            <a:schemeClr val="dk1"/>
          </a:lnRef>
          <a:fillRef idx="0">
            <a:schemeClr val="dk1"/>
          </a:fillRef>
          <a:effectRef idx="0">
            <a:schemeClr val="dk1"/>
          </a:effectRef>
          <a:fontRef idx="minor">
            <a:schemeClr val="tx1"/>
          </a:fontRef>
        </p:style>
      </p:cxnSp>
      <p:cxnSp>
        <p:nvCxnSpPr>
          <p:cNvPr id="33" name="Rak 32"/>
          <p:cNvCxnSpPr/>
          <p:nvPr/>
        </p:nvCxnSpPr>
        <p:spPr>
          <a:xfrm>
            <a:off x="1857356" y="4714884"/>
            <a:ext cx="285752" cy="71438"/>
          </a:xfrm>
          <a:prstGeom prst="line">
            <a:avLst/>
          </a:prstGeom>
        </p:spPr>
        <p:style>
          <a:lnRef idx="1">
            <a:schemeClr val="dk1"/>
          </a:lnRef>
          <a:fillRef idx="0">
            <a:schemeClr val="dk1"/>
          </a:fillRef>
          <a:effectRef idx="0">
            <a:schemeClr val="dk1"/>
          </a:effectRef>
          <a:fontRef idx="minor">
            <a:schemeClr val="tx1"/>
          </a:fontRef>
        </p:style>
      </p:cxnSp>
      <p:cxnSp>
        <p:nvCxnSpPr>
          <p:cNvPr id="34" name="Rak 33"/>
          <p:cNvCxnSpPr/>
          <p:nvPr/>
        </p:nvCxnSpPr>
        <p:spPr>
          <a:xfrm>
            <a:off x="2285984" y="4786322"/>
            <a:ext cx="285752" cy="71438"/>
          </a:xfrm>
          <a:prstGeom prst="line">
            <a:avLst/>
          </a:prstGeom>
        </p:spPr>
        <p:style>
          <a:lnRef idx="1">
            <a:schemeClr val="dk1"/>
          </a:lnRef>
          <a:fillRef idx="0">
            <a:schemeClr val="dk1"/>
          </a:fillRef>
          <a:effectRef idx="0">
            <a:schemeClr val="dk1"/>
          </a:effectRef>
          <a:fontRef idx="minor">
            <a:schemeClr val="tx1"/>
          </a:fontRef>
        </p:style>
      </p:cxnSp>
      <p:cxnSp>
        <p:nvCxnSpPr>
          <p:cNvPr id="35" name="Rak 34"/>
          <p:cNvCxnSpPr/>
          <p:nvPr/>
        </p:nvCxnSpPr>
        <p:spPr>
          <a:xfrm rot="16200000" flipV="1">
            <a:off x="964381" y="4107661"/>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36" name="Rak 35"/>
          <p:cNvCxnSpPr/>
          <p:nvPr/>
        </p:nvCxnSpPr>
        <p:spPr>
          <a:xfrm rot="16200000" flipV="1">
            <a:off x="750067" y="3750471"/>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37" name="Rak 36"/>
          <p:cNvCxnSpPr/>
          <p:nvPr/>
        </p:nvCxnSpPr>
        <p:spPr>
          <a:xfrm rot="5400000" flipH="1" flipV="1">
            <a:off x="642910" y="3000372"/>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38" name="Rak 37"/>
          <p:cNvCxnSpPr/>
          <p:nvPr/>
        </p:nvCxnSpPr>
        <p:spPr>
          <a:xfrm rot="5400000" flipH="1" flipV="1">
            <a:off x="642910" y="2571744"/>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39" name="Rak 38"/>
          <p:cNvCxnSpPr/>
          <p:nvPr/>
        </p:nvCxnSpPr>
        <p:spPr>
          <a:xfrm rot="5400000" flipH="1" flipV="1">
            <a:off x="642910" y="2143116"/>
            <a:ext cx="285752" cy="0"/>
          </a:xfrm>
          <a:prstGeom prst="line">
            <a:avLst/>
          </a:prstGeom>
        </p:spPr>
        <p:style>
          <a:lnRef idx="1">
            <a:schemeClr val="dk1"/>
          </a:lnRef>
          <a:fillRef idx="0">
            <a:schemeClr val="dk1"/>
          </a:fillRef>
          <a:effectRef idx="0">
            <a:schemeClr val="dk1"/>
          </a:effectRef>
          <a:fontRef idx="minor">
            <a:schemeClr val="tx1"/>
          </a:fontRef>
        </p:style>
      </p:cxnSp>
      <p:sp>
        <p:nvSpPr>
          <p:cNvPr id="40" name="5-udd 39"/>
          <p:cNvSpPr/>
          <p:nvPr/>
        </p:nvSpPr>
        <p:spPr>
          <a:xfrm>
            <a:off x="571472" y="3500438"/>
            <a:ext cx="214314" cy="214314"/>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1" name="5-udd 40"/>
          <p:cNvSpPr/>
          <p:nvPr/>
        </p:nvSpPr>
        <p:spPr>
          <a:xfrm>
            <a:off x="714348" y="1714488"/>
            <a:ext cx="214314" cy="214314"/>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2" name="5-udd 41"/>
          <p:cNvSpPr/>
          <p:nvPr/>
        </p:nvSpPr>
        <p:spPr>
          <a:xfrm>
            <a:off x="2571736" y="4714884"/>
            <a:ext cx="214314" cy="214314"/>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44" name="Picture 43"/>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textruta 5"/>
          <p:cNvSpPr txBox="1"/>
          <p:nvPr/>
        </p:nvSpPr>
        <p:spPr>
          <a:xfrm>
            <a:off x="357158" y="214290"/>
            <a:ext cx="3714776" cy="400110"/>
          </a:xfrm>
          <a:prstGeom prst="rect">
            <a:avLst/>
          </a:prstGeom>
          <a:noFill/>
        </p:spPr>
        <p:txBody>
          <a:bodyPr wrap="square" rtlCol="0">
            <a:spAutoFit/>
          </a:bodyPr>
          <a:lstStyle>
            <a:defPPr>
              <a:defRPr lang="sv-SE"/>
            </a:defPPr>
            <a:lvl1pPr>
              <a:defRPr sz="2000" b="1">
                <a:solidFill>
                  <a:srgbClr val="E90118"/>
                </a:solidFill>
                <a:latin typeface="Times New Roman" pitchFamily="18" charset="0"/>
                <a:cs typeface="Times New Roman" pitchFamily="18" charset="0"/>
              </a:defRPr>
            </a:lvl1pPr>
          </a:lstStyle>
          <a:p>
            <a:r>
              <a:rPr lang="sv-SE" dirty="0"/>
              <a:t>Syfte: Taktik 2-2-1 defensiv</a:t>
            </a:r>
          </a:p>
        </p:txBody>
      </p:sp>
      <p:sp>
        <p:nvSpPr>
          <p:cNvPr id="7" name="textruta 6"/>
          <p:cNvSpPr txBox="1"/>
          <p:nvPr/>
        </p:nvSpPr>
        <p:spPr>
          <a:xfrm>
            <a:off x="4714876" y="1398830"/>
            <a:ext cx="4143404" cy="6278642"/>
          </a:xfrm>
          <a:prstGeom prst="rect">
            <a:avLst/>
          </a:prstGeom>
          <a:noFill/>
        </p:spPr>
        <p:txBody>
          <a:bodyPr wrap="square" rtlCol="0">
            <a:spAutoFit/>
          </a:bodyPr>
          <a:lstStyle/>
          <a:p>
            <a:r>
              <a:rPr lang="sv-SE" sz="1600" dirty="0"/>
              <a:t>2-2-1 är en uppställning där man försöker styra motståndarna till en specifik sida.</a:t>
            </a:r>
          </a:p>
          <a:p>
            <a:endParaRPr lang="sv-SE" sz="1600" dirty="0"/>
          </a:p>
          <a:p>
            <a:r>
              <a:rPr lang="sv-SE" sz="1600" dirty="0"/>
              <a:t>Positionerna är: </a:t>
            </a:r>
          </a:p>
          <a:p>
            <a:r>
              <a:rPr lang="sv-SE" sz="1600" b="1" dirty="0"/>
              <a:t>Backar</a:t>
            </a:r>
          </a:p>
          <a:p>
            <a:r>
              <a:rPr lang="sv-SE" sz="1600" b="1" dirty="0"/>
              <a:t>Mittfältare </a:t>
            </a:r>
            <a:r>
              <a:rPr lang="sv-SE" sz="1600" dirty="0"/>
              <a:t>eller </a:t>
            </a:r>
            <a:r>
              <a:rPr lang="sv-SE" sz="1600" b="1" dirty="0"/>
              <a:t>halvbackar </a:t>
            </a:r>
          </a:p>
          <a:p>
            <a:r>
              <a:rPr lang="sv-SE" sz="1600" b="1" dirty="0"/>
              <a:t>Spets</a:t>
            </a:r>
            <a:r>
              <a:rPr lang="sv-SE" sz="1600" dirty="0"/>
              <a:t> eller </a:t>
            </a:r>
            <a:r>
              <a:rPr lang="sv-SE" sz="1600" b="1" dirty="0"/>
              <a:t>toppgubbe</a:t>
            </a:r>
          </a:p>
          <a:p>
            <a:endParaRPr lang="sv-SE" sz="1600" dirty="0"/>
          </a:p>
          <a:p>
            <a:r>
              <a:rPr lang="sv-SE" sz="1600" dirty="0"/>
              <a:t>Spetsen kliver upp och sätter press på bollföraren genom att röra sig mot honom/henne. Tanken är då att motståndaren skall spela ner bollen på en sida där vi är starka.</a:t>
            </a:r>
          </a:p>
          <a:p>
            <a:r>
              <a:rPr lang="sv-SE" sz="1600" dirty="0"/>
              <a:t>Bortre mittfältaren tar ett par kliv in i mitten när boll går mot andra sidan för att skära av passningar på diagonalen. Den andra täcker skott och är beredd på att dubbla.</a:t>
            </a:r>
          </a:p>
          <a:p>
            <a:endParaRPr lang="sv-SE" sz="1600" dirty="0"/>
          </a:p>
          <a:p>
            <a:r>
              <a:rPr lang="sv-SE" sz="1600" dirty="0"/>
              <a:t>Termer ni skall diskutera är:</a:t>
            </a:r>
          </a:p>
          <a:p>
            <a:r>
              <a:rPr lang="sv-SE" sz="1600" b="1" dirty="0"/>
              <a:t>Dubbla:  </a:t>
            </a:r>
            <a:r>
              <a:rPr lang="sv-SE" sz="1600" dirty="0"/>
              <a:t>När två spelare tillsamman (hårt) går på en spelare och försöker ta bollen.</a:t>
            </a:r>
          </a:p>
          <a:p>
            <a:r>
              <a:rPr lang="sv-SE" sz="1600" b="1" dirty="0"/>
              <a:t>Diagonal:</a:t>
            </a:r>
            <a:r>
              <a:rPr lang="sv-SE" sz="1600" dirty="0"/>
              <a:t> En passning snett över banan  (streckad linje som exempel)</a:t>
            </a:r>
            <a:endParaRPr lang="sv-SE" sz="1600" b="1" dirty="0"/>
          </a:p>
          <a:p>
            <a:endParaRPr lang="sv-SE" sz="1600" dirty="0"/>
          </a:p>
          <a:p>
            <a:endParaRPr lang="sv-SE" sz="1600" dirty="0"/>
          </a:p>
          <a:p>
            <a:pPr lvl="0"/>
            <a:endParaRPr lang="sv-SE" dirty="0">
              <a:solidFill>
                <a:schemeClr val="bg1">
                  <a:lumMod val="50000"/>
                </a:schemeClr>
              </a:solidFill>
            </a:endParaRPr>
          </a:p>
        </p:txBody>
      </p:sp>
      <p:pic>
        <p:nvPicPr>
          <p:cNvPr id="8" name="Bildobjekt 7" descr="Boll.png"/>
          <p:cNvPicPr>
            <a:picLocks noChangeAspect="1"/>
          </p:cNvPicPr>
          <p:nvPr/>
        </p:nvPicPr>
        <p:blipFill>
          <a:blip r:embed="rId3" cstate="print"/>
          <a:stretch>
            <a:fillRect/>
          </a:stretch>
        </p:blipFill>
        <p:spPr>
          <a:xfrm>
            <a:off x="2857488" y="3643314"/>
            <a:ext cx="60955" cy="85337"/>
          </a:xfrm>
          <a:prstGeom prst="rect">
            <a:avLst/>
          </a:prstGeom>
        </p:spPr>
      </p:pic>
      <p:sp>
        <p:nvSpPr>
          <p:cNvPr id="9" name="Multiplicera 8"/>
          <p:cNvSpPr/>
          <p:nvPr/>
        </p:nvSpPr>
        <p:spPr>
          <a:xfrm flipV="1">
            <a:off x="2071670" y="321468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0" name="Ellips 9"/>
          <p:cNvSpPr/>
          <p:nvPr/>
        </p:nvSpPr>
        <p:spPr>
          <a:xfrm>
            <a:off x="2928926" y="378619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1" name="Multiplicera 10"/>
          <p:cNvSpPr/>
          <p:nvPr/>
        </p:nvSpPr>
        <p:spPr>
          <a:xfrm flipV="1">
            <a:off x="1785918" y="157161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Multiplicera 11"/>
          <p:cNvSpPr/>
          <p:nvPr/>
        </p:nvSpPr>
        <p:spPr>
          <a:xfrm flipV="1">
            <a:off x="2857488" y="150017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Multiplicera 12"/>
          <p:cNvSpPr/>
          <p:nvPr/>
        </p:nvSpPr>
        <p:spPr>
          <a:xfrm flipV="1">
            <a:off x="1785918" y="24288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Multiplicera 13"/>
          <p:cNvSpPr/>
          <p:nvPr/>
        </p:nvSpPr>
        <p:spPr>
          <a:xfrm flipV="1">
            <a:off x="2857488" y="24288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5" name="Ellips 14"/>
          <p:cNvSpPr/>
          <p:nvPr/>
        </p:nvSpPr>
        <p:spPr>
          <a:xfrm>
            <a:off x="785786" y="350043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6" name="Ellips 15"/>
          <p:cNvSpPr/>
          <p:nvPr/>
        </p:nvSpPr>
        <p:spPr>
          <a:xfrm>
            <a:off x="1000100" y="242886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Ellips 16"/>
          <p:cNvSpPr/>
          <p:nvPr/>
        </p:nvSpPr>
        <p:spPr>
          <a:xfrm>
            <a:off x="1928794" y="1928802"/>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8" name="Ellips 17"/>
          <p:cNvSpPr/>
          <p:nvPr/>
        </p:nvSpPr>
        <p:spPr>
          <a:xfrm>
            <a:off x="3286116" y="135729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19" name="Rak pil 18"/>
          <p:cNvCxnSpPr/>
          <p:nvPr/>
        </p:nvCxnSpPr>
        <p:spPr>
          <a:xfrm rot="5400000">
            <a:off x="2072464" y="3714752"/>
            <a:ext cx="284958" cy="79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0" name="Rak pil 19"/>
          <p:cNvCxnSpPr/>
          <p:nvPr/>
        </p:nvCxnSpPr>
        <p:spPr>
          <a:xfrm>
            <a:off x="2357422" y="3786190"/>
            <a:ext cx="428628"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1" name="Rak 20"/>
          <p:cNvCxnSpPr/>
          <p:nvPr/>
        </p:nvCxnSpPr>
        <p:spPr>
          <a:xfrm>
            <a:off x="428596" y="2143116"/>
            <a:ext cx="4071966" cy="0"/>
          </a:xfrm>
          <a:prstGeom prst="line">
            <a:avLst/>
          </a:prstGeom>
          <a:ln>
            <a:solidFill>
              <a:schemeClr val="accent2"/>
            </a:solidFill>
          </a:ln>
        </p:spPr>
        <p:style>
          <a:lnRef idx="1">
            <a:schemeClr val="dk1"/>
          </a:lnRef>
          <a:fillRef idx="0">
            <a:schemeClr val="dk1"/>
          </a:fillRef>
          <a:effectRef idx="0">
            <a:schemeClr val="dk1"/>
          </a:effectRef>
          <a:fontRef idx="minor">
            <a:schemeClr val="tx1"/>
          </a:fontRef>
        </p:style>
      </p:cxnSp>
      <p:cxnSp>
        <p:nvCxnSpPr>
          <p:cNvPr id="22" name="Rak 21"/>
          <p:cNvCxnSpPr/>
          <p:nvPr/>
        </p:nvCxnSpPr>
        <p:spPr>
          <a:xfrm>
            <a:off x="357158" y="2928934"/>
            <a:ext cx="4071966" cy="0"/>
          </a:xfrm>
          <a:prstGeom prst="line">
            <a:avLst/>
          </a:prstGeom>
        </p:spPr>
        <p:style>
          <a:lnRef idx="1">
            <a:schemeClr val="accent2"/>
          </a:lnRef>
          <a:fillRef idx="0">
            <a:schemeClr val="accent2"/>
          </a:fillRef>
          <a:effectRef idx="0">
            <a:schemeClr val="accent2"/>
          </a:effectRef>
          <a:fontRef idx="minor">
            <a:schemeClr val="tx1"/>
          </a:fontRef>
        </p:style>
      </p:cxnSp>
      <p:cxnSp>
        <p:nvCxnSpPr>
          <p:cNvPr id="23" name="Rak pil 22"/>
          <p:cNvCxnSpPr>
            <a:stCxn id="13" idx="1"/>
          </p:cNvCxnSpPr>
          <p:nvPr/>
        </p:nvCxnSpPr>
        <p:spPr>
          <a:xfrm rot="16200000" flipH="1">
            <a:off x="2110196" y="2538832"/>
            <a:ext cx="14350" cy="337225"/>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4" name="Rak 23"/>
          <p:cNvCxnSpPr/>
          <p:nvPr/>
        </p:nvCxnSpPr>
        <p:spPr>
          <a:xfrm flipV="1">
            <a:off x="1071538" y="3286124"/>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25" name="Rak 24"/>
          <p:cNvCxnSpPr/>
          <p:nvPr/>
        </p:nvCxnSpPr>
        <p:spPr>
          <a:xfrm flipV="1">
            <a:off x="1428728" y="3071810"/>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26" name="Rak 25"/>
          <p:cNvCxnSpPr/>
          <p:nvPr/>
        </p:nvCxnSpPr>
        <p:spPr>
          <a:xfrm flipV="1">
            <a:off x="1785918" y="2857496"/>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27" name="Rak 26"/>
          <p:cNvCxnSpPr/>
          <p:nvPr/>
        </p:nvCxnSpPr>
        <p:spPr>
          <a:xfrm flipV="1">
            <a:off x="2143108" y="2643182"/>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28" name="Rak 27"/>
          <p:cNvCxnSpPr/>
          <p:nvPr/>
        </p:nvCxnSpPr>
        <p:spPr>
          <a:xfrm flipV="1">
            <a:off x="2500298" y="2428868"/>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29" name="Rak 28"/>
          <p:cNvCxnSpPr/>
          <p:nvPr/>
        </p:nvCxnSpPr>
        <p:spPr>
          <a:xfrm flipV="1">
            <a:off x="2857488" y="2214554"/>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30" name="Rak 29"/>
          <p:cNvCxnSpPr/>
          <p:nvPr/>
        </p:nvCxnSpPr>
        <p:spPr>
          <a:xfrm flipV="1">
            <a:off x="3214678" y="2000240"/>
            <a:ext cx="214314" cy="142876"/>
          </a:xfrm>
          <a:prstGeom prst="line">
            <a:avLst/>
          </a:prstGeom>
        </p:spPr>
        <p:style>
          <a:lnRef idx="1">
            <a:schemeClr val="dk1"/>
          </a:lnRef>
          <a:fillRef idx="0">
            <a:schemeClr val="dk1"/>
          </a:fillRef>
          <a:effectRef idx="0">
            <a:schemeClr val="dk1"/>
          </a:effectRef>
          <a:fontRef idx="minor">
            <a:schemeClr val="tx1"/>
          </a:fontRef>
        </p:style>
      </p:cxnSp>
      <p:pic>
        <p:nvPicPr>
          <p:cNvPr id="32" name="Picture 31"/>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ruta 3"/>
          <p:cNvSpPr txBox="1"/>
          <p:nvPr/>
        </p:nvSpPr>
        <p:spPr>
          <a:xfrm>
            <a:off x="323528" y="1556792"/>
            <a:ext cx="8643966" cy="4616648"/>
          </a:xfrm>
          <a:prstGeom prst="rect">
            <a:avLst/>
          </a:prstGeom>
          <a:noFill/>
        </p:spPr>
        <p:txBody>
          <a:bodyPr wrap="square" rtlCol="0">
            <a:spAutoFit/>
          </a:bodyPr>
          <a:lstStyle/>
          <a:p>
            <a:r>
              <a:rPr lang="sv-SE" sz="1400" b="1" dirty="0"/>
              <a:t>13 år</a:t>
            </a:r>
          </a:p>
          <a:p>
            <a:r>
              <a:rPr lang="sv-SE" sz="1200" dirty="0"/>
              <a:t> </a:t>
            </a:r>
          </a:p>
          <a:p>
            <a:r>
              <a:rPr lang="sv-SE" sz="1200" dirty="0"/>
              <a:t>Att leda tonåringar är speciellt. Alla vet att det i denna åldern börjar hända mycket i kroppen så var </a:t>
            </a:r>
          </a:p>
          <a:p>
            <a:r>
              <a:rPr lang="sv-SE" sz="1200" dirty="0"/>
              <a:t>bered på att saker som kan tyckas oviktiga blir stora händelser.</a:t>
            </a:r>
          </a:p>
          <a:p>
            <a:r>
              <a:rPr lang="sv-SE" sz="1200" dirty="0"/>
              <a:t> </a:t>
            </a:r>
          </a:p>
          <a:p>
            <a:r>
              <a:rPr lang="sv-SE" sz="1200" u="sng" dirty="0"/>
              <a:t>Du som ledare:</a:t>
            </a:r>
            <a:endParaRPr lang="sv-SE" sz="1200" dirty="0"/>
          </a:p>
          <a:p>
            <a:r>
              <a:rPr lang="sv-SE" sz="1200" dirty="0"/>
              <a:t>Var extra noga med att motivera vad du gör, utan att blir till ”tjat”. </a:t>
            </a:r>
          </a:p>
          <a:p>
            <a:r>
              <a:rPr lang="sv-SE" sz="1200" dirty="0"/>
              <a:t> </a:t>
            </a:r>
          </a:p>
          <a:p>
            <a:r>
              <a:rPr lang="sv-SE" sz="1200" u="sng" dirty="0"/>
              <a:t>Viktiga träningsmoment:</a:t>
            </a:r>
            <a:endParaRPr lang="sv-SE" sz="1200" dirty="0"/>
          </a:p>
          <a:p>
            <a:pPr lvl="0"/>
            <a:r>
              <a:rPr lang="sv-SE" sz="1200" dirty="0"/>
              <a:t>Taktik</a:t>
            </a:r>
          </a:p>
          <a:p>
            <a:pPr lvl="0"/>
            <a:r>
              <a:rPr lang="sv-SE" sz="1200" dirty="0"/>
              <a:t>Direktskott/pass i rörelse</a:t>
            </a:r>
          </a:p>
          <a:p>
            <a:r>
              <a:rPr lang="sv-SE" sz="1200" dirty="0"/>
              <a:t> </a:t>
            </a:r>
          </a:p>
          <a:p>
            <a:r>
              <a:rPr lang="sv-SE" sz="1200" u="sng" dirty="0" err="1"/>
              <a:t>Fys</a:t>
            </a:r>
            <a:r>
              <a:rPr lang="sv-SE" sz="1200" dirty="0"/>
              <a:t>:</a:t>
            </a:r>
          </a:p>
          <a:p>
            <a:pPr lvl="0"/>
            <a:r>
              <a:rPr lang="sv-SE" sz="1200" dirty="0"/>
              <a:t>Rumsorientering</a:t>
            </a:r>
          </a:p>
          <a:p>
            <a:pPr lvl="0"/>
            <a:r>
              <a:rPr lang="sv-SE" sz="1200" dirty="0"/>
              <a:t>Snabbhet</a:t>
            </a:r>
          </a:p>
          <a:p>
            <a:pPr lvl="0"/>
            <a:r>
              <a:rPr lang="sv-SE" sz="1200" dirty="0"/>
              <a:t>Aerob kondition</a:t>
            </a:r>
          </a:p>
          <a:p>
            <a:r>
              <a:rPr lang="sv-SE" sz="1200" dirty="0"/>
              <a:t> </a:t>
            </a:r>
          </a:p>
          <a:p>
            <a:r>
              <a:rPr lang="sv-SE" sz="1200" u="sng" dirty="0" err="1"/>
              <a:t>Uppvärming</a:t>
            </a:r>
            <a:r>
              <a:rPr lang="sv-SE" sz="1200" u="sng" dirty="0"/>
              <a:t> &amp; </a:t>
            </a:r>
            <a:r>
              <a:rPr lang="sv-SE" sz="1200" u="sng" dirty="0" err="1"/>
              <a:t>nervarvning</a:t>
            </a:r>
            <a:r>
              <a:rPr lang="sv-SE" sz="1200" u="sng" dirty="0"/>
              <a:t>:</a:t>
            </a:r>
            <a:endParaRPr lang="sv-SE" sz="1200" dirty="0"/>
          </a:p>
          <a:p>
            <a:r>
              <a:rPr lang="sv-SE" sz="1200" dirty="0"/>
              <a:t>Börja med löpning och ha sedan lite stretching</a:t>
            </a:r>
          </a:p>
          <a:p>
            <a:r>
              <a:rPr lang="sv-SE" sz="1200" dirty="0"/>
              <a:t> </a:t>
            </a:r>
          </a:p>
          <a:p>
            <a:r>
              <a:rPr lang="sv-SE" sz="1200" u="sng" dirty="0"/>
              <a:t>Sisu </a:t>
            </a:r>
            <a:r>
              <a:rPr lang="sv-SE" sz="1200" u="sng" dirty="0" err="1"/>
              <a:t>projeket</a:t>
            </a:r>
            <a:r>
              <a:rPr lang="sv-SE" sz="1200" u="sng" dirty="0"/>
              <a:t>:</a:t>
            </a:r>
            <a:endParaRPr lang="sv-SE" sz="1200" dirty="0"/>
          </a:p>
          <a:p>
            <a:r>
              <a:rPr lang="sv-SE" sz="1200" i="1" dirty="0"/>
              <a:t>Vett och svett samt Tankens kraft </a:t>
            </a:r>
            <a:r>
              <a:rPr lang="sv-SE" sz="1200" dirty="0"/>
              <a:t>(4gånger/sesång, gärna på träningstid.)</a:t>
            </a:r>
          </a:p>
          <a:p>
            <a:r>
              <a:rPr lang="sv-SE" sz="1200" dirty="0"/>
              <a:t>Träningslära och positivt tänkande.</a:t>
            </a:r>
          </a:p>
          <a:p>
            <a:endParaRPr lang="sv-SE" sz="1200" dirty="0"/>
          </a:p>
        </p:txBody>
      </p:sp>
      <p:pic>
        <p:nvPicPr>
          <p:cNvPr id="5" name="Picture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Likbent triangel 5"/>
          <p:cNvSpPr/>
          <p:nvPr/>
        </p:nvSpPr>
        <p:spPr>
          <a:xfrm>
            <a:off x="642910" y="414338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7" name="textruta 6"/>
          <p:cNvSpPr txBox="1"/>
          <p:nvPr/>
        </p:nvSpPr>
        <p:spPr>
          <a:xfrm>
            <a:off x="357158" y="214290"/>
            <a:ext cx="3714776" cy="400110"/>
          </a:xfrm>
          <a:prstGeom prst="rect">
            <a:avLst/>
          </a:prstGeom>
          <a:noFill/>
        </p:spPr>
        <p:txBody>
          <a:bodyPr wrap="square" rtlCol="0">
            <a:spAutoFit/>
          </a:bodyPr>
          <a:lstStyle/>
          <a:p>
            <a:r>
              <a:rPr lang="sv-SE" sz="2000" b="1" dirty="0">
                <a:solidFill>
                  <a:srgbClr val="D4081D"/>
                </a:solidFill>
                <a:latin typeface="Times New Roman" pitchFamily="18" charset="0"/>
                <a:cs typeface="Times New Roman" pitchFamily="18" charset="0"/>
              </a:rPr>
              <a:t>Syfte: Etablera Anfall</a:t>
            </a:r>
          </a:p>
        </p:txBody>
      </p:sp>
      <p:sp>
        <p:nvSpPr>
          <p:cNvPr id="8" name="textruta 7"/>
          <p:cNvSpPr txBox="1"/>
          <p:nvPr/>
        </p:nvSpPr>
        <p:spPr>
          <a:xfrm>
            <a:off x="4714876" y="1508586"/>
            <a:ext cx="4143404" cy="5016758"/>
          </a:xfrm>
          <a:prstGeom prst="rect">
            <a:avLst/>
          </a:prstGeom>
          <a:noFill/>
        </p:spPr>
        <p:txBody>
          <a:bodyPr wrap="square" rtlCol="0">
            <a:spAutoFit/>
          </a:bodyPr>
          <a:lstStyle/>
          <a:p>
            <a:r>
              <a:rPr lang="sv-SE" sz="1600" dirty="0">
                <a:solidFill>
                  <a:srgbClr val="000000"/>
                </a:solidFill>
              </a:rPr>
              <a:t>1. Övningen består av tre lag som spelar i två av tre zoner.  Där mittzonen är en zon där försvararna kan ”vila”.</a:t>
            </a:r>
          </a:p>
          <a:p>
            <a:r>
              <a:rPr lang="sv-SE" sz="1600" dirty="0">
                <a:solidFill>
                  <a:srgbClr val="000000"/>
                </a:solidFill>
              </a:rPr>
              <a:t>Spelet börjar med att man spelar 5 mot 2 i en Zon.  När de fem anfallarna har passat bollen fem gånger så kommer det in ännu en försvarare. Det är även efter denna femte pass som  anfallarna får göra mål. </a:t>
            </a:r>
          </a:p>
          <a:p>
            <a:r>
              <a:rPr lang="sv-SE" sz="1600" dirty="0">
                <a:solidFill>
                  <a:srgbClr val="000000"/>
                </a:solidFill>
              </a:rPr>
              <a:t>Går bollen över sargen är det inslag åt de lag som inte slagit ut bollen och om målvakten tar den får han kasta den mot andra sidan/mittzonen. </a:t>
            </a:r>
          </a:p>
          <a:p>
            <a:r>
              <a:rPr lang="sv-SE" sz="1600" dirty="0">
                <a:solidFill>
                  <a:srgbClr val="000000"/>
                </a:solidFill>
              </a:rPr>
              <a:t>Om försvararna skulle ta bollen så försöker de slå över den till andra sidan där avbytarna i mitten går in och försvarar. Det lag som först gjort tre mål får gå in i mitten.</a:t>
            </a:r>
          </a:p>
          <a:p>
            <a:r>
              <a:rPr lang="sv-SE" sz="1600" dirty="0">
                <a:solidFill>
                  <a:srgbClr val="000000"/>
                </a:solidFill>
              </a:rPr>
              <a:t>Man kan anpassa antalet spelare efter vad man tycker är lämpligt.</a:t>
            </a:r>
          </a:p>
          <a:p>
            <a:r>
              <a:rPr lang="sv-SE" sz="1600" dirty="0">
                <a:solidFill>
                  <a:srgbClr val="000000"/>
                </a:solidFill>
              </a:rPr>
              <a:t>Det är även kul att ha som tävling ex. vilket lag gör mest mål på de 15minuter vi kör övningen?</a:t>
            </a:r>
          </a:p>
        </p:txBody>
      </p:sp>
      <p:sp>
        <p:nvSpPr>
          <p:cNvPr id="10" name="Multiplicera 9"/>
          <p:cNvSpPr/>
          <p:nvPr/>
        </p:nvSpPr>
        <p:spPr>
          <a:xfrm flipV="1">
            <a:off x="1214414" y="85723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1" name="Multiplicera 10"/>
          <p:cNvSpPr/>
          <p:nvPr/>
        </p:nvSpPr>
        <p:spPr>
          <a:xfrm flipV="1">
            <a:off x="3714744" y="150017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Multiplicera 11"/>
          <p:cNvSpPr/>
          <p:nvPr/>
        </p:nvSpPr>
        <p:spPr>
          <a:xfrm flipV="1">
            <a:off x="857224" y="185736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Likbent triangel 13"/>
          <p:cNvSpPr/>
          <p:nvPr/>
        </p:nvSpPr>
        <p:spPr>
          <a:xfrm>
            <a:off x="642910" y="257174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5" name="Likbent triangel 14"/>
          <p:cNvSpPr/>
          <p:nvPr/>
        </p:nvSpPr>
        <p:spPr>
          <a:xfrm>
            <a:off x="4214810" y="264318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9" name="Ellips 18"/>
          <p:cNvSpPr/>
          <p:nvPr/>
        </p:nvSpPr>
        <p:spPr>
          <a:xfrm flipH="1">
            <a:off x="1000100" y="1857364"/>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4" name="Likbent triangel 23"/>
          <p:cNvSpPr/>
          <p:nvPr/>
        </p:nvSpPr>
        <p:spPr>
          <a:xfrm>
            <a:off x="4071934" y="421481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0" name="Multiplicera 29"/>
          <p:cNvSpPr/>
          <p:nvPr/>
        </p:nvSpPr>
        <p:spPr>
          <a:xfrm flipV="1">
            <a:off x="1357290" y="442913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8" name="Ellips 15"/>
          <p:cNvSpPr/>
          <p:nvPr/>
        </p:nvSpPr>
        <p:spPr>
          <a:xfrm>
            <a:off x="2500298" y="128586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9" name="Ellips 15"/>
          <p:cNvSpPr/>
          <p:nvPr/>
        </p:nvSpPr>
        <p:spPr>
          <a:xfrm>
            <a:off x="1500166" y="171448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0" name="Ellips 15"/>
          <p:cNvSpPr/>
          <p:nvPr/>
        </p:nvSpPr>
        <p:spPr>
          <a:xfrm>
            <a:off x="1428728" y="285749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1" name="Ellips 15"/>
          <p:cNvSpPr/>
          <p:nvPr/>
        </p:nvSpPr>
        <p:spPr>
          <a:xfrm>
            <a:off x="2857488" y="285749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3" name="Ellips 15"/>
          <p:cNvSpPr/>
          <p:nvPr/>
        </p:nvSpPr>
        <p:spPr>
          <a:xfrm>
            <a:off x="1357290" y="4500570"/>
            <a:ext cx="214314" cy="214314"/>
          </a:xfrm>
          <a:prstGeom prst="ellipse">
            <a:avLst/>
          </a:prstGeom>
          <a:solidFill>
            <a:schemeClr val="lt1">
              <a:alpha val="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4" name="Ellips 15"/>
          <p:cNvSpPr/>
          <p:nvPr/>
        </p:nvSpPr>
        <p:spPr>
          <a:xfrm>
            <a:off x="3000364" y="4572008"/>
            <a:ext cx="214314" cy="214314"/>
          </a:xfrm>
          <a:prstGeom prst="ellipse">
            <a:avLst/>
          </a:prstGeom>
          <a:solidFill>
            <a:schemeClr val="lt1">
              <a:alpha val="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5" name="Ellips 15"/>
          <p:cNvSpPr/>
          <p:nvPr/>
        </p:nvSpPr>
        <p:spPr>
          <a:xfrm>
            <a:off x="785786" y="5286388"/>
            <a:ext cx="214314" cy="214314"/>
          </a:xfrm>
          <a:prstGeom prst="ellipse">
            <a:avLst/>
          </a:prstGeom>
          <a:solidFill>
            <a:schemeClr val="lt1">
              <a:alpha val="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6" name="Ellips 15"/>
          <p:cNvSpPr/>
          <p:nvPr/>
        </p:nvSpPr>
        <p:spPr>
          <a:xfrm>
            <a:off x="3786182" y="6072206"/>
            <a:ext cx="214314" cy="214314"/>
          </a:xfrm>
          <a:prstGeom prst="ellipse">
            <a:avLst/>
          </a:prstGeom>
          <a:solidFill>
            <a:schemeClr val="lt1">
              <a:alpha val="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7" name="Multiplicera 11"/>
          <p:cNvSpPr/>
          <p:nvPr/>
        </p:nvSpPr>
        <p:spPr>
          <a:xfrm flipV="1">
            <a:off x="3000364" y="450057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8" name="Multiplicera 11"/>
          <p:cNvSpPr/>
          <p:nvPr/>
        </p:nvSpPr>
        <p:spPr>
          <a:xfrm flipV="1">
            <a:off x="3786182" y="60007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9" name="Multiplicera 11"/>
          <p:cNvSpPr/>
          <p:nvPr/>
        </p:nvSpPr>
        <p:spPr>
          <a:xfrm flipV="1">
            <a:off x="785786" y="521495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0" name="Multiplicera 10"/>
          <p:cNvSpPr/>
          <p:nvPr/>
        </p:nvSpPr>
        <p:spPr>
          <a:xfrm flipV="1">
            <a:off x="3786182" y="221455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1" name="Multiplicera 10"/>
          <p:cNvSpPr/>
          <p:nvPr/>
        </p:nvSpPr>
        <p:spPr>
          <a:xfrm flipV="1">
            <a:off x="1643042" y="235743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2" name="Ellips 15"/>
          <p:cNvSpPr/>
          <p:nvPr/>
        </p:nvSpPr>
        <p:spPr>
          <a:xfrm>
            <a:off x="2357422" y="5715016"/>
            <a:ext cx="214314" cy="214314"/>
          </a:xfrm>
          <a:prstGeom prst="ellipse">
            <a:avLst/>
          </a:prstGeom>
          <a:solidFill>
            <a:schemeClr val="lt1">
              <a:alpha val="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53" name="Multiplicera 10"/>
          <p:cNvSpPr/>
          <p:nvPr/>
        </p:nvSpPr>
        <p:spPr>
          <a:xfrm flipV="1">
            <a:off x="2357422" y="564357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4" name="Ellips 15"/>
          <p:cNvSpPr/>
          <p:nvPr/>
        </p:nvSpPr>
        <p:spPr>
          <a:xfrm>
            <a:off x="2214546" y="3643314"/>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32" name="Picture 31"/>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428596"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textruta 5"/>
          <p:cNvSpPr txBox="1"/>
          <p:nvPr/>
        </p:nvSpPr>
        <p:spPr>
          <a:xfrm>
            <a:off x="357158" y="214290"/>
            <a:ext cx="3714776" cy="400110"/>
          </a:xfrm>
          <a:prstGeom prst="rect">
            <a:avLst/>
          </a:prstGeom>
          <a:noFill/>
        </p:spPr>
        <p:txBody>
          <a:bodyPr wrap="square" rtlCol="0">
            <a:spAutoFit/>
          </a:bodyPr>
          <a:lstStyle>
            <a:defPPr>
              <a:defRPr lang="sv-SE"/>
            </a:defPPr>
            <a:lvl1pPr>
              <a:defRPr sz="2000" b="1">
                <a:solidFill>
                  <a:srgbClr val="E90118"/>
                </a:solidFill>
                <a:latin typeface="Times New Roman" pitchFamily="18" charset="0"/>
                <a:cs typeface="Times New Roman" pitchFamily="18" charset="0"/>
              </a:defRPr>
            </a:lvl1pPr>
          </a:lstStyle>
          <a:p>
            <a:r>
              <a:rPr lang="sv-SE" dirty="0"/>
              <a:t>Syfte: Bollkontroll/direktskott</a:t>
            </a:r>
          </a:p>
        </p:txBody>
      </p:sp>
      <p:sp>
        <p:nvSpPr>
          <p:cNvPr id="7" name="textruta 6"/>
          <p:cNvSpPr txBox="1"/>
          <p:nvPr/>
        </p:nvSpPr>
        <p:spPr>
          <a:xfrm>
            <a:off x="4736531" y="1590247"/>
            <a:ext cx="4143404" cy="1354217"/>
          </a:xfrm>
          <a:prstGeom prst="rect">
            <a:avLst/>
          </a:prstGeom>
          <a:noFill/>
        </p:spPr>
        <p:txBody>
          <a:bodyPr wrap="square" rtlCol="0">
            <a:spAutoFit/>
          </a:bodyPr>
          <a:lstStyle/>
          <a:p>
            <a:r>
              <a:rPr lang="sv-SE" sz="1600" dirty="0"/>
              <a:t>1.  A rycker uppåt i banan. B passar till A och springer med full fart snett över banan. A Rör sig genom hinderbanan och passar sedan till B som skjuter.</a:t>
            </a:r>
          </a:p>
          <a:p>
            <a:pPr lvl="0"/>
            <a:endParaRPr lang="sv-SE" dirty="0">
              <a:solidFill>
                <a:schemeClr val="bg1">
                  <a:lumMod val="50000"/>
                </a:schemeClr>
              </a:solidFill>
            </a:endParaRPr>
          </a:p>
        </p:txBody>
      </p:sp>
      <p:sp>
        <p:nvSpPr>
          <p:cNvPr id="8" name="Likbent triangel 7"/>
          <p:cNvSpPr/>
          <p:nvPr/>
        </p:nvSpPr>
        <p:spPr>
          <a:xfrm>
            <a:off x="2143108" y="314324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9" name="Bildobjekt 8" descr="Skott.png"/>
          <p:cNvPicPr>
            <a:picLocks noChangeAspect="1"/>
          </p:cNvPicPr>
          <p:nvPr/>
        </p:nvPicPr>
        <p:blipFill>
          <a:blip r:embed="rId3" cstate="print"/>
          <a:stretch>
            <a:fillRect/>
          </a:stretch>
        </p:blipFill>
        <p:spPr>
          <a:xfrm rot="11734612">
            <a:off x="2776229" y="5177772"/>
            <a:ext cx="324000" cy="503234"/>
          </a:xfrm>
          <a:prstGeom prst="rect">
            <a:avLst/>
          </a:prstGeom>
        </p:spPr>
      </p:pic>
      <p:pic>
        <p:nvPicPr>
          <p:cNvPr id="10" name="Bildobjekt 9" descr="Boll.png"/>
          <p:cNvPicPr>
            <a:picLocks noChangeAspect="1"/>
          </p:cNvPicPr>
          <p:nvPr/>
        </p:nvPicPr>
        <p:blipFill>
          <a:blip r:embed="rId4" cstate="print"/>
          <a:stretch>
            <a:fillRect/>
          </a:stretch>
        </p:blipFill>
        <p:spPr>
          <a:xfrm>
            <a:off x="1071538" y="3071810"/>
            <a:ext cx="60955" cy="85337"/>
          </a:xfrm>
          <a:prstGeom prst="rect">
            <a:avLst/>
          </a:prstGeom>
        </p:spPr>
      </p:pic>
      <p:sp>
        <p:nvSpPr>
          <p:cNvPr id="11" name="Multiplicera 10"/>
          <p:cNvSpPr/>
          <p:nvPr/>
        </p:nvSpPr>
        <p:spPr>
          <a:xfrm flipV="1">
            <a:off x="714348" y="271462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Multiplicera 11"/>
          <p:cNvSpPr/>
          <p:nvPr/>
        </p:nvSpPr>
        <p:spPr>
          <a:xfrm flipV="1">
            <a:off x="2214546" y="192880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3" name="Bildobjekt 12" descr="Boll.png"/>
          <p:cNvPicPr>
            <a:picLocks noChangeAspect="1"/>
          </p:cNvPicPr>
          <p:nvPr/>
        </p:nvPicPr>
        <p:blipFill>
          <a:blip r:embed="rId4" cstate="print"/>
          <a:stretch>
            <a:fillRect/>
          </a:stretch>
        </p:blipFill>
        <p:spPr>
          <a:xfrm>
            <a:off x="928662" y="2857496"/>
            <a:ext cx="60955" cy="85337"/>
          </a:xfrm>
          <a:prstGeom prst="rect">
            <a:avLst/>
          </a:prstGeom>
        </p:spPr>
      </p:pic>
      <p:sp>
        <p:nvSpPr>
          <p:cNvPr id="14" name="Likbent triangel 13"/>
          <p:cNvSpPr/>
          <p:nvPr/>
        </p:nvSpPr>
        <p:spPr>
          <a:xfrm>
            <a:off x="2357422" y="221455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5" name="Multiplicera 14"/>
          <p:cNvSpPr/>
          <p:nvPr/>
        </p:nvSpPr>
        <p:spPr>
          <a:xfrm flipV="1">
            <a:off x="2500298" y="150017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Multiplicera 15"/>
          <p:cNvSpPr/>
          <p:nvPr/>
        </p:nvSpPr>
        <p:spPr>
          <a:xfrm flipV="1">
            <a:off x="2285984" y="171448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7" name="Multiplicera 16"/>
          <p:cNvSpPr/>
          <p:nvPr/>
        </p:nvSpPr>
        <p:spPr>
          <a:xfrm flipV="1">
            <a:off x="857224" y="292893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8" name="Multiplicera 17"/>
          <p:cNvSpPr/>
          <p:nvPr/>
        </p:nvSpPr>
        <p:spPr>
          <a:xfrm flipV="1">
            <a:off x="642910" y="250030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9" name="Bildobjekt 18" descr="Boll.png"/>
          <p:cNvPicPr>
            <a:picLocks noChangeAspect="1"/>
          </p:cNvPicPr>
          <p:nvPr/>
        </p:nvPicPr>
        <p:blipFill>
          <a:blip r:embed="rId4" cstate="print"/>
          <a:stretch>
            <a:fillRect/>
          </a:stretch>
        </p:blipFill>
        <p:spPr>
          <a:xfrm>
            <a:off x="928662" y="2643182"/>
            <a:ext cx="60955" cy="85337"/>
          </a:xfrm>
          <a:prstGeom prst="rect">
            <a:avLst/>
          </a:prstGeom>
        </p:spPr>
      </p:pic>
      <p:pic>
        <p:nvPicPr>
          <p:cNvPr id="20" name="Bildobjekt 19" descr="Boll.png"/>
          <p:cNvPicPr>
            <a:picLocks noChangeAspect="1"/>
          </p:cNvPicPr>
          <p:nvPr/>
        </p:nvPicPr>
        <p:blipFill>
          <a:blip r:embed="rId4" cstate="print"/>
          <a:stretch>
            <a:fillRect/>
          </a:stretch>
        </p:blipFill>
        <p:spPr>
          <a:xfrm>
            <a:off x="1071538" y="2928934"/>
            <a:ext cx="60955" cy="85337"/>
          </a:xfrm>
          <a:prstGeom prst="rect">
            <a:avLst/>
          </a:prstGeom>
        </p:spPr>
      </p:pic>
      <p:pic>
        <p:nvPicPr>
          <p:cNvPr id="21" name="Bildobjekt 20" descr="Boll.png"/>
          <p:cNvPicPr>
            <a:picLocks noChangeAspect="1"/>
          </p:cNvPicPr>
          <p:nvPr/>
        </p:nvPicPr>
        <p:blipFill>
          <a:blip r:embed="rId4" cstate="print"/>
          <a:stretch>
            <a:fillRect/>
          </a:stretch>
        </p:blipFill>
        <p:spPr>
          <a:xfrm>
            <a:off x="1000100" y="2786058"/>
            <a:ext cx="60955" cy="85337"/>
          </a:xfrm>
          <a:prstGeom prst="rect">
            <a:avLst/>
          </a:prstGeom>
        </p:spPr>
      </p:pic>
      <p:pic>
        <p:nvPicPr>
          <p:cNvPr id="22" name="Bildobjekt 21" descr="Boll.png"/>
          <p:cNvPicPr>
            <a:picLocks noChangeAspect="1"/>
          </p:cNvPicPr>
          <p:nvPr/>
        </p:nvPicPr>
        <p:blipFill>
          <a:blip r:embed="rId4" cstate="print"/>
          <a:stretch>
            <a:fillRect/>
          </a:stretch>
        </p:blipFill>
        <p:spPr>
          <a:xfrm>
            <a:off x="1071538" y="2571744"/>
            <a:ext cx="60955" cy="85337"/>
          </a:xfrm>
          <a:prstGeom prst="rect">
            <a:avLst/>
          </a:prstGeom>
        </p:spPr>
      </p:pic>
      <p:sp>
        <p:nvSpPr>
          <p:cNvPr id="23" name="Likbent triangel 22"/>
          <p:cNvSpPr/>
          <p:nvPr/>
        </p:nvSpPr>
        <p:spPr>
          <a:xfrm>
            <a:off x="2143108" y="342900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4" name="Likbent triangel 23"/>
          <p:cNvSpPr/>
          <p:nvPr/>
        </p:nvSpPr>
        <p:spPr>
          <a:xfrm>
            <a:off x="2357422" y="364331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5" name="Likbent triangel 24"/>
          <p:cNvSpPr/>
          <p:nvPr/>
        </p:nvSpPr>
        <p:spPr>
          <a:xfrm>
            <a:off x="2357422" y="392906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26" name="Rak pil 25"/>
          <p:cNvCxnSpPr/>
          <p:nvPr/>
        </p:nvCxnSpPr>
        <p:spPr>
          <a:xfrm rot="5400000">
            <a:off x="2000232" y="2571744"/>
            <a:ext cx="428628"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7" name="Rak 26"/>
          <p:cNvCxnSpPr/>
          <p:nvPr/>
        </p:nvCxnSpPr>
        <p:spPr>
          <a:xfrm flipV="1">
            <a:off x="1214414" y="3000372"/>
            <a:ext cx="285752" cy="71438"/>
          </a:xfrm>
          <a:prstGeom prst="line">
            <a:avLst/>
          </a:prstGeom>
        </p:spPr>
        <p:style>
          <a:lnRef idx="1">
            <a:schemeClr val="dk1"/>
          </a:lnRef>
          <a:fillRef idx="0">
            <a:schemeClr val="dk1"/>
          </a:fillRef>
          <a:effectRef idx="0">
            <a:schemeClr val="dk1"/>
          </a:effectRef>
          <a:fontRef idx="minor">
            <a:schemeClr val="tx1"/>
          </a:fontRef>
        </p:style>
      </p:cxnSp>
      <p:cxnSp>
        <p:nvCxnSpPr>
          <p:cNvPr id="28" name="Rak 27"/>
          <p:cNvCxnSpPr/>
          <p:nvPr/>
        </p:nvCxnSpPr>
        <p:spPr>
          <a:xfrm flipV="1">
            <a:off x="1571604" y="2928934"/>
            <a:ext cx="285752" cy="71438"/>
          </a:xfrm>
          <a:prstGeom prst="line">
            <a:avLst/>
          </a:prstGeom>
        </p:spPr>
        <p:style>
          <a:lnRef idx="1">
            <a:schemeClr val="dk1"/>
          </a:lnRef>
          <a:fillRef idx="0">
            <a:schemeClr val="dk1"/>
          </a:fillRef>
          <a:effectRef idx="0">
            <a:schemeClr val="dk1"/>
          </a:effectRef>
          <a:fontRef idx="minor">
            <a:schemeClr val="tx1"/>
          </a:fontRef>
        </p:style>
      </p:cxnSp>
      <p:cxnSp>
        <p:nvCxnSpPr>
          <p:cNvPr id="29" name="Rak 28"/>
          <p:cNvCxnSpPr/>
          <p:nvPr/>
        </p:nvCxnSpPr>
        <p:spPr>
          <a:xfrm flipV="1">
            <a:off x="1928794" y="2786058"/>
            <a:ext cx="285752" cy="71438"/>
          </a:xfrm>
          <a:prstGeom prst="line">
            <a:avLst/>
          </a:prstGeom>
        </p:spPr>
        <p:style>
          <a:lnRef idx="1">
            <a:schemeClr val="dk1"/>
          </a:lnRef>
          <a:fillRef idx="0">
            <a:schemeClr val="dk1"/>
          </a:fillRef>
          <a:effectRef idx="0">
            <a:schemeClr val="dk1"/>
          </a:effectRef>
          <a:fontRef idx="minor">
            <a:schemeClr val="tx1"/>
          </a:fontRef>
        </p:style>
      </p:cxnSp>
      <p:sp>
        <p:nvSpPr>
          <p:cNvPr id="30" name="Frihandsfigur 29"/>
          <p:cNvSpPr/>
          <p:nvPr/>
        </p:nvSpPr>
        <p:spPr>
          <a:xfrm>
            <a:off x="2049888" y="2884868"/>
            <a:ext cx="553790" cy="1429555"/>
          </a:xfrm>
          <a:custGeom>
            <a:avLst/>
            <a:gdLst>
              <a:gd name="connsiteX0" fmla="*/ 216794 w 553790"/>
              <a:gd name="connsiteY0" fmla="*/ 0 h 1429555"/>
              <a:gd name="connsiteX1" fmla="*/ 281188 w 553790"/>
              <a:gd name="connsiteY1" fmla="*/ 193183 h 1429555"/>
              <a:gd name="connsiteX2" fmla="*/ 281188 w 553790"/>
              <a:gd name="connsiteY2" fmla="*/ 412124 h 1429555"/>
              <a:gd name="connsiteX3" fmla="*/ 216794 w 553790"/>
              <a:gd name="connsiteY3" fmla="*/ 489397 h 1429555"/>
              <a:gd name="connsiteX4" fmla="*/ 126642 w 553790"/>
              <a:gd name="connsiteY4" fmla="*/ 515155 h 1429555"/>
              <a:gd name="connsiteX5" fmla="*/ 75126 w 553790"/>
              <a:gd name="connsiteY5" fmla="*/ 566670 h 1429555"/>
              <a:gd name="connsiteX6" fmla="*/ 10732 w 553790"/>
              <a:gd name="connsiteY6" fmla="*/ 656822 h 1429555"/>
              <a:gd name="connsiteX7" fmla="*/ 10732 w 553790"/>
              <a:gd name="connsiteY7" fmla="*/ 708338 h 1429555"/>
              <a:gd name="connsiteX8" fmla="*/ 75126 w 553790"/>
              <a:gd name="connsiteY8" fmla="*/ 772732 h 1429555"/>
              <a:gd name="connsiteX9" fmla="*/ 152399 w 553790"/>
              <a:gd name="connsiteY9" fmla="*/ 772732 h 1429555"/>
              <a:gd name="connsiteX10" fmla="*/ 371340 w 553790"/>
              <a:gd name="connsiteY10" fmla="*/ 734095 h 1429555"/>
              <a:gd name="connsiteX11" fmla="*/ 500129 w 553790"/>
              <a:gd name="connsiteY11" fmla="*/ 721217 h 1429555"/>
              <a:gd name="connsiteX12" fmla="*/ 551644 w 553790"/>
              <a:gd name="connsiteY12" fmla="*/ 837126 h 1429555"/>
              <a:gd name="connsiteX13" fmla="*/ 513008 w 553790"/>
              <a:gd name="connsiteY13" fmla="*/ 965915 h 1429555"/>
              <a:gd name="connsiteX14" fmla="*/ 435735 w 553790"/>
              <a:gd name="connsiteY14" fmla="*/ 1017431 h 1429555"/>
              <a:gd name="connsiteX15" fmla="*/ 332704 w 553790"/>
              <a:gd name="connsiteY15" fmla="*/ 1056067 h 1429555"/>
              <a:gd name="connsiteX16" fmla="*/ 229673 w 553790"/>
              <a:gd name="connsiteY16" fmla="*/ 1120462 h 1429555"/>
              <a:gd name="connsiteX17" fmla="*/ 178157 w 553790"/>
              <a:gd name="connsiteY17" fmla="*/ 1197735 h 1429555"/>
              <a:gd name="connsiteX18" fmla="*/ 88005 w 553790"/>
              <a:gd name="connsiteY18" fmla="*/ 1300766 h 1429555"/>
              <a:gd name="connsiteX19" fmla="*/ 49368 w 553790"/>
              <a:gd name="connsiteY19" fmla="*/ 1429555 h 1429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553790" h="1429555">
                <a:moveTo>
                  <a:pt x="216794" y="0"/>
                </a:moveTo>
                <a:cubicBezTo>
                  <a:pt x="243625" y="62248"/>
                  <a:pt x="270456" y="124496"/>
                  <a:pt x="281188" y="193183"/>
                </a:cubicBezTo>
                <a:cubicBezTo>
                  <a:pt x="291920" y="261870"/>
                  <a:pt x="291920" y="362755"/>
                  <a:pt x="281188" y="412124"/>
                </a:cubicBezTo>
                <a:cubicBezTo>
                  <a:pt x="270456" y="461493"/>
                  <a:pt x="242552" y="472225"/>
                  <a:pt x="216794" y="489397"/>
                </a:cubicBezTo>
                <a:cubicBezTo>
                  <a:pt x="191036" y="506569"/>
                  <a:pt x="150253" y="502276"/>
                  <a:pt x="126642" y="515155"/>
                </a:cubicBezTo>
                <a:cubicBezTo>
                  <a:pt x="103031" y="528034"/>
                  <a:pt x="94444" y="543059"/>
                  <a:pt x="75126" y="566670"/>
                </a:cubicBezTo>
                <a:cubicBezTo>
                  <a:pt x="55808" y="590281"/>
                  <a:pt x="21464" y="633211"/>
                  <a:pt x="10732" y="656822"/>
                </a:cubicBezTo>
                <a:cubicBezTo>
                  <a:pt x="0" y="680433"/>
                  <a:pt x="0" y="689020"/>
                  <a:pt x="10732" y="708338"/>
                </a:cubicBezTo>
                <a:cubicBezTo>
                  <a:pt x="21464" y="727656"/>
                  <a:pt x="51515" y="762000"/>
                  <a:pt x="75126" y="772732"/>
                </a:cubicBezTo>
                <a:cubicBezTo>
                  <a:pt x="98737" y="783464"/>
                  <a:pt x="103030" y="779171"/>
                  <a:pt x="152399" y="772732"/>
                </a:cubicBezTo>
                <a:cubicBezTo>
                  <a:pt x="201768" y="766293"/>
                  <a:pt x="313385" y="742681"/>
                  <a:pt x="371340" y="734095"/>
                </a:cubicBezTo>
                <a:cubicBezTo>
                  <a:pt x="429295" y="725509"/>
                  <a:pt x="470078" y="704045"/>
                  <a:pt x="500129" y="721217"/>
                </a:cubicBezTo>
                <a:cubicBezTo>
                  <a:pt x="530180" y="738389"/>
                  <a:pt x="549498" y="796343"/>
                  <a:pt x="551644" y="837126"/>
                </a:cubicBezTo>
                <a:cubicBezTo>
                  <a:pt x="553790" y="877909"/>
                  <a:pt x="532326" y="935864"/>
                  <a:pt x="513008" y="965915"/>
                </a:cubicBezTo>
                <a:cubicBezTo>
                  <a:pt x="493690" y="995966"/>
                  <a:pt x="465786" y="1002406"/>
                  <a:pt x="435735" y="1017431"/>
                </a:cubicBezTo>
                <a:cubicBezTo>
                  <a:pt x="405684" y="1032456"/>
                  <a:pt x="367048" y="1038895"/>
                  <a:pt x="332704" y="1056067"/>
                </a:cubicBezTo>
                <a:cubicBezTo>
                  <a:pt x="298360" y="1073239"/>
                  <a:pt x="255431" y="1096851"/>
                  <a:pt x="229673" y="1120462"/>
                </a:cubicBezTo>
                <a:cubicBezTo>
                  <a:pt x="203915" y="1144073"/>
                  <a:pt x="201768" y="1167684"/>
                  <a:pt x="178157" y="1197735"/>
                </a:cubicBezTo>
                <a:cubicBezTo>
                  <a:pt x="154546" y="1227786"/>
                  <a:pt x="109470" y="1262129"/>
                  <a:pt x="88005" y="1300766"/>
                </a:cubicBezTo>
                <a:cubicBezTo>
                  <a:pt x="66540" y="1339403"/>
                  <a:pt x="57954" y="1384479"/>
                  <a:pt x="49368" y="1429555"/>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31" name="Rak 30"/>
          <p:cNvCxnSpPr/>
          <p:nvPr/>
        </p:nvCxnSpPr>
        <p:spPr>
          <a:xfrm rot="16200000" flipH="1">
            <a:off x="2143108" y="4357694"/>
            <a:ext cx="214314" cy="214314"/>
          </a:xfrm>
          <a:prstGeom prst="line">
            <a:avLst/>
          </a:prstGeom>
        </p:spPr>
        <p:style>
          <a:lnRef idx="1">
            <a:schemeClr val="dk1"/>
          </a:lnRef>
          <a:fillRef idx="0">
            <a:schemeClr val="dk1"/>
          </a:fillRef>
          <a:effectRef idx="0">
            <a:schemeClr val="dk1"/>
          </a:effectRef>
          <a:fontRef idx="minor">
            <a:schemeClr val="tx1"/>
          </a:fontRef>
        </p:style>
      </p:cxnSp>
      <p:cxnSp>
        <p:nvCxnSpPr>
          <p:cNvPr id="32" name="Rak 31"/>
          <p:cNvCxnSpPr/>
          <p:nvPr/>
        </p:nvCxnSpPr>
        <p:spPr>
          <a:xfrm rot="16200000" flipH="1">
            <a:off x="2428860" y="4643446"/>
            <a:ext cx="214314" cy="214314"/>
          </a:xfrm>
          <a:prstGeom prst="line">
            <a:avLst/>
          </a:prstGeom>
        </p:spPr>
        <p:style>
          <a:lnRef idx="1">
            <a:schemeClr val="dk1"/>
          </a:lnRef>
          <a:fillRef idx="0">
            <a:schemeClr val="dk1"/>
          </a:fillRef>
          <a:effectRef idx="0">
            <a:schemeClr val="dk1"/>
          </a:effectRef>
          <a:fontRef idx="minor">
            <a:schemeClr val="tx1"/>
          </a:fontRef>
        </p:style>
      </p:cxnSp>
      <p:cxnSp>
        <p:nvCxnSpPr>
          <p:cNvPr id="33" name="Rak 32"/>
          <p:cNvCxnSpPr/>
          <p:nvPr/>
        </p:nvCxnSpPr>
        <p:spPr>
          <a:xfrm rot="16200000" flipH="1">
            <a:off x="2786050" y="5000636"/>
            <a:ext cx="214314" cy="214314"/>
          </a:xfrm>
          <a:prstGeom prst="line">
            <a:avLst/>
          </a:prstGeom>
        </p:spPr>
        <p:style>
          <a:lnRef idx="1">
            <a:schemeClr val="dk1"/>
          </a:lnRef>
          <a:fillRef idx="0">
            <a:schemeClr val="dk1"/>
          </a:fillRef>
          <a:effectRef idx="0">
            <a:schemeClr val="dk1"/>
          </a:effectRef>
          <a:fontRef idx="minor">
            <a:schemeClr val="tx1"/>
          </a:fontRef>
        </p:style>
      </p:cxnSp>
      <p:cxnSp>
        <p:nvCxnSpPr>
          <p:cNvPr id="34" name="Rak pil 33"/>
          <p:cNvCxnSpPr/>
          <p:nvPr/>
        </p:nvCxnSpPr>
        <p:spPr>
          <a:xfrm>
            <a:off x="1071538" y="3286124"/>
            <a:ext cx="2071702" cy="18573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35" name="textruta 34"/>
          <p:cNvSpPr txBox="1"/>
          <p:nvPr/>
        </p:nvSpPr>
        <p:spPr>
          <a:xfrm>
            <a:off x="571472" y="3071810"/>
            <a:ext cx="300082" cy="338554"/>
          </a:xfrm>
          <a:prstGeom prst="rect">
            <a:avLst/>
          </a:prstGeom>
          <a:noFill/>
        </p:spPr>
        <p:txBody>
          <a:bodyPr wrap="none" rtlCol="0">
            <a:spAutoFit/>
          </a:bodyPr>
          <a:lstStyle/>
          <a:p>
            <a:r>
              <a:rPr lang="sv-SE" sz="1600" b="1" dirty="0"/>
              <a:t>B</a:t>
            </a:r>
          </a:p>
        </p:txBody>
      </p:sp>
      <p:sp>
        <p:nvSpPr>
          <p:cNvPr id="36" name="textruta 35"/>
          <p:cNvSpPr txBox="1"/>
          <p:nvPr/>
        </p:nvSpPr>
        <p:spPr>
          <a:xfrm>
            <a:off x="2428860" y="1928802"/>
            <a:ext cx="309700" cy="338554"/>
          </a:xfrm>
          <a:prstGeom prst="rect">
            <a:avLst/>
          </a:prstGeom>
          <a:noFill/>
        </p:spPr>
        <p:txBody>
          <a:bodyPr wrap="none" rtlCol="0">
            <a:spAutoFit/>
          </a:bodyPr>
          <a:lstStyle/>
          <a:p>
            <a:r>
              <a:rPr lang="sv-SE" sz="1600" b="1" dirty="0"/>
              <a:t>A</a:t>
            </a:r>
          </a:p>
        </p:txBody>
      </p:sp>
      <p:pic>
        <p:nvPicPr>
          <p:cNvPr id="38" name="Picture 37"/>
          <p:cNvPicPr>
            <a:picLocks noChangeAspect="1"/>
          </p:cNvPicPr>
          <p:nvPr/>
        </p:nvPicPr>
        <p:blipFill>
          <a:blip r:embed="rId5"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textruta 5"/>
          <p:cNvSpPr txBox="1"/>
          <p:nvPr/>
        </p:nvSpPr>
        <p:spPr>
          <a:xfrm>
            <a:off x="357158" y="214290"/>
            <a:ext cx="3714776" cy="400110"/>
          </a:xfrm>
          <a:prstGeom prst="rect">
            <a:avLst/>
          </a:prstGeom>
          <a:noFill/>
        </p:spPr>
        <p:txBody>
          <a:bodyPr wrap="square" rtlCol="0">
            <a:spAutoFit/>
          </a:bodyPr>
          <a:lstStyle>
            <a:defPPr>
              <a:defRPr lang="sv-SE"/>
            </a:defPPr>
            <a:lvl1pPr>
              <a:defRPr sz="2000" b="1">
                <a:solidFill>
                  <a:srgbClr val="E90118"/>
                </a:solidFill>
                <a:latin typeface="Times New Roman" pitchFamily="18" charset="0"/>
                <a:cs typeface="Times New Roman" pitchFamily="18" charset="0"/>
              </a:defRPr>
            </a:lvl1pPr>
          </a:lstStyle>
          <a:p>
            <a:r>
              <a:rPr lang="sv-SE" dirty="0"/>
              <a:t>Syfte: Skott i fart/direktskott</a:t>
            </a:r>
          </a:p>
        </p:txBody>
      </p:sp>
      <p:sp>
        <p:nvSpPr>
          <p:cNvPr id="7" name="textruta 6"/>
          <p:cNvSpPr txBox="1"/>
          <p:nvPr/>
        </p:nvSpPr>
        <p:spPr>
          <a:xfrm>
            <a:off x="4714876" y="1438325"/>
            <a:ext cx="4143404" cy="1846659"/>
          </a:xfrm>
          <a:prstGeom prst="rect">
            <a:avLst/>
          </a:prstGeom>
          <a:noFill/>
        </p:spPr>
        <p:txBody>
          <a:bodyPr wrap="square" rtlCol="0">
            <a:spAutoFit/>
          </a:bodyPr>
          <a:lstStyle/>
          <a:p>
            <a:r>
              <a:rPr lang="sv-SE" sz="1600" dirty="0"/>
              <a:t>1. Spelare B möter ett sargpass från spelare A och trampar sedan in i slottet och skjuter. Efter skottet går han/hon mot mål. Samtidigt kliver spelare A in i banan och skjuter med en boll som passas ifrån led A. Spelare B skall täcka målvakten och vara med på eventuell retur.</a:t>
            </a:r>
          </a:p>
          <a:p>
            <a:pPr lvl="0"/>
            <a:endParaRPr lang="sv-SE" dirty="0">
              <a:solidFill>
                <a:schemeClr val="bg1">
                  <a:lumMod val="50000"/>
                </a:schemeClr>
              </a:solidFill>
            </a:endParaRPr>
          </a:p>
        </p:txBody>
      </p:sp>
      <p:sp>
        <p:nvSpPr>
          <p:cNvPr id="8" name="textruta 7"/>
          <p:cNvSpPr txBox="1"/>
          <p:nvPr/>
        </p:nvSpPr>
        <p:spPr>
          <a:xfrm>
            <a:off x="4714876" y="3643314"/>
            <a:ext cx="4286280" cy="1815882"/>
          </a:xfrm>
          <a:prstGeom prst="rect">
            <a:avLst/>
          </a:prstGeom>
          <a:noFill/>
        </p:spPr>
        <p:txBody>
          <a:bodyPr wrap="square" rtlCol="0">
            <a:spAutoFit/>
          </a:bodyPr>
          <a:lstStyle/>
          <a:p>
            <a:pPr lvl="0"/>
            <a:r>
              <a:rPr lang="sv-SE" sz="1600" dirty="0"/>
              <a:t>2. Spelaren springer i en åtta och skjuter direkt på passning från det diagonala ledet. Efter två skott ställer man sig i nästa led.</a:t>
            </a:r>
          </a:p>
          <a:p>
            <a:pPr lvl="0"/>
            <a:endParaRPr lang="sv-SE" sz="1600" dirty="0"/>
          </a:p>
          <a:p>
            <a:pPr marL="342900" lvl="0" indent="-342900">
              <a:buAutoNum type="arabicPeriod"/>
            </a:pPr>
            <a:r>
              <a:rPr lang="sv-SE" sz="1600" dirty="0"/>
              <a:t>Löpning snett upp till konen.</a:t>
            </a:r>
          </a:p>
          <a:p>
            <a:pPr marL="342900" lvl="0" indent="-342900">
              <a:buAutoNum type="arabicPeriod"/>
            </a:pPr>
            <a:r>
              <a:rPr lang="sv-SE" sz="1600" dirty="0"/>
              <a:t>Skott sedan snäv löpning till nästa kon.</a:t>
            </a:r>
          </a:p>
          <a:p>
            <a:pPr marL="342900" lvl="0" indent="-342900">
              <a:buAutoNum type="arabicPeriod"/>
            </a:pPr>
            <a:r>
              <a:rPr lang="sv-SE" sz="1600" dirty="0"/>
              <a:t>Skott sedan sist i </a:t>
            </a:r>
            <a:r>
              <a:rPr lang="sv-SE" sz="1600"/>
              <a:t>andra ledet.</a:t>
            </a:r>
            <a:endParaRPr lang="sv-SE" dirty="0"/>
          </a:p>
        </p:txBody>
      </p:sp>
      <p:sp>
        <p:nvSpPr>
          <p:cNvPr id="9" name="Likbent triangel 8"/>
          <p:cNvSpPr/>
          <p:nvPr/>
        </p:nvSpPr>
        <p:spPr>
          <a:xfrm>
            <a:off x="3428992" y="314324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10" name="Bildobjekt 9" descr="Skott.png"/>
          <p:cNvPicPr>
            <a:picLocks noChangeAspect="1"/>
          </p:cNvPicPr>
          <p:nvPr/>
        </p:nvPicPr>
        <p:blipFill>
          <a:blip r:embed="rId3" cstate="print"/>
          <a:stretch>
            <a:fillRect/>
          </a:stretch>
        </p:blipFill>
        <p:spPr>
          <a:xfrm rot="17635016">
            <a:off x="3134052" y="1641531"/>
            <a:ext cx="324000" cy="503234"/>
          </a:xfrm>
          <a:prstGeom prst="rect">
            <a:avLst/>
          </a:prstGeom>
        </p:spPr>
      </p:pic>
      <p:pic>
        <p:nvPicPr>
          <p:cNvPr id="11" name="Bildobjekt 10" descr="Boll.png"/>
          <p:cNvPicPr>
            <a:picLocks noChangeAspect="1"/>
          </p:cNvPicPr>
          <p:nvPr/>
        </p:nvPicPr>
        <p:blipFill>
          <a:blip r:embed="rId4" cstate="print"/>
          <a:stretch>
            <a:fillRect/>
          </a:stretch>
        </p:blipFill>
        <p:spPr>
          <a:xfrm>
            <a:off x="2702996" y="3376200"/>
            <a:ext cx="60955" cy="85337"/>
          </a:xfrm>
          <a:prstGeom prst="rect">
            <a:avLst/>
          </a:prstGeom>
        </p:spPr>
      </p:pic>
      <p:sp>
        <p:nvSpPr>
          <p:cNvPr id="12" name="Multiplicera 11"/>
          <p:cNvSpPr/>
          <p:nvPr/>
        </p:nvSpPr>
        <p:spPr>
          <a:xfrm flipV="1">
            <a:off x="3929058" y="85723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Multiplicera 12"/>
          <p:cNvSpPr/>
          <p:nvPr/>
        </p:nvSpPr>
        <p:spPr>
          <a:xfrm flipV="1">
            <a:off x="2977738" y="356072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4" name="Bildobjekt 13" descr="Boll.png"/>
          <p:cNvPicPr>
            <a:picLocks noChangeAspect="1"/>
          </p:cNvPicPr>
          <p:nvPr/>
        </p:nvPicPr>
        <p:blipFill>
          <a:blip r:embed="rId4" cstate="print"/>
          <a:stretch>
            <a:fillRect/>
          </a:stretch>
        </p:blipFill>
        <p:spPr>
          <a:xfrm>
            <a:off x="2750331" y="3518051"/>
            <a:ext cx="60955" cy="85337"/>
          </a:xfrm>
          <a:prstGeom prst="rect">
            <a:avLst/>
          </a:prstGeom>
        </p:spPr>
      </p:pic>
      <p:sp>
        <p:nvSpPr>
          <p:cNvPr id="15" name="Likbent triangel 14"/>
          <p:cNvSpPr/>
          <p:nvPr/>
        </p:nvSpPr>
        <p:spPr>
          <a:xfrm>
            <a:off x="3714744" y="107154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6" name="Ellips 15"/>
          <p:cNvSpPr/>
          <p:nvPr/>
        </p:nvSpPr>
        <p:spPr>
          <a:xfrm>
            <a:off x="857224" y="250030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Likbent triangel 16"/>
          <p:cNvSpPr/>
          <p:nvPr/>
        </p:nvSpPr>
        <p:spPr>
          <a:xfrm>
            <a:off x="3643306" y="164305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8" name="Likbent triangel 17"/>
          <p:cNvSpPr/>
          <p:nvPr/>
        </p:nvSpPr>
        <p:spPr>
          <a:xfrm>
            <a:off x="4000496" y="335756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9" name="Multiplicera 18"/>
          <p:cNvSpPr/>
          <p:nvPr/>
        </p:nvSpPr>
        <p:spPr>
          <a:xfrm flipV="1">
            <a:off x="3857620" y="100010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0" name="Multiplicera 19"/>
          <p:cNvSpPr/>
          <p:nvPr/>
        </p:nvSpPr>
        <p:spPr>
          <a:xfrm flipV="1">
            <a:off x="4143372" y="71435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21" name="Bildobjekt 20" descr="Boll.png"/>
          <p:cNvPicPr>
            <a:picLocks noChangeAspect="1"/>
          </p:cNvPicPr>
          <p:nvPr/>
        </p:nvPicPr>
        <p:blipFill>
          <a:blip r:embed="rId4" cstate="print"/>
          <a:stretch>
            <a:fillRect/>
          </a:stretch>
        </p:blipFill>
        <p:spPr>
          <a:xfrm>
            <a:off x="2631430" y="3577563"/>
            <a:ext cx="60955" cy="85337"/>
          </a:xfrm>
          <a:prstGeom prst="rect">
            <a:avLst/>
          </a:prstGeom>
        </p:spPr>
      </p:pic>
      <p:pic>
        <p:nvPicPr>
          <p:cNvPr id="22" name="Bildobjekt 21" descr="Boll.png"/>
          <p:cNvPicPr>
            <a:picLocks noChangeAspect="1"/>
          </p:cNvPicPr>
          <p:nvPr/>
        </p:nvPicPr>
        <p:blipFill>
          <a:blip r:embed="rId4" cstate="print"/>
          <a:stretch>
            <a:fillRect/>
          </a:stretch>
        </p:blipFill>
        <p:spPr>
          <a:xfrm>
            <a:off x="3215617" y="3820710"/>
            <a:ext cx="60955" cy="85337"/>
          </a:xfrm>
          <a:prstGeom prst="rect">
            <a:avLst/>
          </a:prstGeom>
        </p:spPr>
      </p:pic>
      <p:pic>
        <p:nvPicPr>
          <p:cNvPr id="23" name="Bildobjekt 22" descr="Boll.png"/>
          <p:cNvPicPr>
            <a:picLocks noChangeAspect="1"/>
          </p:cNvPicPr>
          <p:nvPr/>
        </p:nvPicPr>
        <p:blipFill>
          <a:blip r:embed="rId4" cstate="print"/>
          <a:stretch>
            <a:fillRect/>
          </a:stretch>
        </p:blipFill>
        <p:spPr>
          <a:xfrm>
            <a:off x="2855396" y="3528600"/>
            <a:ext cx="60955" cy="85337"/>
          </a:xfrm>
          <a:prstGeom prst="rect">
            <a:avLst/>
          </a:prstGeom>
        </p:spPr>
      </p:pic>
      <p:pic>
        <p:nvPicPr>
          <p:cNvPr id="24" name="Bildobjekt 23" descr="Boll.png"/>
          <p:cNvPicPr>
            <a:picLocks noChangeAspect="1"/>
          </p:cNvPicPr>
          <p:nvPr/>
        </p:nvPicPr>
        <p:blipFill>
          <a:blip r:embed="rId4" cstate="print"/>
          <a:stretch>
            <a:fillRect/>
          </a:stretch>
        </p:blipFill>
        <p:spPr>
          <a:xfrm>
            <a:off x="2803748" y="3452152"/>
            <a:ext cx="60955" cy="85337"/>
          </a:xfrm>
          <a:prstGeom prst="rect">
            <a:avLst/>
          </a:prstGeom>
        </p:spPr>
      </p:pic>
      <p:pic>
        <p:nvPicPr>
          <p:cNvPr id="25" name="Bildobjekt 24" descr="Boll.png"/>
          <p:cNvPicPr>
            <a:picLocks noChangeAspect="1"/>
          </p:cNvPicPr>
          <p:nvPr/>
        </p:nvPicPr>
        <p:blipFill>
          <a:blip r:embed="rId4" cstate="print"/>
          <a:stretch>
            <a:fillRect/>
          </a:stretch>
        </p:blipFill>
        <p:spPr>
          <a:xfrm>
            <a:off x="2964645" y="3478604"/>
            <a:ext cx="60955" cy="85337"/>
          </a:xfrm>
          <a:prstGeom prst="rect">
            <a:avLst/>
          </a:prstGeom>
        </p:spPr>
      </p:pic>
      <p:sp>
        <p:nvSpPr>
          <p:cNvPr id="26" name="Multiplicera 25"/>
          <p:cNvSpPr/>
          <p:nvPr/>
        </p:nvSpPr>
        <p:spPr>
          <a:xfrm flipV="1">
            <a:off x="2750331" y="355073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7" name="Multiplicera 26"/>
          <p:cNvSpPr/>
          <p:nvPr/>
        </p:nvSpPr>
        <p:spPr>
          <a:xfrm flipV="1">
            <a:off x="2589434" y="358140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8" name="textruta 27"/>
          <p:cNvSpPr txBox="1"/>
          <p:nvPr/>
        </p:nvSpPr>
        <p:spPr>
          <a:xfrm>
            <a:off x="2958394" y="3356078"/>
            <a:ext cx="309700" cy="338554"/>
          </a:xfrm>
          <a:prstGeom prst="rect">
            <a:avLst/>
          </a:prstGeom>
          <a:noFill/>
        </p:spPr>
        <p:txBody>
          <a:bodyPr wrap="none" rtlCol="0">
            <a:spAutoFit/>
          </a:bodyPr>
          <a:lstStyle/>
          <a:p>
            <a:r>
              <a:rPr lang="sv-SE" sz="1600" b="1" dirty="0"/>
              <a:t>A</a:t>
            </a:r>
          </a:p>
        </p:txBody>
      </p:sp>
      <p:sp>
        <p:nvSpPr>
          <p:cNvPr id="29" name="textruta 28"/>
          <p:cNvSpPr txBox="1"/>
          <p:nvPr/>
        </p:nvSpPr>
        <p:spPr>
          <a:xfrm>
            <a:off x="4143372" y="1000108"/>
            <a:ext cx="300082" cy="338554"/>
          </a:xfrm>
          <a:prstGeom prst="rect">
            <a:avLst/>
          </a:prstGeom>
          <a:noFill/>
        </p:spPr>
        <p:txBody>
          <a:bodyPr wrap="none" rtlCol="0">
            <a:spAutoFit/>
          </a:bodyPr>
          <a:lstStyle/>
          <a:p>
            <a:r>
              <a:rPr lang="sv-SE" sz="1600" b="1" dirty="0"/>
              <a:t>B</a:t>
            </a:r>
          </a:p>
        </p:txBody>
      </p:sp>
      <p:cxnSp>
        <p:nvCxnSpPr>
          <p:cNvPr id="30" name="Rak 29"/>
          <p:cNvCxnSpPr/>
          <p:nvPr/>
        </p:nvCxnSpPr>
        <p:spPr>
          <a:xfrm rot="5400000" flipH="1" flipV="1">
            <a:off x="4143372" y="3143248"/>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31" name="Rak 30"/>
          <p:cNvCxnSpPr/>
          <p:nvPr/>
        </p:nvCxnSpPr>
        <p:spPr>
          <a:xfrm rot="5400000" flipH="1" flipV="1">
            <a:off x="4286248" y="2786058"/>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32" name="Rak 31"/>
          <p:cNvCxnSpPr/>
          <p:nvPr/>
        </p:nvCxnSpPr>
        <p:spPr>
          <a:xfrm rot="16200000" flipV="1">
            <a:off x="4250529" y="2464587"/>
            <a:ext cx="285752" cy="71438"/>
          </a:xfrm>
          <a:prstGeom prst="line">
            <a:avLst/>
          </a:prstGeom>
        </p:spPr>
        <p:style>
          <a:lnRef idx="1">
            <a:schemeClr val="dk1"/>
          </a:lnRef>
          <a:fillRef idx="0">
            <a:schemeClr val="dk1"/>
          </a:fillRef>
          <a:effectRef idx="0">
            <a:schemeClr val="dk1"/>
          </a:effectRef>
          <a:fontRef idx="minor">
            <a:schemeClr val="tx1"/>
          </a:fontRef>
        </p:style>
      </p:cxnSp>
      <p:cxnSp>
        <p:nvCxnSpPr>
          <p:cNvPr id="33" name="Rak 32"/>
          <p:cNvCxnSpPr/>
          <p:nvPr/>
        </p:nvCxnSpPr>
        <p:spPr>
          <a:xfrm rot="16200000" flipV="1">
            <a:off x="4107653" y="2035959"/>
            <a:ext cx="285752" cy="71438"/>
          </a:xfrm>
          <a:prstGeom prst="line">
            <a:avLst/>
          </a:prstGeom>
        </p:spPr>
        <p:style>
          <a:lnRef idx="1">
            <a:schemeClr val="dk1"/>
          </a:lnRef>
          <a:fillRef idx="0">
            <a:schemeClr val="dk1"/>
          </a:fillRef>
          <a:effectRef idx="0">
            <a:schemeClr val="dk1"/>
          </a:effectRef>
          <a:fontRef idx="minor">
            <a:schemeClr val="tx1"/>
          </a:fontRef>
        </p:style>
      </p:cxnSp>
      <p:cxnSp>
        <p:nvCxnSpPr>
          <p:cNvPr id="34" name="Rak 33"/>
          <p:cNvCxnSpPr/>
          <p:nvPr/>
        </p:nvCxnSpPr>
        <p:spPr>
          <a:xfrm rot="16200000" flipV="1">
            <a:off x="4036215" y="1678769"/>
            <a:ext cx="285752" cy="71438"/>
          </a:xfrm>
          <a:prstGeom prst="line">
            <a:avLst/>
          </a:prstGeom>
        </p:spPr>
        <p:style>
          <a:lnRef idx="1">
            <a:schemeClr val="dk1"/>
          </a:lnRef>
          <a:fillRef idx="0">
            <a:schemeClr val="dk1"/>
          </a:fillRef>
          <a:effectRef idx="0">
            <a:schemeClr val="dk1"/>
          </a:effectRef>
          <a:fontRef idx="minor">
            <a:schemeClr val="tx1"/>
          </a:fontRef>
        </p:style>
      </p:cxnSp>
      <p:cxnSp>
        <p:nvCxnSpPr>
          <p:cNvPr id="35" name="Rak pil 34"/>
          <p:cNvCxnSpPr/>
          <p:nvPr/>
        </p:nvCxnSpPr>
        <p:spPr>
          <a:xfrm rot="16200000" flipH="1">
            <a:off x="3964777" y="1393017"/>
            <a:ext cx="142876"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36" name="Frihandsfigur 35"/>
          <p:cNvSpPr/>
          <p:nvPr/>
        </p:nvSpPr>
        <p:spPr>
          <a:xfrm>
            <a:off x="3490175" y="1545465"/>
            <a:ext cx="515155" cy="508715"/>
          </a:xfrm>
          <a:custGeom>
            <a:avLst/>
            <a:gdLst>
              <a:gd name="connsiteX0" fmla="*/ 515155 w 515155"/>
              <a:gd name="connsiteY0" fmla="*/ 0 h 508715"/>
              <a:gd name="connsiteX1" fmla="*/ 437881 w 515155"/>
              <a:gd name="connsiteY1" fmla="*/ 64394 h 508715"/>
              <a:gd name="connsiteX2" fmla="*/ 502276 w 515155"/>
              <a:gd name="connsiteY2" fmla="*/ 180304 h 508715"/>
              <a:gd name="connsiteX3" fmla="*/ 386366 w 515155"/>
              <a:gd name="connsiteY3" fmla="*/ 309093 h 508715"/>
              <a:gd name="connsiteX4" fmla="*/ 399245 w 515155"/>
              <a:gd name="connsiteY4" fmla="*/ 399245 h 508715"/>
              <a:gd name="connsiteX5" fmla="*/ 296214 w 515155"/>
              <a:gd name="connsiteY5" fmla="*/ 373487 h 508715"/>
              <a:gd name="connsiteX6" fmla="*/ 244698 w 515155"/>
              <a:gd name="connsiteY6" fmla="*/ 386366 h 508715"/>
              <a:gd name="connsiteX7" fmla="*/ 115910 w 515155"/>
              <a:gd name="connsiteY7" fmla="*/ 489397 h 508715"/>
              <a:gd name="connsiteX8" fmla="*/ 0 w 515155"/>
              <a:gd name="connsiteY8" fmla="*/ 502276 h 5087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5155" h="508715">
                <a:moveTo>
                  <a:pt x="515155" y="0"/>
                </a:moveTo>
                <a:cubicBezTo>
                  <a:pt x="477591" y="17171"/>
                  <a:pt x="440028" y="34343"/>
                  <a:pt x="437881" y="64394"/>
                </a:cubicBezTo>
                <a:cubicBezTo>
                  <a:pt x="435735" y="94445"/>
                  <a:pt x="510862" y="139521"/>
                  <a:pt x="502276" y="180304"/>
                </a:cubicBezTo>
                <a:cubicBezTo>
                  <a:pt x="493690" y="221087"/>
                  <a:pt x="403538" y="272603"/>
                  <a:pt x="386366" y="309093"/>
                </a:cubicBezTo>
                <a:cubicBezTo>
                  <a:pt x="369194" y="345583"/>
                  <a:pt x="414270" y="388513"/>
                  <a:pt x="399245" y="399245"/>
                </a:cubicBezTo>
                <a:cubicBezTo>
                  <a:pt x="384220" y="409977"/>
                  <a:pt x="321972" y="375634"/>
                  <a:pt x="296214" y="373487"/>
                </a:cubicBezTo>
                <a:cubicBezTo>
                  <a:pt x="270456" y="371341"/>
                  <a:pt x="274748" y="367048"/>
                  <a:pt x="244698" y="386366"/>
                </a:cubicBezTo>
                <a:cubicBezTo>
                  <a:pt x="214648" y="405684"/>
                  <a:pt x="156693" y="470079"/>
                  <a:pt x="115910" y="489397"/>
                </a:cubicBezTo>
                <a:cubicBezTo>
                  <a:pt x="75127" y="508715"/>
                  <a:pt x="37563" y="505495"/>
                  <a:pt x="0" y="502276"/>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37" name="Rak pil 36"/>
          <p:cNvCxnSpPr>
            <a:stCxn id="10" idx="3"/>
          </p:cNvCxnSpPr>
          <p:nvPr/>
        </p:nvCxnSpPr>
        <p:spPr>
          <a:xfrm rot="16200000" flipV="1">
            <a:off x="2772853" y="1156181"/>
            <a:ext cx="387760" cy="78999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38" name="Frihandsfigur 37"/>
          <p:cNvSpPr/>
          <p:nvPr/>
        </p:nvSpPr>
        <p:spPr>
          <a:xfrm>
            <a:off x="3322749" y="3284113"/>
            <a:ext cx="759854" cy="270456"/>
          </a:xfrm>
          <a:custGeom>
            <a:avLst/>
            <a:gdLst>
              <a:gd name="connsiteX0" fmla="*/ 759854 w 759854"/>
              <a:gd name="connsiteY0" fmla="*/ 270456 h 270456"/>
              <a:gd name="connsiteX1" fmla="*/ 605307 w 759854"/>
              <a:gd name="connsiteY1" fmla="*/ 193183 h 270456"/>
              <a:gd name="connsiteX2" fmla="*/ 437882 w 759854"/>
              <a:gd name="connsiteY2" fmla="*/ 244698 h 270456"/>
              <a:gd name="connsiteX3" fmla="*/ 309093 w 759854"/>
              <a:gd name="connsiteY3" fmla="*/ 90152 h 270456"/>
              <a:gd name="connsiteX4" fmla="*/ 141668 w 759854"/>
              <a:gd name="connsiteY4" fmla="*/ 128788 h 270456"/>
              <a:gd name="connsiteX5" fmla="*/ 0 w 759854"/>
              <a:gd name="connsiteY5" fmla="*/ 0 h 2704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59854" h="270456">
                <a:moveTo>
                  <a:pt x="759854" y="270456"/>
                </a:moveTo>
                <a:cubicBezTo>
                  <a:pt x="709411" y="233966"/>
                  <a:pt x="658969" y="197476"/>
                  <a:pt x="605307" y="193183"/>
                </a:cubicBezTo>
                <a:cubicBezTo>
                  <a:pt x="551645" y="188890"/>
                  <a:pt x="487251" y="261870"/>
                  <a:pt x="437882" y="244698"/>
                </a:cubicBezTo>
                <a:cubicBezTo>
                  <a:pt x="388513" y="227526"/>
                  <a:pt x="358462" y="109470"/>
                  <a:pt x="309093" y="90152"/>
                </a:cubicBezTo>
                <a:cubicBezTo>
                  <a:pt x="259724" y="70834"/>
                  <a:pt x="193183" y="143813"/>
                  <a:pt x="141668" y="128788"/>
                </a:cubicBezTo>
                <a:cubicBezTo>
                  <a:pt x="90153" y="113763"/>
                  <a:pt x="45076" y="56881"/>
                  <a:pt x="0" y="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pic>
        <p:nvPicPr>
          <p:cNvPr id="39" name="Bildobjekt 38" descr="Skott.png"/>
          <p:cNvPicPr>
            <a:picLocks noChangeAspect="1"/>
          </p:cNvPicPr>
          <p:nvPr/>
        </p:nvPicPr>
        <p:blipFill>
          <a:blip r:embed="rId3" cstate="print"/>
          <a:stretch>
            <a:fillRect/>
          </a:stretch>
        </p:blipFill>
        <p:spPr>
          <a:xfrm rot="19091094">
            <a:off x="3055425" y="2829983"/>
            <a:ext cx="324000" cy="503234"/>
          </a:xfrm>
          <a:prstGeom prst="rect">
            <a:avLst/>
          </a:prstGeom>
        </p:spPr>
      </p:pic>
      <p:sp>
        <p:nvSpPr>
          <p:cNvPr id="40" name="Likbent triangel 39"/>
          <p:cNvSpPr/>
          <p:nvPr/>
        </p:nvSpPr>
        <p:spPr>
          <a:xfrm>
            <a:off x="3214678" y="492919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1" name="Likbent triangel 40"/>
          <p:cNvSpPr/>
          <p:nvPr/>
        </p:nvSpPr>
        <p:spPr>
          <a:xfrm>
            <a:off x="1643042" y="492919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2" name="Multiplicera 41"/>
          <p:cNvSpPr/>
          <p:nvPr/>
        </p:nvSpPr>
        <p:spPr>
          <a:xfrm flipV="1">
            <a:off x="3286116" y="585789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3" name="Multiplicera 42"/>
          <p:cNvSpPr/>
          <p:nvPr/>
        </p:nvSpPr>
        <p:spPr>
          <a:xfrm flipV="1">
            <a:off x="3438516" y="601029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4" name="Multiplicera 43"/>
          <p:cNvSpPr/>
          <p:nvPr/>
        </p:nvSpPr>
        <p:spPr>
          <a:xfrm flipV="1">
            <a:off x="3590916" y="616269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5" name="Multiplicera 44"/>
          <p:cNvSpPr/>
          <p:nvPr/>
        </p:nvSpPr>
        <p:spPr>
          <a:xfrm flipV="1">
            <a:off x="1428728" y="578645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6" name="Multiplicera 45"/>
          <p:cNvSpPr/>
          <p:nvPr/>
        </p:nvSpPr>
        <p:spPr>
          <a:xfrm flipV="1">
            <a:off x="1071538" y="607220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7" name="Multiplicera 46"/>
          <p:cNvSpPr/>
          <p:nvPr/>
        </p:nvSpPr>
        <p:spPr>
          <a:xfrm flipV="1">
            <a:off x="1214414" y="592933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48" name="Bildobjekt 47" descr="Boll.png"/>
          <p:cNvPicPr>
            <a:picLocks noChangeAspect="1"/>
          </p:cNvPicPr>
          <p:nvPr/>
        </p:nvPicPr>
        <p:blipFill>
          <a:blip r:embed="rId4" cstate="print"/>
          <a:stretch>
            <a:fillRect/>
          </a:stretch>
        </p:blipFill>
        <p:spPr>
          <a:xfrm>
            <a:off x="3286116" y="6215082"/>
            <a:ext cx="60955" cy="85337"/>
          </a:xfrm>
          <a:prstGeom prst="rect">
            <a:avLst/>
          </a:prstGeom>
        </p:spPr>
      </p:pic>
      <p:pic>
        <p:nvPicPr>
          <p:cNvPr id="49" name="Bildobjekt 48" descr="Boll.png"/>
          <p:cNvPicPr>
            <a:picLocks noChangeAspect="1"/>
          </p:cNvPicPr>
          <p:nvPr/>
        </p:nvPicPr>
        <p:blipFill>
          <a:blip r:embed="rId4" cstate="print"/>
          <a:stretch>
            <a:fillRect/>
          </a:stretch>
        </p:blipFill>
        <p:spPr>
          <a:xfrm>
            <a:off x="3286116" y="6072206"/>
            <a:ext cx="60955" cy="85337"/>
          </a:xfrm>
          <a:prstGeom prst="rect">
            <a:avLst/>
          </a:prstGeom>
        </p:spPr>
      </p:pic>
      <p:pic>
        <p:nvPicPr>
          <p:cNvPr id="50" name="Bildobjekt 49" descr="Boll.png"/>
          <p:cNvPicPr>
            <a:picLocks noChangeAspect="1"/>
          </p:cNvPicPr>
          <p:nvPr/>
        </p:nvPicPr>
        <p:blipFill>
          <a:blip r:embed="rId4" cstate="print"/>
          <a:stretch>
            <a:fillRect/>
          </a:stretch>
        </p:blipFill>
        <p:spPr>
          <a:xfrm>
            <a:off x="3438516" y="6367482"/>
            <a:ext cx="60955" cy="85337"/>
          </a:xfrm>
          <a:prstGeom prst="rect">
            <a:avLst/>
          </a:prstGeom>
        </p:spPr>
      </p:pic>
      <p:pic>
        <p:nvPicPr>
          <p:cNvPr id="51" name="Bildobjekt 50" descr="Boll.png"/>
          <p:cNvPicPr>
            <a:picLocks noChangeAspect="1"/>
          </p:cNvPicPr>
          <p:nvPr/>
        </p:nvPicPr>
        <p:blipFill>
          <a:blip r:embed="rId4" cstate="print"/>
          <a:stretch>
            <a:fillRect/>
          </a:stretch>
        </p:blipFill>
        <p:spPr>
          <a:xfrm>
            <a:off x="3438516" y="6224606"/>
            <a:ext cx="60955" cy="85337"/>
          </a:xfrm>
          <a:prstGeom prst="rect">
            <a:avLst/>
          </a:prstGeom>
        </p:spPr>
      </p:pic>
      <p:pic>
        <p:nvPicPr>
          <p:cNvPr id="52" name="Bildobjekt 51" descr="Boll.png"/>
          <p:cNvPicPr>
            <a:picLocks noChangeAspect="1"/>
          </p:cNvPicPr>
          <p:nvPr/>
        </p:nvPicPr>
        <p:blipFill>
          <a:blip r:embed="rId4" cstate="print"/>
          <a:stretch>
            <a:fillRect/>
          </a:stretch>
        </p:blipFill>
        <p:spPr>
          <a:xfrm>
            <a:off x="3143240" y="6143644"/>
            <a:ext cx="60955" cy="85337"/>
          </a:xfrm>
          <a:prstGeom prst="rect">
            <a:avLst/>
          </a:prstGeom>
        </p:spPr>
      </p:pic>
      <p:pic>
        <p:nvPicPr>
          <p:cNvPr id="53" name="Bildobjekt 52" descr="Boll.png"/>
          <p:cNvPicPr>
            <a:picLocks noChangeAspect="1"/>
          </p:cNvPicPr>
          <p:nvPr/>
        </p:nvPicPr>
        <p:blipFill>
          <a:blip r:embed="rId4" cstate="print"/>
          <a:stretch>
            <a:fillRect/>
          </a:stretch>
        </p:blipFill>
        <p:spPr>
          <a:xfrm>
            <a:off x="3295640" y="6286520"/>
            <a:ext cx="60955" cy="85337"/>
          </a:xfrm>
          <a:prstGeom prst="rect">
            <a:avLst/>
          </a:prstGeom>
        </p:spPr>
      </p:pic>
      <p:pic>
        <p:nvPicPr>
          <p:cNvPr id="54" name="Bildobjekt 53" descr="Boll.png"/>
          <p:cNvPicPr>
            <a:picLocks noChangeAspect="1"/>
          </p:cNvPicPr>
          <p:nvPr/>
        </p:nvPicPr>
        <p:blipFill>
          <a:blip r:embed="rId4" cstate="print"/>
          <a:stretch>
            <a:fillRect/>
          </a:stretch>
        </p:blipFill>
        <p:spPr>
          <a:xfrm>
            <a:off x="1285852" y="6296044"/>
            <a:ext cx="60955" cy="85337"/>
          </a:xfrm>
          <a:prstGeom prst="rect">
            <a:avLst/>
          </a:prstGeom>
        </p:spPr>
      </p:pic>
      <p:pic>
        <p:nvPicPr>
          <p:cNvPr id="55" name="Bildobjekt 54" descr="Boll.png"/>
          <p:cNvPicPr>
            <a:picLocks noChangeAspect="1"/>
          </p:cNvPicPr>
          <p:nvPr/>
        </p:nvPicPr>
        <p:blipFill>
          <a:blip r:embed="rId4" cstate="print"/>
          <a:stretch>
            <a:fillRect/>
          </a:stretch>
        </p:blipFill>
        <p:spPr>
          <a:xfrm>
            <a:off x="1438252" y="6143644"/>
            <a:ext cx="60955" cy="85337"/>
          </a:xfrm>
          <a:prstGeom prst="rect">
            <a:avLst/>
          </a:prstGeom>
        </p:spPr>
      </p:pic>
      <p:pic>
        <p:nvPicPr>
          <p:cNvPr id="56" name="Bildobjekt 55" descr="Boll.png"/>
          <p:cNvPicPr>
            <a:picLocks noChangeAspect="1"/>
          </p:cNvPicPr>
          <p:nvPr/>
        </p:nvPicPr>
        <p:blipFill>
          <a:blip r:embed="rId4" cstate="print"/>
          <a:stretch>
            <a:fillRect/>
          </a:stretch>
        </p:blipFill>
        <p:spPr>
          <a:xfrm>
            <a:off x="1590652" y="6072206"/>
            <a:ext cx="60955" cy="85337"/>
          </a:xfrm>
          <a:prstGeom prst="rect">
            <a:avLst/>
          </a:prstGeom>
        </p:spPr>
      </p:pic>
      <p:pic>
        <p:nvPicPr>
          <p:cNvPr id="57" name="Bildobjekt 56" descr="Boll.png"/>
          <p:cNvPicPr>
            <a:picLocks noChangeAspect="1"/>
          </p:cNvPicPr>
          <p:nvPr/>
        </p:nvPicPr>
        <p:blipFill>
          <a:blip r:embed="rId4" cstate="print"/>
          <a:stretch>
            <a:fillRect/>
          </a:stretch>
        </p:blipFill>
        <p:spPr>
          <a:xfrm>
            <a:off x="1571604" y="6215082"/>
            <a:ext cx="60955" cy="85337"/>
          </a:xfrm>
          <a:prstGeom prst="rect">
            <a:avLst/>
          </a:prstGeom>
        </p:spPr>
      </p:pic>
      <p:pic>
        <p:nvPicPr>
          <p:cNvPr id="58" name="Bildobjekt 57" descr="Boll.png"/>
          <p:cNvPicPr>
            <a:picLocks noChangeAspect="1"/>
          </p:cNvPicPr>
          <p:nvPr/>
        </p:nvPicPr>
        <p:blipFill>
          <a:blip r:embed="rId4" cstate="print"/>
          <a:stretch>
            <a:fillRect/>
          </a:stretch>
        </p:blipFill>
        <p:spPr>
          <a:xfrm>
            <a:off x="1500166" y="6367482"/>
            <a:ext cx="60955" cy="85337"/>
          </a:xfrm>
          <a:prstGeom prst="rect">
            <a:avLst/>
          </a:prstGeom>
        </p:spPr>
      </p:pic>
      <p:pic>
        <p:nvPicPr>
          <p:cNvPr id="59" name="Bildobjekt 58" descr="Boll.png"/>
          <p:cNvPicPr>
            <a:picLocks noChangeAspect="1"/>
          </p:cNvPicPr>
          <p:nvPr/>
        </p:nvPicPr>
        <p:blipFill>
          <a:blip r:embed="rId4" cstate="print"/>
          <a:stretch>
            <a:fillRect/>
          </a:stretch>
        </p:blipFill>
        <p:spPr>
          <a:xfrm>
            <a:off x="1428728" y="6272621"/>
            <a:ext cx="60955" cy="85337"/>
          </a:xfrm>
          <a:prstGeom prst="rect">
            <a:avLst/>
          </a:prstGeom>
        </p:spPr>
      </p:pic>
      <p:cxnSp>
        <p:nvCxnSpPr>
          <p:cNvPr id="60" name="Rak pil 59"/>
          <p:cNvCxnSpPr/>
          <p:nvPr/>
        </p:nvCxnSpPr>
        <p:spPr>
          <a:xfrm flipV="1">
            <a:off x="1500166" y="5072074"/>
            <a:ext cx="2143140" cy="71438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61" name="Rak 60"/>
          <p:cNvCxnSpPr/>
          <p:nvPr/>
        </p:nvCxnSpPr>
        <p:spPr>
          <a:xfrm rot="10800000">
            <a:off x="3357554" y="4786322"/>
            <a:ext cx="285752" cy="214314"/>
          </a:xfrm>
          <a:prstGeom prst="line">
            <a:avLst/>
          </a:prstGeom>
        </p:spPr>
        <p:style>
          <a:lnRef idx="1">
            <a:schemeClr val="dk1"/>
          </a:lnRef>
          <a:fillRef idx="0">
            <a:schemeClr val="dk1"/>
          </a:fillRef>
          <a:effectRef idx="0">
            <a:schemeClr val="dk1"/>
          </a:effectRef>
          <a:fontRef idx="minor">
            <a:schemeClr val="tx1"/>
          </a:fontRef>
        </p:style>
      </p:cxnSp>
      <p:cxnSp>
        <p:nvCxnSpPr>
          <p:cNvPr id="62" name="Rak pil 61"/>
          <p:cNvCxnSpPr/>
          <p:nvPr/>
        </p:nvCxnSpPr>
        <p:spPr>
          <a:xfrm rot="10800000" flipV="1">
            <a:off x="3143240" y="4786322"/>
            <a:ext cx="214314" cy="14287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pic>
        <p:nvPicPr>
          <p:cNvPr id="63" name="Bildobjekt 62" descr="Skott.png"/>
          <p:cNvPicPr>
            <a:picLocks noChangeAspect="1"/>
          </p:cNvPicPr>
          <p:nvPr/>
        </p:nvPicPr>
        <p:blipFill>
          <a:blip r:embed="rId3" cstate="print"/>
          <a:stretch>
            <a:fillRect/>
          </a:stretch>
        </p:blipFill>
        <p:spPr>
          <a:xfrm rot="11847439">
            <a:off x="2854072" y="4894771"/>
            <a:ext cx="324000" cy="503234"/>
          </a:xfrm>
          <a:prstGeom prst="rect">
            <a:avLst/>
          </a:prstGeom>
        </p:spPr>
      </p:pic>
      <p:cxnSp>
        <p:nvCxnSpPr>
          <p:cNvPr id="64" name="Rak 63"/>
          <p:cNvCxnSpPr/>
          <p:nvPr/>
        </p:nvCxnSpPr>
        <p:spPr>
          <a:xfrm flipV="1">
            <a:off x="1714480" y="5857892"/>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65" name="Rak 64"/>
          <p:cNvCxnSpPr/>
          <p:nvPr/>
        </p:nvCxnSpPr>
        <p:spPr>
          <a:xfrm flipV="1">
            <a:off x="2071670" y="5643578"/>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66" name="Rak 65"/>
          <p:cNvCxnSpPr/>
          <p:nvPr/>
        </p:nvCxnSpPr>
        <p:spPr>
          <a:xfrm flipV="1">
            <a:off x="2357422" y="5429264"/>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67" name="Rak 66"/>
          <p:cNvCxnSpPr/>
          <p:nvPr/>
        </p:nvCxnSpPr>
        <p:spPr>
          <a:xfrm flipV="1">
            <a:off x="2643174" y="5286388"/>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68" name="Rak pil 67"/>
          <p:cNvCxnSpPr/>
          <p:nvPr/>
        </p:nvCxnSpPr>
        <p:spPr>
          <a:xfrm rot="10800000" flipV="1">
            <a:off x="1428728" y="5143512"/>
            <a:ext cx="1285884" cy="14287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69" name="Rak 68"/>
          <p:cNvCxnSpPr/>
          <p:nvPr/>
        </p:nvCxnSpPr>
        <p:spPr>
          <a:xfrm rot="5400000" flipH="1" flipV="1">
            <a:off x="1393009" y="4822041"/>
            <a:ext cx="357190" cy="285752"/>
          </a:xfrm>
          <a:prstGeom prst="line">
            <a:avLst/>
          </a:prstGeom>
        </p:spPr>
        <p:style>
          <a:lnRef idx="1">
            <a:schemeClr val="dk1"/>
          </a:lnRef>
          <a:fillRef idx="0">
            <a:schemeClr val="dk1"/>
          </a:fillRef>
          <a:effectRef idx="0">
            <a:schemeClr val="dk1"/>
          </a:effectRef>
          <a:fontRef idx="minor">
            <a:schemeClr val="tx1"/>
          </a:fontRef>
        </p:style>
      </p:cxnSp>
      <p:cxnSp>
        <p:nvCxnSpPr>
          <p:cNvPr id="70" name="Rak pil 69"/>
          <p:cNvCxnSpPr/>
          <p:nvPr/>
        </p:nvCxnSpPr>
        <p:spPr>
          <a:xfrm>
            <a:off x="1714480" y="4786322"/>
            <a:ext cx="214314" cy="14287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71" name="Rak 70"/>
          <p:cNvCxnSpPr/>
          <p:nvPr/>
        </p:nvCxnSpPr>
        <p:spPr>
          <a:xfrm rot="16200000" flipV="1">
            <a:off x="2928926" y="5786454"/>
            <a:ext cx="142876" cy="142876"/>
          </a:xfrm>
          <a:prstGeom prst="line">
            <a:avLst/>
          </a:prstGeom>
        </p:spPr>
        <p:style>
          <a:lnRef idx="1">
            <a:schemeClr val="dk1"/>
          </a:lnRef>
          <a:fillRef idx="0">
            <a:schemeClr val="dk1"/>
          </a:fillRef>
          <a:effectRef idx="0">
            <a:schemeClr val="dk1"/>
          </a:effectRef>
          <a:fontRef idx="minor">
            <a:schemeClr val="tx1"/>
          </a:fontRef>
        </p:style>
      </p:cxnSp>
      <p:sp>
        <p:nvSpPr>
          <p:cNvPr id="72" name="textruta 71"/>
          <p:cNvSpPr txBox="1"/>
          <p:nvPr/>
        </p:nvSpPr>
        <p:spPr>
          <a:xfrm>
            <a:off x="1142976" y="5572140"/>
            <a:ext cx="288862" cy="338554"/>
          </a:xfrm>
          <a:prstGeom prst="rect">
            <a:avLst/>
          </a:prstGeom>
          <a:noFill/>
        </p:spPr>
        <p:txBody>
          <a:bodyPr wrap="none" rtlCol="0">
            <a:spAutoFit/>
          </a:bodyPr>
          <a:lstStyle/>
          <a:p>
            <a:r>
              <a:rPr lang="sv-SE" sz="1600" b="1" dirty="0"/>
              <a:t>1</a:t>
            </a:r>
          </a:p>
        </p:txBody>
      </p:sp>
      <p:sp>
        <p:nvSpPr>
          <p:cNvPr id="73" name="textruta 72"/>
          <p:cNvSpPr txBox="1"/>
          <p:nvPr/>
        </p:nvSpPr>
        <p:spPr>
          <a:xfrm>
            <a:off x="3214678" y="4429132"/>
            <a:ext cx="288862" cy="338554"/>
          </a:xfrm>
          <a:prstGeom prst="rect">
            <a:avLst/>
          </a:prstGeom>
          <a:noFill/>
        </p:spPr>
        <p:txBody>
          <a:bodyPr wrap="none" rtlCol="0">
            <a:spAutoFit/>
          </a:bodyPr>
          <a:lstStyle/>
          <a:p>
            <a:r>
              <a:rPr lang="sv-SE" sz="1600" b="1" dirty="0"/>
              <a:t>2</a:t>
            </a:r>
          </a:p>
        </p:txBody>
      </p:sp>
      <p:sp>
        <p:nvSpPr>
          <p:cNvPr id="74" name="textruta 73"/>
          <p:cNvSpPr txBox="1"/>
          <p:nvPr/>
        </p:nvSpPr>
        <p:spPr>
          <a:xfrm>
            <a:off x="1428728" y="4500570"/>
            <a:ext cx="288862" cy="338554"/>
          </a:xfrm>
          <a:prstGeom prst="rect">
            <a:avLst/>
          </a:prstGeom>
          <a:noFill/>
        </p:spPr>
        <p:txBody>
          <a:bodyPr wrap="none" rtlCol="0">
            <a:spAutoFit/>
          </a:bodyPr>
          <a:lstStyle/>
          <a:p>
            <a:r>
              <a:rPr lang="sv-SE" sz="1600" b="1" dirty="0"/>
              <a:t>3</a:t>
            </a:r>
          </a:p>
        </p:txBody>
      </p:sp>
      <p:sp>
        <p:nvSpPr>
          <p:cNvPr id="75" name="Likbent triangel 74"/>
          <p:cNvSpPr/>
          <p:nvPr/>
        </p:nvSpPr>
        <p:spPr>
          <a:xfrm>
            <a:off x="3698073" y="3577563"/>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76" name="Likbent triangel 75"/>
          <p:cNvSpPr/>
          <p:nvPr/>
        </p:nvSpPr>
        <p:spPr>
          <a:xfrm>
            <a:off x="3173717" y="361454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 name="Frihandsfigur 1"/>
          <p:cNvSpPr/>
          <p:nvPr/>
        </p:nvSpPr>
        <p:spPr>
          <a:xfrm>
            <a:off x="3302758" y="3504118"/>
            <a:ext cx="955343" cy="344809"/>
          </a:xfrm>
          <a:custGeom>
            <a:avLst/>
            <a:gdLst>
              <a:gd name="connsiteX0" fmla="*/ 0 w 955343"/>
              <a:gd name="connsiteY0" fmla="*/ 344551 h 344809"/>
              <a:gd name="connsiteX1" fmla="*/ 54591 w 955343"/>
              <a:gd name="connsiteY1" fmla="*/ 262664 h 344809"/>
              <a:gd name="connsiteX2" fmla="*/ 191069 w 955343"/>
              <a:gd name="connsiteY2" fmla="*/ 344551 h 344809"/>
              <a:gd name="connsiteX3" fmla="*/ 423081 w 955343"/>
              <a:gd name="connsiteY3" fmla="*/ 289960 h 344809"/>
              <a:gd name="connsiteX4" fmla="*/ 600502 w 955343"/>
              <a:gd name="connsiteY4" fmla="*/ 330903 h 344809"/>
              <a:gd name="connsiteX5" fmla="*/ 805218 w 955343"/>
              <a:gd name="connsiteY5" fmla="*/ 180778 h 344809"/>
              <a:gd name="connsiteX6" fmla="*/ 941696 w 955343"/>
              <a:gd name="connsiteY6" fmla="*/ 235369 h 344809"/>
              <a:gd name="connsiteX7" fmla="*/ 914400 w 955343"/>
              <a:gd name="connsiteY7" fmla="*/ 17004 h 344809"/>
              <a:gd name="connsiteX8" fmla="*/ 955343 w 955343"/>
              <a:gd name="connsiteY8" fmla="*/ 30652 h 344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55343" h="344809">
                <a:moveTo>
                  <a:pt x="0" y="344551"/>
                </a:moveTo>
                <a:cubicBezTo>
                  <a:pt x="11373" y="303607"/>
                  <a:pt x="22746" y="262664"/>
                  <a:pt x="54591" y="262664"/>
                </a:cubicBezTo>
                <a:cubicBezTo>
                  <a:pt x="86436" y="262664"/>
                  <a:pt x="129654" y="340002"/>
                  <a:pt x="191069" y="344551"/>
                </a:cubicBezTo>
                <a:cubicBezTo>
                  <a:pt x="252484" y="349100"/>
                  <a:pt x="354842" y="292235"/>
                  <a:pt x="423081" y="289960"/>
                </a:cubicBezTo>
                <a:cubicBezTo>
                  <a:pt x="491320" y="287685"/>
                  <a:pt x="536813" y="349100"/>
                  <a:pt x="600502" y="330903"/>
                </a:cubicBezTo>
                <a:cubicBezTo>
                  <a:pt x="664192" y="312706"/>
                  <a:pt x="748352" y="196700"/>
                  <a:pt x="805218" y="180778"/>
                </a:cubicBezTo>
                <a:cubicBezTo>
                  <a:pt x="862084" y="164856"/>
                  <a:pt x="923499" y="262665"/>
                  <a:pt x="941696" y="235369"/>
                </a:cubicBezTo>
                <a:cubicBezTo>
                  <a:pt x="959893" y="208073"/>
                  <a:pt x="912125" y="51124"/>
                  <a:pt x="914400" y="17004"/>
                </a:cubicBezTo>
                <a:cubicBezTo>
                  <a:pt x="916675" y="-17116"/>
                  <a:pt x="936009" y="6768"/>
                  <a:pt x="955343" y="30652"/>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pic>
        <p:nvPicPr>
          <p:cNvPr id="78" name="Picture 77"/>
          <p:cNvPicPr>
            <a:picLocks noChangeAspect="1"/>
          </p:cNvPicPr>
          <p:nvPr/>
        </p:nvPicPr>
        <p:blipFill>
          <a:blip r:embed="rId5"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textruta 5"/>
          <p:cNvSpPr txBox="1"/>
          <p:nvPr/>
        </p:nvSpPr>
        <p:spPr>
          <a:xfrm>
            <a:off x="357158" y="214290"/>
            <a:ext cx="3714776" cy="400110"/>
          </a:xfrm>
          <a:prstGeom prst="rect">
            <a:avLst/>
          </a:prstGeom>
          <a:noFill/>
        </p:spPr>
        <p:txBody>
          <a:bodyPr wrap="square" rtlCol="0">
            <a:spAutoFit/>
          </a:bodyPr>
          <a:lstStyle>
            <a:defPPr>
              <a:defRPr lang="sv-SE"/>
            </a:defPPr>
            <a:lvl1pPr>
              <a:defRPr sz="2000" b="1">
                <a:solidFill>
                  <a:srgbClr val="E90118"/>
                </a:solidFill>
                <a:latin typeface="Times New Roman" pitchFamily="18" charset="0"/>
                <a:cs typeface="Times New Roman" pitchFamily="18" charset="0"/>
              </a:defRPr>
            </a:lvl1pPr>
          </a:lstStyle>
          <a:p>
            <a:r>
              <a:rPr lang="sv-SE" dirty="0"/>
              <a:t>Syfte: Passningar</a:t>
            </a:r>
          </a:p>
        </p:txBody>
      </p:sp>
      <p:sp>
        <p:nvSpPr>
          <p:cNvPr id="7" name="textruta 6"/>
          <p:cNvSpPr txBox="1"/>
          <p:nvPr/>
        </p:nvSpPr>
        <p:spPr>
          <a:xfrm>
            <a:off x="4714876" y="1426711"/>
            <a:ext cx="4143404" cy="1354217"/>
          </a:xfrm>
          <a:prstGeom prst="rect">
            <a:avLst/>
          </a:prstGeom>
          <a:noFill/>
        </p:spPr>
        <p:txBody>
          <a:bodyPr wrap="square" rtlCol="0">
            <a:spAutoFit/>
          </a:bodyPr>
          <a:lstStyle/>
          <a:p>
            <a:r>
              <a:rPr lang="sv-SE" sz="1600" dirty="0"/>
              <a:t>1. A rör sig ut med bollen och passar B som passar C. C trampar in i slottet med bollen och skjuter på mål alt. Skjuter för styrning på B som gått in på mål</a:t>
            </a:r>
          </a:p>
          <a:p>
            <a:pPr lvl="0"/>
            <a:endParaRPr lang="sv-SE" dirty="0">
              <a:solidFill>
                <a:schemeClr val="bg1">
                  <a:lumMod val="50000"/>
                </a:schemeClr>
              </a:solidFill>
            </a:endParaRPr>
          </a:p>
        </p:txBody>
      </p:sp>
      <p:sp>
        <p:nvSpPr>
          <p:cNvPr id="8" name="textruta 7"/>
          <p:cNvSpPr txBox="1"/>
          <p:nvPr/>
        </p:nvSpPr>
        <p:spPr>
          <a:xfrm>
            <a:off x="4714876" y="3643314"/>
            <a:ext cx="4286280" cy="830997"/>
          </a:xfrm>
          <a:prstGeom prst="rect">
            <a:avLst/>
          </a:prstGeom>
          <a:noFill/>
        </p:spPr>
        <p:txBody>
          <a:bodyPr wrap="square" rtlCol="0">
            <a:spAutoFit/>
          </a:bodyPr>
          <a:lstStyle/>
          <a:p>
            <a:pPr lvl="0"/>
            <a:r>
              <a:rPr lang="sv-SE" sz="1600" dirty="0"/>
              <a:t>2. Spelare A löper in och passar ett direktpass/skarv ut till C som tar med sig bollen och skjuter mot mål</a:t>
            </a:r>
            <a:endParaRPr lang="sv-SE" dirty="0"/>
          </a:p>
        </p:txBody>
      </p:sp>
      <p:sp>
        <p:nvSpPr>
          <p:cNvPr id="9" name="Likbent triangel 8"/>
          <p:cNvSpPr/>
          <p:nvPr/>
        </p:nvSpPr>
        <p:spPr>
          <a:xfrm>
            <a:off x="3071802" y="328612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10" name="Bildobjekt 9" descr="Skott.png"/>
          <p:cNvPicPr>
            <a:picLocks noChangeAspect="1"/>
          </p:cNvPicPr>
          <p:nvPr/>
        </p:nvPicPr>
        <p:blipFill>
          <a:blip r:embed="rId3" cstate="print"/>
          <a:stretch>
            <a:fillRect/>
          </a:stretch>
        </p:blipFill>
        <p:spPr>
          <a:xfrm rot="2406687">
            <a:off x="1481298" y="1688240"/>
            <a:ext cx="324000" cy="503234"/>
          </a:xfrm>
          <a:prstGeom prst="rect">
            <a:avLst/>
          </a:prstGeom>
        </p:spPr>
      </p:pic>
      <p:pic>
        <p:nvPicPr>
          <p:cNvPr id="11" name="Bildobjekt 10" descr="Boll.png"/>
          <p:cNvPicPr>
            <a:picLocks noChangeAspect="1"/>
          </p:cNvPicPr>
          <p:nvPr/>
        </p:nvPicPr>
        <p:blipFill>
          <a:blip r:embed="rId4" cstate="print"/>
          <a:stretch>
            <a:fillRect/>
          </a:stretch>
        </p:blipFill>
        <p:spPr>
          <a:xfrm>
            <a:off x="2857488" y="3214686"/>
            <a:ext cx="60955" cy="85337"/>
          </a:xfrm>
          <a:prstGeom prst="rect">
            <a:avLst/>
          </a:prstGeom>
        </p:spPr>
      </p:pic>
      <p:sp>
        <p:nvSpPr>
          <p:cNvPr id="12" name="Multiplicera 11"/>
          <p:cNvSpPr/>
          <p:nvPr/>
        </p:nvSpPr>
        <p:spPr>
          <a:xfrm flipV="1">
            <a:off x="2857488" y="328612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Multiplicera 12"/>
          <p:cNvSpPr/>
          <p:nvPr/>
        </p:nvSpPr>
        <p:spPr>
          <a:xfrm flipV="1">
            <a:off x="3929058" y="71435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4" name="Bildobjekt 13" descr="Boll.png"/>
          <p:cNvPicPr>
            <a:picLocks noChangeAspect="1"/>
          </p:cNvPicPr>
          <p:nvPr/>
        </p:nvPicPr>
        <p:blipFill>
          <a:blip r:embed="rId4" cstate="print"/>
          <a:stretch>
            <a:fillRect/>
          </a:stretch>
        </p:blipFill>
        <p:spPr>
          <a:xfrm>
            <a:off x="2643174" y="3143248"/>
            <a:ext cx="60955" cy="85337"/>
          </a:xfrm>
          <a:prstGeom prst="rect">
            <a:avLst/>
          </a:prstGeom>
        </p:spPr>
      </p:pic>
      <p:sp>
        <p:nvSpPr>
          <p:cNvPr id="15" name="Likbent triangel 14"/>
          <p:cNvSpPr/>
          <p:nvPr/>
        </p:nvSpPr>
        <p:spPr>
          <a:xfrm>
            <a:off x="3643306" y="328612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6" name="Multiplicera 15"/>
          <p:cNvSpPr/>
          <p:nvPr/>
        </p:nvSpPr>
        <p:spPr>
          <a:xfrm flipV="1">
            <a:off x="4143372" y="85723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7" name="Multiplicera 16"/>
          <p:cNvSpPr/>
          <p:nvPr/>
        </p:nvSpPr>
        <p:spPr>
          <a:xfrm flipV="1">
            <a:off x="4286248" y="64291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8" name="Multiplicera 17"/>
          <p:cNvSpPr/>
          <p:nvPr/>
        </p:nvSpPr>
        <p:spPr>
          <a:xfrm flipV="1">
            <a:off x="2643174" y="328612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9" name="Multiplicera 18"/>
          <p:cNvSpPr/>
          <p:nvPr/>
        </p:nvSpPr>
        <p:spPr>
          <a:xfrm flipV="1">
            <a:off x="2428860" y="328612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20" name="Bildobjekt 19" descr="Boll.png"/>
          <p:cNvPicPr>
            <a:picLocks noChangeAspect="1"/>
          </p:cNvPicPr>
          <p:nvPr/>
        </p:nvPicPr>
        <p:blipFill>
          <a:blip r:embed="rId4" cstate="print"/>
          <a:stretch>
            <a:fillRect/>
          </a:stretch>
        </p:blipFill>
        <p:spPr>
          <a:xfrm>
            <a:off x="2714612" y="3214686"/>
            <a:ext cx="60955" cy="85337"/>
          </a:xfrm>
          <a:prstGeom prst="rect">
            <a:avLst/>
          </a:prstGeom>
        </p:spPr>
      </p:pic>
      <p:pic>
        <p:nvPicPr>
          <p:cNvPr id="21" name="Bildobjekt 20" descr="Boll.png"/>
          <p:cNvPicPr>
            <a:picLocks noChangeAspect="1"/>
          </p:cNvPicPr>
          <p:nvPr/>
        </p:nvPicPr>
        <p:blipFill>
          <a:blip r:embed="rId4" cstate="print"/>
          <a:stretch>
            <a:fillRect/>
          </a:stretch>
        </p:blipFill>
        <p:spPr>
          <a:xfrm>
            <a:off x="2500298" y="3286124"/>
            <a:ext cx="60955" cy="85337"/>
          </a:xfrm>
          <a:prstGeom prst="rect">
            <a:avLst/>
          </a:prstGeom>
        </p:spPr>
      </p:pic>
      <p:pic>
        <p:nvPicPr>
          <p:cNvPr id="22" name="Bildobjekt 21" descr="Boll.png"/>
          <p:cNvPicPr>
            <a:picLocks noChangeAspect="1"/>
          </p:cNvPicPr>
          <p:nvPr/>
        </p:nvPicPr>
        <p:blipFill>
          <a:blip r:embed="rId4" cstate="print"/>
          <a:stretch>
            <a:fillRect/>
          </a:stretch>
        </p:blipFill>
        <p:spPr>
          <a:xfrm>
            <a:off x="2786050" y="3071810"/>
            <a:ext cx="60955" cy="85337"/>
          </a:xfrm>
          <a:prstGeom prst="rect">
            <a:avLst/>
          </a:prstGeom>
        </p:spPr>
      </p:pic>
      <p:pic>
        <p:nvPicPr>
          <p:cNvPr id="23" name="Bildobjekt 22" descr="Boll.png"/>
          <p:cNvPicPr>
            <a:picLocks noChangeAspect="1"/>
          </p:cNvPicPr>
          <p:nvPr/>
        </p:nvPicPr>
        <p:blipFill>
          <a:blip r:embed="rId4" cstate="print"/>
          <a:stretch>
            <a:fillRect/>
          </a:stretch>
        </p:blipFill>
        <p:spPr>
          <a:xfrm>
            <a:off x="3010847" y="3143248"/>
            <a:ext cx="60955" cy="85337"/>
          </a:xfrm>
          <a:prstGeom prst="rect">
            <a:avLst/>
          </a:prstGeom>
        </p:spPr>
      </p:pic>
      <p:sp>
        <p:nvSpPr>
          <p:cNvPr id="24" name="Multiplicera 23"/>
          <p:cNvSpPr/>
          <p:nvPr/>
        </p:nvSpPr>
        <p:spPr>
          <a:xfrm flipV="1">
            <a:off x="785786" y="7857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5" name="Multiplicera 24"/>
          <p:cNvSpPr/>
          <p:nvPr/>
        </p:nvSpPr>
        <p:spPr>
          <a:xfrm flipV="1">
            <a:off x="428596" y="100010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6" name="Multiplicera 25"/>
          <p:cNvSpPr/>
          <p:nvPr/>
        </p:nvSpPr>
        <p:spPr>
          <a:xfrm flipV="1">
            <a:off x="428596" y="128586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7" name="textruta 26"/>
          <p:cNvSpPr txBox="1"/>
          <p:nvPr/>
        </p:nvSpPr>
        <p:spPr>
          <a:xfrm>
            <a:off x="2857488" y="2857496"/>
            <a:ext cx="309700" cy="338554"/>
          </a:xfrm>
          <a:prstGeom prst="rect">
            <a:avLst/>
          </a:prstGeom>
          <a:noFill/>
        </p:spPr>
        <p:txBody>
          <a:bodyPr wrap="none" rtlCol="0">
            <a:spAutoFit/>
          </a:bodyPr>
          <a:lstStyle/>
          <a:p>
            <a:r>
              <a:rPr lang="sv-SE" sz="1600" b="1" dirty="0"/>
              <a:t>A</a:t>
            </a:r>
          </a:p>
        </p:txBody>
      </p:sp>
      <p:sp>
        <p:nvSpPr>
          <p:cNvPr id="28" name="textruta 27"/>
          <p:cNvSpPr txBox="1"/>
          <p:nvPr/>
        </p:nvSpPr>
        <p:spPr>
          <a:xfrm>
            <a:off x="500034" y="857232"/>
            <a:ext cx="293670" cy="338554"/>
          </a:xfrm>
          <a:prstGeom prst="rect">
            <a:avLst/>
          </a:prstGeom>
          <a:noFill/>
        </p:spPr>
        <p:txBody>
          <a:bodyPr wrap="none" rtlCol="0">
            <a:spAutoFit/>
          </a:bodyPr>
          <a:lstStyle/>
          <a:p>
            <a:r>
              <a:rPr lang="sv-SE" sz="1600" b="1" dirty="0"/>
              <a:t>C</a:t>
            </a:r>
          </a:p>
        </p:txBody>
      </p:sp>
      <p:sp>
        <p:nvSpPr>
          <p:cNvPr id="29" name="textruta 28"/>
          <p:cNvSpPr txBox="1"/>
          <p:nvPr/>
        </p:nvSpPr>
        <p:spPr>
          <a:xfrm>
            <a:off x="3714744" y="714356"/>
            <a:ext cx="300082" cy="338554"/>
          </a:xfrm>
          <a:prstGeom prst="rect">
            <a:avLst/>
          </a:prstGeom>
          <a:noFill/>
        </p:spPr>
        <p:txBody>
          <a:bodyPr wrap="none" rtlCol="0">
            <a:spAutoFit/>
          </a:bodyPr>
          <a:lstStyle/>
          <a:p>
            <a:r>
              <a:rPr lang="sv-SE" sz="1600" b="1" dirty="0"/>
              <a:t>B</a:t>
            </a:r>
          </a:p>
        </p:txBody>
      </p:sp>
      <p:sp>
        <p:nvSpPr>
          <p:cNvPr id="30" name="Frihandsfigur 29"/>
          <p:cNvSpPr/>
          <p:nvPr/>
        </p:nvSpPr>
        <p:spPr>
          <a:xfrm>
            <a:off x="3129566" y="3442952"/>
            <a:ext cx="811369" cy="126642"/>
          </a:xfrm>
          <a:custGeom>
            <a:avLst/>
            <a:gdLst>
              <a:gd name="connsiteX0" fmla="*/ 0 w 811369"/>
              <a:gd name="connsiteY0" fmla="*/ 34344 h 126642"/>
              <a:gd name="connsiteX1" fmla="*/ 154547 w 811369"/>
              <a:gd name="connsiteY1" fmla="*/ 8586 h 126642"/>
              <a:gd name="connsiteX2" fmla="*/ 244699 w 811369"/>
              <a:gd name="connsiteY2" fmla="*/ 85859 h 126642"/>
              <a:gd name="connsiteX3" fmla="*/ 334851 w 811369"/>
              <a:gd name="connsiteY3" fmla="*/ 21465 h 126642"/>
              <a:gd name="connsiteX4" fmla="*/ 450761 w 811369"/>
              <a:gd name="connsiteY4" fmla="*/ 98738 h 126642"/>
              <a:gd name="connsiteX5" fmla="*/ 618186 w 811369"/>
              <a:gd name="connsiteY5" fmla="*/ 34344 h 126642"/>
              <a:gd name="connsiteX6" fmla="*/ 721217 w 811369"/>
              <a:gd name="connsiteY6" fmla="*/ 124496 h 126642"/>
              <a:gd name="connsiteX7" fmla="*/ 811369 w 811369"/>
              <a:gd name="connsiteY7" fmla="*/ 47223 h 126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1369" h="126642">
                <a:moveTo>
                  <a:pt x="0" y="34344"/>
                </a:moveTo>
                <a:cubicBezTo>
                  <a:pt x="56882" y="17172"/>
                  <a:pt x="113764" y="0"/>
                  <a:pt x="154547" y="8586"/>
                </a:cubicBezTo>
                <a:cubicBezTo>
                  <a:pt x="195330" y="17172"/>
                  <a:pt x="214648" y="83713"/>
                  <a:pt x="244699" y="85859"/>
                </a:cubicBezTo>
                <a:cubicBezTo>
                  <a:pt x="274750" y="88006"/>
                  <a:pt x="300507" y="19319"/>
                  <a:pt x="334851" y="21465"/>
                </a:cubicBezTo>
                <a:cubicBezTo>
                  <a:pt x="369195" y="23611"/>
                  <a:pt x="403539" y="96592"/>
                  <a:pt x="450761" y="98738"/>
                </a:cubicBezTo>
                <a:cubicBezTo>
                  <a:pt x="497983" y="100884"/>
                  <a:pt x="573110" y="30051"/>
                  <a:pt x="618186" y="34344"/>
                </a:cubicBezTo>
                <a:cubicBezTo>
                  <a:pt x="663262" y="38637"/>
                  <a:pt x="689020" y="122350"/>
                  <a:pt x="721217" y="124496"/>
                </a:cubicBezTo>
                <a:cubicBezTo>
                  <a:pt x="753414" y="126642"/>
                  <a:pt x="782391" y="86932"/>
                  <a:pt x="811369" y="47223"/>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31" name="Rak 30"/>
          <p:cNvCxnSpPr/>
          <p:nvPr/>
        </p:nvCxnSpPr>
        <p:spPr>
          <a:xfrm rot="5400000" flipH="1" flipV="1">
            <a:off x="3821901" y="3250405"/>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2" name="Rak 31"/>
          <p:cNvCxnSpPr/>
          <p:nvPr/>
        </p:nvCxnSpPr>
        <p:spPr>
          <a:xfrm rot="5400000" flipH="1" flipV="1">
            <a:off x="3821901" y="2951774"/>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3" name="Rak 32"/>
          <p:cNvCxnSpPr/>
          <p:nvPr/>
        </p:nvCxnSpPr>
        <p:spPr>
          <a:xfrm rot="5400000" flipH="1" flipV="1">
            <a:off x="3821901" y="2607463"/>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4" name="Rak 33"/>
          <p:cNvCxnSpPr/>
          <p:nvPr/>
        </p:nvCxnSpPr>
        <p:spPr>
          <a:xfrm rot="5400000" flipH="1" flipV="1">
            <a:off x="3821901" y="2321711"/>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5" name="Rak 34"/>
          <p:cNvCxnSpPr/>
          <p:nvPr/>
        </p:nvCxnSpPr>
        <p:spPr>
          <a:xfrm rot="5400000" flipH="1" flipV="1">
            <a:off x="3821901" y="1964521"/>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6" name="Rak 35"/>
          <p:cNvCxnSpPr/>
          <p:nvPr/>
        </p:nvCxnSpPr>
        <p:spPr>
          <a:xfrm rot="5400000" flipH="1" flipV="1">
            <a:off x="3821901" y="1607331"/>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7" name="Rak 36"/>
          <p:cNvCxnSpPr/>
          <p:nvPr/>
        </p:nvCxnSpPr>
        <p:spPr>
          <a:xfrm rot="5400000" flipH="1" flipV="1">
            <a:off x="3821901" y="1178703"/>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8" name="Rak 37"/>
          <p:cNvCxnSpPr/>
          <p:nvPr/>
        </p:nvCxnSpPr>
        <p:spPr>
          <a:xfrm>
            <a:off x="3571868" y="92867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39" name="Rak 38"/>
          <p:cNvCxnSpPr/>
          <p:nvPr/>
        </p:nvCxnSpPr>
        <p:spPr>
          <a:xfrm>
            <a:off x="3143240" y="92867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40" name="Rak 39"/>
          <p:cNvCxnSpPr/>
          <p:nvPr/>
        </p:nvCxnSpPr>
        <p:spPr>
          <a:xfrm>
            <a:off x="2714612" y="92867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41" name="Rak 40"/>
          <p:cNvCxnSpPr/>
          <p:nvPr/>
        </p:nvCxnSpPr>
        <p:spPr>
          <a:xfrm>
            <a:off x="2285984" y="92867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42" name="Rak 41"/>
          <p:cNvCxnSpPr/>
          <p:nvPr/>
        </p:nvCxnSpPr>
        <p:spPr>
          <a:xfrm>
            <a:off x="1857356" y="92867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43" name="Rak 42"/>
          <p:cNvCxnSpPr/>
          <p:nvPr/>
        </p:nvCxnSpPr>
        <p:spPr>
          <a:xfrm>
            <a:off x="1428728" y="92867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44" name="Rak 43"/>
          <p:cNvCxnSpPr/>
          <p:nvPr/>
        </p:nvCxnSpPr>
        <p:spPr>
          <a:xfrm>
            <a:off x="1000100" y="928670"/>
            <a:ext cx="285752" cy="0"/>
          </a:xfrm>
          <a:prstGeom prst="line">
            <a:avLst/>
          </a:prstGeom>
        </p:spPr>
        <p:style>
          <a:lnRef idx="1">
            <a:schemeClr val="dk1"/>
          </a:lnRef>
          <a:fillRef idx="0">
            <a:schemeClr val="dk1"/>
          </a:fillRef>
          <a:effectRef idx="0">
            <a:schemeClr val="dk1"/>
          </a:effectRef>
          <a:fontRef idx="minor">
            <a:schemeClr val="tx1"/>
          </a:fontRef>
        </p:style>
      </p:cxnSp>
      <p:sp>
        <p:nvSpPr>
          <p:cNvPr id="45" name="Likbent triangel 44"/>
          <p:cNvSpPr/>
          <p:nvPr/>
        </p:nvSpPr>
        <p:spPr>
          <a:xfrm>
            <a:off x="857224" y="114298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6" name="Likbent triangel 45"/>
          <p:cNvSpPr/>
          <p:nvPr/>
        </p:nvSpPr>
        <p:spPr>
          <a:xfrm>
            <a:off x="1214414" y="178592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7" name="Frihandsfigur 46"/>
          <p:cNvSpPr/>
          <p:nvPr/>
        </p:nvSpPr>
        <p:spPr>
          <a:xfrm>
            <a:off x="744829" y="1120462"/>
            <a:ext cx="723363" cy="1045335"/>
          </a:xfrm>
          <a:custGeom>
            <a:avLst/>
            <a:gdLst>
              <a:gd name="connsiteX0" fmla="*/ 79419 w 723363"/>
              <a:gd name="connsiteY0" fmla="*/ 0 h 1045335"/>
              <a:gd name="connsiteX1" fmla="*/ 2146 w 723363"/>
              <a:gd name="connsiteY1" fmla="*/ 128789 h 1045335"/>
              <a:gd name="connsiteX2" fmla="*/ 92298 w 723363"/>
              <a:gd name="connsiteY2" fmla="*/ 257577 h 1045335"/>
              <a:gd name="connsiteX3" fmla="*/ 53661 w 723363"/>
              <a:gd name="connsiteY3" fmla="*/ 309093 h 1045335"/>
              <a:gd name="connsiteX4" fmla="*/ 156692 w 723363"/>
              <a:gd name="connsiteY4" fmla="*/ 463639 h 1045335"/>
              <a:gd name="connsiteX5" fmla="*/ 130934 w 723363"/>
              <a:gd name="connsiteY5" fmla="*/ 553792 h 1045335"/>
              <a:gd name="connsiteX6" fmla="*/ 272602 w 723363"/>
              <a:gd name="connsiteY6" fmla="*/ 605307 h 1045335"/>
              <a:gd name="connsiteX7" fmla="*/ 285481 w 723363"/>
              <a:gd name="connsiteY7" fmla="*/ 746975 h 1045335"/>
              <a:gd name="connsiteX8" fmla="*/ 388512 w 723363"/>
              <a:gd name="connsiteY8" fmla="*/ 772732 h 1045335"/>
              <a:gd name="connsiteX9" fmla="*/ 427148 w 723363"/>
              <a:gd name="connsiteY9" fmla="*/ 1017431 h 1045335"/>
              <a:gd name="connsiteX10" fmla="*/ 658968 w 723363"/>
              <a:gd name="connsiteY10" fmla="*/ 940158 h 1045335"/>
              <a:gd name="connsiteX11" fmla="*/ 723363 w 723363"/>
              <a:gd name="connsiteY11" fmla="*/ 953037 h 1045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23363" h="1045335">
                <a:moveTo>
                  <a:pt x="79419" y="0"/>
                </a:moveTo>
                <a:cubicBezTo>
                  <a:pt x="39709" y="42930"/>
                  <a:pt x="0" y="85860"/>
                  <a:pt x="2146" y="128789"/>
                </a:cubicBezTo>
                <a:cubicBezTo>
                  <a:pt x="4292" y="171718"/>
                  <a:pt x="83712" y="227526"/>
                  <a:pt x="92298" y="257577"/>
                </a:cubicBezTo>
                <a:cubicBezTo>
                  <a:pt x="100884" y="287628"/>
                  <a:pt x="42929" y="274749"/>
                  <a:pt x="53661" y="309093"/>
                </a:cubicBezTo>
                <a:cubicBezTo>
                  <a:pt x="64393" y="343437"/>
                  <a:pt x="143813" y="422856"/>
                  <a:pt x="156692" y="463639"/>
                </a:cubicBezTo>
                <a:cubicBezTo>
                  <a:pt x="169571" y="504422"/>
                  <a:pt x="111616" y="530181"/>
                  <a:pt x="130934" y="553792"/>
                </a:cubicBezTo>
                <a:cubicBezTo>
                  <a:pt x="150252" y="577403"/>
                  <a:pt x="246844" y="573110"/>
                  <a:pt x="272602" y="605307"/>
                </a:cubicBezTo>
                <a:cubicBezTo>
                  <a:pt x="298360" y="637504"/>
                  <a:pt x="266163" y="719071"/>
                  <a:pt x="285481" y="746975"/>
                </a:cubicBezTo>
                <a:cubicBezTo>
                  <a:pt x="304799" y="774879"/>
                  <a:pt x="364901" y="727656"/>
                  <a:pt x="388512" y="772732"/>
                </a:cubicBezTo>
                <a:cubicBezTo>
                  <a:pt x="412123" y="817808"/>
                  <a:pt x="382072" y="989527"/>
                  <a:pt x="427148" y="1017431"/>
                </a:cubicBezTo>
                <a:cubicBezTo>
                  <a:pt x="472224" y="1045335"/>
                  <a:pt x="609599" y="950890"/>
                  <a:pt x="658968" y="940158"/>
                </a:cubicBezTo>
                <a:cubicBezTo>
                  <a:pt x="708337" y="929426"/>
                  <a:pt x="715850" y="941231"/>
                  <a:pt x="723363" y="953037"/>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48" name="Rak pil 47"/>
          <p:cNvCxnSpPr>
            <a:stCxn id="29" idx="2"/>
          </p:cNvCxnSpPr>
          <p:nvPr/>
        </p:nvCxnSpPr>
        <p:spPr>
          <a:xfrm rot="5400000">
            <a:off x="3101786" y="594299"/>
            <a:ext cx="304388" cy="1221611"/>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49" name="Multiplicera 48"/>
          <p:cNvSpPr/>
          <p:nvPr/>
        </p:nvSpPr>
        <p:spPr>
          <a:xfrm flipV="1">
            <a:off x="2143108" y="364331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0" name="Multiplicera 49"/>
          <p:cNvSpPr/>
          <p:nvPr/>
        </p:nvSpPr>
        <p:spPr>
          <a:xfrm flipV="1">
            <a:off x="1714480" y="364331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1" name="Multiplicera 50"/>
          <p:cNvSpPr/>
          <p:nvPr/>
        </p:nvSpPr>
        <p:spPr>
          <a:xfrm flipV="1">
            <a:off x="1928794" y="364331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2" name="Multiplicera 51"/>
          <p:cNvSpPr/>
          <p:nvPr/>
        </p:nvSpPr>
        <p:spPr>
          <a:xfrm flipV="1">
            <a:off x="428596" y="371475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3" name="Multiplicera 52"/>
          <p:cNvSpPr/>
          <p:nvPr/>
        </p:nvSpPr>
        <p:spPr>
          <a:xfrm flipV="1">
            <a:off x="714348" y="357187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4" name="Multiplicera 53"/>
          <p:cNvSpPr/>
          <p:nvPr/>
        </p:nvSpPr>
        <p:spPr>
          <a:xfrm flipV="1">
            <a:off x="571472" y="364331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55" name="Bildobjekt 54" descr="Boll.png"/>
          <p:cNvPicPr>
            <a:picLocks noChangeAspect="1"/>
          </p:cNvPicPr>
          <p:nvPr/>
        </p:nvPicPr>
        <p:blipFill>
          <a:blip r:embed="rId4" cstate="print"/>
          <a:stretch>
            <a:fillRect/>
          </a:stretch>
        </p:blipFill>
        <p:spPr>
          <a:xfrm>
            <a:off x="2071670" y="3986605"/>
            <a:ext cx="60955" cy="85337"/>
          </a:xfrm>
          <a:prstGeom prst="rect">
            <a:avLst/>
          </a:prstGeom>
        </p:spPr>
      </p:pic>
      <p:pic>
        <p:nvPicPr>
          <p:cNvPr id="56" name="Bildobjekt 55" descr="Boll.png"/>
          <p:cNvPicPr>
            <a:picLocks noChangeAspect="1"/>
          </p:cNvPicPr>
          <p:nvPr/>
        </p:nvPicPr>
        <p:blipFill>
          <a:blip r:embed="rId4" cstate="print"/>
          <a:stretch>
            <a:fillRect/>
          </a:stretch>
        </p:blipFill>
        <p:spPr>
          <a:xfrm>
            <a:off x="1857356" y="3929066"/>
            <a:ext cx="60955" cy="85337"/>
          </a:xfrm>
          <a:prstGeom prst="rect">
            <a:avLst/>
          </a:prstGeom>
        </p:spPr>
      </p:pic>
      <p:pic>
        <p:nvPicPr>
          <p:cNvPr id="57" name="Bildobjekt 56" descr="Boll.png"/>
          <p:cNvPicPr>
            <a:picLocks noChangeAspect="1"/>
          </p:cNvPicPr>
          <p:nvPr/>
        </p:nvPicPr>
        <p:blipFill>
          <a:blip r:embed="rId4" cstate="print"/>
          <a:stretch>
            <a:fillRect/>
          </a:stretch>
        </p:blipFill>
        <p:spPr>
          <a:xfrm>
            <a:off x="2225029" y="4000504"/>
            <a:ext cx="60955" cy="85337"/>
          </a:xfrm>
          <a:prstGeom prst="rect">
            <a:avLst/>
          </a:prstGeom>
        </p:spPr>
      </p:pic>
      <p:pic>
        <p:nvPicPr>
          <p:cNvPr id="58" name="Bildobjekt 57" descr="Boll.png"/>
          <p:cNvPicPr>
            <a:picLocks noChangeAspect="1"/>
          </p:cNvPicPr>
          <p:nvPr/>
        </p:nvPicPr>
        <p:blipFill>
          <a:blip r:embed="rId4" cstate="print"/>
          <a:stretch>
            <a:fillRect/>
          </a:stretch>
        </p:blipFill>
        <p:spPr>
          <a:xfrm>
            <a:off x="1928794" y="3986605"/>
            <a:ext cx="60955" cy="85337"/>
          </a:xfrm>
          <a:prstGeom prst="rect">
            <a:avLst/>
          </a:prstGeom>
        </p:spPr>
      </p:pic>
      <p:pic>
        <p:nvPicPr>
          <p:cNvPr id="59" name="Bildobjekt 58" descr="Boll.png"/>
          <p:cNvPicPr>
            <a:picLocks noChangeAspect="1"/>
          </p:cNvPicPr>
          <p:nvPr/>
        </p:nvPicPr>
        <p:blipFill>
          <a:blip r:embed="rId4" cstate="print"/>
          <a:stretch>
            <a:fillRect/>
          </a:stretch>
        </p:blipFill>
        <p:spPr>
          <a:xfrm>
            <a:off x="1653525" y="3929066"/>
            <a:ext cx="60955" cy="85337"/>
          </a:xfrm>
          <a:prstGeom prst="rect">
            <a:avLst/>
          </a:prstGeom>
        </p:spPr>
      </p:pic>
      <p:pic>
        <p:nvPicPr>
          <p:cNvPr id="60" name="Bildobjekt 59" descr="Boll.png"/>
          <p:cNvPicPr>
            <a:picLocks noChangeAspect="1"/>
          </p:cNvPicPr>
          <p:nvPr/>
        </p:nvPicPr>
        <p:blipFill>
          <a:blip r:embed="rId4" cstate="print"/>
          <a:stretch>
            <a:fillRect/>
          </a:stretch>
        </p:blipFill>
        <p:spPr>
          <a:xfrm>
            <a:off x="1785918" y="3929066"/>
            <a:ext cx="60955" cy="85337"/>
          </a:xfrm>
          <a:prstGeom prst="rect">
            <a:avLst/>
          </a:prstGeom>
        </p:spPr>
      </p:pic>
      <p:pic>
        <p:nvPicPr>
          <p:cNvPr id="61" name="Bildobjekt 60" descr="Boll.png"/>
          <p:cNvPicPr>
            <a:picLocks noChangeAspect="1"/>
          </p:cNvPicPr>
          <p:nvPr/>
        </p:nvPicPr>
        <p:blipFill>
          <a:blip r:embed="rId4" cstate="print"/>
          <a:stretch>
            <a:fillRect/>
          </a:stretch>
        </p:blipFill>
        <p:spPr>
          <a:xfrm>
            <a:off x="1785918" y="4071942"/>
            <a:ext cx="60955" cy="85337"/>
          </a:xfrm>
          <a:prstGeom prst="rect">
            <a:avLst/>
          </a:prstGeom>
        </p:spPr>
      </p:pic>
      <p:sp>
        <p:nvSpPr>
          <p:cNvPr id="62" name="Multiplicera 61"/>
          <p:cNvSpPr/>
          <p:nvPr/>
        </p:nvSpPr>
        <p:spPr>
          <a:xfrm flipV="1">
            <a:off x="4000496" y="478632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63" name="Multiplicera 62"/>
          <p:cNvSpPr/>
          <p:nvPr/>
        </p:nvSpPr>
        <p:spPr>
          <a:xfrm flipV="1">
            <a:off x="4071934" y="500063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64" name="Multiplicera 63"/>
          <p:cNvSpPr/>
          <p:nvPr/>
        </p:nvSpPr>
        <p:spPr>
          <a:xfrm flipV="1">
            <a:off x="4143372" y="521495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65" name="Rak pil 64"/>
          <p:cNvCxnSpPr/>
          <p:nvPr/>
        </p:nvCxnSpPr>
        <p:spPr>
          <a:xfrm rot="10800000">
            <a:off x="2571736" y="4929198"/>
            <a:ext cx="121444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66" name="Rak pil 65"/>
          <p:cNvCxnSpPr/>
          <p:nvPr/>
        </p:nvCxnSpPr>
        <p:spPr>
          <a:xfrm rot="16200000" flipV="1">
            <a:off x="2214546" y="4643446"/>
            <a:ext cx="357190"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67" name="Rak 66"/>
          <p:cNvCxnSpPr/>
          <p:nvPr/>
        </p:nvCxnSpPr>
        <p:spPr>
          <a:xfrm rot="5400000">
            <a:off x="2285984" y="4000504"/>
            <a:ext cx="142876" cy="0"/>
          </a:xfrm>
          <a:prstGeom prst="line">
            <a:avLst/>
          </a:prstGeom>
        </p:spPr>
        <p:style>
          <a:lnRef idx="1">
            <a:schemeClr val="dk1"/>
          </a:lnRef>
          <a:fillRef idx="0">
            <a:schemeClr val="dk1"/>
          </a:fillRef>
          <a:effectRef idx="0">
            <a:schemeClr val="dk1"/>
          </a:effectRef>
          <a:fontRef idx="minor">
            <a:schemeClr val="tx1"/>
          </a:fontRef>
        </p:style>
      </p:cxnSp>
      <p:cxnSp>
        <p:nvCxnSpPr>
          <p:cNvPr id="68" name="Rak 67"/>
          <p:cNvCxnSpPr/>
          <p:nvPr/>
        </p:nvCxnSpPr>
        <p:spPr>
          <a:xfrm rot="5400000">
            <a:off x="2285984" y="4286256"/>
            <a:ext cx="142876" cy="0"/>
          </a:xfrm>
          <a:prstGeom prst="line">
            <a:avLst/>
          </a:prstGeom>
        </p:spPr>
        <p:style>
          <a:lnRef idx="1">
            <a:schemeClr val="dk1"/>
          </a:lnRef>
          <a:fillRef idx="0">
            <a:schemeClr val="dk1"/>
          </a:fillRef>
          <a:effectRef idx="0">
            <a:schemeClr val="dk1"/>
          </a:effectRef>
          <a:fontRef idx="minor">
            <a:schemeClr val="tx1"/>
          </a:fontRef>
        </p:style>
      </p:cxnSp>
      <p:cxnSp>
        <p:nvCxnSpPr>
          <p:cNvPr id="69" name="Rak pil 68"/>
          <p:cNvCxnSpPr/>
          <p:nvPr/>
        </p:nvCxnSpPr>
        <p:spPr>
          <a:xfrm rot="5400000">
            <a:off x="464315" y="4250537"/>
            <a:ext cx="50006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70" name="Rak 69"/>
          <p:cNvCxnSpPr/>
          <p:nvPr/>
        </p:nvCxnSpPr>
        <p:spPr>
          <a:xfrm rot="10800000">
            <a:off x="2071670" y="4500570"/>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71" name="Rak 70"/>
          <p:cNvCxnSpPr/>
          <p:nvPr/>
        </p:nvCxnSpPr>
        <p:spPr>
          <a:xfrm rot="10800000">
            <a:off x="1714480" y="4500570"/>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72" name="Rak 71"/>
          <p:cNvCxnSpPr/>
          <p:nvPr/>
        </p:nvCxnSpPr>
        <p:spPr>
          <a:xfrm rot="10800000">
            <a:off x="1357290" y="4500570"/>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73" name="Rak 72"/>
          <p:cNvCxnSpPr/>
          <p:nvPr/>
        </p:nvCxnSpPr>
        <p:spPr>
          <a:xfrm rot="10800000">
            <a:off x="1071538" y="4500570"/>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74" name="Rak 73"/>
          <p:cNvCxnSpPr/>
          <p:nvPr/>
        </p:nvCxnSpPr>
        <p:spPr>
          <a:xfrm rot="10800000">
            <a:off x="785786" y="4500570"/>
            <a:ext cx="214314" cy="0"/>
          </a:xfrm>
          <a:prstGeom prst="line">
            <a:avLst/>
          </a:prstGeom>
        </p:spPr>
        <p:style>
          <a:lnRef idx="1">
            <a:schemeClr val="dk1"/>
          </a:lnRef>
          <a:fillRef idx="0">
            <a:schemeClr val="dk1"/>
          </a:fillRef>
          <a:effectRef idx="0">
            <a:schemeClr val="dk1"/>
          </a:effectRef>
          <a:fontRef idx="minor">
            <a:schemeClr val="tx1"/>
          </a:fontRef>
        </p:style>
      </p:cxnSp>
      <p:pic>
        <p:nvPicPr>
          <p:cNvPr id="75" name="Bildobjekt 74" descr="Skott.png"/>
          <p:cNvPicPr>
            <a:picLocks noChangeAspect="1"/>
          </p:cNvPicPr>
          <p:nvPr/>
        </p:nvPicPr>
        <p:blipFill>
          <a:blip r:embed="rId3" cstate="print"/>
          <a:stretch>
            <a:fillRect/>
          </a:stretch>
        </p:blipFill>
        <p:spPr>
          <a:xfrm rot="7029496">
            <a:off x="921607" y="4793696"/>
            <a:ext cx="324000" cy="503234"/>
          </a:xfrm>
          <a:prstGeom prst="rect">
            <a:avLst/>
          </a:prstGeom>
        </p:spPr>
      </p:pic>
      <p:sp>
        <p:nvSpPr>
          <p:cNvPr id="76" name="Frihandsfigur 75"/>
          <p:cNvSpPr/>
          <p:nvPr/>
        </p:nvSpPr>
        <p:spPr>
          <a:xfrm>
            <a:off x="622479" y="4584879"/>
            <a:ext cx="279042" cy="283335"/>
          </a:xfrm>
          <a:custGeom>
            <a:avLst/>
            <a:gdLst>
              <a:gd name="connsiteX0" fmla="*/ 72980 w 279042"/>
              <a:gd name="connsiteY0" fmla="*/ 0 h 283335"/>
              <a:gd name="connsiteX1" fmla="*/ 8586 w 279042"/>
              <a:gd name="connsiteY1" fmla="*/ 90152 h 283335"/>
              <a:gd name="connsiteX2" fmla="*/ 124496 w 279042"/>
              <a:gd name="connsiteY2" fmla="*/ 141667 h 283335"/>
              <a:gd name="connsiteX3" fmla="*/ 72980 w 279042"/>
              <a:gd name="connsiteY3" fmla="*/ 218941 h 283335"/>
              <a:gd name="connsiteX4" fmla="*/ 201769 w 279042"/>
              <a:gd name="connsiteY4" fmla="*/ 206062 h 283335"/>
              <a:gd name="connsiteX5" fmla="*/ 163132 w 279042"/>
              <a:gd name="connsiteY5" fmla="*/ 270456 h 283335"/>
              <a:gd name="connsiteX6" fmla="*/ 279042 w 279042"/>
              <a:gd name="connsiteY6" fmla="*/ 283335 h 283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9042" h="283335">
                <a:moveTo>
                  <a:pt x="72980" y="0"/>
                </a:moveTo>
                <a:cubicBezTo>
                  <a:pt x="36490" y="33270"/>
                  <a:pt x="0" y="66541"/>
                  <a:pt x="8586" y="90152"/>
                </a:cubicBezTo>
                <a:cubicBezTo>
                  <a:pt x="17172" y="113763"/>
                  <a:pt x="113764" y="120202"/>
                  <a:pt x="124496" y="141667"/>
                </a:cubicBezTo>
                <a:cubicBezTo>
                  <a:pt x="135228" y="163132"/>
                  <a:pt x="60101" y="208209"/>
                  <a:pt x="72980" y="218941"/>
                </a:cubicBezTo>
                <a:cubicBezTo>
                  <a:pt x="85859" y="229673"/>
                  <a:pt x="186744" y="197476"/>
                  <a:pt x="201769" y="206062"/>
                </a:cubicBezTo>
                <a:cubicBezTo>
                  <a:pt x="216794" y="214648"/>
                  <a:pt x="150253" y="257577"/>
                  <a:pt x="163132" y="270456"/>
                </a:cubicBezTo>
                <a:cubicBezTo>
                  <a:pt x="176011" y="283335"/>
                  <a:pt x="227526" y="283335"/>
                  <a:pt x="279042" y="283335"/>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77" name="textruta 76"/>
          <p:cNvSpPr txBox="1"/>
          <p:nvPr/>
        </p:nvSpPr>
        <p:spPr>
          <a:xfrm>
            <a:off x="3929058" y="4500570"/>
            <a:ext cx="309700" cy="338554"/>
          </a:xfrm>
          <a:prstGeom prst="rect">
            <a:avLst/>
          </a:prstGeom>
          <a:noFill/>
        </p:spPr>
        <p:txBody>
          <a:bodyPr wrap="none" rtlCol="0">
            <a:spAutoFit/>
          </a:bodyPr>
          <a:lstStyle/>
          <a:p>
            <a:r>
              <a:rPr lang="sv-SE" sz="1600" b="1" dirty="0"/>
              <a:t>A</a:t>
            </a:r>
          </a:p>
        </p:txBody>
      </p:sp>
      <p:sp>
        <p:nvSpPr>
          <p:cNvPr id="78" name="textruta 77"/>
          <p:cNvSpPr txBox="1"/>
          <p:nvPr/>
        </p:nvSpPr>
        <p:spPr>
          <a:xfrm>
            <a:off x="2357422" y="3714752"/>
            <a:ext cx="300082" cy="338554"/>
          </a:xfrm>
          <a:prstGeom prst="rect">
            <a:avLst/>
          </a:prstGeom>
          <a:noFill/>
        </p:spPr>
        <p:txBody>
          <a:bodyPr wrap="none" rtlCol="0">
            <a:spAutoFit/>
          </a:bodyPr>
          <a:lstStyle/>
          <a:p>
            <a:r>
              <a:rPr lang="sv-SE" sz="1600" b="1" dirty="0"/>
              <a:t>B</a:t>
            </a:r>
          </a:p>
        </p:txBody>
      </p:sp>
      <p:sp>
        <p:nvSpPr>
          <p:cNvPr id="79" name="textruta 78"/>
          <p:cNvSpPr txBox="1"/>
          <p:nvPr/>
        </p:nvSpPr>
        <p:spPr>
          <a:xfrm>
            <a:off x="857224" y="3643314"/>
            <a:ext cx="293670" cy="338554"/>
          </a:xfrm>
          <a:prstGeom prst="rect">
            <a:avLst/>
          </a:prstGeom>
          <a:noFill/>
        </p:spPr>
        <p:txBody>
          <a:bodyPr wrap="none" rtlCol="0">
            <a:spAutoFit/>
          </a:bodyPr>
          <a:lstStyle/>
          <a:p>
            <a:r>
              <a:rPr lang="sv-SE" sz="1600" b="1" dirty="0"/>
              <a:t>C</a:t>
            </a:r>
          </a:p>
        </p:txBody>
      </p:sp>
      <p:pic>
        <p:nvPicPr>
          <p:cNvPr id="81" name="Picture 80"/>
          <p:cNvPicPr>
            <a:picLocks noChangeAspect="1"/>
          </p:cNvPicPr>
          <p:nvPr/>
        </p:nvPicPr>
        <p:blipFill>
          <a:blip r:embed="rId5"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7" name="textruta 5"/>
          <p:cNvSpPr txBox="1"/>
          <p:nvPr/>
        </p:nvSpPr>
        <p:spPr>
          <a:xfrm>
            <a:off x="357158" y="214290"/>
            <a:ext cx="3714776" cy="400110"/>
          </a:xfrm>
          <a:prstGeom prst="rect">
            <a:avLst/>
          </a:prstGeom>
          <a:noFill/>
        </p:spPr>
        <p:txBody>
          <a:bodyPr wrap="square" rtlCol="0">
            <a:spAutoFit/>
          </a:bodyPr>
          <a:lstStyle>
            <a:defPPr>
              <a:defRPr lang="sv-SE"/>
            </a:defPPr>
            <a:lvl1pPr>
              <a:defRPr sz="2000" b="1">
                <a:solidFill>
                  <a:srgbClr val="E90118"/>
                </a:solidFill>
                <a:latin typeface="Times New Roman" pitchFamily="18" charset="0"/>
                <a:cs typeface="Times New Roman" pitchFamily="18" charset="0"/>
              </a:defRPr>
            </a:lvl1pPr>
          </a:lstStyle>
          <a:p>
            <a:r>
              <a:rPr lang="sv-SE" dirty="0"/>
              <a:t>Syfte: Spelförståelse</a:t>
            </a:r>
          </a:p>
        </p:txBody>
      </p:sp>
      <p:sp>
        <p:nvSpPr>
          <p:cNvPr id="8" name="textruta 6"/>
          <p:cNvSpPr txBox="1"/>
          <p:nvPr/>
        </p:nvSpPr>
        <p:spPr>
          <a:xfrm>
            <a:off x="4714876" y="1397094"/>
            <a:ext cx="4143404" cy="1815882"/>
          </a:xfrm>
          <a:prstGeom prst="rect">
            <a:avLst/>
          </a:prstGeom>
          <a:noFill/>
        </p:spPr>
        <p:txBody>
          <a:bodyPr wrap="square" rtlCol="0">
            <a:spAutoFit/>
          </a:bodyPr>
          <a:lstStyle/>
          <a:p>
            <a:r>
              <a:rPr lang="sv-SE" sz="1600" dirty="0"/>
              <a:t>1. Lagen ställer en spelare i ”målområdet”. Denna spelare får man passa till när man gjort ett, av tränaren förbestämt antal passningar inom laget utan att motståndarna brytigt passningen.  </a:t>
            </a:r>
          </a:p>
          <a:p>
            <a:r>
              <a:rPr lang="sv-SE" sz="1600" dirty="0"/>
              <a:t>När man gjort ett ”mål” så byter man spelaren i området så alla får stå där.</a:t>
            </a:r>
            <a:endParaRPr lang="sv-SE" dirty="0">
              <a:solidFill>
                <a:schemeClr val="bg1">
                  <a:lumMod val="50000"/>
                </a:schemeClr>
              </a:solidFill>
            </a:endParaRPr>
          </a:p>
        </p:txBody>
      </p:sp>
      <p:sp>
        <p:nvSpPr>
          <p:cNvPr id="9" name="textruta 7"/>
          <p:cNvSpPr txBox="1"/>
          <p:nvPr/>
        </p:nvSpPr>
        <p:spPr>
          <a:xfrm>
            <a:off x="4714876" y="3643314"/>
            <a:ext cx="4286280" cy="2554545"/>
          </a:xfrm>
          <a:prstGeom prst="rect">
            <a:avLst/>
          </a:prstGeom>
          <a:noFill/>
        </p:spPr>
        <p:txBody>
          <a:bodyPr wrap="square" rtlCol="0">
            <a:spAutoFit/>
          </a:bodyPr>
          <a:lstStyle/>
          <a:p>
            <a:pPr lvl="0"/>
            <a:r>
              <a:rPr lang="sv-SE" sz="1600" dirty="0"/>
              <a:t>2. Genom att ta bort vissa delar på planen för några spelare så måste spelarna röra sig annorlunda vilket gör att de utvecklar sin spelförståelse. I exemplet så är det bara spelarna i mitten som får röra bollen innan för det området. Dessutom så är det ena laget en spelare mer just där. De tre ”utespelarna” får springa igenom området men inte röra bollen där.</a:t>
            </a:r>
          </a:p>
          <a:p>
            <a:pPr lvl="0"/>
            <a:r>
              <a:rPr lang="sv-SE" sz="1600" dirty="0"/>
              <a:t>Flytta gärna området och mixtra med antal spelare ifall just denna inte funkar.</a:t>
            </a:r>
            <a:endParaRPr lang="sv-SE" dirty="0"/>
          </a:p>
        </p:txBody>
      </p:sp>
      <p:pic>
        <p:nvPicPr>
          <p:cNvPr id="10" name="Bildobjekt 8" descr="Boll.png"/>
          <p:cNvPicPr>
            <a:picLocks noChangeAspect="1"/>
          </p:cNvPicPr>
          <p:nvPr/>
        </p:nvPicPr>
        <p:blipFill>
          <a:blip r:embed="rId3" cstate="print"/>
          <a:stretch>
            <a:fillRect/>
          </a:stretch>
        </p:blipFill>
        <p:spPr>
          <a:xfrm>
            <a:off x="1928794" y="2285992"/>
            <a:ext cx="60955" cy="85337"/>
          </a:xfrm>
          <a:prstGeom prst="rect">
            <a:avLst/>
          </a:prstGeom>
        </p:spPr>
      </p:pic>
      <p:sp>
        <p:nvSpPr>
          <p:cNvPr id="11" name="Multiplicera 9"/>
          <p:cNvSpPr/>
          <p:nvPr/>
        </p:nvSpPr>
        <p:spPr>
          <a:xfrm flipV="1">
            <a:off x="2214546" y="464344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Multiplicera 10"/>
          <p:cNvSpPr/>
          <p:nvPr/>
        </p:nvSpPr>
        <p:spPr>
          <a:xfrm flipV="1">
            <a:off x="3643306" y="178592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3" name="Bildobjekt 11" descr="Boll.png"/>
          <p:cNvPicPr>
            <a:picLocks noChangeAspect="1"/>
          </p:cNvPicPr>
          <p:nvPr/>
        </p:nvPicPr>
        <p:blipFill>
          <a:blip r:embed="rId3" cstate="print"/>
          <a:stretch>
            <a:fillRect/>
          </a:stretch>
        </p:blipFill>
        <p:spPr>
          <a:xfrm>
            <a:off x="1142976" y="5500702"/>
            <a:ext cx="60955" cy="85337"/>
          </a:xfrm>
          <a:prstGeom prst="rect">
            <a:avLst/>
          </a:prstGeom>
        </p:spPr>
      </p:pic>
      <p:sp>
        <p:nvSpPr>
          <p:cNvPr id="14" name="Ellips 12"/>
          <p:cNvSpPr/>
          <p:nvPr/>
        </p:nvSpPr>
        <p:spPr>
          <a:xfrm>
            <a:off x="1357290" y="5143512"/>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5" name="Ellips 13"/>
          <p:cNvSpPr/>
          <p:nvPr/>
        </p:nvSpPr>
        <p:spPr>
          <a:xfrm>
            <a:off x="1142976" y="1857364"/>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6" name="Ellips 14"/>
          <p:cNvSpPr/>
          <p:nvPr/>
        </p:nvSpPr>
        <p:spPr>
          <a:xfrm>
            <a:off x="3071802" y="1500174"/>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Ellips 15"/>
          <p:cNvSpPr/>
          <p:nvPr/>
        </p:nvSpPr>
        <p:spPr>
          <a:xfrm>
            <a:off x="3714744" y="5072074"/>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9" name="Ellips 17"/>
          <p:cNvSpPr/>
          <p:nvPr/>
        </p:nvSpPr>
        <p:spPr>
          <a:xfrm>
            <a:off x="2214546" y="5072074"/>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0" name="Multiplicera 18"/>
          <p:cNvSpPr/>
          <p:nvPr/>
        </p:nvSpPr>
        <p:spPr>
          <a:xfrm flipV="1">
            <a:off x="3428992" y="521495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2" name="Multiplicera 20"/>
          <p:cNvSpPr/>
          <p:nvPr/>
        </p:nvSpPr>
        <p:spPr>
          <a:xfrm flipV="1">
            <a:off x="1714480" y="128586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4" name="Multiplicera 22"/>
          <p:cNvSpPr/>
          <p:nvPr/>
        </p:nvSpPr>
        <p:spPr>
          <a:xfrm flipV="1">
            <a:off x="714348"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5" name="Multiplicera 23"/>
          <p:cNvSpPr/>
          <p:nvPr/>
        </p:nvSpPr>
        <p:spPr>
          <a:xfrm flipV="1">
            <a:off x="857224" y="550070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6" name="Multiplicera 24"/>
          <p:cNvSpPr/>
          <p:nvPr/>
        </p:nvSpPr>
        <p:spPr>
          <a:xfrm flipV="1">
            <a:off x="2143108" y="171448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7" name="Multiplicera 25"/>
          <p:cNvSpPr/>
          <p:nvPr/>
        </p:nvSpPr>
        <p:spPr>
          <a:xfrm flipV="1">
            <a:off x="1714480" y="221455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8" name="Ellips 26"/>
          <p:cNvSpPr/>
          <p:nvPr/>
        </p:nvSpPr>
        <p:spPr>
          <a:xfrm>
            <a:off x="928662" y="4000504"/>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9" name="Ellips 27"/>
          <p:cNvSpPr/>
          <p:nvPr/>
        </p:nvSpPr>
        <p:spPr>
          <a:xfrm>
            <a:off x="2214546" y="428625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0" name="Ellips 28"/>
          <p:cNvSpPr/>
          <p:nvPr/>
        </p:nvSpPr>
        <p:spPr>
          <a:xfrm>
            <a:off x="2500298" y="1928802"/>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1" name="Ellips 29"/>
          <p:cNvSpPr/>
          <p:nvPr/>
        </p:nvSpPr>
        <p:spPr>
          <a:xfrm>
            <a:off x="3000364" y="250030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2" name="Likbent triangel 14"/>
          <p:cNvSpPr/>
          <p:nvPr/>
        </p:nvSpPr>
        <p:spPr>
          <a:xfrm>
            <a:off x="1000100" y="164305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3" name="Likbent triangel 14"/>
          <p:cNvSpPr/>
          <p:nvPr/>
        </p:nvSpPr>
        <p:spPr>
          <a:xfrm>
            <a:off x="1000100" y="207167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4" name="Likbent triangel 14"/>
          <p:cNvSpPr/>
          <p:nvPr/>
        </p:nvSpPr>
        <p:spPr>
          <a:xfrm>
            <a:off x="1357290" y="164305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5" name="Likbent triangel 14"/>
          <p:cNvSpPr/>
          <p:nvPr/>
        </p:nvSpPr>
        <p:spPr>
          <a:xfrm>
            <a:off x="1357290" y="207167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6" name="Likbent triangel 14"/>
          <p:cNvSpPr/>
          <p:nvPr/>
        </p:nvSpPr>
        <p:spPr>
          <a:xfrm>
            <a:off x="3500430" y="164305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7" name="Likbent triangel 14"/>
          <p:cNvSpPr/>
          <p:nvPr/>
        </p:nvSpPr>
        <p:spPr>
          <a:xfrm>
            <a:off x="3500430" y="207167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8" name="Likbent triangel 14"/>
          <p:cNvSpPr/>
          <p:nvPr/>
        </p:nvSpPr>
        <p:spPr>
          <a:xfrm>
            <a:off x="3857620" y="164305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9" name="Likbent triangel 14"/>
          <p:cNvSpPr/>
          <p:nvPr/>
        </p:nvSpPr>
        <p:spPr>
          <a:xfrm>
            <a:off x="3857620" y="207167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40" name="Straight Connector 39"/>
          <p:cNvCxnSpPr/>
          <p:nvPr/>
        </p:nvCxnSpPr>
        <p:spPr>
          <a:xfrm rot="5400000">
            <a:off x="4143372" y="5071280"/>
            <a:ext cx="285752" cy="1588"/>
          </a:xfrm>
          <a:prstGeom prst="line">
            <a:avLst/>
          </a:prstGeom>
        </p:spPr>
        <p:style>
          <a:lnRef idx="1">
            <a:schemeClr val="dk1"/>
          </a:lnRef>
          <a:fillRef idx="0">
            <a:schemeClr val="dk1"/>
          </a:fillRef>
          <a:effectRef idx="0">
            <a:schemeClr val="dk1"/>
          </a:effectRef>
          <a:fontRef idx="minor">
            <a:schemeClr val="tx1"/>
          </a:fontRef>
        </p:style>
      </p:cxnSp>
      <p:cxnSp>
        <p:nvCxnSpPr>
          <p:cNvPr id="41" name="Rak 5"/>
          <p:cNvCxnSpPr/>
          <p:nvPr/>
        </p:nvCxnSpPr>
        <p:spPr>
          <a:xfrm>
            <a:off x="4214810" y="5214156"/>
            <a:ext cx="142876" cy="0"/>
          </a:xfrm>
          <a:prstGeom prst="line">
            <a:avLst/>
          </a:prstGeom>
          <a:ln/>
        </p:spPr>
        <p:style>
          <a:lnRef idx="1">
            <a:schemeClr val="dk1"/>
          </a:lnRef>
          <a:fillRef idx="0">
            <a:schemeClr val="dk1"/>
          </a:fillRef>
          <a:effectRef idx="0">
            <a:schemeClr val="dk1"/>
          </a:effectRef>
          <a:fontRef idx="minor">
            <a:schemeClr val="tx1"/>
          </a:fontRef>
        </p:style>
      </p:cxnSp>
      <p:cxnSp>
        <p:nvCxnSpPr>
          <p:cNvPr id="42" name="Rak 5"/>
          <p:cNvCxnSpPr/>
          <p:nvPr/>
        </p:nvCxnSpPr>
        <p:spPr>
          <a:xfrm>
            <a:off x="4214810" y="4928404"/>
            <a:ext cx="142876" cy="0"/>
          </a:xfrm>
          <a:prstGeom prst="line">
            <a:avLst/>
          </a:prstGeom>
          <a:ln/>
        </p:spPr>
        <p:style>
          <a:lnRef idx="1">
            <a:schemeClr val="dk1"/>
          </a:lnRef>
          <a:fillRef idx="0">
            <a:schemeClr val="dk1"/>
          </a:fillRef>
          <a:effectRef idx="0">
            <a:schemeClr val="dk1"/>
          </a:effectRef>
          <a:fontRef idx="minor">
            <a:schemeClr val="tx1"/>
          </a:fontRef>
        </p:style>
      </p:cxnSp>
      <p:cxnSp>
        <p:nvCxnSpPr>
          <p:cNvPr id="43" name="Straight Connector 42"/>
          <p:cNvCxnSpPr/>
          <p:nvPr/>
        </p:nvCxnSpPr>
        <p:spPr>
          <a:xfrm rot="5400000">
            <a:off x="500828" y="5142718"/>
            <a:ext cx="285752" cy="1588"/>
          </a:xfrm>
          <a:prstGeom prst="line">
            <a:avLst/>
          </a:prstGeom>
        </p:spPr>
        <p:style>
          <a:lnRef idx="1">
            <a:schemeClr val="dk1"/>
          </a:lnRef>
          <a:fillRef idx="0">
            <a:schemeClr val="dk1"/>
          </a:fillRef>
          <a:effectRef idx="0">
            <a:schemeClr val="dk1"/>
          </a:effectRef>
          <a:fontRef idx="minor">
            <a:schemeClr val="tx1"/>
          </a:fontRef>
        </p:style>
      </p:cxnSp>
      <p:cxnSp>
        <p:nvCxnSpPr>
          <p:cNvPr id="44" name="Rak 5"/>
          <p:cNvCxnSpPr/>
          <p:nvPr/>
        </p:nvCxnSpPr>
        <p:spPr>
          <a:xfrm>
            <a:off x="572266" y="5285594"/>
            <a:ext cx="142876" cy="0"/>
          </a:xfrm>
          <a:prstGeom prst="line">
            <a:avLst/>
          </a:prstGeom>
          <a:ln/>
        </p:spPr>
        <p:style>
          <a:lnRef idx="1">
            <a:schemeClr val="dk1"/>
          </a:lnRef>
          <a:fillRef idx="0">
            <a:schemeClr val="dk1"/>
          </a:fillRef>
          <a:effectRef idx="0">
            <a:schemeClr val="dk1"/>
          </a:effectRef>
          <a:fontRef idx="minor">
            <a:schemeClr val="tx1"/>
          </a:fontRef>
        </p:style>
      </p:cxnSp>
      <p:cxnSp>
        <p:nvCxnSpPr>
          <p:cNvPr id="45" name="Rak 5"/>
          <p:cNvCxnSpPr/>
          <p:nvPr/>
        </p:nvCxnSpPr>
        <p:spPr>
          <a:xfrm>
            <a:off x="572266" y="4999842"/>
            <a:ext cx="142876" cy="0"/>
          </a:xfrm>
          <a:prstGeom prst="line">
            <a:avLst/>
          </a:prstGeom>
          <a:ln/>
        </p:spPr>
        <p:style>
          <a:lnRef idx="1">
            <a:schemeClr val="dk1"/>
          </a:lnRef>
          <a:fillRef idx="0">
            <a:schemeClr val="dk1"/>
          </a:fillRef>
          <a:effectRef idx="0">
            <a:schemeClr val="dk1"/>
          </a:effectRef>
          <a:fontRef idx="minor">
            <a:schemeClr val="tx1"/>
          </a:fontRef>
        </p:style>
      </p:cxnSp>
      <p:sp>
        <p:nvSpPr>
          <p:cNvPr id="49" name="Likbent triangel 14"/>
          <p:cNvSpPr/>
          <p:nvPr/>
        </p:nvSpPr>
        <p:spPr>
          <a:xfrm>
            <a:off x="1857356" y="371475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50" name="Likbent triangel 14"/>
          <p:cNvSpPr/>
          <p:nvPr/>
        </p:nvSpPr>
        <p:spPr>
          <a:xfrm>
            <a:off x="1785918" y="635795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51" name="Likbent triangel 14"/>
          <p:cNvSpPr/>
          <p:nvPr/>
        </p:nvSpPr>
        <p:spPr>
          <a:xfrm>
            <a:off x="2928926" y="371475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52" name="Likbent triangel 14"/>
          <p:cNvSpPr/>
          <p:nvPr/>
        </p:nvSpPr>
        <p:spPr>
          <a:xfrm>
            <a:off x="3000364" y="635795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47" name="Picture 46"/>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Likbent triangel 3"/>
          <p:cNvSpPr/>
          <p:nvPr/>
        </p:nvSpPr>
        <p:spPr>
          <a:xfrm>
            <a:off x="857224" y="221455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5" name="Bildobjekt 4"/>
          <p:cNvPicPr/>
          <p:nvPr/>
        </p:nvPicPr>
        <p:blipFill>
          <a:blip r:embed="rId2" cstate="print"/>
          <a:srcRect l="25695" t="8620" r="30082" b="28583"/>
          <a:stretch>
            <a:fillRect/>
          </a:stretch>
        </p:blipFill>
        <p:spPr bwMode="auto">
          <a:xfrm>
            <a:off x="285720" y="642918"/>
            <a:ext cx="4214842" cy="6000792"/>
          </a:xfrm>
          <a:prstGeom prst="rect">
            <a:avLst/>
          </a:prstGeom>
          <a:ln w="190500" cap="sq">
            <a:solidFill>
              <a:srgbClr val="000000"/>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7" name="Likbent triangel 6"/>
          <p:cNvSpPr/>
          <p:nvPr/>
        </p:nvSpPr>
        <p:spPr>
          <a:xfrm>
            <a:off x="857224" y="228599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8" name="textruta 7"/>
          <p:cNvSpPr txBox="1"/>
          <p:nvPr/>
        </p:nvSpPr>
        <p:spPr>
          <a:xfrm>
            <a:off x="357158" y="214290"/>
            <a:ext cx="3714776" cy="400110"/>
          </a:xfrm>
          <a:prstGeom prst="rect">
            <a:avLst/>
          </a:prstGeom>
          <a:noFill/>
        </p:spPr>
        <p:txBody>
          <a:bodyPr wrap="square" rtlCol="0">
            <a:spAutoFit/>
          </a:bodyPr>
          <a:lstStyle>
            <a:defPPr>
              <a:defRPr lang="sv-SE"/>
            </a:defPPr>
            <a:lvl1pPr>
              <a:defRPr sz="2000" b="1">
                <a:solidFill>
                  <a:srgbClr val="E90118"/>
                </a:solidFill>
                <a:latin typeface="Times New Roman" pitchFamily="18" charset="0"/>
                <a:cs typeface="Times New Roman" pitchFamily="18" charset="0"/>
              </a:defRPr>
            </a:lvl1pPr>
          </a:lstStyle>
          <a:p>
            <a:r>
              <a:rPr lang="sv-SE" dirty="0"/>
              <a:t>Övning: Bollkontroll</a:t>
            </a:r>
          </a:p>
        </p:txBody>
      </p:sp>
      <p:sp>
        <p:nvSpPr>
          <p:cNvPr id="9" name="textruta 8"/>
          <p:cNvSpPr txBox="1"/>
          <p:nvPr/>
        </p:nvSpPr>
        <p:spPr>
          <a:xfrm>
            <a:off x="4714876" y="1415678"/>
            <a:ext cx="4143404" cy="1077218"/>
          </a:xfrm>
          <a:prstGeom prst="rect">
            <a:avLst/>
          </a:prstGeom>
          <a:noFill/>
        </p:spPr>
        <p:txBody>
          <a:bodyPr wrap="square" rtlCol="0">
            <a:spAutoFit/>
          </a:bodyPr>
          <a:lstStyle/>
          <a:p>
            <a:r>
              <a:rPr lang="sv-SE" sz="1600" dirty="0">
                <a:solidFill>
                  <a:srgbClr val="000000"/>
                </a:solidFill>
              </a:rPr>
              <a:t>1. Spelarna springer/går slalom mellan konerna där ”klubban skall jobba”. Det är viktigt att kroppen inte följer med mellan konerna. Detta för att man vill träna rörelsen med klubban.</a:t>
            </a:r>
          </a:p>
        </p:txBody>
      </p:sp>
      <p:sp>
        <p:nvSpPr>
          <p:cNvPr id="10" name="textruta 9"/>
          <p:cNvSpPr txBox="1"/>
          <p:nvPr/>
        </p:nvSpPr>
        <p:spPr>
          <a:xfrm>
            <a:off x="4714876" y="3786190"/>
            <a:ext cx="4071966" cy="1569660"/>
          </a:xfrm>
          <a:prstGeom prst="rect">
            <a:avLst/>
          </a:prstGeom>
          <a:noFill/>
        </p:spPr>
        <p:txBody>
          <a:bodyPr wrap="square" rtlCol="0">
            <a:spAutoFit/>
          </a:bodyPr>
          <a:lstStyle/>
          <a:p>
            <a:pPr lvl="0"/>
            <a:r>
              <a:rPr lang="sv-SE" sz="1600" dirty="0">
                <a:solidFill>
                  <a:srgbClr val="000000"/>
                </a:solidFill>
              </a:rPr>
              <a:t>2. Hinderbana, där bara fantasin och spelarnas förmåga sätter gränser. Våga sätta in olika hinder ex. en stol som man kan tunnla eller en tunn madrass att springa på. Allt för att göra det roligt samtidigt som spelarna lär sig att kontrollera bollen mot olika hinder. </a:t>
            </a:r>
          </a:p>
        </p:txBody>
      </p:sp>
      <p:sp>
        <p:nvSpPr>
          <p:cNvPr id="11" name="Multiplicera 10"/>
          <p:cNvSpPr/>
          <p:nvPr/>
        </p:nvSpPr>
        <p:spPr>
          <a:xfrm flipV="1">
            <a:off x="928662" y="92867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Multiplicera 11"/>
          <p:cNvSpPr/>
          <p:nvPr/>
        </p:nvSpPr>
        <p:spPr>
          <a:xfrm flipV="1">
            <a:off x="1142976" y="7857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Multiplicera 12"/>
          <p:cNvSpPr/>
          <p:nvPr/>
        </p:nvSpPr>
        <p:spPr>
          <a:xfrm flipV="1">
            <a:off x="1357290" y="7857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Likbent triangel 13"/>
          <p:cNvSpPr/>
          <p:nvPr/>
        </p:nvSpPr>
        <p:spPr>
          <a:xfrm>
            <a:off x="857224" y="200024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5" name="Likbent triangel 14"/>
          <p:cNvSpPr/>
          <p:nvPr/>
        </p:nvSpPr>
        <p:spPr>
          <a:xfrm>
            <a:off x="857224" y="135729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6" name="Likbent triangel 15"/>
          <p:cNvSpPr/>
          <p:nvPr/>
        </p:nvSpPr>
        <p:spPr>
          <a:xfrm>
            <a:off x="857224" y="164305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Ellips 16"/>
          <p:cNvSpPr/>
          <p:nvPr/>
        </p:nvSpPr>
        <p:spPr>
          <a:xfrm flipH="1">
            <a:off x="1214414" y="1142984"/>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8" name="Ellips 17"/>
          <p:cNvSpPr/>
          <p:nvPr/>
        </p:nvSpPr>
        <p:spPr>
          <a:xfrm flipH="1">
            <a:off x="1214414" y="1285860"/>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9" name="Ellips 18"/>
          <p:cNvSpPr/>
          <p:nvPr/>
        </p:nvSpPr>
        <p:spPr>
          <a:xfrm flipH="1">
            <a:off x="857224" y="1214422"/>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0" name="Ellips 19"/>
          <p:cNvSpPr/>
          <p:nvPr/>
        </p:nvSpPr>
        <p:spPr>
          <a:xfrm flipH="1">
            <a:off x="1285852" y="1071546"/>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1" name="Ellips 20"/>
          <p:cNvSpPr/>
          <p:nvPr/>
        </p:nvSpPr>
        <p:spPr>
          <a:xfrm flipH="1">
            <a:off x="1357290" y="1214422"/>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2" name="Likbent triangel 21"/>
          <p:cNvSpPr/>
          <p:nvPr/>
        </p:nvSpPr>
        <p:spPr>
          <a:xfrm>
            <a:off x="1428728" y="414338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3" name="Likbent triangel 22"/>
          <p:cNvSpPr/>
          <p:nvPr/>
        </p:nvSpPr>
        <p:spPr>
          <a:xfrm>
            <a:off x="3643306" y="385762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4" name="Likbent triangel 23"/>
          <p:cNvSpPr/>
          <p:nvPr/>
        </p:nvSpPr>
        <p:spPr>
          <a:xfrm>
            <a:off x="1714480" y="378619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5" name="Likbent triangel 24"/>
          <p:cNvSpPr/>
          <p:nvPr/>
        </p:nvSpPr>
        <p:spPr>
          <a:xfrm>
            <a:off x="2071670" y="414338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6" name="Likbent triangel 25"/>
          <p:cNvSpPr/>
          <p:nvPr/>
        </p:nvSpPr>
        <p:spPr>
          <a:xfrm>
            <a:off x="1142976" y="378619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7" name="Multiplicera 26"/>
          <p:cNvSpPr/>
          <p:nvPr/>
        </p:nvSpPr>
        <p:spPr>
          <a:xfrm flipV="1">
            <a:off x="714348" y="378619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8" name="Multiplicera 27"/>
          <p:cNvSpPr/>
          <p:nvPr/>
        </p:nvSpPr>
        <p:spPr>
          <a:xfrm flipV="1">
            <a:off x="571472" y="407194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9" name="Multiplicera 28"/>
          <p:cNvSpPr/>
          <p:nvPr/>
        </p:nvSpPr>
        <p:spPr>
          <a:xfrm flipV="1">
            <a:off x="571472" y="43576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0" name="Ellips 29"/>
          <p:cNvSpPr/>
          <p:nvPr/>
        </p:nvSpPr>
        <p:spPr>
          <a:xfrm flipH="1">
            <a:off x="928662" y="4143380"/>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1" name="Ellips 30"/>
          <p:cNvSpPr/>
          <p:nvPr/>
        </p:nvSpPr>
        <p:spPr>
          <a:xfrm flipH="1">
            <a:off x="785786" y="4214818"/>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2" name="Ellips 31"/>
          <p:cNvSpPr/>
          <p:nvPr/>
        </p:nvSpPr>
        <p:spPr>
          <a:xfrm flipH="1">
            <a:off x="928662" y="4357694"/>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3" name="Ellips 32"/>
          <p:cNvSpPr/>
          <p:nvPr/>
        </p:nvSpPr>
        <p:spPr>
          <a:xfrm flipH="1">
            <a:off x="928662" y="3929066"/>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4" name="Ellips 33"/>
          <p:cNvSpPr/>
          <p:nvPr/>
        </p:nvSpPr>
        <p:spPr>
          <a:xfrm flipH="1">
            <a:off x="857224" y="4429132"/>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5" name="Höger 34"/>
          <p:cNvSpPr/>
          <p:nvPr/>
        </p:nvSpPr>
        <p:spPr>
          <a:xfrm rot="5400000">
            <a:off x="2143108" y="5143512"/>
            <a:ext cx="428628" cy="285752"/>
          </a:xfrm>
          <a:prstGeom prst="rightArrow">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6" name="Likbent triangel 35"/>
          <p:cNvSpPr/>
          <p:nvPr/>
        </p:nvSpPr>
        <p:spPr>
          <a:xfrm>
            <a:off x="857224" y="257174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7" name="Likbent triangel 36"/>
          <p:cNvSpPr/>
          <p:nvPr/>
        </p:nvSpPr>
        <p:spPr>
          <a:xfrm>
            <a:off x="1571604" y="257174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8" name="Frihandsfigur 37"/>
          <p:cNvSpPr/>
          <p:nvPr/>
        </p:nvSpPr>
        <p:spPr>
          <a:xfrm>
            <a:off x="624625" y="1249251"/>
            <a:ext cx="1448874" cy="1618445"/>
          </a:xfrm>
          <a:custGeom>
            <a:avLst/>
            <a:gdLst>
              <a:gd name="connsiteX0" fmla="*/ 315533 w 1448874"/>
              <a:gd name="connsiteY0" fmla="*/ 0 h 1618445"/>
              <a:gd name="connsiteX1" fmla="*/ 148107 w 1448874"/>
              <a:gd name="connsiteY1" fmla="*/ 296214 h 1618445"/>
              <a:gd name="connsiteX2" fmla="*/ 457200 w 1448874"/>
              <a:gd name="connsiteY2" fmla="*/ 334850 h 1618445"/>
              <a:gd name="connsiteX3" fmla="*/ 482958 w 1448874"/>
              <a:gd name="connsiteY3" fmla="*/ 579549 h 1618445"/>
              <a:gd name="connsiteX4" fmla="*/ 160986 w 1448874"/>
              <a:gd name="connsiteY4" fmla="*/ 746974 h 1618445"/>
              <a:gd name="connsiteX5" fmla="*/ 109471 w 1448874"/>
              <a:gd name="connsiteY5" fmla="*/ 824248 h 1618445"/>
              <a:gd name="connsiteX6" fmla="*/ 70834 w 1448874"/>
              <a:gd name="connsiteY6" fmla="*/ 914400 h 1618445"/>
              <a:gd name="connsiteX7" fmla="*/ 534474 w 1448874"/>
              <a:gd name="connsiteY7" fmla="*/ 1081825 h 1618445"/>
              <a:gd name="connsiteX8" fmla="*/ 225381 w 1448874"/>
              <a:gd name="connsiteY8" fmla="*/ 1326524 h 1618445"/>
              <a:gd name="connsiteX9" fmla="*/ 83713 w 1448874"/>
              <a:gd name="connsiteY9" fmla="*/ 1442434 h 1618445"/>
              <a:gd name="connsiteX10" fmla="*/ 264017 w 1448874"/>
              <a:gd name="connsiteY10" fmla="*/ 1596980 h 1618445"/>
              <a:gd name="connsiteX11" fmla="*/ 1191296 w 1448874"/>
              <a:gd name="connsiteY11" fmla="*/ 1571222 h 1618445"/>
              <a:gd name="connsiteX12" fmla="*/ 1384479 w 1448874"/>
              <a:gd name="connsiteY12" fmla="*/ 1390918 h 1618445"/>
              <a:gd name="connsiteX13" fmla="*/ 1448874 w 1448874"/>
              <a:gd name="connsiteY13" fmla="*/ 1223493 h 16184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48874" h="1618445">
                <a:moveTo>
                  <a:pt x="315533" y="0"/>
                </a:moveTo>
                <a:cubicBezTo>
                  <a:pt x="220014" y="120203"/>
                  <a:pt x="124496" y="240406"/>
                  <a:pt x="148107" y="296214"/>
                </a:cubicBezTo>
                <a:cubicBezTo>
                  <a:pt x="171718" y="352022"/>
                  <a:pt x="401392" y="287628"/>
                  <a:pt x="457200" y="334850"/>
                </a:cubicBezTo>
                <a:cubicBezTo>
                  <a:pt x="513009" y="382073"/>
                  <a:pt x="532327" y="510862"/>
                  <a:pt x="482958" y="579549"/>
                </a:cubicBezTo>
                <a:cubicBezTo>
                  <a:pt x="433589" y="648236"/>
                  <a:pt x="223234" y="706191"/>
                  <a:pt x="160986" y="746974"/>
                </a:cubicBezTo>
                <a:cubicBezTo>
                  <a:pt x="98738" y="787757"/>
                  <a:pt x="124496" y="796344"/>
                  <a:pt x="109471" y="824248"/>
                </a:cubicBezTo>
                <a:cubicBezTo>
                  <a:pt x="94446" y="852152"/>
                  <a:pt x="0" y="871471"/>
                  <a:pt x="70834" y="914400"/>
                </a:cubicBezTo>
                <a:cubicBezTo>
                  <a:pt x="141668" y="957329"/>
                  <a:pt x="508716" y="1013138"/>
                  <a:pt x="534474" y="1081825"/>
                </a:cubicBezTo>
                <a:cubicBezTo>
                  <a:pt x="560232" y="1150512"/>
                  <a:pt x="300508" y="1266423"/>
                  <a:pt x="225381" y="1326524"/>
                </a:cubicBezTo>
                <a:cubicBezTo>
                  <a:pt x="150254" y="1386626"/>
                  <a:pt x="77274" y="1397358"/>
                  <a:pt x="83713" y="1442434"/>
                </a:cubicBezTo>
                <a:cubicBezTo>
                  <a:pt x="90152" y="1487510"/>
                  <a:pt x="79420" y="1575515"/>
                  <a:pt x="264017" y="1596980"/>
                </a:cubicBezTo>
                <a:cubicBezTo>
                  <a:pt x="448614" y="1618445"/>
                  <a:pt x="1004552" y="1605566"/>
                  <a:pt x="1191296" y="1571222"/>
                </a:cubicBezTo>
                <a:cubicBezTo>
                  <a:pt x="1378040" y="1536878"/>
                  <a:pt x="1341549" y="1448873"/>
                  <a:pt x="1384479" y="1390918"/>
                </a:cubicBezTo>
                <a:cubicBezTo>
                  <a:pt x="1427409" y="1332963"/>
                  <a:pt x="1438141" y="1278228"/>
                  <a:pt x="1448874" y="1223493"/>
                </a:cubicBezTo>
              </a:path>
            </a:pathLst>
          </a:custGeom>
          <a:ln>
            <a:solidFill>
              <a:srgbClr val="0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sv-SE"/>
          </a:p>
        </p:txBody>
      </p:sp>
      <p:sp>
        <p:nvSpPr>
          <p:cNvPr id="39" name="Höger 38"/>
          <p:cNvSpPr/>
          <p:nvPr/>
        </p:nvSpPr>
        <p:spPr>
          <a:xfrm rot="16976516">
            <a:off x="1888067" y="2090788"/>
            <a:ext cx="428628" cy="285752"/>
          </a:xfrm>
          <a:prstGeom prst="rightArrow">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40" name="Rak 39"/>
          <p:cNvCxnSpPr/>
          <p:nvPr/>
        </p:nvCxnSpPr>
        <p:spPr>
          <a:xfrm rot="5400000">
            <a:off x="2445174" y="4055628"/>
            <a:ext cx="396000" cy="0"/>
          </a:xfrm>
          <a:prstGeom prst="line">
            <a:avLst/>
          </a:prstGeom>
          <a:ln/>
        </p:spPr>
        <p:style>
          <a:lnRef idx="1">
            <a:schemeClr val="dk1"/>
          </a:lnRef>
          <a:fillRef idx="0">
            <a:schemeClr val="dk1"/>
          </a:fillRef>
          <a:effectRef idx="0">
            <a:schemeClr val="dk1"/>
          </a:effectRef>
          <a:fontRef idx="minor">
            <a:schemeClr val="tx1"/>
          </a:fontRef>
        </p:style>
      </p:cxnSp>
      <p:cxnSp>
        <p:nvCxnSpPr>
          <p:cNvPr id="41" name="Rak 40"/>
          <p:cNvCxnSpPr/>
          <p:nvPr/>
        </p:nvCxnSpPr>
        <p:spPr>
          <a:xfrm rot="5400000">
            <a:off x="3643306" y="4572008"/>
            <a:ext cx="571504" cy="0"/>
          </a:xfrm>
          <a:prstGeom prst="line">
            <a:avLst/>
          </a:prstGeom>
        </p:spPr>
        <p:style>
          <a:lnRef idx="1">
            <a:schemeClr val="dk1"/>
          </a:lnRef>
          <a:fillRef idx="0">
            <a:schemeClr val="dk1"/>
          </a:fillRef>
          <a:effectRef idx="0">
            <a:schemeClr val="dk1"/>
          </a:effectRef>
          <a:fontRef idx="minor">
            <a:schemeClr val="tx1"/>
          </a:fontRef>
        </p:style>
      </p:cxnSp>
      <p:cxnSp>
        <p:nvCxnSpPr>
          <p:cNvPr id="42" name="Rak 41"/>
          <p:cNvCxnSpPr/>
          <p:nvPr/>
        </p:nvCxnSpPr>
        <p:spPr>
          <a:xfrm rot="10800000">
            <a:off x="2643174" y="4071942"/>
            <a:ext cx="214314" cy="0"/>
          </a:xfrm>
          <a:prstGeom prst="line">
            <a:avLst/>
          </a:prstGeom>
          <a:ln/>
        </p:spPr>
        <p:style>
          <a:lnRef idx="1">
            <a:schemeClr val="dk1"/>
          </a:lnRef>
          <a:fillRef idx="0">
            <a:schemeClr val="dk1"/>
          </a:fillRef>
          <a:effectRef idx="0">
            <a:schemeClr val="dk1"/>
          </a:effectRef>
          <a:fontRef idx="minor">
            <a:schemeClr val="tx1"/>
          </a:fontRef>
        </p:style>
      </p:cxnSp>
      <p:cxnSp>
        <p:nvCxnSpPr>
          <p:cNvPr id="43" name="Rak 42"/>
          <p:cNvCxnSpPr/>
          <p:nvPr/>
        </p:nvCxnSpPr>
        <p:spPr>
          <a:xfrm rot="5400000">
            <a:off x="2750331" y="4179099"/>
            <a:ext cx="214314" cy="0"/>
          </a:xfrm>
          <a:prstGeom prst="line">
            <a:avLst/>
          </a:prstGeom>
          <a:ln/>
        </p:spPr>
        <p:style>
          <a:lnRef idx="1">
            <a:schemeClr val="dk1"/>
          </a:lnRef>
          <a:fillRef idx="0">
            <a:schemeClr val="dk1"/>
          </a:fillRef>
          <a:effectRef idx="0">
            <a:schemeClr val="dk1"/>
          </a:effectRef>
          <a:fontRef idx="minor">
            <a:schemeClr val="tx1"/>
          </a:fontRef>
        </p:style>
      </p:cxnSp>
      <p:cxnSp>
        <p:nvCxnSpPr>
          <p:cNvPr id="44" name="Rak 43"/>
          <p:cNvCxnSpPr/>
          <p:nvPr/>
        </p:nvCxnSpPr>
        <p:spPr>
          <a:xfrm>
            <a:off x="3571868" y="4286256"/>
            <a:ext cx="357190" cy="0"/>
          </a:xfrm>
          <a:prstGeom prst="line">
            <a:avLst/>
          </a:prstGeom>
        </p:spPr>
        <p:style>
          <a:lnRef idx="1">
            <a:schemeClr val="dk1"/>
          </a:lnRef>
          <a:fillRef idx="0">
            <a:schemeClr val="dk1"/>
          </a:fillRef>
          <a:effectRef idx="0">
            <a:schemeClr val="dk1"/>
          </a:effectRef>
          <a:fontRef idx="minor">
            <a:schemeClr val="tx1"/>
          </a:fontRef>
        </p:style>
      </p:cxnSp>
      <p:cxnSp>
        <p:nvCxnSpPr>
          <p:cNvPr id="45" name="Rak 44"/>
          <p:cNvCxnSpPr/>
          <p:nvPr/>
        </p:nvCxnSpPr>
        <p:spPr>
          <a:xfrm rot="5400000">
            <a:off x="3286116" y="4572008"/>
            <a:ext cx="571504" cy="0"/>
          </a:xfrm>
          <a:prstGeom prst="line">
            <a:avLst/>
          </a:prstGeom>
        </p:spPr>
        <p:style>
          <a:lnRef idx="1">
            <a:schemeClr val="dk1"/>
          </a:lnRef>
          <a:fillRef idx="0">
            <a:schemeClr val="dk1"/>
          </a:fillRef>
          <a:effectRef idx="0">
            <a:schemeClr val="dk1"/>
          </a:effectRef>
          <a:fontRef idx="minor">
            <a:schemeClr val="tx1"/>
          </a:fontRef>
        </p:style>
      </p:cxnSp>
      <p:cxnSp>
        <p:nvCxnSpPr>
          <p:cNvPr id="46" name="Rak 45"/>
          <p:cNvCxnSpPr/>
          <p:nvPr/>
        </p:nvCxnSpPr>
        <p:spPr>
          <a:xfrm>
            <a:off x="3571868" y="4857760"/>
            <a:ext cx="357190" cy="0"/>
          </a:xfrm>
          <a:prstGeom prst="line">
            <a:avLst/>
          </a:prstGeom>
        </p:spPr>
        <p:style>
          <a:lnRef idx="1">
            <a:schemeClr val="dk1"/>
          </a:lnRef>
          <a:fillRef idx="0">
            <a:schemeClr val="dk1"/>
          </a:fillRef>
          <a:effectRef idx="0">
            <a:schemeClr val="dk1"/>
          </a:effectRef>
          <a:fontRef idx="minor">
            <a:schemeClr val="tx1"/>
          </a:fontRef>
        </p:style>
      </p:cxnSp>
      <p:sp>
        <p:nvSpPr>
          <p:cNvPr id="47" name="Likbent triangel 46"/>
          <p:cNvSpPr/>
          <p:nvPr/>
        </p:nvSpPr>
        <p:spPr>
          <a:xfrm>
            <a:off x="3643306" y="535782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8" name="Likbent triangel 47"/>
          <p:cNvSpPr/>
          <p:nvPr/>
        </p:nvSpPr>
        <p:spPr>
          <a:xfrm>
            <a:off x="2571736" y="492919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9" name="Frihandsfigur 48"/>
          <p:cNvSpPr/>
          <p:nvPr/>
        </p:nvSpPr>
        <p:spPr>
          <a:xfrm>
            <a:off x="991673" y="3625403"/>
            <a:ext cx="1481071" cy="807076"/>
          </a:xfrm>
          <a:custGeom>
            <a:avLst/>
            <a:gdLst>
              <a:gd name="connsiteX0" fmla="*/ 0 w 1481071"/>
              <a:gd name="connsiteY0" fmla="*/ 238259 h 807076"/>
              <a:gd name="connsiteX1" fmla="*/ 283335 w 1481071"/>
              <a:gd name="connsiteY1" fmla="*/ 45076 h 807076"/>
              <a:gd name="connsiteX2" fmla="*/ 360609 w 1481071"/>
              <a:gd name="connsiteY2" fmla="*/ 508715 h 807076"/>
              <a:gd name="connsiteX3" fmla="*/ 360609 w 1481071"/>
              <a:gd name="connsiteY3" fmla="*/ 740535 h 807076"/>
              <a:gd name="connsiteX4" fmla="*/ 708338 w 1481071"/>
              <a:gd name="connsiteY4" fmla="*/ 689020 h 807076"/>
              <a:gd name="connsiteX5" fmla="*/ 592428 w 1481071"/>
              <a:gd name="connsiteY5" fmla="*/ 173865 h 807076"/>
              <a:gd name="connsiteX6" fmla="*/ 901521 w 1481071"/>
              <a:gd name="connsiteY6" fmla="*/ 96591 h 807076"/>
              <a:gd name="connsiteX7" fmla="*/ 1004552 w 1481071"/>
              <a:gd name="connsiteY7" fmla="*/ 727656 h 807076"/>
              <a:gd name="connsiteX8" fmla="*/ 1481071 w 1481071"/>
              <a:gd name="connsiteY8" fmla="*/ 573110 h 8070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81071" h="807076">
                <a:moveTo>
                  <a:pt x="0" y="238259"/>
                </a:moveTo>
                <a:cubicBezTo>
                  <a:pt x="111616" y="119129"/>
                  <a:pt x="223233" y="0"/>
                  <a:pt x="283335" y="45076"/>
                </a:cubicBezTo>
                <a:cubicBezTo>
                  <a:pt x="343437" y="90152"/>
                  <a:pt x="347730" y="392805"/>
                  <a:pt x="360609" y="508715"/>
                </a:cubicBezTo>
                <a:cubicBezTo>
                  <a:pt x="373488" y="624625"/>
                  <a:pt x="302654" y="710484"/>
                  <a:pt x="360609" y="740535"/>
                </a:cubicBezTo>
                <a:cubicBezTo>
                  <a:pt x="418564" y="770586"/>
                  <a:pt x="669702" y="783465"/>
                  <a:pt x="708338" y="689020"/>
                </a:cubicBezTo>
                <a:cubicBezTo>
                  <a:pt x="746974" y="594575"/>
                  <a:pt x="560231" y="272603"/>
                  <a:pt x="592428" y="173865"/>
                </a:cubicBezTo>
                <a:cubicBezTo>
                  <a:pt x="624625" y="75127"/>
                  <a:pt x="832834" y="4292"/>
                  <a:pt x="901521" y="96591"/>
                </a:cubicBezTo>
                <a:cubicBezTo>
                  <a:pt x="970208" y="188890"/>
                  <a:pt x="907960" y="648236"/>
                  <a:pt x="1004552" y="727656"/>
                </a:cubicBezTo>
                <a:cubicBezTo>
                  <a:pt x="1101144" y="807076"/>
                  <a:pt x="1291107" y="690093"/>
                  <a:pt x="1481071" y="57311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50" name="Rak 49"/>
          <p:cNvCxnSpPr/>
          <p:nvPr/>
        </p:nvCxnSpPr>
        <p:spPr>
          <a:xfrm rot="10800000">
            <a:off x="2643174" y="4286256"/>
            <a:ext cx="71438" cy="0"/>
          </a:xfrm>
          <a:prstGeom prst="line">
            <a:avLst/>
          </a:prstGeom>
          <a:ln/>
        </p:spPr>
        <p:style>
          <a:lnRef idx="1">
            <a:schemeClr val="dk1"/>
          </a:lnRef>
          <a:fillRef idx="0">
            <a:schemeClr val="dk1"/>
          </a:fillRef>
          <a:effectRef idx="0">
            <a:schemeClr val="dk1"/>
          </a:effectRef>
          <a:fontRef idx="minor">
            <a:schemeClr val="tx1"/>
          </a:fontRef>
        </p:style>
      </p:cxnSp>
      <p:cxnSp>
        <p:nvCxnSpPr>
          <p:cNvPr id="51" name="Rak 50"/>
          <p:cNvCxnSpPr/>
          <p:nvPr/>
        </p:nvCxnSpPr>
        <p:spPr>
          <a:xfrm rot="10800000">
            <a:off x="2500298" y="4286256"/>
            <a:ext cx="71438" cy="0"/>
          </a:xfrm>
          <a:prstGeom prst="line">
            <a:avLst/>
          </a:prstGeom>
          <a:ln/>
        </p:spPr>
        <p:style>
          <a:lnRef idx="1">
            <a:schemeClr val="dk1"/>
          </a:lnRef>
          <a:fillRef idx="0">
            <a:schemeClr val="dk1"/>
          </a:fillRef>
          <a:effectRef idx="0">
            <a:schemeClr val="dk1"/>
          </a:effectRef>
          <a:fontRef idx="minor">
            <a:schemeClr val="tx1"/>
          </a:fontRef>
        </p:style>
      </p:cxnSp>
      <p:cxnSp>
        <p:nvCxnSpPr>
          <p:cNvPr id="52" name="Rak 51"/>
          <p:cNvCxnSpPr/>
          <p:nvPr/>
        </p:nvCxnSpPr>
        <p:spPr>
          <a:xfrm rot="10800000">
            <a:off x="2786050" y="4286256"/>
            <a:ext cx="71438" cy="0"/>
          </a:xfrm>
          <a:prstGeom prst="line">
            <a:avLst/>
          </a:prstGeom>
          <a:ln/>
        </p:spPr>
        <p:style>
          <a:lnRef idx="1">
            <a:schemeClr val="dk1"/>
          </a:lnRef>
          <a:fillRef idx="0">
            <a:schemeClr val="dk1"/>
          </a:fillRef>
          <a:effectRef idx="0">
            <a:schemeClr val="dk1"/>
          </a:effectRef>
          <a:fontRef idx="minor">
            <a:schemeClr val="tx1"/>
          </a:fontRef>
        </p:style>
      </p:cxnSp>
      <p:cxnSp>
        <p:nvCxnSpPr>
          <p:cNvPr id="53" name="Rak 52"/>
          <p:cNvCxnSpPr/>
          <p:nvPr/>
        </p:nvCxnSpPr>
        <p:spPr>
          <a:xfrm rot="10800000">
            <a:off x="2928926" y="4286256"/>
            <a:ext cx="71438" cy="0"/>
          </a:xfrm>
          <a:prstGeom prst="line">
            <a:avLst/>
          </a:prstGeom>
          <a:ln/>
        </p:spPr>
        <p:style>
          <a:lnRef idx="1">
            <a:schemeClr val="dk1"/>
          </a:lnRef>
          <a:fillRef idx="0">
            <a:schemeClr val="dk1"/>
          </a:fillRef>
          <a:effectRef idx="0">
            <a:schemeClr val="dk1"/>
          </a:effectRef>
          <a:fontRef idx="minor">
            <a:schemeClr val="tx1"/>
          </a:fontRef>
        </p:style>
      </p:cxnSp>
      <p:sp>
        <p:nvSpPr>
          <p:cNvPr id="54" name="Frihandsfigur 53"/>
          <p:cNvSpPr/>
          <p:nvPr/>
        </p:nvSpPr>
        <p:spPr>
          <a:xfrm>
            <a:off x="2395470" y="3704822"/>
            <a:ext cx="802783" cy="530181"/>
          </a:xfrm>
          <a:custGeom>
            <a:avLst/>
            <a:gdLst>
              <a:gd name="connsiteX0" fmla="*/ 0 w 802783"/>
              <a:gd name="connsiteY0" fmla="*/ 352023 h 530181"/>
              <a:gd name="connsiteX1" fmla="*/ 283336 w 802783"/>
              <a:gd name="connsiteY1" fmla="*/ 17172 h 530181"/>
              <a:gd name="connsiteX2" fmla="*/ 721217 w 802783"/>
              <a:gd name="connsiteY2" fmla="*/ 455054 h 530181"/>
              <a:gd name="connsiteX3" fmla="*/ 772733 w 802783"/>
              <a:gd name="connsiteY3" fmla="*/ 467933 h 530181"/>
            </a:gdLst>
            <a:ahLst/>
            <a:cxnLst>
              <a:cxn ang="0">
                <a:pos x="connsiteX0" y="connsiteY0"/>
              </a:cxn>
              <a:cxn ang="0">
                <a:pos x="connsiteX1" y="connsiteY1"/>
              </a:cxn>
              <a:cxn ang="0">
                <a:pos x="connsiteX2" y="connsiteY2"/>
              </a:cxn>
              <a:cxn ang="0">
                <a:pos x="connsiteX3" y="connsiteY3"/>
              </a:cxn>
            </a:cxnLst>
            <a:rect l="l" t="t" r="r" b="b"/>
            <a:pathLst>
              <a:path w="802783" h="530181">
                <a:moveTo>
                  <a:pt x="0" y="352023"/>
                </a:moveTo>
                <a:cubicBezTo>
                  <a:pt x="81566" y="176011"/>
                  <a:pt x="163133" y="0"/>
                  <a:pt x="283336" y="17172"/>
                </a:cubicBezTo>
                <a:cubicBezTo>
                  <a:pt x="403539" y="34344"/>
                  <a:pt x="639651" y="379927"/>
                  <a:pt x="721217" y="455054"/>
                </a:cubicBezTo>
                <a:cubicBezTo>
                  <a:pt x="802783" y="530181"/>
                  <a:pt x="787758" y="499057"/>
                  <a:pt x="772733" y="467933"/>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55" name="Frihandsfigur 54"/>
          <p:cNvSpPr/>
          <p:nvPr/>
        </p:nvSpPr>
        <p:spPr>
          <a:xfrm>
            <a:off x="2343955" y="3704822"/>
            <a:ext cx="1669961" cy="2060621"/>
          </a:xfrm>
          <a:custGeom>
            <a:avLst/>
            <a:gdLst>
              <a:gd name="connsiteX0" fmla="*/ 953037 w 1669961"/>
              <a:gd name="connsiteY0" fmla="*/ 403539 h 2060621"/>
              <a:gd name="connsiteX1" fmla="*/ 1390918 w 1669961"/>
              <a:gd name="connsiteY1" fmla="*/ 17172 h 2060621"/>
              <a:gd name="connsiteX2" fmla="*/ 1661375 w 1669961"/>
              <a:gd name="connsiteY2" fmla="*/ 300508 h 2060621"/>
              <a:gd name="connsiteX3" fmla="*/ 1339403 w 1669961"/>
              <a:gd name="connsiteY3" fmla="*/ 506570 h 2060621"/>
              <a:gd name="connsiteX4" fmla="*/ 1468191 w 1669961"/>
              <a:gd name="connsiteY4" fmla="*/ 635358 h 2060621"/>
              <a:gd name="connsiteX5" fmla="*/ 1390918 w 1669961"/>
              <a:gd name="connsiteY5" fmla="*/ 751268 h 2060621"/>
              <a:gd name="connsiteX6" fmla="*/ 1493949 w 1669961"/>
              <a:gd name="connsiteY6" fmla="*/ 841420 h 2060621"/>
              <a:gd name="connsiteX7" fmla="*/ 1378039 w 1669961"/>
              <a:gd name="connsiteY7" fmla="*/ 1034603 h 2060621"/>
              <a:gd name="connsiteX8" fmla="*/ 1493949 w 1669961"/>
              <a:gd name="connsiteY8" fmla="*/ 1137634 h 2060621"/>
              <a:gd name="connsiteX9" fmla="*/ 1416676 w 1669961"/>
              <a:gd name="connsiteY9" fmla="*/ 1240665 h 2060621"/>
              <a:gd name="connsiteX10" fmla="*/ 1506828 w 1669961"/>
              <a:gd name="connsiteY10" fmla="*/ 1369454 h 2060621"/>
              <a:gd name="connsiteX11" fmla="*/ 1365160 w 1669961"/>
              <a:gd name="connsiteY11" fmla="*/ 1433848 h 2060621"/>
              <a:gd name="connsiteX12" fmla="*/ 1519707 w 1669961"/>
              <a:gd name="connsiteY12" fmla="*/ 1601274 h 2060621"/>
              <a:gd name="connsiteX13" fmla="*/ 1558344 w 1669961"/>
              <a:gd name="connsiteY13" fmla="*/ 1704305 h 2060621"/>
              <a:gd name="connsiteX14" fmla="*/ 1468191 w 1669961"/>
              <a:gd name="connsiteY14" fmla="*/ 1949003 h 2060621"/>
              <a:gd name="connsiteX15" fmla="*/ 1146220 w 1669961"/>
              <a:gd name="connsiteY15" fmla="*/ 1910367 h 2060621"/>
              <a:gd name="connsiteX16" fmla="*/ 270456 w 1669961"/>
              <a:gd name="connsiteY16" fmla="*/ 1047482 h 2060621"/>
              <a:gd name="connsiteX17" fmla="*/ 0 w 1669961"/>
              <a:gd name="connsiteY17" fmla="*/ 1266423 h 20606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669961" h="2060621">
                <a:moveTo>
                  <a:pt x="953037" y="403539"/>
                </a:moveTo>
                <a:cubicBezTo>
                  <a:pt x="1112949" y="218941"/>
                  <a:pt x="1272862" y="34344"/>
                  <a:pt x="1390918" y="17172"/>
                </a:cubicBezTo>
                <a:cubicBezTo>
                  <a:pt x="1508974" y="0"/>
                  <a:pt x="1669961" y="218942"/>
                  <a:pt x="1661375" y="300508"/>
                </a:cubicBezTo>
                <a:cubicBezTo>
                  <a:pt x="1652789" y="382074"/>
                  <a:pt x="1371600" y="450762"/>
                  <a:pt x="1339403" y="506570"/>
                </a:cubicBezTo>
                <a:cubicBezTo>
                  <a:pt x="1307206" y="562378"/>
                  <a:pt x="1459605" y="594575"/>
                  <a:pt x="1468191" y="635358"/>
                </a:cubicBezTo>
                <a:cubicBezTo>
                  <a:pt x="1476777" y="676141"/>
                  <a:pt x="1386625" y="716924"/>
                  <a:pt x="1390918" y="751268"/>
                </a:cubicBezTo>
                <a:cubicBezTo>
                  <a:pt x="1395211" y="785612"/>
                  <a:pt x="1496095" y="794198"/>
                  <a:pt x="1493949" y="841420"/>
                </a:cubicBezTo>
                <a:cubicBezTo>
                  <a:pt x="1491803" y="888642"/>
                  <a:pt x="1378039" y="985234"/>
                  <a:pt x="1378039" y="1034603"/>
                </a:cubicBezTo>
                <a:cubicBezTo>
                  <a:pt x="1378039" y="1083972"/>
                  <a:pt x="1487510" y="1103290"/>
                  <a:pt x="1493949" y="1137634"/>
                </a:cubicBezTo>
                <a:cubicBezTo>
                  <a:pt x="1500388" y="1171978"/>
                  <a:pt x="1414530" y="1202028"/>
                  <a:pt x="1416676" y="1240665"/>
                </a:cubicBezTo>
                <a:cubicBezTo>
                  <a:pt x="1418823" y="1279302"/>
                  <a:pt x="1515414" y="1337257"/>
                  <a:pt x="1506828" y="1369454"/>
                </a:cubicBezTo>
                <a:cubicBezTo>
                  <a:pt x="1498242" y="1401651"/>
                  <a:pt x="1363014" y="1395211"/>
                  <a:pt x="1365160" y="1433848"/>
                </a:cubicBezTo>
                <a:cubicBezTo>
                  <a:pt x="1367307" y="1472485"/>
                  <a:pt x="1487510" y="1556198"/>
                  <a:pt x="1519707" y="1601274"/>
                </a:cubicBezTo>
                <a:cubicBezTo>
                  <a:pt x="1551904" y="1646350"/>
                  <a:pt x="1566930" y="1646350"/>
                  <a:pt x="1558344" y="1704305"/>
                </a:cubicBezTo>
                <a:cubicBezTo>
                  <a:pt x="1549758" y="1762260"/>
                  <a:pt x="1536878" y="1914659"/>
                  <a:pt x="1468191" y="1949003"/>
                </a:cubicBezTo>
                <a:cubicBezTo>
                  <a:pt x="1399504" y="1983347"/>
                  <a:pt x="1345843" y="2060621"/>
                  <a:pt x="1146220" y="1910367"/>
                </a:cubicBezTo>
                <a:cubicBezTo>
                  <a:pt x="946598" y="1760114"/>
                  <a:pt x="461493" y="1154806"/>
                  <a:pt x="270456" y="1047482"/>
                </a:cubicBezTo>
                <a:cubicBezTo>
                  <a:pt x="79419" y="940158"/>
                  <a:pt x="39709" y="1103290"/>
                  <a:pt x="0" y="1266423"/>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56" name="Multiplicera 55"/>
          <p:cNvSpPr/>
          <p:nvPr/>
        </p:nvSpPr>
        <p:spPr>
          <a:xfrm flipV="1">
            <a:off x="2357422" y="400050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7" name="Multiplicera 56"/>
          <p:cNvSpPr/>
          <p:nvPr/>
        </p:nvSpPr>
        <p:spPr>
          <a:xfrm flipV="1">
            <a:off x="3071802" y="407194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59" name="Picture 5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textruta 5"/>
          <p:cNvSpPr txBox="1"/>
          <p:nvPr/>
        </p:nvSpPr>
        <p:spPr>
          <a:xfrm>
            <a:off x="357158" y="214290"/>
            <a:ext cx="3714776" cy="400110"/>
          </a:xfrm>
          <a:prstGeom prst="rect">
            <a:avLst/>
          </a:prstGeom>
          <a:noFill/>
        </p:spPr>
        <p:txBody>
          <a:bodyPr wrap="square" rtlCol="0">
            <a:spAutoFit/>
          </a:bodyPr>
          <a:lstStyle>
            <a:defPPr>
              <a:defRPr lang="sv-SE"/>
            </a:defPPr>
            <a:lvl1pPr>
              <a:defRPr sz="2000" b="1">
                <a:solidFill>
                  <a:srgbClr val="E90118"/>
                </a:solidFill>
                <a:latin typeface="Times New Roman" pitchFamily="18" charset="0"/>
                <a:cs typeface="Times New Roman" pitchFamily="18" charset="0"/>
              </a:defRPr>
            </a:lvl1pPr>
          </a:lstStyle>
          <a:p>
            <a:r>
              <a:rPr lang="sv-SE" dirty="0"/>
              <a:t>Syfte: Power play</a:t>
            </a:r>
          </a:p>
        </p:txBody>
      </p:sp>
      <p:sp>
        <p:nvSpPr>
          <p:cNvPr id="7" name="textruta 6"/>
          <p:cNvSpPr txBox="1"/>
          <p:nvPr/>
        </p:nvSpPr>
        <p:spPr>
          <a:xfrm>
            <a:off x="4714876" y="1412776"/>
            <a:ext cx="4143404" cy="4801314"/>
          </a:xfrm>
          <a:prstGeom prst="rect">
            <a:avLst/>
          </a:prstGeom>
          <a:noFill/>
        </p:spPr>
        <p:txBody>
          <a:bodyPr wrap="square" rtlCol="0">
            <a:spAutoFit/>
          </a:bodyPr>
          <a:lstStyle/>
          <a:p>
            <a:r>
              <a:rPr lang="sv-SE" sz="1600" dirty="0"/>
              <a:t>1. Paraply är den vanligaste uppställningen i Power play. Detta innebär att man har en </a:t>
            </a:r>
            <a:r>
              <a:rPr lang="sv-SE" sz="1600" dirty="0" err="1"/>
              <a:t>point</a:t>
            </a:r>
            <a:r>
              <a:rPr lang="sv-SE" sz="1600" dirty="0"/>
              <a:t>, två skyttar, en spelare framförmål och en bakom mål. </a:t>
            </a:r>
            <a:r>
              <a:rPr lang="sv-SE" sz="1600" dirty="0" err="1"/>
              <a:t>Pointen</a:t>
            </a:r>
            <a:r>
              <a:rPr lang="sv-SE" sz="1600" dirty="0"/>
              <a:t> och skyttarna passar varandra och blir avlastade av spelaren bakom mål. När dessa får läge så skjuter de. Spelaren framför mål rör sig i slottet och försöker göra sig spelbar för de övriga spelkamraterna.</a:t>
            </a:r>
          </a:p>
          <a:p>
            <a:r>
              <a:rPr lang="sv-SE" sz="1600" dirty="0"/>
              <a:t>Spelaren bakom mål rör sig från sida till sida, eller stannar på en bestämd, för att avlasta en skytt som ett passnings alternativ.</a:t>
            </a:r>
          </a:p>
          <a:p>
            <a:endParaRPr lang="sv-SE" sz="1600" dirty="0"/>
          </a:p>
          <a:p>
            <a:r>
              <a:rPr lang="sv-SE" sz="1600" dirty="0"/>
              <a:t>Bilden visar ett sätt att röra sig för att få en spelare fri i slottet. De två löpningarna sker simultant och det viktiga i Power play är att få passningarna att gå snabbt mellan spelarna</a:t>
            </a:r>
          </a:p>
          <a:p>
            <a:endParaRPr lang="sv-SE" sz="1600" dirty="0"/>
          </a:p>
          <a:p>
            <a:endParaRPr lang="sv-SE" sz="1600" dirty="0"/>
          </a:p>
          <a:p>
            <a:pPr lvl="0"/>
            <a:endParaRPr lang="sv-SE" dirty="0">
              <a:solidFill>
                <a:schemeClr val="bg1">
                  <a:lumMod val="50000"/>
                </a:schemeClr>
              </a:solidFill>
            </a:endParaRPr>
          </a:p>
        </p:txBody>
      </p:sp>
      <p:sp>
        <p:nvSpPr>
          <p:cNvPr id="8" name="Multiplicera 7"/>
          <p:cNvSpPr/>
          <p:nvPr/>
        </p:nvSpPr>
        <p:spPr>
          <a:xfrm flipV="1">
            <a:off x="2214546" y="350043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9" name="Multiplicera 8"/>
          <p:cNvSpPr/>
          <p:nvPr/>
        </p:nvSpPr>
        <p:spPr>
          <a:xfrm flipV="1">
            <a:off x="785786" y="264318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0" name="Bildobjekt 9" descr="Boll.png"/>
          <p:cNvPicPr>
            <a:picLocks noChangeAspect="1"/>
          </p:cNvPicPr>
          <p:nvPr/>
        </p:nvPicPr>
        <p:blipFill>
          <a:blip r:embed="rId3" cstate="print"/>
          <a:stretch>
            <a:fillRect/>
          </a:stretch>
        </p:blipFill>
        <p:spPr>
          <a:xfrm>
            <a:off x="2357422" y="3429000"/>
            <a:ext cx="60955" cy="85337"/>
          </a:xfrm>
          <a:prstGeom prst="rect">
            <a:avLst/>
          </a:prstGeom>
        </p:spPr>
      </p:pic>
      <p:sp>
        <p:nvSpPr>
          <p:cNvPr id="11" name="Ellips 10"/>
          <p:cNvSpPr/>
          <p:nvPr/>
        </p:nvSpPr>
        <p:spPr>
          <a:xfrm>
            <a:off x="2357422" y="135729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2" name="Ellips 11"/>
          <p:cNvSpPr/>
          <p:nvPr/>
        </p:nvSpPr>
        <p:spPr>
          <a:xfrm>
            <a:off x="2285984" y="278605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3" name="Multiplicera 12"/>
          <p:cNvSpPr/>
          <p:nvPr/>
        </p:nvSpPr>
        <p:spPr>
          <a:xfrm flipV="1">
            <a:off x="3714744" y="250030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Multiplicera 13"/>
          <p:cNvSpPr/>
          <p:nvPr/>
        </p:nvSpPr>
        <p:spPr>
          <a:xfrm flipV="1">
            <a:off x="3857620" y="107154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5" name="Multiplicera 14"/>
          <p:cNvSpPr/>
          <p:nvPr/>
        </p:nvSpPr>
        <p:spPr>
          <a:xfrm flipV="1">
            <a:off x="2357422" y="150017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Ellips 15"/>
          <p:cNvSpPr/>
          <p:nvPr/>
        </p:nvSpPr>
        <p:spPr>
          <a:xfrm>
            <a:off x="3000364" y="200024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Ellips 16"/>
          <p:cNvSpPr/>
          <p:nvPr/>
        </p:nvSpPr>
        <p:spPr>
          <a:xfrm>
            <a:off x="1571604" y="207167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18" name="Rak pil 17"/>
          <p:cNvCxnSpPr/>
          <p:nvPr/>
        </p:nvCxnSpPr>
        <p:spPr>
          <a:xfrm rot="10800000" flipV="1">
            <a:off x="2571736" y="1285860"/>
            <a:ext cx="1143008" cy="35719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9" name="Rak pil 18"/>
          <p:cNvCxnSpPr/>
          <p:nvPr/>
        </p:nvCxnSpPr>
        <p:spPr>
          <a:xfrm rot="5400000">
            <a:off x="2178827" y="2178835"/>
            <a:ext cx="50006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0" name="Rak 19"/>
          <p:cNvCxnSpPr>
            <a:stCxn id="8" idx="2"/>
          </p:cNvCxnSpPr>
          <p:nvPr/>
        </p:nvCxnSpPr>
        <p:spPr>
          <a:xfrm flipV="1">
            <a:off x="2377387" y="3429000"/>
            <a:ext cx="265787" cy="157226"/>
          </a:xfrm>
          <a:prstGeom prst="line">
            <a:avLst/>
          </a:prstGeom>
        </p:spPr>
        <p:style>
          <a:lnRef idx="1">
            <a:schemeClr val="dk1"/>
          </a:lnRef>
          <a:fillRef idx="0">
            <a:schemeClr val="dk1"/>
          </a:fillRef>
          <a:effectRef idx="0">
            <a:schemeClr val="dk1"/>
          </a:effectRef>
          <a:fontRef idx="minor">
            <a:schemeClr val="tx1"/>
          </a:fontRef>
        </p:style>
      </p:cxnSp>
      <p:cxnSp>
        <p:nvCxnSpPr>
          <p:cNvPr id="21" name="Rak 20"/>
          <p:cNvCxnSpPr/>
          <p:nvPr/>
        </p:nvCxnSpPr>
        <p:spPr>
          <a:xfrm flipV="1">
            <a:off x="2714612" y="3214686"/>
            <a:ext cx="265787" cy="157226"/>
          </a:xfrm>
          <a:prstGeom prst="line">
            <a:avLst/>
          </a:prstGeom>
        </p:spPr>
        <p:style>
          <a:lnRef idx="1">
            <a:schemeClr val="dk1"/>
          </a:lnRef>
          <a:fillRef idx="0">
            <a:schemeClr val="dk1"/>
          </a:fillRef>
          <a:effectRef idx="0">
            <a:schemeClr val="dk1"/>
          </a:effectRef>
          <a:fontRef idx="minor">
            <a:schemeClr val="tx1"/>
          </a:fontRef>
        </p:style>
      </p:cxnSp>
      <p:cxnSp>
        <p:nvCxnSpPr>
          <p:cNvPr id="22" name="Rak 21"/>
          <p:cNvCxnSpPr/>
          <p:nvPr/>
        </p:nvCxnSpPr>
        <p:spPr>
          <a:xfrm flipV="1">
            <a:off x="3071802" y="3000372"/>
            <a:ext cx="265787" cy="157226"/>
          </a:xfrm>
          <a:prstGeom prst="line">
            <a:avLst/>
          </a:prstGeom>
        </p:spPr>
        <p:style>
          <a:lnRef idx="1">
            <a:schemeClr val="dk1"/>
          </a:lnRef>
          <a:fillRef idx="0">
            <a:schemeClr val="dk1"/>
          </a:fillRef>
          <a:effectRef idx="0">
            <a:schemeClr val="dk1"/>
          </a:effectRef>
          <a:fontRef idx="minor">
            <a:schemeClr val="tx1"/>
          </a:fontRef>
        </p:style>
      </p:cxnSp>
      <p:cxnSp>
        <p:nvCxnSpPr>
          <p:cNvPr id="23" name="Rak 22"/>
          <p:cNvCxnSpPr/>
          <p:nvPr/>
        </p:nvCxnSpPr>
        <p:spPr>
          <a:xfrm flipV="1">
            <a:off x="3428992" y="2786058"/>
            <a:ext cx="265787" cy="157226"/>
          </a:xfrm>
          <a:prstGeom prst="line">
            <a:avLst/>
          </a:prstGeom>
        </p:spPr>
        <p:style>
          <a:lnRef idx="1">
            <a:schemeClr val="dk1"/>
          </a:lnRef>
          <a:fillRef idx="0">
            <a:schemeClr val="dk1"/>
          </a:fillRef>
          <a:effectRef idx="0">
            <a:schemeClr val="dk1"/>
          </a:effectRef>
          <a:fontRef idx="minor">
            <a:schemeClr val="tx1"/>
          </a:fontRef>
        </p:style>
      </p:cxnSp>
      <p:cxnSp>
        <p:nvCxnSpPr>
          <p:cNvPr id="24" name="Rak 23"/>
          <p:cNvCxnSpPr/>
          <p:nvPr/>
        </p:nvCxnSpPr>
        <p:spPr>
          <a:xfrm rot="10800000">
            <a:off x="3000364" y="2500306"/>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25" name="Rak 24"/>
          <p:cNvCxnSpPr/>
          <p:nvPr/>
        </p:nvCxnSpPr>
        <p:spPr>
          <a:xfrm rot="10800000">
            <a:off x="2571736" y="2428868"/>
            <a:ext cx="285752" cy="71438"/>
          </a:xfrm>
          <a:prstGeom prst="line">
            <a:avLst/>
          </a:prstGeom>
        </p:spPr>
        <p:style>
          <a:lnRef idx="1">
            <a:schemeClr val="dk1"/>
          </a:lnRef>
          <a:fillRef idx="0">
            <a:schemeClr val="dk1"/>
          </a:fillRef>
          <a:effectRef idx="0">
            <a:schemeClr val="dk1"/>
          </a:effectRef>
          <a:fontRef idx="minor">
            <a:schemeClr val="tx1"/>
          </a:fontRef>
        </p:style>
      </p:cxnSp>
      <p:cxnSp>
        <p:nvCxnSpPr>
          <p:cNvPr id="26" name="Rak 25"/>
          <p:cNvCxnSpPr/>
          <p:nvPr/>
        </p:nvCxnSpPr>
        <p:spPr>
          <a:xfrm rot="10800000">
            <a:off x="3357554" y="2571744"/>
            <a:ext cx="214314" cy="71438"/>
          </a:xfrm>
          <a:prstGeom prst="line">
            <a:avLst/>
          </a:prstGeom>
        </p:spPr>
        <p:style>
          <a:lnRef idx="1">
            <a:schemeClr val="dk1"/>
          </a:lnRef>
          <a:fillRef idx="0">
            <a:schemeClr val="dk1"/>
          </a:fillRef>
          <a:effectRef idx="0">
            <a:schemeClr val="dk1"/>
          </a:effectRef>
          <a:fontRef idx="minor">
            <a:schemeClr val="tx1"/>
          </a:fontRef>
        </p:style>
      </p:cxnSp>
      <p:pic>
        <p:nvPicPr>
          <p:cNvPr id="27" name="Bildobjekt 26" descr="Skott.png"/>
          <p:cNvPicPr>
            <a:picLocks noChangeAspect="1"/>
          </p:cNvPicPr>
          <p:nvPr/>
        </p:nvPicPr>
        <p:blipFill>
          <a:blip r:embed="rId4" cstate="print"/>
          <a:stretch>
            <a:fillRect/>
          </a:stretch>
        </p:blipFill>
        <p:spPr>
          <a:xfrm rot="20899520">
            <a:off x="2476424" y="1956377"/>
            <a:ext cx="324000" cy="503234"/>
          </a:xfrm>
          <a:prstGeom prst="rect">
            <a:avLst/>
          </a:prstGeom>
        </p:spPr>
      </p:pic>
      <p:pic>
        <p:nvPicPr>
          <p:cNvPr id="29" name="Picture 28"/>
          <p:cNvPicPr>
            <a:picLocks noChangeAspect="1"/>
          </p:cNvPicPr>
          <p:nvPr/>
        </p:nvPicPr>
        <p:blipFill>
          <a:blip r:embed="rId5"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textruta 5"/>
          <p:cNvSpPr txBox="1"/>
          <p:nvPr/>
        </p:nvSpPr>
        <p:spPr>
          <a:xfrm>
            <a:off x="357158" y="214290"/>
            <a:ext cx="3714776" cy="400110"/>
          </a:xfrm>
          <a:prstGeom prst="rect">
            <a:avLst/>
          </a:prstGeom>
          <a:noFill/>
        </p:spPr>
        <p:txBody>
          <a:bodyPr wrap="square" rtlCol="0">
            <a:spAutoFit/>
          </a:bodyPr>
          <a:lstStyle>
            <a:defPPr>
              <a:defRPr lang="sv-SE"/>
            </a:defPPr>
            <a:lvl1pPr>
              <a:defRPr sz="2000" b="1">
                <a:solidFill>
                  <a:srgbClr val="E90118"/>
                </a:solidFill>
                <a:latin typeface="Times New Roman" pitchFamily="18" charset="0"/>
                <a:cs typeface="Times New Roman" pitchFamily="18" charset="0"/>
              </a:defRPr>
            </a:lvl1pPr>
          </a:lstStyle>
          <a:p>
            <a:r>
              <a:rPr lang="sv-SE" dirty="0"/>
              <a:t>Syfte: Boxplay</a:t>
            </a:r>
          </a:p>
        </p:txBody>
      </p:sp>
      <p:sp>
        <p:nvSpPr>
          <p:cNvPr id="7" name="textruta 6"/>
          <p:cNvSpPr txBox="1"/>
          <p:nvPr/>
        </p:nvSpPr>
        <p:spPr>
          <a:xfrm>
            <a:off x="4714876" y="1446976"/>
            <a:ext cx="4143404" cy="2831544"/>
          </a:xfrm>
          <a:prstGeom prst="rect">
            <a:avLst/>
          </a:prstGeom>
          <a:noFill/>
        </p:spPr>
        <p:txBody>
          <a:bodyPr wrap="square" rtlCol="0">
            <a:spAutoFit/>
          </a:bodyPr>
          <a:lstStyle/>
          <a:p>
            <a:r>
              <a:rPr lang="sv-SE" sz="1600" dirty="0"/>
              <a:t>1. I 1-2-1 så stör </a:t>
            </a:r>
            <a:r>
              <a:rPr lang="sv-SE" sz="1600" dirty="0" err="1"/>
              <a:t>pointen</a:t>
            </a:r>
            <a:r>
              <a:rPr lang="sv-SE" sz="1600" dirty="0"/>
              <a:t> i boxen deras </a:t>
            </a:r>
            <a:r>
              <a:rPr lang="sv-SE" sz="1600" dirty="0" err="1"/>
              <a:t>point</a:t>
            </a:r>
            <a:r>
              <a:rPr lang="sv-SE" sz="1600" dirty="0"/>
              <a:t> samt kommer ut i press på deras skyttar. </a:t>
            </a:r>
          </a:p>
          <a:p>
            <a:r>
              <a:rPr lang="sv-SE" sz="1600" dirty="0"/>
              <a:t>Mittfältarna täcker skott samt slottet genom att jobba med ”gummibandsprincipen”. Bilden visar hur detta sker när en skytt har bollen. Går bollen ner i ett hörn följer kantspelaren med</a:t>
            </a:r>
          </a:p>
          <a:p>
            <a:r>
              <a:rPr lang="sv-SE" sz="1600" dirty="0"/>
              <a:t>Spelaren farmför mål har en roll som går ut på att ”hålla rent” framför målet. </a:t>
            </a:r>
          </a:p>
          <a:p>
            <a:r>
              <a:rPr lang="sv-SE" sz="1600" dirty="0"/>
              <a:t>En viktig sak i box play är att spelarna jobbar med klubborna för att skära av passningsvinklar </a:t>
            </a:r>
          </a:p>
          <a:p>
            <a:pPr lvl="0"/>
            <a:endParaRPr lang="sv-SE" dirty="0">
              <a:solidFill>
                <a:schemeClr val="bg1">
                  <a:lumMod val="50000"/>
                </a:schemeClr>
              </a:solidFill>
            </a:endParaRPr>
          </a:p>
        </p:txBody>
      </p:sp>
      <p:sp>
        <p:nvSpPr>
          <p:cNvPr id="8" name="textruta 7"/>
          <p:cNvSpPr txBox="1"/>
          <p:nvPr/>
        </p:nvSpPr>
        <p:spPr>
          <a:xfrm>
            <a:off x="4714876" y="4163596"/>
            <a:ext cx="4286280" cy="1569660"/>
          </a:xfrm>
          <a:prstGeom prst="rect">
            <a:avLst/>
          </a:prstGeom>
          <a:noFill/>
        </p:spPr>
        <p:txBody>
          <a:bodyPr wrap="square" rtlCol="0">
            <a:spAutoFit/>
          </a:bodyPr>
          <a:lstStyle/>
          <a:p>
            <a:pPr lvl="0"/>
            <a:r>
              <a:rPr lang="sv-SE" sz="1600" dirty="0"/>
              <a:t>2. 2-2 är en klassisk Boxplay uppställning.</a:t>
            </a:r>
          </a:p>
          <a:p>
            <a:pPr lvl="0"/>
            <a:r>
              <a:rPr lang="sv-SE" sz="1600" dirty="0"/>
              <a:t>Man försöker att hålla boxen någorlunda intakt och flyttar sig gemensamt. </a:t>
            </a:r>
          </a:p>
          <a:p>
            <a:pPr lvl="0"/>
            <a:r>
              <a:rPr lang="sv-SE" sz="1600" dirty="0"/>
              <a:t>Pilarna visar vilka löpningar en spelare skall ta. De ytor man täcker är samma om bollen är på andra sidan än vad exemplet visar. </a:t>
            </a:r>
            <a:endParaRPr lang="sv-SE" dirty="0"/>
          </a:p>
        </p:txBody>
      </p:sp>
      <p:pic>
        <p:nvPicPr>
          <p:cNvPr id="9" name="Bildobjekt 8" descr="Boll.png"/>
          <p:cNvPicPr>
            <a:picLocks noChangeAspect="1"/>
          </p:cNvPicPr>
          <p:nvPr/>
        </p:nvPicPr>
        <p:blipFill>
          <a:blip r:embed="rId3" cstate="print"/>
          <a:stretch>
            <a:fillRect/>
          </a:stretch>
        </p:blipFill>
        <p:spPr>
          <a:xfrm>
            <a:off x="1142976" y="4429132"/>
            <a:ext cx="60955" cy="85337"/>
          </a:xfrm>
          <a:prstGeom prst="rect">
            <a:avLst/>
          </a:prstGeom>
        </p:spPr>
      </p:pic>
      <p:sp>
        <p:nvSpPr>
          <p:cNvPr id="10" name="Multiplicera 9"/>
          <p:cNvSpPr/>
          <p:nvPr/>
        </p:nvSpPr>
        <p:spPr>
          <a:xfrm flipV="1">
            <a:off x="2500298" y="142873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1" name="Multiplicera 10"/>
          <p:cNvSpPr/>
          <p:nvPr/>
        </p:nvSpPr>
        <p:spPr>
          <a:xfrm flipV="1">
            <a:off x="2357422" y="292893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2" name="Bildobjekt 11" descr="Boll.png"/>
          <p:cNvPicPr>
            <a:picLocks noChangeAspect="1"/>
          </p:cNvPicPr>
          <p:nvPr/>
        </p:nvPicPr>
        <p:blipFill>
          <a:blip r:embed="rId3" cstate="print"/>
          <a:stretch>
            <a:fillRect/>
          </a:stretch>
        </p:blipFill>
        <p:spPr>
          <a:xfrm>
            <a:off x="3857620" y="2786058"/>
            <a:ext cx="60955" cy="85337"/>
          </a:xfrm>
          <a:prstGeom prst="rect">
            <a:avLst/>
          </a:prstGeom>
        </p:spPr>
      </p:pic>
      <p:sp>
        <p:nvSpPr>
          <p:cNvPr id="13" name="Ellips 12"/>
          <p:cNvSpPr/>
          <p:nvPr/>
        </p:nvSpPr>
        <p:spPr>
          <a:xfrm>
            <a:off x="3929058" y="285749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4" name="Ellips 13"/>
          <p:cNvSpPr/>
          <p:nvPr/>
        </p:nvSpPr>
        <p:spPr>
          <a:xfrm>
            <a:off x="857224" y="2928934"/>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5" name="Ellips 14"/>
          <p:cNvSpPr/>
          <p:nvPr/>
        </p:nvSpPr>
        <p:spPr>
          <a:xfrm>
            <a:off x="3714744" y="107154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6" name="Ellips 15"/>
          <p:cNvSpPr/>
          <p:nvPr/>
        </p:nvSpPr>
        <p:spPr>
          <a:xfrm>
            <a:off x="2571736" y="171448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Ellips 16"/>
          <p:cNvSpPr/>
          <p:nvPr/>
        </p:nvSpPr>
        <p:spPr>
          <a:xfrm>
            <a:off x="2357422" y="321468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8" name="Multiplicera 17"/>
          <p:cNvSpPr/>
          <p:nvPr/>
        </p:nvSpPr>
        <p:spPr>
          <a:xfrm flipV="1">
            <a:off x="1571604" y="24288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9" name="Multiplicera 18"/>
          <p:cNvSpPr/>
          <p:nvPr/>
        </p:nvSpPr>
        <p:spPr>
          <a:xfrm flipV="1">
            <a:off x="2928926" y="24288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20" name="Rak pil 19"/>
          <p:cNvCxnSpPr/>
          <p:nvPr/>
        </p:nvCxnSpPr>
        <p:spPr>
          <a:xfrm>
            <a:off x="1785918" y="2643182"/>
            <a:ext cx="57150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1" name="Rak pil 20"/>
          <p:cNvCxnSpPr/>
          <p:nvPr/>
        </p:nvCxnSpPr>
        <p:spPr>
          <a:xfrm>
            <a:off x="2571736" y="3071810"/>
            <a:ext cx="642942" cy="14287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2" name="Rak pil 21"/>
          <p:cNvCxnSpPr/>
          <p:nvPr/>
        </p:nvCxnSpPr>
        <p:spPr>
          <a:xfrm>
            <a:off x="3214678" y="2500306"/>
            <a:ext cx="285752"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3" name="Multiplicera 22"/>
          <p:cNvSpPr/>
          <p:nvPr/>
        </p:nvSpPr>
        <p:spPr>
          <a:xfrm flipV="1">
            <a:off x="2071670" y="428625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4" name="Multiplicera 23"/>
          <p:cNvSpPr/>
          <p:nvPr/>
        </p:nvSpPr>
        <p:spPr>
          <a:xfrm flipV="1">
            <a:off x="2786050" y="428625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5" name="Multiplicera 24"/>
          <p:cNvSpPr/>
          <p:nvPr/>
        </p:nvSpPr>
        <p:spPr>
          <a:xfrm flipV="1">
            <a:off x="1857356" y="535782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6" name="Multiplicera 25"/>
          <p:cNvSpPr/>
          <p:nvPr/>
        </p:nvSpPr>
        <p:spPr>
          <a:xfrm flipV="1">
            <a:off x="2714612" y="535782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7" name="Ellips 26"/>
          <p:cNvSpPr/>
          <p:nvPr/>
        </p:nvSpPr>
        <p:spPr>
          <a:xfrm>
            <a:off x="1000100" y="421481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8" name="Ellips 27"/>
          <p:cNvSpPr/>
          <p:nvPr/>
        </p:nvSpPr>
        <p:spPr>
          <a:xfrm>
            <a:off x="1142976" y="5857892"/>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9" name="Ellips 28"/>
          <p:cNvSpPr/>
          <p:nvPr/>
        </p:nvSpPr>
        <p:spPr>
          <a:xfrm>
            <a:off x="3929058" y="457200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0" name="Ellips 29"/>
          <p:cNvSpPr/>
          <p:nvPr/>
        </p:nvSpPr>
        <p:spPr>
          <a:xfrm>
            <a:off x="2285984" y="485776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1" name="Ellips 30"/>
          <p:cNvSpPr/>
          <p:nvPr/>
        </p:nvSpPr>
        <p:spPr>
          <a:xfrm>
            <a:off x="2357422" y="385762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32" name="Rak pil 31"/>
          <p:cNvCxnSpPr/>
          <p:nvPr/>
        </p:nvCxnSpPr>
        <p:spPr>
          <a:xfrm rot="10800000" flipV="1">
            <a:off x="1714480" y="4643446"/>
            <a:ext cx="357190" cy="14287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3" name="Rak pil 32"/>
          <p:cNvCxnSpPr/>
          <p:nvPr/>
        </p:nvCxnSpPr>
        <p:spPr>
          <a:xfrm flipH="1">
            <a:off x="2357422" y="4572008"/>
            <a:ext cx="357190" cy="21530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4" name="Rak pil 33"/>
          <p:cNvCxnSpPr/>
          <p:nvPr/>
        </p:nvCxnSpPr>
        <p:spPr>
          <a:xfrm flipH="1">
            <a:off x="2357422" y="5500702"/>
            <a:ext cx="285752" cy="35719"/>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5" name="Rak pil 34"/>
          <p:cNvCxnSpPr/>
          <p:nvPr/>
        </p:nvCxnSpPr>
        <p:spPr>
          <a:xfrm rot="16200000" flipV="1">
            <a:off x="1785918" y="5214950"/>
            <a:ext cx="214314"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6" name="Rak pil 35"/>
          <p:cNvCxnSpPr/>
          <p:nvPr/>
        </p:nvCxnSpPr>
        <p:spPr>
          <a:xfrm rot="5400000" flipH="1" flipV="1">
            <a:off x="2928926" y="1857364"/>
            <a:ext cx="714380" cy="42862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7" name="Rak pil 36"/>
          <p:cNvCxnSpPr/>
          <p:nvPr/>
        </p:nvCxnSpPr>
        <p:spPr>
          <a:xfrm flipV="1">
            <a:off x="2714612" y="2857496"/>
            <a:ext cx="357190" cy="14287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pic>
        <p:nvPicPr>
          <p:cNvPr id="39" name="Picture 38"/>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ruta 3"/>
          <p:cNvSpPr txBox="1"/>
          <p:nvPr/>
        </p:nvSpPr>
        <p:spPr>
          <a:xfrm>
            <a:off x="323528" y="1526009"/>
            <a:ext cx="8643966" cy="3847207"/>
          </a:xfrm>
          <a:prstGeom prst="rect">
            <a:avLst/>
          </a:prstGeom>
          <a:noFill/>
        </p:spPr>
        <p:txBody>
          <a:bodyPr wrap="square" rtlCol="0">
            <a:spAutoFit/>
          </a:bodyPr>
          <a:lstStyle/>
          <a:p>
            <a:r>
              <a:rPr lang="sv-SE" sz="1400" b="1" dirty="0"/>
              <a:t>14 år</a:t>
            </a:r>
          </a:p>
          <a:p>
            <a:r>
              <a:rPr lang="sv-SE" sz="1400" dirty="0"/>
              <a:t> </a:t>
            </a:r>
            <a:endParaRPr lang="sv-SE" sz="1200" dirty="0"/>
          </a:p>
          <a:p>
            <a:r>
              <a:rPr lang="sv-SE" sz="1200" u="sng" dirty="0"/>
              <a:t>Du som ledare:</a:t>
            </a:r>
            <a:endParaRPr lang="sv-SE" sz="1200" dirty="0"/>
          </a:p>
          <a:p>
            <a:r>
              <a:rPr lang="sv-SE" sz="1200" dirty="0"/>
              <a:t>Som ledare är det nu viktigt att du har börjat sätta din egen filosofi. Vad står DU för som ledare?</a:t>
            </a:r>
          </a:p>
          <a:p>
            <a:r>
              <a:rPr lang="sv-SE" sz="1200" dirty="0"/>
              <a:t> </a:t>
            </a:r>
          </a:p>
          <a:p>
            <a:r>
              <a:rPr lang="sv-SE" sz="1200" u="sng" dirty="0"/>
              <a:t>Viktiga träningsmoment:</a:t>
            </a:r>
            <a:endParaRPr lang="sv-SE" sz="1200" dirty="0"/>
          </a:p>
          <a:p>
            <a:pPr lvl="0"/>
            <a:r>
              <a:rPr lang="sv-SE" sz="1200" dirty="0"/>
              <a:t>Taktik</a:t>
            </a:r>
          </a:p>
          <a:p>
            <a:pPr lvl="0"/>
            <a:r>
              <a:rPr lang="sv-SE" sz="1200" dirty="0"/>
              <a:t>Direktskott/pass i rörelse</a:t>
            </a:r>
          </a:p>
          <a:p>
            <a:r>
              <a:rPr lang="sv-SE" sz="1200" dirty="0"/>
              <a:t> </a:t>
            </a:r>
          </a:p>
          <a:p>
            <a:r>
              <a:rPr lang="sv-SE" sz="1200" u="sng" dirty="0" err="1"/>
              <a:t>Fys</a:t>
            </a:r>
            <a:r>
              <a:rPr lang="sv-SE" sz="1200" dirty="0"/>
              <a:t>:</a:t>
            </a:r>
          </a:p>
          <a:p>
            <a:pPr lvl="0"/>
            <a:r>
              <a:rPr lang="sv-SE" sz="1200" dirty="0"/>
              <a:t>Rumsorientering</a:t>
            </a:r>
          </a:p>
          <a:p>
            <a:pPr lvl="0"/>
            <a:r>
              <a:rPr lang="sv-SE" sz="1200" dirty="0"/>
              <a:t>Snabbhet</a:t>
            </a:r>
          </a:p>
          <a:p>
            <a:pPr lvl="0"/>
            <a:r>
              <a:rPr lang="sv-SE" sz="1200" dirty="0"/>
              <a:t>Styrka</a:t>
            </a:r>
          </a:p>
          <a:p>
            <a:r>
              <a:rPr lang="sv-SE" sz="1200" dirty="0"/>
              <a:t> </a:t>
            </a:r>
          </a:p>
          <a:p>
            <a:r>
              <a:rPr lang="sv-SE" sz="1200" u="sng" dirty="0" err="1"/>
              <a:t>Uppvärming</a:t>
            </a:r>
            <a:r>
              <a:rPr lang="sv-SE" sz="1200" u="sng" dirty="0"/>
              <a:t> &amp; </a:t>
            </a:r>
            <a:r>
              <a:rPr lang="sv-SE" sz="1200" u="sng" dirty="0" err="1"/>
              <a:t>nervarvning</a:t>
            </a:r>
            <a:r>
              <a:rPr lang="sv-SE" sz="1200" u="sng" dirty="0"/>
              <a:t>:</a:t>
            </a:r>
            <a:endParaRPr lang="sv-SE" sz="1200" dirty="0"/>
          </a:p>
          <a:p>
            <a:r>
              <a:rPr lang="sv-SE" sz="1200" dirty="0"/>
              <a:t>Löpning och ha sedan lite stretching</a:t>
            </a:r>
          </a:p>
          <a:p>
            <a:r>
              <a:rPr lang="sv-SE" sz="1200" dirty="0"/>
              <a:t> </a:t>
            </a:r>
          </a:p>
          <a:p>
            <a:r>
              <a:rPr lang="sv-SE" sz="1200" u="sng" dirty="0"/>
              <a:t>Sisu </a:t>
            </a:r>
            <a:r>
              <a:rPr lang="sv-SE" sz="1200" u="sng" dirty="0" err="1"/>
              <a:t>projeket</a:t>
            </a:r>
            <a:r>
              <a:rPr lang="sv-SE" sz="1200" u="sng" dirty="0"/>
              <a:t>:</a:t>
            </a:r>
            <a:endParaRPr lang="sv-SE" sz="1200" dirty="0"/>
          </a:p>
          <a:p>
            <a:r>
              <a:rPr lang="sv-SE" sz="1200" i="1" dirty="0"/>
              <a:t>Lagom är bäst samt Spegel </a:t>
            </a:r>
            <a:r>
              <a:rPr lang="sv-SE" sz="1200" i="1" dirty="0" err="1"/>
              <a:t>spegel</a:t>
            </a:r>
            <a:r>
              <a:rPr lang="sv-SE" sz="1200" dirty="0"/>
              <a:t> (4gånger/sesång, gärna på träningstid.)</a:t>
            </a:r>
          </a:p>
          <a:p>
            <a:r>
              <a:rPr lang="sv-SE" sz="1200" dirty="0"/>
              <a:t>Träningslära och självkänsla</a:t>
            </a:r>
          </a:p>
        </p:txBody>
      </p:sp>
      <p:pic>
        <p:nvPicPr>
          <p:cNvPr id="5" name="Picture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textruta 5"/>
          <p:cNvSpPr txBox="1"/>
          <p:nvPr/>
        </p:nvSpPr>
        <p:spPr>
          <a:xfrm>
            <a:off x="357158" y="214290"/>
            <a:ext cx="3714776" cy="400110"/>
          </a:xfrm>
          <a:prstGeom prst="rect">
            <a:avLst/>
          </a:prstGeom>
          <a:noFill/>
        </p:spPr>
        <p:txBody>
          <a:bodyPr wrap="square" rtlCol="0">
            <a:spAutoFit/>
          </a:bodyPr>
          <a:lstStyle>
            <a:defPPr>
              <a:defRPr lang="sv-SE"/>
            </a:defPPr>
            <a:lvl1pPr>
              <a:defRPr sz="2000" b="1">
                <a:solidFill>
                  <a:srgbClr val="E90118"/>
                </a:solidFill>
                <a:latin typeface="Times New Roman" pitchFamily="18" charset="0"/>
                <a:cs typeface="Times New Roman" pitchFamily="18" charset="0"/>
              </a:defRPr>
            </a:lvl1pPr>
          </a:lstStyle>
          <a:p>
            <a:r>
              <a:rPr lang="sv-SE" dirty="0"/>
              <a:t>Syfte: Direkt pass/direkt skott</a:t>
            </a:r>
          </a:p>
        </p:txBody>
      </p:sp>
      <p:sp>
        <p:nvSpPr>
          <p:cNvPr id="7" name="textruta 6"/>
          <p:cNvSpPr txBox="1"/>
          <p:nvPr/>
        </p:nvSpPr>
        <p:spPr>
          <a:xfrm>
            <a:off x="4714876" y="1503362"/>
            <a:ext cx="4143404" cy="3077766"/>
          </a:xfrm>
          <a:prstGeom prst="rect">
            <a:avLst/>
          </a:prstGeom>
          <a:noFill/>
        </p:spPr>
        <p:txBody>
          <a:bodyPr wrap="square" rtlCol="0">
            <a:spAutoFit/>
          </a:bodyPr>
          <a:lstStyle/>
          <a:p>
            <a:r>
              <a:rPr lang="sv-SE" sz="1600" dirty="0"/>
              <a:t>1. De fyra som står i mitten är fasta och skall bytas ut efter ett litet tag.</a:t>
            </a:r>
          </a:p>
          <a:p>
            <a:r>
              <a:rPr lang="sv-SE" sz="1600" dirty="0"/>
              <a:t>Spelarna som står i leden rör sig ett par kliv med bollen och passar sedan till den närmsta av passarna på sin sida. Han/hon får tillbaka den och passar direkt till nästa passare. När spelaren får bollen från den andra passaren så skall han/hon skjuta så snabbt som möjligt, helst direkt.</a:t>
            </a:r>
          </a:p>
          <a:p>
            <a:r>
              <a:rPr lang="sv-SE" sz="1600" dirty="0"/>
              <a:t>Övningen körs oftast på bägge sidor samtidigt på helplan</a:t>
            </a:r>
          </a:p>
          <a:p>
            <a:pPr lvl="0"/>
            <a:endParaRPr lang="sv-SE" dirty="0">
              <a:solidFill>
                <a:schemeClr val="bg1">
                  <a:lumMod val="50000"/>
                </a:schemeClr>
              </a:solidFill>
            </a:endParaRPr>
          </a:p>
        </p:txBody>
      </p:sp>
      <p:pic>
        <p:nvPicPr>
          <p:cNvPr id="9" name="Bildobjekt 8" descr="Boll.png"/>
          <p:cNvPicPr>
            <a:picLocks noChangeAspect="1"/>
          </p:cNvPicPr>
          <p:nvPr/>
        </p:nvPicPr>
        <p:blipFill>
          <a:blip r:embed="rId3" cstate="print"/>
          <a:stretch>
            <a:fillRect/>
          </a:stretch>
        </p:blipFill>
        <p:spPr>
          <a:xfrm>
            <a:off x="1000100" y="1142984"/>
            <a:ext cx="60955" cy="85337"/>
          </a:xfrm>
          <a:prstGeom prst="rect">
            <a:avLst/>
          </a:prstGeom>
        </p:spPr>
      </p:pic>
      <p:sp>
        <p:nvSpPr>
          <p:cNvPr id="10" name="Multiplicera 9"/>
          <p:cNvSpPr/>
          <p:nvPr/>
        </p:nvSpPr>
        <p:spPr>
          <a:xfrm flipV="1">
            <a:off x="3929058" y="578645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1" name="Multiplicera 10"/>
          <p:cNvSpPr/>
          <p:nvPr/>
        </p:nvSpPr>
        <p:spPr>
          <a:xfrm flipV="1">
            <a:off x="714348" y="92867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2" name="Bildobjekt 11" descr="Boll.png"/>
          <p:cNvPicPr>
            <a:picLocks noChangeAspect="1"/>
          </p:cNvPicPr>
          <p:nvPr/>
        </p:nvPicPr>
        <p:blipFill>
          <a:blip r:embed="rId3" cstate="print"/>
          <a:stretch>
            <a:fillRect/>
          </a:stretch>
        </p:blipFill>
        <p:spPr>
          <a:xfrm>
            <a:off x="3714744" y="5929330"/>
            <a:ext cx="60955" cy="85337"/>
          </a:xfrm>
          <a:prstGeom prst="rect">
            <a:avLst/>
          </a:prstGeom>
        </p:spPr>
      </p:pic>
      <p:sp>
        <p:nvSpPr>
          <p:cNvPr id="19" name="Multiplicera 18"/>
          <p:cNvSpPr/>
          <p:nvPr/>
        </p:nvSpPr>
        <p:spPr>
          <a:xfrm flipV="1">
            <a:off x="928662" y="7857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0" name="Multiplicera 19"/>
          <p:cNvSpPr/>
          <p:nvPr/>
        </p:nvSpPr>
        <p:spPr>
          <a:xfrm flipV="1">
            <a:off x="3000364" y="43576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1" name="Multiplicera 20"/>
          <p:cNvSpPr/>
          <p:nvPr/>
        </p:nvSpPr>
        <p:spPr>
          <a:xfrm flipV="1">
            <a:off x="1142976" y="64291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2" name="Multiplicera 21"/>
          <p:cNvSpPr/>
          <p:nvPr/>
        </p:nvSpPr>
        <p:spPr>
          <a:xfrm flipV="1">
            <a:off x="714348" y="135729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3" name="Multiplicera 22"/>
          <p:cNvSpPr/>
          <p:nvPr/>
        </p:nvSpPr>
        <p:spPr>
          <a:xfrm flipV="1">
            <a:off x="1714480" y="371475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4" name="Multiplicera 23"/>
          <p:cNvSpPr/>
          <p:nvPr/>
        </p:nvSpPr>
        <p:spPr>
          <a:xfrm flipV="1">
            <a:off x="3857620" y="60007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5" name="Multiplicera 24"/>
          <p:cNvSpPr/>
          <p:nvPr/>
        </p:nvSpPr>
        <p:spPr>
          <a:xfrm flipV="1">
            <a:off x="1857356" y="24288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6" name="Multiplicera 25"/>
          <p:cNvSpPr/>
          <p:nvPr/>
        </p:nvSpPr>
        <p:spPr>
          <a:xfrm flipV="1">
            <a:off x="3071802" y="307181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40" name="Bildobjekt 8" descr="Boll.png"/>
          <p:cNvPicPr>
            <a:picLocks noChangeAspect="1"/>
          </p:cNvPicPr>
          <p:nvPr/>
        </p:nvPicPr>
        <p:blipFill>
          <a:blip r:embed="rId3" cstate="print"/>
          <a:stretch>
            <a:fillRect/>
          </a:stretch>
        </p:blipFill>
        <p:spPr>
          <a:xfrm>
            <a:off x="1224897" y="928670"/>
            <a:ext cx="60955" cy="85337"/>
          </a:xfrm>
          <a:prstGeom prst="rect">
            <a:avLst/>
          </a:prstGeom>
        </p:spPr>
      </p:pic>
      <p:pic>
        <p:nvPicPr>
          <p:cNvPr id="41" name="Bildobjekt 8" descr="Boll.png"/>
          <p:cNvPicPr>
            <a:picLocks noChangeAspect="1"/>
          </p:cNvPicPr>
          <p:nvPr/>
        </p:nvPicPr>
        <p:blipFill>
          <a:blip r:embed="rId3" cstate="print"/>
          <a:stretch>
            <a:fillRect/>
          </a:stretch>
        </p:blipFill>
        <p:spPr>
          <a:xfrm>
            <a:off x="1142976" y="1081070"/>
            <a:ext cx="60955" cy="85337"/>
          </a:xfrm>
          <a:prstGeom prst="rect">
            <a:avLst/>
          </a:prstGeom>
        </p:spPr>
      </p:pic>
      <p:pic>
        <p:nvPicPr>
          <p:cNvPr id="42" name="Bildobjekt 8" descr="Boll.png"/>
          <p:cNvPicPr>
            <a:picLocks noChangeAspect="1"/>
          </p:cNvPicPr>
          <p:nvPr/>
        </p:nvPicPr>
        <p:blipFill>
          <a:blip r:embed="rId3" cstate="print"/>
          <a:stretch>
            <a:fillRect/>
          </a:stretch>
        </p:blipFill>
        <p:spPr>
          <a:xfrm>
            <a:off x="1295376" y="1000108"/>
            <a:ext cx="60955" cy="85337"/>
          </a:xfrm>
          <a:prstGeom prst="rect">
            <a:avLst/>
          </a:prstGeom>
        </p:spPr>
      </p:pic>
      <p:pic>
        <p:nvPicPr>
          <p:cNvPr id="43" name="Bildobjekt 8" descr="Boll.png"/>
          <p:cNvPicPr>
            <a:picLocks noChangeAspect="1"/>
          </p:cNvPicPr>
          <p:nvPr/>
        </p:nvPicPr>
        <p:blipFill>
          <a:blip r:embed="rId3" cstate="print"/>
          <a:stretch>
            <a:fillRect/>
          </a:stretch>
        </p:blipFill>
        <p:spPr>
          <a:xfrm>
            <a:off x="1153459" y="1142984"/>
            <a:ext cx="60955" cy="85337"/>
          </a:xfrm>
          <a:prstGeom prst="rect">
            <a:avLst/>
          </a:prstGeom>
        </p:spPr>
      </p:pic>
      <p:pic>
        <p:nvPicPr>
          <p:cNvPr id="44" name="Bildobjekt 8" descr="Boll.png"/>
          <p:cNvPicPr>
            <a:picLocks noChangeAspect="1"/>
          </p:cNvPicPr>
          <p:nvPr/>
        </p:nvPicPr>
        <p:blipFill>
          <a:blip r:embed="rId3" cstate="print"/>
          <a:stretch>
            <a:fillRect/>
          </a:stretch>
        </p:blipFill>
        <p:spPr>
          <a:xfrm>
            <a:off x="1285852" y="1071546"/>
            <a:ext cx="60955" cy="85337"/>
          </a:xfrm>
          <a:prstGeom prst="rect">
            <a:avLst/>
          </a:prstGeom>
        </p:spPr>
      </p:pic>
      <p:sp>
        <p:nvSpPr>
          <p:cNvPr id="45" name="Multiplicera 23"/>
          <p:cNvSpPr/>
          <p:nvPr/>
        </p:nvSpPr>
        <p:spPr>
          <a:xfrm flipV="1">
            <a:off x="3714744" y="621508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46" name="Bildobjekt 11" descr="Boll.png"/>
          <p:cNvPicPr>
            <a:picLocks noChangeAspect="1"/>
          </p:cNvPicPr>
          <p:nvPr/>
        </p:nvPicPr>
        <p:blipFill>
          <a:blip r:embed="rId3" cstate="print"/>
          <a:stretch>
            <a:fillRect/>
          </a:stretch>
        </p:blipFill>
        <p:spPr>
          <a:xfrm>
            <a:off x="3786182" y="6000768"/>
            <a:ext cx="60955" cy="85337"/>
          </a:xfrm>
          <a:prstGeom prst="rect">
            <a:avLst/>
          </a:prstGeom>
        </p:spPr>
      </p:pic>
      <p:pic>
        <p:nvPicPr>
          <p:cNvPr id="47" name="Bildobjekt 11" descr="Boll.png"/>
          <p:cNvPicPr>
            <a:picLocks noChangeAspect="1"/>
          </p:cNvPicPr>
          <p:nvPr/>
        </p:nvPicPr>
        <p:blipFill>
          <a:blip r:embed="rId3" cstate="print"/>
          <a:stretch>
            <a:fillRect/>
          </a:stretch>
        </p:blipFill>
        <p:spPr>
          <a:xfrm>
            <a:off x="3725227" y="6153168"/>
            <a:ext cx="60955" cy="85337"/>
          </a:xfrm>
          <a:prstGeom prst="rect">
            <a:avLst/>
          </a:prstGeom>
        </p:spPr>
      </p:pic>
      <p:pic>
        <p:nvPicPr>
          <p:cNvPr id="48" name="Bildobjekt 11" descr="Boll.png"/>
          <p:cNvPicPr>
            <a:picLocks noChangeAspect="1"/>
          </p:cNvPicPr>
          <p:nvPr/>
        </p:nvPicPr>
        <p:blipFill>
          <a:blip r:embed="rId3" cstate="print"/>
          <a:stretch>
            <a:fillRect/>
          </a:stretch>
        </p:blipFill>
        <p:spPr>
          <a:xfrm>
            <a:off x="3786182" y="6072206"/>
            <a:ext cx="60955" cy="85337"/>
          </a:xfrm>
          <a:prstGeom prst="rect">
            <a:avLst/>
          </a:prstGeom>
        </p:spPr>
      </p:pic>
      <p:pic>
        <p:nvPicPr>
          <p:cNvPr id="49" name="Bildobjekt 11" descr="Boll.png"/>
          <p:cNvPicPr>
            <a:picLocks noChangeAspect="1"/>
          </p:cNvPicPr>
          <p:nvPr/>
        </p:nvPicPr>
        <p:blipFill>
          <a:blip r:embed="rId3" cstate="print"/>
          <a:stretch>
            <a:fillRect/>
          </a:stretch>
        </p:blipFill>
        <p:spPr>
          <a:xfrm>
            <a:off x="3857620" y="5857892"/>
            <a:ext cx="60955" cy="85337"/>
          </a:xfrm>
          <a:prstGeom prst="rect">
            <a:avLst/>
          </a:prstGeom>
        </p:spPr>
      </p:pic>
      <p:pic>
        <p:nvPicPr>
          <p:cNvPr id="50" name="Bildobjekt 11" descr="Boll.png"/>
          <p:cNvPicPr>
            <a:picLocks noChangeAspect="1"/>
          </p:cNvPicPr>
          <p:nvPr/>
        </p:nvPicPr>
        <p:blipFill>
          <a:blip r:embed="rId3" cstate="print"/>
          <a:stretch>
            <a:fillRect/>
          </a:stretch>
        </p:blipFill>
        <p:spPr>
          <a:xfrm>
            <a:off x="3643306" y="6272621"/>
            <a:ext cx="60955" cy="85337"/>
          </a:xfrm>
          <a:prstGeom prst="rect">
            <a:avLst/>
          </a:prstGeom>
        </p:spPr>
      </p:pic>
      <p:pic>
        <p:nvPicPr>
          <p:cNvPr id="51" name="Bildobjekt 11" descr="Boll.png"/>
          <p:cNvPicPr>
            <a:picLocks noChangeAspect="1"/>
          </p:cNvPicPr>
          <p:nvPr/>
        </p:nvPicPr>
        <p:blipFill>
          <a:blip r:embed="rId3" cstate="print"/>
          <a:stretch>
            <a:fillRect/>
          </a:stretch>
        </p:blipFill>
        <p:spPr>
          <a:xfrm>
            <a:off x="3643306" y="6143644"/>
            <a:ext cx="60955" cy="85337"/>
          </a:xfrm>
          <a:prstGeom prst="rect">
            <a:avLst/>
          </a:prstGeom>
        </p:spPr>
      </p:pic>
      <p:pic>
        <p:nvPicPr>
          <p:cNvPr id="52" name="Bildobjekt 11" descr="Boll.png"/>
          <p:cNvPicPr>
            <a:picLocks noChangeAspect="1"/>
          </p:cNvPicPr>
          <p:nvPr/>
        </p:nvPicPr>
        <p:blipFill>
          <a:blip r:embed="rId3" cstate="print"/>
          <a:stretch>
            <a:fillRect/>
          </a:stretch>
        </p:blipFill>
        <p:spPr>
          <a:xfrm>
            <a:off x="4000496" y="5500702"/>
            <a:ext cx="60955" cy="85337"/>
          </a:xfrm>
          <a:prstGeom prst="rect">
            <a:avLst/>
          </a:prstGeom>
        </p:spPr>
      </p:pic>
      <p:sp>
        <p:nvSpPr>
          <p:cNvPr id="53" name="Multiplicera 9"/>
          <p:cNvSpPr/>
          <p:nvPr/>
        </p:nvSpPr>
        <p:spPr>
          <a:xfrm flipV="1">
            <a:off x="4071934" y="550070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54" name="Bildobjekt 8" descr="Boll.png"/>
          <p:cNvPicPr>
            <a:picLocks noChangeAspect="1"/>
          </p:cNvPicPr>
          <p:nvPr/>
        </p:nvPicPr>
        <p:blipFill>
          <a:blip r:embed="rId3" cstate="print"/>
          <a:stretch>
            <a:fillRect/>
          </a:stretch>
        </p:blipFill>
        <p:spPr>
          <a:xfrm>
            <a:off x="928662" y="1557713"/>
            <a:ext cx="60955" cy="85337"/>
          </a:xfrm>
          <a:prstGeom prst="rect">
            <a:avLst/>
          </a:prstGeom>
        </p:spPr>
      </p:pic>
      <p:sp>
        <p:nvSpPr>
          <p:cNvPr id="55" name="Freeform 54"/>
          <p:cNvSpPr/>
          <p:nvPr/>
        </p:nvSpPr>
        <p:spPr>
          <a:xfrm>
            <a:off x="682388" y="1692322"/>
            <a:ext cx="211540" cy="245660"/>
          </a:xfrm>
          <a:custGeom>
            <a:avLst/>
            <a:gdLst>
              <a:gd name="connsiteX0" fmla="*/ 150125 w 211540"/>
              <a:gd name="connsiteY0" fmla="*/ 0 h 245660"/>
              <a:gd name="connsiteX1" fmla="*/ 40943 w 211540"/>
              <a:gd name="connsiteY1" fmla="*/ 109182 h 245660"/>
              <a:gd name="connsiteX2" fmla="*/ 204716 w 211540"/>
              <a:gd name="connsiteY2" fmla="*/ 177421 h 245660"/>
              <a:gd name="connsiteX3" fmla="*/ 0 w 211540"/>
              <a:gd name="connsiteY3" fmla="*/ 245660 h 245660"/>
            </a:gdLst>
            <a:ahLst/>
            <a:cxnLst>
              <a:cxn ang="0">
                <a:pos x="connsiteX0" y="connsiteY0"/>
              </a:cxn>
              <a:cxn ang="0">
                <a:pos x="connsiteX1" y="connsiteY1"/>
              </a:cxn>
              <a:cxn ang="0">
                <a:pos x="connsiteX2" y="connsiteY2"/>
              </a:cxn>
              <a:cxn ang="0">
                <a:pos x="connsiteX3" y="connsiteY3"/>
              </a:cxn>
            </a:cxnLst>
            <a:rect l="l" t="t" r="r" b="b"/>
            <a:pathLst>
              <a:path w="211540" h="245660">
                <a:moveTo>
                  <a:pt x="150125" y="0"/>
                </a:moveTo>
                <a:cubicBezTo>
                  <a:pt x="90985" y="39806"/>
                  <a:pt x="31845" y="79612"/>
                  <a:pt x="40943" y="109182"/>
                </a:cubicBezTo>
                <a:cubicBezTo>
                  <a:pt x="50041" y="138752"/>
                  <a:pt x="211540" y="154675"/>
                  <a:pt x="204716" y="177421"/>
                </a:cubicBezTo>
                <a:cubicBezTo>
                  <a:pt x="197892" y="200167"/>
                  <a:pt x="98946" y="222913"/>
                  <a:pt x="0" y="24566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57" name="Straight Connector 56"/>
          <p:cNvCxnSpPr/>
          <p:nvPr/>
        </p:nvCxnSpPr>
        <p:spPr>
          <a:xfrm>
            <a:off x="785786" y="2000240"/>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58" name="Straight Connector 57"/>
          <p:cNvCxnSpPr/>
          <p:nvPr/>
        </p:nvCxnSpPr>
        <p:spPr>
          <a:xfrm>
            <a:off x="1142976" y="2214554"/>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59" name="Straight Connector 58"/>
          <p:cNvCxnSpPr/>
          <p:nvPr/>
        </p:nvCxnSpPr>
        <p:spPr>
          <a:xfrm>
            <a:off x="1500166" y="2428868"/>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60" name="Straight Connector 59"/>
          <p:cNvCxnSpPr/>
          <p:nvPr/>
        </p:nvCxnSpPr>
        <p:spPr>
          <a:xfrm>
            <a:off x="1500166" y="2643182"/>
            <a:ext cx="295276" cy="9524"/>
          </a:xfrm>
          <a:prstGeom prst="line">
            <a:avLst/>
          </a:prstGeom>
        </p:spPr>
        <p:style>
          <a:lnRef idx="1">
            <a:schemeClr val="dk1"/>
          </a:lnRef>
          <a:fillRef idx="0">
            <a:schemeClr val="dk1"/>
          </a:fillRef>
          <a:effectRef idx="0">
            <a:schemeClr val="dk1"/>
          </a:effectRef>
          <a:fontRef idx="minor">
            <a:schemeClr val="tx1"/>
          </a:fontRef>
        </p:style>
      </p:cxnSp>
      <p:cxnSp>
        <p:nvCxnSpPr>
          <p:cNvPr id="63" name="Straight Connector 62"/>
          <p:cNvCxnSpPr/>
          <p:nvPr/>
        </p:nvCxnSpPr>
        <p:spPr>
          <a:xfrm>
            <a:off x="1071538" y="2643182"/>
            <a:ext cx="295276" cy="9524"/>
          </a:xfrm>
          <a:prstGeom prst="line">
            <a:avLst/>
          </a:prstGeom>
        </p:spPr>
        <p:style>
          <a:lnRef idx="1">
            <a:schemeClr val="dk1"/>
          </a:lnRef>
          <a:fillRef idx="0">
            <a:schemeClr val="dk1"/>
          </a:fillRef>
          <a:effectRef idx="0">
            <a:schemeClr val="dk1"/>
          </a:effectRef>
          <a:fontRef idx="minor">
            <a:schemeClr val="tx1"/>
          </a:fontRef>
        </p:style>
      </p:cxnSp>
      <p:cxnSp>
        <p:nvCxnSpPr>
          <p:cNvPr id="64" name="Straight Connector 63"/>
          <p:cNvCxnSpPr/>
          <p:nvPr/>
        </p:nvCxnSpPr>
        <p:spPr>
          <a:xfrm>
            <a:off x="714348" y="2643182"/>
            <a:ext cx="295276" cy="9524"/>
          </a:xfrm>
          <a:prstGeom prst="line">
            <a:avLst/>
          </a:prstGeom>
        </p:spPr>
        <p:style>
          <a:lnRef idx="1">
            <a:schemeClr val="dk1"/>
          </a:lnRef>
          <a:fillRef idx="0">
            <a:schemeClr val="dk1"/>
          </a:fillRef>
          <a:effectRef idx="0">
            <a:schemeClr val="dk1"/>
          </a:effectRef>
          <a:fontRef idx="minor">
            <a:schemeClr val="tx1"/>
          </a:fontRef>
        </p:style>
      </p:cxnSp>
      <p:cxnSp>
        <p:nvCxnSpPr>
          <p:cNvPr id="66" name="Straight Arrow Connector 65"/>
          <p:cNvCxnSpPr/>
          <p:nvPr/>
        </p:nvCxnSpPr>
        <p:spPr>
          <a:xfrm rot="5400000">
            <a:off x="428596" y="2214554"/>
            <a:ext cx="500066"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68" name="Straight Connector 67"/>
          <p:cNvCxnSpPr/>
          <p:nvPr/>
        </p:nvCxnSpPr>
        <p:spPr>
          <a:xfrm rot="16200000" flipH="1">
            <a:off x="642910" y="2714620"/>
            <a:ext cx="142876" cy="142876"/>
          </a:xfrm>
          <a:prstGeom prst="line">
            <a:avLst/>
          </a:prstGeom>
        </p:spPr>
        <p:style>
          <a:lnRef idx="1">
            <a:schemeClr val="dk1"/>
          </a:lnRef>
          <a:fillRef idx="0">
            <a:schemeClr val="dk1"/>
          </a:fillRef>
          <a:effectRef idx="0">
            <a:schemeClr val="dk1"/>
          </a:effectRef>
          <a:fontRef idx="minor">
            <a:schemeClr val="tx1"/>
          </a:fontRef>
        </p:style>
      </p:cxnSp>
      <p:cxnSp>
        <p:nvCxnSpPr>
          <p:cNvPr id="69" name="Straight Connector 68"/>
          <p:cNvCxnSpPr/>
          <p:nvPr/>
        </p:nvCxnSpPr>
        <p:spPr>
          <a:xfrm rot="16200000" flipH="1">
            <a:off x="1285852" y="3357562"/>
            <a:ext cx="142876" cy="142876"/>
          </a:xfrm>
          <a:prstGeom prst="line">
            <a:avLst/>
          </a:prstGeom>
        </p:spPr>
        <p:style>
          <a:lnRef idx="1">
            <a:schemeClr val="dk1"/>
          </a:lnRef>
          <a:fillRef idx="0">
            <a:schemeClr val="dk1"/>
          </a:fillRef>
          <a:effectRef idx="0">
            <a:schemeClr val="dk1"/>
          </a:effectRef>
          <a:fontRef idx="minor">
            <a:schemeClr val="tx1"/>
          </a:fontRef>
        </p:style>
      </p:cxnSp>
      <p:cxnSp>
        <p:nvCxnSpPr>
          <p:cNvPr id="70" name="Straight Connector 69"/>
          <p:cNvCxnSpPr/>
          <p:nvPr/>
        </p:nvCxnSpPr>
        <p:spPr>
          <a:xfrm rot="16200000" flipH="1">
            <a:off x="857224" y="2928934"/>
            <a:ext cx="142876" cy="142876"/>
          </a:xfrm>
          <a:prstGeom prst="line">
            <a:avLst/>
          </a:prstGeom>
        </p:spPr>
        <p:style>
          <a:lnRef idx="1">
            <a:schemeClr val="dk1"/>
          </a:lnRef>
          <a:fillRef idx="0">
            <a:schemeClr val="dk1"/>
          </a:fillRef>
          <a:effectRef idx="0">
            <a:schemeClr val="dk1"/>
          </a:effectRef>
          <a:fontRef idx="minor">
            <a:schemeClr val="tx1"/>
          </a:fontRef>
        </p:style>
      </p:cxnSp>
      <p:cxnSp>
        <p:nvCxnSpPr>
          <p:cNvPr id="71" name="Straight Connector 70"/>
          <p:cNvCxnSpPr/>
          <p:nvPr/>
        </p:nvCxnSpPr>
        <p:spPr>
          <a:xfrm rot="16200000" flipH="1">
            <a:off x="1100110" y="3171820"/>
            <a:ext cx="142876" cy="142876"/>
          </a:xfrm>
          <a:prstGeom prst="line">
            <a:avLst/>
          </a:prstGeom>
        </p:spPr>
        <p:style>
          <a:lnRef idx="1">
            <a:schemeClr val="dk1"/>
          </a:lnRef>
          <a:fillRef idx="0">
            <a:schemeClr val="dk1"/>
          </a:fillRef>
          <a:effectRef idx="0">
            <a:schemeClr val="dk1"/>
          </a:effectRef>
          <a:fontRef idx="minor">
            <a:schemeClr val="tx1"/>
          </a:fontRef>
        </p:style>
      </p:cxnSp>
      <p:cxnSp>
        <p:nvCxnSpPr>
          <p:cNvPr id="72" name="Straight Connector 71"/>
          <p:cNvCxnSpPr/>
          <p:nvPr/>
        </p:nvCxnSpPr>
        <p:spPr>
          <a:xfrm>
            <a:off x="1357290" y="3929066"/>
            <a:ext cx="285752" cy="1588"/>
          </a:xfrm>
          <a:prstGeom prst="line">
            <a:avLst/>
          </a:prstGeom>
        </p:spPr>
        <p:style>
          <a:lnRef idx="1">
            <a:schemeClr val="dk1"/>
          </a:lnRef>
          <a:fillRef idx="0">
            <a:schemeClr val="dk1"/>
          </a:fillRef>
          <a:effectRef idx="0">
            <a:schemeClr val="dk1"/>
          </a:effectRef>
          <a:fontRef idx="minor">
            <a:schemeClr val="tx1"/>
          </a:fontRef>
        </p:style>
      </p:cxnSp>
      <p:cxnSp>
        <p:nvCxnSpPr>
          <p:cNvPr id="73" name="Straight Connector 72"/>
          <p:cNvCxnSpPr/>
          <p:nvPr/>
        </p:nvCxnSpPr>
        <p:spPr>
          <a:xfrm rot="16200000" flipH="1">
            <a:off x="1500166" y="3571876"/>
            <a:ext cx="142876" cy="142876"/>
          </a:xfrm>
          <a:prstGeom prst="line">
            <a:avLst/>
          </a:prstGeom>
        </p:spPr>
        <p:style>
          <a:lnRef idx="1">
            <a:schemeClr val="dk1"/>
          </a:lnRef>
          <a:fillRef idx="0">
            <a:schemeClr val="dk1"/>
          </a:fillRef>
          <a:effectRef idx="0">
            <a:schemeClr val="dk1"/>
          </a:effectRef>
          <a:fontRef idx="minor">
            <a:schemeClr val="tx1"/>
          </a:fontRef>
        </p:style>
      </p:cxnSp>
      <p:cxnSp>
        <p:nvCxnSpPr>
          <p:cNvPr id="76" name="Straight Connector 75"/>
          <p:cNvCxnSpPr/>
          <p:nvPr/>
        </p:nvCxnSpPr>
        <p:spPr>
          <a:xfrm>
            <a:off x="928662" y="3929066"/>
            <a:ext cx="285752" cy="1588"/>
          </a:xfrm>
          <a:prstGeom prst="line">
            <a:avLst/>
          </a:prstGeom>
        </p:spPr>
        <p:style>
          <a:lnRef idx="1">
            <a:schemeClr val="dk1"/>
          </a:lnRef>
          <a:fillRef idx="0">
            <a:schemeClr val="dk1"/>
          </a:fillRef>
          <a:effectRef idx="0">
            <a:schemeClr val="dk1"/>
          </a:effectRef>
          <a:fontRef idx="minor">
            <a:schemeClr val="tx1"/>
          </a:fontRef>
        </p:style>
      </p:cxnSp>
      <p:cxnSp>
        <p:nvCxnSpPr>
          <p:cNvPr id="78" name="Straight Arrow Connector 77"/>
          <p:cNvCxnSpPr/>
          <p:nvPr/>
        </p:nvCxnSpPr>
        <p:spPr>
          <a:xfrm rot="16200000" flipH="1">
            <a:off x="142844" y="3214686"/>
            <a:ext cx="1071570" cy="21431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56" name="Ned 60"/>
          <p:cNvSpPr/>
          <p:nvPr/>
        </p:nvSpPr>
        <p:spPr>
          <a:xfrm rot="19562009">
            <a:off x="860013" y="4046262"/>
            <a:ext cx="357190" cy="500066"/>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62" name="Picture 61"/>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textruta 5"/>
          <p:cNvSpPr txBox="1"/>
          <p:nvPr/>
        </p:nvSpPr>
        <p:spPr>
          <a:xfrm>
            <a:off x="357158" y="214290"/>
            <a:ext cx="3714776" cy="707886"/>
          </a:xfrm>
          <a:prstGeom prst="rect">
            <a:avLst/>
          </a:prstGeom>
          <a:noFill/>
        </p:spPr>
        <p:txBody>
          <a:bodyPr wrap="square" rtlCol="0">
            <a:spAutoFit/>
          </a:bodyPr>
          <a:lstStyle>
            <a:defPPr>
              <a:defRPr lang="sv-SE"/>
            </a:defPPr>
            <a:lvl1pPr>
              <a:defRPr sz="2000" b="1">
                <a:solidFill>
                  <a:srgbClr val="E90118"/>
                </a:solidFill>
                <a:latin typeface="Times New Roman" pitchFamily="18" charset="0"/>
                <a:cs typeface="Times New Roman" pitchFamily="18" charset="0"/>
              </a:defRPr>
            </a:lvl1pPr>
          </a:lstStyle>
          <a:p>
            <a:r>
              <a:rPr lang="sv-SE" dirty="0"/>
              <a:t>Syfte: Passningar/Etablerat anfall</a:t>
            </a:r>
          </a:p>
        </p:txBody>
      </p:sp>
      <p:sp>
        <p:nvSpPr>
          <p:cNvPr id="7" name="textruta 6"/>
          <p:cNvSpPr txBox="1"/>
          <p:nvPr/>
        </p:nvSpPr>
        <p:spPr>
          <a:xfrm>
            <a:off x="4714876" y="1582341"/>
            <a:ext cx="4143404" cy="1846659"/>
          </a:xfrm>
          <a:prstGeom prst="rect">
            <a:avLst/>
          </a:prstGeom>
          <a:noFill/>
        </p:spPr>
        <p:txBody>
          <a:bodyPr wrap="square" rtlCol="0">
            <a:spAutoFit/>
          </a:bodyPr>
          <a:lstStyle/>
          <a:p>
            <a:r>
              <a:rPr lang="sv-SE" sz="1600" dirty="0"/>
              <a:t>1. A rör sig ut med bollen och passar B som kommer från andra hörnet. B passar i sintur  till C. C springer runt målet och passar upp till A som skjuter alt. Trampar spelaren själv in i slottet och skjuter. B bågar upp och går in på mål när han/hon har passat.</a:t>
            </a:r>
          </a:p>
          <a:p>
            <a:pPr lvl="0"/>
            <a:endParaRPr lang="sv-SE" dirty="0">
              <a:solidFill>
                <a:schemeClr val="bg1">
                  <a:lumMod val="50000"/>
                </a:schemeClr>
              </a:solidFill>
            </a:endParaRPr>
          </a:p>
        </p:txBody>
      </p:sp>
      <p:sp>
        <p:nvSpPr>
          <p:cNvPr id="9" name="Likbent triangel 8"/>
          <p:cNvSpPr/>
          <p:nvPr/>
        </p:nvSpPr>
        <p:spPr>
          <a:xfrm>
            <a:off x="3071802" y="328612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11" name="Bildobjekt 10" descr="Boll.png"/>
          <p:cNvPicPr>
            <a:picLocks noChangeAspect="1"/>
          </p:cNvPicPr>
          <p:nvPr/>
        </p:nvPicPr>
        <p:blipFill>
          <a:blip r:embed="rId3" cstate="print"/>
          <a:stretch>
            <a:fillRect/>
          </a:stretch>
        </p:blipFill>
        <p:spPr>
          <a:xfrm>
            <a:off x="2857488" y="3214686"/>
            <a:ext cx="60955" cy="85337"/>
          </a:xfrm>
          <a:prstGeom prst="rect">
            <a:avLst/>
          </a:prstGeom>
        </p:spPr>
      </p:pic>
      <p:sp>
        <p:nvSpPr>
          <p:cNvPr id="12" name="Multiplicera 11"/>
          <p:cNvSpPr/>
          <p:nvPr/>
        </p:nvSpPr>
        <p:spPr>
          <a:xfrm flipV="1">
            <a:off x="2857488" y="328612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Multiplicera 12"/>
          <p:cNvSpPr/>
          <p:nvPr/>
        </p:nvSpPr>
        <p:spPr>
          <a:xfrm flipV="1">
            <a:off x="500034" y="214311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4" name="Bildobjekt 13" descr="Boll.png"/>
          <p:cNvPicPr>
            <a:picLocks noChangeAspect="1"/>
          </p:cNvPicPr>
          <p:nvPr/>
        </p:nvPicPr>
        <p:blipFill>
          <a:blip r:embed="rId3" cstate="print"/>
          <a:stretch>
            <a:fillRect/>
          </a:stretch>
        </p:blipFill>
        <p:spPr>
          <a:xfrm>
            <a:off x="2643174" y="3143248"/>
            <a:ext cx="60955" cy="85337"/>
          </a:xfrm>
          <a:prstGeom prst="rect">
            <a:avLst/>
          </a:prstGeom>
        </p:spPr>
      </p:pic>
      <p:sp>
        <p:nvSpPr>
          <p:cNvPr id="15" name="Likbent triangel 14"/>
          <p:cNvSpPr/>
          <p:nvPr/>
        </p:nvSpPr>
        <p:spPr>
          <a:xfrm>
            <a:off x="3643306" y="328612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6" name="Multiplicera 15"/>
          <p:cNvSpPr/>
          <p:nvPr/>
        </p:nvSpPr>
        <p:spPr>
          <a:xfrm flipV="1">
            <a:off x="428596" y="24288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7" name="Multiplicera 16"/>
          <p:cNvSpPr/>
          <p:nvPr/>
        </p:nvSpPr>
        <p:spPr>
          <a:xfrm flipV="1">
            <a:off x="571472" y="271462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8" name="Multiplicera 17"/>
          <p:cNvSpPr/>
          <p:nvPr/>
        </p:nvSpPr>
        <p:spPr>
          <a:xfrm flipV="1">
            <a:off x="2643174" y="328612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9" name="Multiplicera 18"/>
          <p:cNvSpPr/>
          <p:nvPr/>
        </p:nvSpPr>
        <p:spPr>
          <a:xfrm flipV="1">
            <a:off x="2428860" y="328612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20" name="Bildobjekt 19" descr="Boll.png"/>
          <p:cNvPicPr>
            <a:picLocks noChangeAspect="1"/>
          </p:cNvPicPr>
          <p:nvPr/>
        </p:nvPicPr>
        <p:blipFill>
          <a:blip r:embed="rId3" cstate="print"/>
          <a:stretch>
            <a:fillRect/>
          </a:stretch>
        </p:blipFill>
        <p:spPr>
          <a:xfrm>
            <a:off x="2714612" y="3214686"/>
            <a:ext cx="60955" cy="85337"/>
          </a:xfrm>
          <a:prstGeom prst="rect">
            <a:avLst/>
          </a:prstGeom>
        </p:spPr>
      </p:pic>
      <p:pic>
        <p:nvPicPr>
          <p:cNvPr id="21" name="Bildobjekt 20" descr="Boll.png"/>
          <p:cNvPicPr>
            <a:picLocks noChangeAspect="1"/>
          </p:cNvPicPr>
          <p:nvPr/>
        </p:nvPicPr>
        <p:blipFill>
          <a:blip r:embed="rId3" cstate="print"/>
          <a:stretch>
            <a:fillRect/>
          </a:stretch>
        </p:blipFill>
        <p:spPr>
          <a:xfrm>
            <a:off x="2500298" y="3286124"/>
            <a:ext cx="60955" cy="85337"/>
          </a:xfrm>
          <a:prstGeom prst="rect">
            <a:avLst/>
          </a:prstGeom>
        </p:spPr>
      </p:pic>
      <p:pic>
        <p:nvPicPr>
          <p:cNvPr id="22" name="Bildobjekt 21" descr="Boll.png"/>
          <p:cNvPicPr>
            <a:picLocks noChangeAspect="1"/>
          </p:cNvPicPr>
          <p:nvPr/>
        </p:nvPicPr>
        <p:blipFill>
          <a:blip r:embed="rId3" cstate="print"/>
          <a:stretch>
            <a:fillRect/>
          </a:stretch>
        </p:blipFill>
        <p:spPr>
          <a:xfrm>
            <a:off x="2786050" y="3071810"/>
            <a:ext cx="60955" cy="85337"/>
          </a:xfrm>
          <a:prstGeom prst="rect">
            <a:avLst/>
          </a:prstGeom>
        </p:spPr>
      </p:pic>
      <p:pic>
        <p:nvPicPr>
          <p:cNvPr id="23" name="Bildobjekt 22" descr="Boll.png"/>
          <p:cNvPicPr>
            <a:picLocks noChangeAspect="1"/>
          </p:cNvPicPr>
          <p:nvPr/>
        </p:nvPicPr>
        <p:blipFill>
          <a:blip r:embed="rId3" cstate="print"/>
          <a:stretch>
            <a:fillRect/>
          </a:stretch>
        </p:blipFill>
        <p:spPr>
          <a:xfrm>
            <a:off x="3010847" y="3143248"/>
            <a:ext cx="60955" cy="85337"/>
          </a:xfrm>
          <a:prstGeom prst="rect">
            <a:avLst/>
          </a:prstGeom>
        </p:spPr>
      </p:pic>
      <p:sp>
        <p:nvSpPr>
          <p:cNvPr id="24" name="Multiplicera 23"/>
          <p:cNvSpPr/>
          <p:nvPr/>
        </p:nvSpPr>
        <p:spPr>
          <a:xfrm flipV="1">
            <a:off x="500034" y="7857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5" name="Multiplicera 24"/>
          <p:cNvSpPr/>
          <p:nvPr/>
        </p:nvSpPr>
        <p:spPr>
          <a:xfrm flipV="1">
            <a:off x="142844" y="107154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6" name="Multiplicera 25"/>
          <p:cNvSpPr/>
          <p:nvPr/>
        </p:nvSpPr>
        <p:spPr>
          <a:xfrm flipV="1">
            <a:off x="142844" y="135729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7" name="textruta 26"/>
          <p:cNvSpPr txBox="1"/>
          <p:nvPr/>
        </p:nvSpPr>
        <p:spPr>
          <a:xfrm>
            <a:off x="2857488" y="2857496"/>
            <a:ext cx="309700" cy="338554"/>
          </a:xfrm>
          <a:prstGeom prst="rect">
            <a:avLst/>
          </a:prstGeom>
          <a:noFill/>
        </p:spPr>
        <p:txBody>
          <a:bodyPr wrap="none" rtlCol="0">
            <a:spAutoFit/>
          </a:bodyPr>
          <a:lstStyle/>
          <a:p>
            <a:r>
              <a:rPr lang="sv-SE" sz="1600" b="1" dirty="0"/>
              <a:t>A</a:t>
            </a:r>
          </a:p>
        </p:txBody>
      </p:sp>
      <p:sp>
        <p:nvSpPr>
          <p:cNvPr id="28" name="textruta 27"/>
          <p:cNvSpPr txBox="1"/>
          <p:nvPr/>
        </p:nvSpPr>
        <p:spPr>
          <a:xfrm>
            <a:off x="642910" y="2143116"/>
            <a:ext cx="293670" cy="338554"/>
          </a:xfrm>
          <a:prstGeom prst="rect">
            <a:avLst/>
          </a:prstGeom>
          <a:noFill/>
        </p:spPr>
        <p:txBody>
          <a:bodyPr wrap="none" rtlCol="0">
            <a:spAutoFit/>
          </a:bodyPr>
          <a:lstStyle/>
          <a:p>
            <a:r>
              <a:rPr lang="sv-SE" sz="1600" b="1" dirty="0"/>
              <a:t>C</a:t>
            </a:r>
          </a:p>
        </p:txBody>
      </p:sp>
      <p:sp>
        <p:nvSpPr>
          <p:cNvPr id="29" name="textruta 28"/>
          <p:cNvSpPr txBox="1"/>
          <p:nvPr/>
        </p:nvSpPr>
        <p:spPr>
          <a:xfrm>
            <a:off x="642910" y="857232"/>
            <a:ext cx="300082" cy="338554"/>
          </a:xfrm>
          <a:prstGeom prst="rect">
            <a:avLst/>
          </a:prstGeom>
          <a:noFill/>
        </p:spPr>
        <p:txBody>
          <a:bodyPr wrap="none" rtlCol="0">
            <a:spAutoFit/>
          </a:bodyPr>
          <a:lstStyle/>
          <a:p>
            <a:r>
              <a:rPr lang="sv-SE" sz="1600" b="1" dirty="0"/>
              <a:t>B</a:t>
            </a:r>
          </a:p>
        </p:txBody>
      </p:sp>
      <p:sp>
        <p:nvSpPr>
          <p:cNvPr id="30" name="Frihandsfigur 29"/>
          <p:cNvSpPr/>
          <p:nvPr/>
        </p:nvSpPr>
        <p:spPr>
          <a:xfrm>
            <a:off x="3129566" y="3442952"/>
            <a:ext cx="811369" cy="126642"/>
          </a:xfrm>
          <a:custGeom>
            <a:avLst/>
            <a:gdLst>
              <a:gd name="connsiteX0" fmla="*/ 0 w 811369"/>
              <a:gd name="connsiteY0" fmla="*/ 34344 h 126642"/>
              <a:gd name="connsiteX1" fmla="*/ 154547 w 811369"/>
              <a:gd name="connsiteY1" fmla="*/ 8586 h 126642"/>
              <a:gd name="connsiteX2" fmla="*/ 244699 w 811369"/>
              <a:gd name="connsiteY2" fmla="*/ 85859 h 126642"/>
              <a:gd name="connsiteX3" fmla="*/ 334851 w 811369"/>
              <a:gd name="connsiteY3" fmla="*/ 21465 h 126642"/>
              <a:gd name="connsiteX4" fmla="*/ 450761 w 811369"/>
              <a:gd name="connsiteY4" fmla="*/ 98738 h 126642"/>
              <a:gd name="connsiteX5" fmla="*/ 618186 w 811369"/>
              <a:gd name="connsiteY5" fmla="*/ 34344 h 126642"/>
              <a:gd name="connsiteX6" fmla="*/ 721217 w 811369"/>
              <a:gd name="connsiteY6" fmla="*/ 124496 h 126642"/>
              <a:gd name="connsiteX7" fmla="*/ 811369 w 811369"/>
              <a:gd name="connsiteY7" fmla="*/ 47223 h 126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1369" h="126642">
                <a:moveTo>
                  <a:pt x="0" y="34344"/>
                </a:moveTo>
                <a:cubicBezTo>
                  <a:pt x="56882" y="17172"/>
                  <a:pt x="113764" y="0"/>
                  <a:pt x="154547" y="8586"/>
                </a:cubicBezTo>
                <a:cubicBezTo>
                  <a:pt x="195330" y="17172"/>
                  <a:pt x="214648" y="83713"/>
                  <a:pt x="244699" y="85859"/>
                </a:cubicBezTo>
                <a:cubicBezTo>
                  <a:pt x="274750" y="88006"/>
                  <a:pt x="300507" y="19319"/>
                  <a:pt x="334851" y="21465"/>
                </a:cubicBezTo>
                <a:cubicBezTo>
                  <a:pt x="369195" y="23611"/>
                  <a:pt x="403539" y="96592"/>
                  <a:pt x="450761" y="98738"/>
                </a:cubicBezTo>
                <a:cubicBezTo>
                  <a:pt x="497983" y="100884"/>
                  <a:pt x="573110" y="30051"/>
                  <a:pt x="618186" y="34344"/>
                </a:cubicBezTo>
                <a:cubicBezTo>
                  <a:pt x="663262" y="38637"/>
                  <a:pt x="689020" y="122350"/>
                  <a:pt x="721217" y="124496"/>
                </a:cubicBezTo>
                <a:cubicBezTo>
                  <a:pt x="753414" y="126642"/>
                  <a:pt x="782391" y="86932"/>
                  <a:pt x="811369" y="47223"/>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31" name="Rak 30"/>
          <p:cNvCxnSpPr/>
          <p:nvPr/>
        </p:nvCxnSpPr>
        <p:spPr>
          <a:xfrm rot="5400000" flipH="1" flipV="1">
            <a:off x="3821901" y="3250405"/>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2" name="Rak 31"/>
          <p:cNvCxnSpPr/>
          <p:nvPr/>
        </p:nvCxnSpPr>
        <p:spPr>
          <a:xfrm rot="5400000" flipH="1" flipV="1">
            <a:off x="3821901" y="2951774"/>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3" name="Rak 32"/>
          <p:cNvCxnSpPr/>
          <p:nvPr/>
        </p:nvCxnSpPr>
        <p:spPr>
          <a:xfrm rot="5400000" flipH="1" flipV="1">
            <a:off x="3821901" y="2607463"/>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4" name="Rak 33"/>
          <p:cNvCxnSpPr/>
          <p:nvPr/>
        </p:nvCxnSpPr>
        <p:spPr>
          <a:xfrm rot="5400000" flipH="1" flipV="1">
            <a:off x="3821901" y="2321711"/>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5" name="Rak 34"/>
          <p:cNvCxnSpPr/>
          <p:nvPr/>
        </p:nvCxnSpPr>
        <p:spPr>
          <a:xfrm rot="5400000" flipH="1" flipV="1">
            <a:off x="3821901" y="1964521"/>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6" name="Rak 35"/>
          <p:cNvCxnSpPr/>
          <p:nvPr/>
        </p:nvCxnSpPr>
        <p:spPr>
          <a:xfrm rot="5400000" flipH="1" flipV="1">
            <a:off x="3821901" y="1607331"/>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7" name="Rak 36"/>
          <p:cNvCxnSpPr/>
          <p:nvPr/>
        </p:nvCxnSpPr>
        <p:spPr>
          <a:xfrm rot="5400000" flipH="1" flipV="1">
            <a:off x="3821901" y="1178703"/>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8" name="Rak 37"/>
          <p:cNvCxnSpPr/>
          <p:nvPr/>
        </p:nvCxnSpPr>
        <p:spPr>
          <a:xfrm>
            <a:off x="3571868" y="92867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39" name="Rak 38"/>
          <p:cNvCxnSpPr/>
          <p:nvPr/>
        </p:nvCxnSpPr>
        <p:spPr>
          <a:xfrm>
            <a:off x="3143240" y="92867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40" name="Rak 39"/>
          <p:cNvCxnSpPr/>
          <p:nvPr/>
        </p:nvCxnSpPr>
        <p:spPr>
          <a:xfrm>
            <a:off x="2714612" y="92867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41" name="Rak 40"/>
          <p:cNvCxnSpPr/>
          <p:nvPr/>
        </p:nvCxnSpPr>
        <p:spPr>
          <a:xfrm>
            <a:off x="2285984" y="92867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42" name="Rak 41"/>
          <p:cNvCxnSpPr/>
          <p:nvPr/>
        </p:nvCxnSpPr>
        <p:spPr>
          <a:xfrm>
            <a:off x="1857356" y="92867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43" name="Rak 42"/>
          <p:cNvCxnSpPr/>
          <p:nvPr/>
        </p:nvCxnSpPr>
        <p:spPr>
          <a:xfrm>
            <a:off x="1428728" y="92867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44" name="Rak 43"/>
          <p:cNvCxnSpPr/>
          <p:nvPr/>
        </p:nvCxnSpPr>
        <p:spPr>
          <a:xfrm>
            <a:off x="1000100" y="928670"/>
            <a:ext cx="285752" cy="0"/>
          </a:xfrm>
          <a:prstGeom prst="line">
            <a:avLst/>
          </a:prstGeom>
        </p:spPr>
        <p:style>
          <a:lnRef idx="1">
            <a:schemeClr val="dk1"/>
          </a:lnRef>
          <a:fillRef idx="0">
            <a:schemeClr val="dk1"/>
          </a:fillRef>
          <a:effectRef idx="0">
            <a:schemeClr val="dk1"/>
          </a:effectRef>
          <a:fontRef idx="minor">
            <a:schemeClr val="tx1"/>
          </a:fontRef>
        </p:style>
      </p:cxnSp>
      <p:sp>
        <p:nvSpPr>
          <p:cNvPr id="45" name="Likbent triangel 44"/>
          <p:cNvSpPr/>
          <p:nvPr/>
        </p:nvSpPr>
        <p:spPr>
          <a:xfrm>
            <a:off x="857224" y="114298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6" name="Likbent triangel 45"/>
          <p:cNvSpPr/>
          <p:nvPr/>
        </p:nvSpPr>
        <p:spPr>
          <a:xfrm>
            <a:off x="1214414" y="178592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9" name="Multiplicera 48"/>
          <p:cNvSpPr/>
          <p:nvPr/>
        </p:nvSpPr>
        <p:spPr>
          <a:xfrm flipV="1">
            <a:off x="4643438" y="592933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0" name="Multiplicera 49"/>
          <p:cNvSpPr/>
          <p:nvPr/>
        </p:nvSpPr>
        <p:spPr>
          <a:xfrm flipV="1">
            <a:off x="4572000" y="621508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1" name="Multiplicera 50"/>
          <p:cNvSpPr/>
          <p:nvPr/>
        </p:nvSpPr>
        <p:spPr>
          <a:xfrm flipV="1">
            <a:off x="4643438" y="564357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2" name="Multiplicera 51"/>
          <p:cNvSpPr/>
          <p:nvPr/>
        </p:nvSpPr>
        <p:spPr>
          <a:xfrm flipV="1">
            <a:off x="1500166" y="357187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3" name="Multiplicera 52"/>
          <p:cNvSpPr/>
          <p:nvPr/>
        </p:nvSpPr>
        <p:spPr>
          <a:xfrm flipV="1">
            <a:off x="1714480" y="357187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4" name="Multiplicera 53"/>
          <p:cNvSpPr/>
          <p:nvPr/>
        </p:nvSpPr>
        <p:spPr>
          <a:xfrm flipV="1">
            <a:off x="1285852" y="357187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55" name="Bildobjekt 54" descr="Boll.png"/>
          <p:cNvPicPr>
            <a:picLocks noChangeAspect="1"/>
          </p:cNvPicPr>
          <p:nvPr/>
        </p:nvPicPr>
        <p:blipFill>
          <a:blip r:embed="rId3" cstate="print"/>
          <a:stretch>
            <a:fillRect/>
          </a:stretch>
        </p:blipFill>
        <p:spPr>
          <a:xfrm>
            <a:off x="1571604" y="3571876"/>
            <a:ext cx="60955" cy="85337"/>
          </a:xfrm>
          <a:prstGeom prst="rect">
            <a:avLst/>
          </a:prstGeom>
        </p:spPr>
      </p:pic>
      <p:pic>
        <p:nvPicPr>
          <p:cNvPr id="56" name="Bildobjekt 55" descr="Boll.png"/>
          <p:cNvPicPr>
            <a:picLocks noChangeAspect="1"/>
          </p:cNvPicPr>
          <p:nvPr/>
        </p:nvPicPr>
        <p:blipFill>
          <a:blip r:embed="rId3" cstate="print"/>
          <a:stretch>
            <a:fillRect/>
          </a:stretch>
        </p:blipFill>
        <p:spPr>
          <a:xfrm>
            <a:off x="1857356" y="3929066"/>
            <a:ext cx="60955" cy="85337"/>
          </a:xfrm>
          <a:prstGeom prst="rect">
            <a:avLst/>
          </a:prstGeom>
        </p:spPr>
      </p:pic>
      <p:pic>
        <p:nvPicPr>
          <p:cNvPr id="57" name="Bildobjekt 56" descr="Boll.png"/>
          <p:cNvPicPr>
            <a:picLocks noChangeAspect="1"/>
          </p:cNvPicPr>
          <p:nvPr/>
        </p:nvPicPr>
        <p:blipFill>
          <a:blip r:embed="rId3" cstate="print"/>
          <a:stretch>
            <a:fillRect/>
          </a:stretch>
        </p:blipFill>
        <p:spPr>
          <a:xfrm>
            <a:off x="1428728" y="3357562"/>
            <a:ext cx="60955" cy="85337"/>
          </a:xfrm>
          <a:prstGeom prst="rect">
            <a:avLst/>
          </a:prstGeom>
        </p:spPr>
      </p:pic>
      <p:pic>
        <p:nvPicPr>
          <p:cNvPr id="58" name="Bildobjekt 57" descr="Boll.png"/>
          <p:cNvPicPr>
            <a:picLocks noChangeAspect="1"/>
          </p:cNvPicPr>
          <p:nvPr/>
        </p:nvPicPr>
        <p:blipFill>
          <a:blip r:embed="rId3" cstate="print"/>
          <a:stretch>
            <a:fillRect/>
          </a:stretch>
        </p:blipFill>
        <p:spPr>
          <a:xfrm>
            <a:off x="1142976" y="3643314"/>
            <a:ext cx="60955" cy="85337"/>
          </a:xfrm>
          <a:prstGeom prst="rect">
            <a:avLst/>
          </a:prstGeom>
        </p:spPr>
      </p:pic>
      <p:pic>
        <p:nvPicPr>
          <p:cNvPr id="59" name="Bildobjekt 58" descr="Boll.png"/>
          <p:cNvPicPr>
            <a:picLocks noChangeAspect="1"/>
          </p:cNvPicPr>
          <p:nvPr/>
        </p:nvPicPr>
        <p:blipFill>
          <a:blip r:embed="rId3" cstate="print"/>
          <a:stretch>
            <a:fillRect/>
          </a:stretch>
        </p:blipFill>
        <p:spPr>
          <a:xfrm>
            <a:off x="1571604" y="3429000"/>
            <a:ext cx="60955" cy="85337"/>
          </a:xfrm>
          <a:prstGeom prst="rect">
            <a:avLst/>
          </a:prstGeom>
        </p:spPr>
      </p:pic>
      <p:pic>
        <p:nvPicPr>
          <p:cNvPr id="60" name="Bildobjekt 59" descr="Boll.png"/>
          <p:cNvPicPr>
            <a:picLocks noChangeAspect="1"/>
          </p:cNvPicPr>
          <p:nvPr/>
        </p:nvPicPr>
        <p:blipFill>
          <a:blip r:embed="rId3" cstate="print"/>
          <a:stretch>
            <a:fillRect/>
          </a:stretch>
        </p:blipFill>
        <p:spPr>
          <a:xfrm>
            <a:off x="1285852" y="3500438"/>
            <a:ext cx="60955" cy="85337"/>
          </a:xfrm>
          <a:prstGeom prst="rect">
            <a:avLst/>
          </a:prstGeom>
        </p:spPr>
      </p:pic>
      <p:pic>
        <p:nvPicPr>
          <p:cNvPr id="61" name="Bildobjekt 60" descr="Boll.png"/>
          <p:cNvPicPr>
            <a:picLocks noChangeAspect="1"/>
          </p:cNvPicPr>
          <p:nvPr/>
        </p:nvPicPr>
        <p:blipFill>
          <a:blip r:embed="rId3" cstate="print"/>
          <a:stretch>
            <a:fillRect/>
          </a:stretch>
        </p:blipFill>
        <p:spPr>
          <a:xfrm>
            <a:off x="1428728" y="3500438"/>
            <a:ext cx="60955" cy="85337"/>
          </a:xfrm>
          <a:prstGeom prst="rect">
            <a:avLst/>
          </a:prstGeom>
        </p:spPr>
      </p:pic>
      <p:sp>
        <p:nvSpPr>
          <p:cNvPr id="62" name="Multiplicera 61"/>
          <p:cNvSpPr/>
          <p:nvPr/>
        </p:nvSpPr>
        <p:spPr>
          <a:xfrm flipV="1">
            <a:off x="4000496" y="478632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63" name="Multiplicera 62"/>
          <p:cNvSpPr/>
          <p:nvPr/>
        </p:nvSpPr>
        <p:spPr>
          <a:xfrm flipV="1">
            <a:off x="3929058" y="43576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64" name="Multiplicera 63"/>
          <p:cNvSpPr/>
          <p:nvPr/>
        </p:nvSpPr>
        <p:spPr>
          <a:xfrm flipV="1">
            <a:off x="4071934" y="450057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69" name="Rak pil 68"/>
          <p:cNvCxnSpPr/>
          <p:nvPr/>
        </p:nvCxnSpPr>
        <p:spPr>
          <a:xfrm rot="5400000">
            <a:off x="464315" y="3679033"/>
            <a:ext cx="428628"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pic>
        <p:nvPicPr>
          <p:cNvPr id="75" name="Bildobjekt 74" descr="Skott.png"/>
          <p:cNvPicPr>
            <a:picLocks noChangeAspect="1"/>
          </p:cNvPicPr>
          <p:nvPr/>
        </p:nvPicPr>
        <p:blipFill>
          <a:blip r:embed="rId4" cstate="print"/>
          <a:stretch>
            <a:fillRect/>
          </a:stretch>
        </p:blipFill>
        <p:spPr>
          <a:xfrm rot="7029496">
            <a:off x="850168" y="4150753"/>
            <a:ext cx="324000" cy="503234"/>
          </a:xfrm>
          <a:prstGeom prst="rect">
            <a:avLst/>
          </a:prstGeom>
        </p:spPr>
      </p:pic>
      <p:sp>
        <p:nvSpPr>
          <p:cNvPr id="77" name="textruta 76"/>
          <p:cNvSpPr txBox="1"/>
          <p:nvPr/>
        </p:nvSpPr>
        <p:spPr>
          <a:xfrm>
            <a:off x="1285852" y="3786190"/>
            <a:ext cx="309700" cy="338554"/>
          </a:xfrm>
          <a:prstGeom prst="rect">
            <a:avLst/>
          </a:prstGeom>
          <a:noFill/>
        </p:spPr>
        <p:txBody>
          <a:bodyPr wrap="none" rtlCol="0">
            <a:spAutoFit/>
          </a:bodyPr>
          <a:lstStyle/>
          <a:p>
            <a:r>
              <a:rPr lang="sv-SE" sz="1600" b="1" dirty="0"/>
              <a:t>A</a:t>
            </a:r>
          </a:p>
        </p:txBody>
      </p:sp>
      <p:sp>
        <p:nvSpPr>
          <p:cNvPr id="79" name="textruta 78"/>
          <p:cNvSpPr txBox="1"/>
          <p:nvPr/>
        </p:nvSpPr>
        <p:spPr>
          <a:xfrm>
            <a:off x="3778264" y="4643446"/>
            <a:ext cx="293670" cy="338554"/>
          </a:xfrm>
          <a:prstGeom prst="rect">
            <a:avLst/>
          </a:prstGeom>
          <a:noFill/>
        </p:spPr>
        <p:txBody>
          <a:bodyPr wrap="none" rtlCol="0">
            <a:spAutoFit/>
          </a:bodyPr>
          <a:lstStyle/>
          <a:p>
            <a:r>
              <a:rPr lang="sv-SE" sz="1600" b="1" dirty="0"/>
              <a:t>C</a:t>
            </a:r>
          </a:p>
        </p:txBody>
      </p:sp>
      <p:cxnSp>
        <p:nvCxnSpPr>
          <p:cNvPr id="81" name="Straight Arrow Connector 80"/>
          <p:cNvCxnSpPr/>
          <p:nvPr/>
        </p:nvCxnSpPr>
        <p:spPr>
          <a:xfrm>
            <a:off x="1000100" y="1000108"/>
            <a:ext cx="3143272"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83" name="Straight Arrow Connector 82"/>
          <p:cNvCxnSpPr/>
          <p:nvPr/>
        </p:nvCxnSpPr>
        <p:spPr>
          <a:xfrm rot="5400000" flipH="1" flipV="1">
            <a:off x="142844" y="1643050"/>
            <a:ext cx="1000132"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84" name="Likbent triangel 8"/>
          <p:cNvSpPr/>
          <p:nvPr/>
        </p:nvSpPr>
        <p:spPr>
          <a:xfrm>
            <a:off x="1214414" y="350043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85" name="Likbent triangel 8"/>
          <p:cNvSpPr/>
          <p:nvPr/>
        </p:nvSpPr>
        <p:spPr>
          <a:xfrm>
            <a:off x="857224" y="350043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86" name="Multiplicera 52"/>
          <p:cNvSpPr/>
          <p:nvPr/>
        </p:nvSpPr>
        <p:spPr>
          <a:xfrm flipV="1">
            <a:off x="500034" y="385762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89" name="Straight Connector 88"/>
          <p:cNvCxnSpPr/>
          <p:nvPr/>
        </p:nvCxnSpPr>
        <p:spPr>
          <a:xfrm rot="5400000" flipH="1" flipV="1">
            <a:off x="357158" y="5786454"/>
            <a:ext cx="857256" cy="0"/>
          </a:xfrm>
          <a:prstGeom prst="line">
            <a:avLst/>
          </a:prstGeom>
        </p:spPr>
        <p:style>
          <a:lnRef idx="1">
            <a:schemeClr val="dk1"/>
          </a:lnRef>
          <a:fillRef idx="0">
            <a:schemeClr val="dk1"/>
          </a:fillRef>
          <a:effectRef idx="0">
            <a:schemeClr val="dk1"/>
          </a:effectRef>
          <a:fontRef idx="minor">
            <a:schemeClr val="tx1"/>
          </a:fontRef>
        </p:style>
      </p:cxnSp>
      <p:cxnSp>
        <p:nvCxnSpPr>
          <p:cNvPr id="91" name="Straight Connector 90"/>
          <p:cNvCxnSpPr/>
          <p:nvPr/>
        </p:nvCxnSpPr>
        <p:spPr>
          <a:xfrm flipV="1">
            <a:off x="785786" y="5214950"/>
            <a:ext cx="1071570" cy="142876"/>
          </a:xfrm>
          <a:prstGeom prst="line">
            <a:avLst/>
          </a:prstGeom>
        </p:spPr>
        <p:style>
          <a:lnRef idx="1">
            <a:schemeClr val="dk1"/>
          </a:lnRef>
          <a:fillRef idx="0">
            <a:schemeClr val="dk1"/>
          </a:fillRef>
          <a:effectRef idx="0">
            <a:schemeClr val="dk1"/>
          </a:effectRef>
          <a:fontRef idx="minor">
            <a:schemeClr val="tx1"/>
          </a:fontRef>
        </p:style>
      </p:cxnSp>
      <p:cxnSp>
        <p:nvCxnSpPr>
          <p:cNvPr id="93" name="Straight Arrow Connector 92"/>
          <p:cNvCxnSpPr/>
          <p:nvPr/>
        </p:nvCxnSpPr>
        <p:spPr>
          <a:xfrm rot="16200000" flipH="1">
            <a:off x="1821637" y="5250669"/>
            <a:ext cx="714380" cy="64294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94" name="Freeform 93"/>
          <p:cNvSpPr/>
          <p:nvPr/>
        </p:nvSpPr>
        <p:spPr>
          <a:xfrm>
            <a:off x="641445" y="6184711"/>
            <a:ext cx="3125337" cy="216089"/>
          </a:xfrm>
          <a:custGeom>
            <a:avLst/>
            <a:gdLst>
              <a:gd name="connsiteX0" fmla="*/ 3125337 w 3125337"/>
              <a:gd name="connsiteY0" fmla="*/ 216089 h 216089"/>
              <a:gd name="connsiteX1" fmla="*/ 2797791 w 3125337"/>
              <a:gd name="connsiteY1" fmla="*/ 11373 h 216089"/>
              <a:gd name="connsiteX2" fmla="*/ 2169994 w 3125337"/>
              <a:gd name="connsiteY2" fmla="*/ 147850 h 216089"/>
              <a:gd name="connsiteX3" fmla="*/ 1705970 w 3125337"/>
              <a:gd name="connsiteY3" fmla="*/ 52316 h 216089"/>
              <a:gd name="connsiteX4" fmla="*/ 1323833 w 3125337"/>
              <a:gd name="connsiteY4" fmla="*/ 79611 h 216089"/>
              <a:gd name="connsiteX5" fmla="*/ 1078173 w 3125337"/>
              <a:gd name="connsiteY5" fmla="*/ 175146 h 216089"/>
              <a:gd name="connsiteX6" fmla="*/ 818865 w 3125337"/>
              <a:gd name="connsiteY6" fmla="*/ 79611 h 216089"/>
              <a:gd name="connsiteX7" fmla="*/ 709683 w 3125337"/>
              <a:gd name="connsiteY7" fmla="*/ 11373 h 216089"/>
              <a:gd name="connsiteX8" fmla="*/ 477671 w 3125337"/>
              <a:gd name="connsiteY8" fmla="*/ 65964 h 216089"/>
              <a:gd name="connsiteX9" fmla="*/ 341194 w 3125337"/>
              <a:gd name="connsiteY9" fmla="*/ 120555 h 216089"/>
              <a:gd name="connsiteX10" fmla="*/ 204716 w 3125337"/>
              <a:gd name="connsiteY10" fmla="*/ 120555 h 216089"/>
              <a:gd name="connsiteX11" fmla="*/ 0 w 3125337"/>
              <a:gd name="connsiteY11" fmla="*/ 38668 h 216089"/>
              <a:gd name="connsiteX12" fmla="*/ 0 w 3125337"/>
              <a:gd name="connsiteY12" fmla="*/ 38668 h 216089"/>
              <a:gd name="connsiteX13" fmla="*/ 0 w 3125337"/>
              <a:gd name="connsiteY13" fmla="*/ 25020 h 216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125337" h="216089">
                <a:moveTo>
                  <a:pt x="3125337" y="216089"/>
                </a:moveTo>
                <a:cubicBezTo>
                  <a:pt x="3041176" y="119417"/>
                  <a:pt x="2957015" y="22746"/>
                  <a:pt x="2797791" y="11373"/>
                </a:cubicBezTo>
                <a:cubicBezTo>
                  <a:pt x="2638567" y="0"/>
                  <a:pt x="2351964" y="141026"/>
                  <a:pt x="2169994" y="147850"/>
                </a:cubicBezTo>
                <a:cubicBezTo>
                  <a:pt x="1988024" y="154674"/>
                  <a:pt x="1846997" y="63689"/>
                  <a:pt x="1705970" y="52316"/>
                </a:cubicBezTo>
                <a:cubicBezTo>
                  <a:pt x="1564943" y="40943"/>
                  <a:pt x="1428466" y="59139"/>
                  <a:pt x="1323833" y="79611"/>
                </a:cubicBezTo>
                <a:cubicBezTo>
                  <a:pt x="1219200" y="100083"/>
                  <a:pt x="1162334" y="175146"/>
                  <a:pt x="1078173" y="175146"/>
                </a:cubicBezTo>
                <a:cubicBezTo>
                  <a:pt x="994012" y="175146"/>
                  <a:pt x="880280" y="106906"/>
                  <a:pt x="818865" y="79611"/>
                </a:cubicBezTo>
                <a:cubicBezTo>
                  <a:pt x="757450" y="52316"/>
                  <a:pt x="766548" y="13647"/>
                  <a:pt x="709683" y="11373"/>
                </a:cubicBezTo>
                <a:cubicBezTo>
                  <a:pt x="652818" y="9099"/>
                  <a:pt x="539086" y="47767"/>
                  <a:pt x="477671" y="65964"/>
                </a:cubicBezTo>
                <a:cubicBezTo>
                  <a:pt x="416256" y="84161"/>
                  <a:pt x="386686" y="111457"/>
                  <a:pt x="341194" y="120555"/>
                </a:cubicBezTo>
                <a:cubicBezTo>
                  <a:pt x="295702" y="129653"/>
                  <a:pt x="261582" y="134203"/>
                  <a:pt x="204716" y="120555"/>
                </a:cubicBezTo>
                <a:cubicBezTo>
                  <a:pt x="147850" y="106907"/>
                  <a:pt x="0" y="38668"/>
                  <a:pt x="0" y="38668"/>
                </a:cubicBezTo>
                <a:lnTo>
                  <a:pt x="0" y="38668"/>
                </a:lnTo>
                <a:lnTo>
                  <a:pt x="0" y="25020"/>
                </a:ln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96" name="Straight Connector 95"/>
          <p:cNvCxnSpPr/>
          <p:nvPr/>
        </p:nvCxnSpPr>
        <p:spPr>
          <a:xfrm rot="5400000" flipH="1" flipV="1">
            <a:off x="464315" y="5965049"/>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98" name="Straight Connector 97"/>
          <p:cNvCxnSpPr/>
          <p:nvPr/>
        </p:nvCxnSpPr>
        <p:spPr>
          <a:xfrm rot="5400000" flipH="1" flipV="1">
            <a:off x="464315" y="5536421"/>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99" name="Straight Connector 98"/>
          <p:cNvCxnSpPr/>
          <p:nvPr/>
        </p:nvCxnSpPr>
        <p:spPr>
          <a:xfrm rot="5400000" flipH="1" flipV="1">
            <a:off x="464315" y="5179231"/>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100" name="Straight Connector 99"/>
          <p:cNvCxnSpPr/>
          <p:nvPr/>
        </p:nvCxnSpPr>
        <p:spPr>
          <a:xfrm rot="5400000" flipH="1" flipV="1">
            <a:off x="464315" y="4750603"/>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101" name="Straight Connector 100"/>
          <p:cNvCxnSpPr/>
          <p:nvPr/>
        </p:nvCxnSpPr>
        <p:spPr>
          <a:xfrm rot="5400000" flipH="1" flipV="1">
            <a:off x="464315" y="4393413"/>
            <a:ext cx="214314" cy="0"/>
          </a:xfrm>
          <a:prstGeom prst="line">
            <a:avLst/>
          </a:prstGeom>
        </p:spPr>
        <p:style>
          <a:lnRef idx="1">
            <a:schemeClr val="dk1"/>
          </a:lnRef>
          <a:fillRef idx="0">
            <a:schemeClr val="dk1"/>
          </a:fillRef>
          <a:effectRef idx="0">
            <a:schemeClr val="dk1"/>
          </a:effectRef>
          <a:fontRef idx="minor">
            <a:schemeClr val="tx1"/>
          </a:fontRef>
        </p:style>
      </p:cxnSp>
      <p:sp>
        <p:nvSpPr>
          <p:cNvPr id="102" name="Freeform 101"/>
          <p:cNvSpPr/>
          <p:nvPr/>
        </p:nvSpPr>
        <p:spPr>
          <a:xfrm>
            <a:off x="641445" y="4995080"/>
            <a:ext cx="1705970" cy="1187356"/>
          </a:xfrm>
          <a:custGeom>
            <a:avLst/>
            <a:gdLst>
              <a:gd name="connsiteX0" fmla="*/ 0 w 1705970"/>
              <a:gd name="connsiteY0" fmla="*/ 1187356 h 1187356"/>
              <a:gd name="connsiteX1" fmla="*/ 109182 w 1705970"/>
              <a:gd name="connsiteY1" fmla="*/ 736980 h 1187356"/>
              <a:gd name="connsiteX2" fmla="*/ 54591 w 1705970"/>
              <a:gd name="connsiteY2" fmla="*/ 382138 h 1187356"/>
              <a:gd name="connsiteX3" fmla="*/ 300251 w 1705970"/>
              <a:gd name="connsiteY3" fmla="*/ 259308 h 1187356"/>
              <a:gd name="connsiteX4" fmla="*/ 641445 w 1705970"/>
              <a:gd name="connsiteY4" fmla="*/ 177421 h 1187356"/>
              <a:gd name="connsiteX5" fmla="*/ 873456 w 1705970"/>
              <a:gd name="connsiteY5" fmla="*/ 300251 h 1187356"/>
              <a:gd name="connsiteX6" fmla="*/ 1392071 w 1705970"/>
              <a:gd name="connsiteY6" fmla="*/ 13648 h 1187356"/>
              <a:gd name="connsiteX7" fmla="*/ 1542197 w 1705970"/>
              <a:gd name="connsiteY7" fmla="*/ 218365 h 1187356"/>
              <a:gd name="connsiteX8" fmla="*/ 1705970 w 1705970"/>
              <a:gd name="connsiteY8" fmla="*/ 163774 h 11873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05970" h="1187356">
                <a:moveTo>
                  <a:pt x="0" y="1187356"/>
                </a:moveTo>
                <a:cubicBezTo>
                  <a:pt x="50041" y="1029269"/>
                  <a:pt x="100083" y="871183"/>
                  <a:pt x="109182" y="736980"/>
                </a:cubicBezTo>
                <a:cubicBezTo>
                  <a:pt x="118281" y="602777"/>
                  <a:pt x="22746" y="461750"/>
                  <a:pt x="54591" y="382138"/>
                </a:cubicBezTo>
                <a:cubicBezTo>
                  <a:pt x="86436" y="302526"/>
                  <a:pt x="202442" y="293428"/>
                  <a:pt x="300251" y="259308"/>
                </a:cubicBezTo>
                <a:cubicBezTo>
                  <a:pt x="398060" y="225189"/>
                  <a:pt x="545911" y="170597"/>
                  <a:pt x="641445" y="177421"/>
                </a:cubicBezTo>
                <a:cubicBezTo>
                  <a:pt x="736979" y="184245"/>
                  <a:pt x="748352" y="327547"/>
                  <a:pt x="873456" y="300251"/>
                </a:cubicBezTo>
                <a:cubicBezTo>
                  <a:pt x="998560" y="272956"/>
                  <a:pt x="1280614" y="27296"/>
                  <a:pt x="1392071" y="13648"/>
                </a:cubicBezTo>
                <a:cubicBezTo>
                  <a:pt x="1503528" y="0"/>
                  <a:pt x="1489881" y="193344"/>
                  <a:pt x="1542197" y="218365"/>
                </a:cubicBezTo>
                <a:cubicBezTo>
                  <a:pt x="1594513" y="243386"/>
                  <a:pt x="1650241" y="203580"/>
                  <a:pt x="1705970" y="163774"/>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pic>
        <p:nvPicPr>
          <p:cNvPr id="103" name="Bildobjekt 74" descr="Skott.png"/>
          <p:cNvPicPr>
            <a:picLocks noChangeAspect="1"/>
          </p:cNvPicPr>
          <p:nvPr/>
        </p:nvPicPr>
        <p:blipFill>
          <a:blip r:embed="rId4" cstate="print"/>
          <a:stretch>
            <a:fillRect/>
          </a:stretch>
        </p:blipFill>
        <p:spPr>
          <a:xfrm rot="10240188">
            <a:off x="2325721" y="5167092"/>
            <a:ext cx="333108" cy="517379"/>
          </a:xfrm>
          <a:prstGeom prst="rect">
            <a:avLst/>
          </a:prstGeom>
        </p:spPr>
      </p:pic>
      <p:sp>
        <p:nvSpPr>
          <p:cNvPr id="104" name="textruta 28"/>
          <p:cNvSpPr txBox="1"/>
          <p:nvPr/>
        </p:nvSpPr>
        <p:spPr>
          <a:xfrm>
            <a:off x="4572000" y="5429264"/>
            <a:ext cx="300082" cy="338554"/>
          </a:xfrm>
          <a:prstGeom prst="rect">
            <a:avLst/>
          </a:prstGeom>
          <a:noFill/>
        </p:spPr>
        <p:txBody>
          <a:bodyPr wrap="none" rtlCol="0">
            <a:spAutoFit/>
          </a:bodyPr>
          <a:lstStyle/>
          <a:p>
            <a:r>
              <a:rPr lang="sv-SE" sz="1600" b="1" dirty="0"/>
              <a:t>B</a:t>
            </a:r>
          </a:p>
        </p:txBody>
      </p:sp>
      <p:pic>
        <p:nvPicPr>
          <p:cNvPr id="82" name="Picture 81"/>
          <p:cNvPicPr>
            <a:picLocks noChangeAspect="1"/>
          </p:cNvPicPr>
          <p:nvPr/>
        </p:nvPicPr>
        <p:blipFill>
          <a:blip r:embed="rId5"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textruta 5"/>
          <p:cNvSpPr txBox="1"/>
          <p:nvPr/>
        </p:nvSpPr>
        <p:spPr>
          <a:xfrm>
            <a:off x="357158" y="214290"/>
            <a:ext cx="3714776" cy="400110"/>
          </a:xfrm>
          <a:prstGeom prst="rect">
            <a:avLst/>
          </a:prstGeom>
          <a:noFill/>
        </p:spPr>
        <p:txBody>
          <a:bodyPr wrap="square" rtlCol="0">
            <a:spAutoFit/>
          </a:bodyPr>
          <a:lstStyle>
            <a:defPPr>
              <a:defRPr lang="sv-SE"/>
            </a:defPPr>
            <a:lvl1pPr>
              <a:defRPr sz="2000" b="1">
                <a:solidFill>
                  <a:srgbClr val="E90118"/>
                </a:solidFill>
                <a:latin typeface="Times New Roman" pitchFamily="18" charset="0"/>
                <a:cs typeface="Times New Roman" pitchFamily="18" charset="0"/>
              </a:defRPr>
            </a:lvl1pPr>
          </a:lstStyle>
          <a:p>
            <a:r>
              <a:rPr lang="sv-SE" dirty="0"/>
              <a:t>Syfte: Press</a:t>
            </a:r>
          </a:p>
        </p:txBody>
      </p:sp>
      <p:sp>
        <p:nvSpPr>
          <p:cNvPr id="7" name="textruta 6"/>
          <p:cNvSpPr txBox="1"/>
          <p:nvPr/>
        </p:nvSpPr>
        <p:spPr>
          <a:xfrm>
            <a:off x="4714876" y="1517529"/>
            <a:ext cx="4143404" cy="2339102"/>
          </a:xfrm>
          <a:prstGeom prst="rect">
            <a:avLst/>
          </a:prstGeom>
          <a:noFill/>
        </p:spPr>
        <p:txBody>
          <a:bodyPr wrap="square" rtlCol="0">
            <a:spAutoFit/>
          </a:bodyPr>
          <a:lstStyle/>
          <a:p>
            <a:r>
              <a:rPr lang="sv-SE" sz="1600" dirty="0"/>
              <a:t>1. Det viktigaste när man sätter press är att alla spelarna på planen tar sitt ansvar. </a:t>
            </a:r>
            <a:r>
              <a:rPr lang="sv-SE" sz="1600" dirty="0" err="1"/>
              <a:t>Dvs</a:t>
            </a:r>
            <a:r>
              <a:rPr lang="sv-SE" sz="1600" dirty="0"/>
              <a:t> att alla kliver upp i press, om någon inte gör det tappar pressen sitt syfte då en spelare kommer vara ”spelbar”.  Var noga med att alla spelarna letar upp och kliver i press. Det är inte lönt att jaga bollen bakom mål om man spelar 5-5. Detta då en spelare bakom mål lätt kan bli bortvänd.</a:t>
            </a:r>
          </a:p>
          <a:p>
            <a:pPr lvl="0"/>
            <a:endParaRPr lang="sv-SE" dirty="0">
              <a:solidFill>
                <a:schemeClr val="bg1">
                  <a:lumMod val="50000"/>
                </a:schemeClr>
              </a:solidFill>
            </a:endParaRPr>
          </a:p>
        </p:txBody>
      </p:sp>
      <p:sp>
        <p:nvSpPr>
          <p:cNvPr id="8" name="textruta 7"/>
          <p:cNvSpPr txBox="1"/>
          <p:nvPr/>
        </p:nvSpPr>
        <p:spPr>
          <a:xfrm>
            <a:off x="4714876" y="3874983"/>
            <a:ext cx="4286280" cy="1354217"/>
          </a:xfrm>
          <a:prstGeom prst="rect">
            <a:avLst/>
          </a:prstGeom>
          <a:noFill/>
        </p:spPr>
        <p:txBody>
          <a:bodyPr wrap="square" rtlCol="0">
            <a:spAutoFit/>
          </a:bodyPr>
          <a:lstStyle/>
          <a:p>
            <a:pPr lvl="0"/>
            <a:r>
              <a:rPr lang="sv-SE" sz="1600" dirty="0"/>
              <a:t>2. Denna uppställningen (klockan) kan användas för att ta sig ur press. Tanken är att man alltid har en som är i slottet och säkrar där samt att det är rörelse på de andra spelarna. </a:t>
            </a:r>
          </a:p>
          <a:p>
            <a:pPr lvl="0"/>
            <a:r>
              <a:rPr lang="sv-SE" sz="1600" dirty="0"/>
              <a:t>(övning på nästa sida)</a:t>
            </a:r>
            <a:endParaRPr lang="sv-SE" dirty="0"/>
          </a:p>
        </p:txBody>
      </p:sp>
      <p:pic>
        <p:nvPicPr>
          <p:cNvPr id="9" name="Bildobjekt 8" descr="Boll.png"/>
          <p:cNvPicPr>
            <a:picLocks noChangeAspect="1"/>
          </p:cNvPicPr>
          <p:nvPr/>
        </p:nvPicPr>
        <p:blipFill>
          <a:blip r:embed="rId3" cstate="print"/>
          <a:stretch>
            <a:fillRect/>
          </a:stretch>
        </p:blipFill>
        <p:spPr>
          <a:xfrm>
            <a:off x="1285852" y="1142984"/>
            <a:ext cx="60955" cy="85337"/>
          </a:xfrm>
          <a:prstGeom prst="rect">
            <a:avLst/>
          </a:prstGeom>
        </p:spPr>
      </p:pic>
      <p:sp>
        <p:nvSpPr>
          <p:cNvPr id="10" name="Multiplicera 9"/>
          <p:cNvSpPr/>
          <p:nvPr/>
        </p:nvSpPr>
        <p:spPr>
          <a:xfrm flipV="1">
            <a:off x="2357422" y="607220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1" name="Multiplicera 10"/>
          <p:cNvSpPr/>
          <p:nvPr/>
        </p:nvSpPr>
        <p:spPr>
          <a:xfrm flipV="1">
            <a:off x="1357290" y="114298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2" name="Bildobjekt 11" descr="Boll.png"/>
          <p:cNvPicPr>
            <a:picLocks noChangeAspect="1"/>
          </p:cNvPicPr>
          <p:nvPr/>
        </p:nvPicPr>
        <p:blipFill>
          <a:blip r:embed="rId3" cstate="print"/>
          <a:stretch>
            <a:fillRect/>
          </a:stretch>
        </p:blipFill>
        <p:spPr>
          <a:xfrm>
            <a:off x="2285984" y="6215082"/>
            <a:ext cx="60955" cy="85337"/>
          </a:xfrm>
          <a:prstGeom prst="rect">
            <a:avLst/>
          </a:prstGeom>
        </p:spPr>
      </p:pic>
      <p:sp>
        <p:nvSpPr>
          <p:cNvPr id="13" name="Ellips 12"/>
          <p:cNvSpPr/>
          <p:nvPr/>
        </p:nvSpPr>
        <p:spPr>
          <a:xfrm>
            <a:off x="1214414" y="3643314"/>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4" name="Ellips 13"/>
          <p:cNvSpPr/>
          <p:nvPr/>
        </p:nvSpPr>
        <p:spPr>
          <a:xfrm>
            <a:off x="1142976" y="92867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5" name="Ellips 14"/>
          <p:cNvSpPr/>
          <p:nvPr/>
        </p:nvSpPr>
        <p:spPr>
          <a:xfrm>
            <a:off x="3286116" y="100010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6" name="Ellips 15"/>
          <p:cNvSpPr/>
          <p:nvPr/>
        </p:nvSpPr>
        <p:spPr>
          <a:xfrm>
            <a:off x="857224" y="3000372"/>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Ellips 16"/>
          <p:cNvSpPr/>
          <p:nvPr/>
        </p:nvSpPr>
        <p:spPr>
          <a:xfrm>
            <a:off x="3857620" y="3000372"/>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8" name="Ellips 17"/>
          <p:cNvSpPr/>
          <p:nvPr/>
        </p:nvSpPr>
        <p:spPr>
          <a:xfrm>
            <a:off x="928662" y="178592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9" name="Multiplicera 18"/>
          <p:cNvSpPr/>
          <p:nvPr/>
        </p:nvSpPr>
        <p:spPr>
          <a:xfrm flipV="1">
            <a:off x="1000100" y="192880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0" name="Multiplicera 19"/>
          <p:cNvSpPr/>
          <p:nvPr/>
        </p:nvSpPr>
        <p:spPr>
          <a:xfrm flipV="1">
            <a:off x="4000496" y="314324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1" name="Multiplicera 20"/>
          <p:cNvSpPr/>
          <p:nvPr/>
        </p:nvSpPr>
        <p:spPr>
          <a:xfrm flipV="1">
            <a:off x="3428992" y="114298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2" name="Multiplicera 21"/>
          <p:cNvSpPr/>
          <p:nvPr/>
        </p:nvSpPr>
        <p:spPr>
          <a:xfrm flipV="1">
            <a:off x="857224" y="321468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3" name="Multiplicera 22"/>
          <p:cNvSpPr/>
          <p:nvPr/>
        </p:nvSpPr>
        <p:spPr>
          <a:xfrm flipV="1">
            <a:off x="2357422" y="500063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4" name="Multiplicera 23"/>
          <p:cNvSpPr/>
          <p:nvPr/>
        </p:nvSpPr>
        <p:spPr>
          <a:xfrm flipV="1">
            <a:off x="785786" y="592933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5" name="Multiplicera 24"/>
          <p:cNvSpPr/>
          <p:nvPr/>
        </p:nvSpPr>
        <p:spPr>
          <a:xfrm flipV="1">
            <a:off x="928662" y="378619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6" name="Multiplicera 25"/>
          <p:cNvSpPr/>
          <p:nvPr/>
        </p:nvSpPr>
        <p:spPr>
          <a:xfrm flipV="1">
            <a:off x="4000496" y="428625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7" name="Ellips 26"/>
          <p:cNvSpPr/>
          <p:nvPr/>
        </p:nvSpPr>
        <p:spPr>
          <a:xfrm>
            <a:off x="928662" y="564357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8" name="Ellips 27"/>
          <p:cNvSpPr/>
          <p:nvPr/>
        </p:nvSpPr>
        <p:spPr>
          <a:xfrm>
            <a:off x="2714612" y="571501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9" name="Ellips 28"/>
          <p:cNvSpPr/>
          <p:nvPr/>
        </p:nvSpPr>
        <p:spPr>
          <a:xfrm>
            <a:off x="2357422" y="4786322"/>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0" name="Ellips 29"/>
          <p:cNvSpPr/>
          <p:nvPr/>
        </p:nvSpPr>
        <p:spPr>
          <a:xfrm>
            <a:off x="3857620" y="4000504"/>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32" name="Picture 31"/>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textruta 5"/>
          <p:cNvSpPr txBox="1"/>
          <p:nvPr/>
        </p:nvSpPr>
        <p:spPr>
          <a:xfrm>
            <a:off x="357158" y="214290"/>
            <a:ext cx="3714776" cy="400110"/>
          </a:xfrm>
          <a:prstGeom prst="rect">
            <a:avLst/>
          </a:prstGeom>
          <a:noFill/>
        </p:spPr>
        <p:txBody>
          <a:bodyPr wrap="square" rtlCol="0">
            <a:spAutoFit/>
          </a:bodyPr>
          <a:lstStyle>
            <a:defPPr>
              <a:defRPr lang="sv-SE"/>
            </a:defPPr>
            <a:lvl1pPr>
              <a:defRPr sz="2000" b="1">
                <a:solidFill>
                  <a:srgbClr val="E90118"/>
                </a:solidFill>
                <a:latin typeface="Times New Roman" pitchFamily="18" charset="0"/>
                <a:cs typeface="Times New Roman" pitchFamily="18" charset="0"/>
              </a:defRPr>
            </a:lvl1pPr>
          </a:lstStyle>
          <a:p>
            <a:r>
              <a:rPr lang="sv-SE" dirty="0"/>
              <a:t>Syfte: Press övning</a:t>
            </a:r>
          </a:p>
        </p:txBody>
      </p:sp>
      <p:sp>
        <p:nvSpPr>
          <p:cNvPr id="7" name="textruta 6"/>
          <p:cNvSpPr txBox="1"/>
          <p:nvPr/>
        </p:nvSpPr>
        <p:spPr>
          <a:xfrm>
            <a:off x="4714876" y="1406381"/>
            <a:ext cx="4143404" cy="5262979"/>
          </a:xfrm>
          <a:prstGeom prst="rect">
            <a:avLst/>
          </a:prstGeom>
          <a:noFill/>
        </p:spPr>
        <p:txBody>
          <a:bodyPr wrap="square" rtlCol="0">
            <a:spAutoFit/>
          </a:bodyPr>
          <a:lstStyle/>
          <a:p>
            <a:r>
              <a:rPr lang="sv-SE" sz="1600" dirty="0"/>
              <a:t>1. Övningen går till så att fem spelare får ta löpningarna i 10 sekunder för att sedan gå på en kontring.</a:t>
            </a:r>
          </a:p>
          <a:p>
            <a:r>
              <a:rPr lang="sv-SE" sz="1600" dirty="0"/>
              <a:t>A rör sig med bollen. Samtidigt går B och C för fult i sina löpningar. B springer till </a:t>
            </a:r>
            <a:r>
              <a:rPr lang="sv-SE" sz="1600" dirty="0" err="1"/>
              <a:t>Cs</a:t>
            </a:r>
            <a:r>
              <a:rPr lang="sv-SE" sz="1600" dirty="0"/>
              <a:t> plats och C går på djupet.</a:t>
            </a:r>
          </a:p>
          <a:p>
            <a:r>
              <a:rPr lang="sv-SE" sz="1600" dirty="0"/>
              <a:t>D kommer i en löpning från djupet och visar sig bakom mål.</a:t>
            </a:r>
          </a:p>
          <a:p>
            <a:r>
              <a:rPr lang="sv-SE" sz="1600" dirty="0"/>
              <a:t>E visar sig framför mål.</a:t>
            </a:r>
          </a:p>
          <a:p>
            <a:r>
              <a:rPr lang="sv-SE" sz="1600" dirty="0"/>
              <a:t>Ett alternativ är att E går ner bakom och D springer in i slottet.</a:t>
            </a:r>
          </a:p>
          <a:p>
            <a:endParaRPr lang="sv-SE" sz="1600" dirty="0"/>
          </a:p>
          <a:p>
            <a:r>
              <a:rPr lang="sv-SE" sz="1600" dirty="0"/>
              <a:t>Passningarna som kan gå är följande. </a:t>
            </a:r>
          </a:p>
          <a:p>
            <a:r>
              <a:rPr lang="sv-SE" sz="1600" b="1" dirty="0"/>
              <a:t>A till D/E i hörn: </a:t>
            </a:r>
            <a:r>
              <a:rPr lang="sv-SE" sz="1600" dirty="0"/>
              <a:t>Efter denna pass så springer A till Bs plats </a:t>
            </a:r>
            <a:r>
              <a:rPr lang="sv-SE" sz="1600" dirty="0" err="1"/>
              <a:t>osv</a:t>
            </a:r>
            <a:r>
              <a:rPr lang="sv-SE" sz="1600" dirty="0"/>
              <a:t> så man får rörelse på alla.</a:t>
            </a:r>
          </a:p>
          <a:p>
            <a:r>
              <a:rPr lang="sv-SE" sz="1600" b="1" dirty="0"/>
              <a:t>A till B tidigt: </a:t>
            </a:r>
            <a:r>
              <a:rPr lang="sv-SE" sz="1600" dirty="0"/>
              <a:t>så B kan trampa eller slå en pass till C som är på djupet eller i fickan. B kan även väggspela med E.</a:t>
            </a:r>
          </a:p>
          <a:p>
            <a:r>
              <a:rPr lang="sv-SE" sz="1600" b="1" dirty="0"/>
              <a:t>A till E:</a:t>
            </a:r>
            <a:r>
              <a:rPr lang="sv-SE" sz="1600" dirty="0"/>
              <a:t> Om E är ensam i mitten så kan han/hon vända och anfalla.</a:t>
            </a:r>
          </a:p>
          <a:p>
            <a:r>
              <a:rPr lang="sv-SE" sz="1600" b="1" dirty="0"/>
              <a:t>Tänk på att alla passningar medför olika risker</a:t>
            </a:r>
            <a:r>
              <a:rPr lang="sv-SE" sz="1600" b="1" dirty="0" smtClean="0"/>
              <a:t>!</a:t>
            </a:r>
            <a:endParaRPr lang="sv-SE" sz="1600" dirty="0"/>
          </a:p>
        </p:txBody>
      </p:sp>
      <p:pic>
        <p:nvPicPr>
          <p:cNvPr id="8" name="Bildobjekt 7" descr="Boll.png"/>
          <p:cNvPicPr>
            <a:picLocks noChangeAspect="1"/>
          </p:cNvPicPr>
          <p:nvPr/>
        </p:nvPicPr>
        <p:blipFill>
          <a:blip r:embed="rId3" cstate="print"/>
          <a:stretch>
            <a:fillRect/>
          </a:stretch>
        </p:blipFill>
        <p:spPr>
          <a:xfrm>
            <a:off x="2571736" y="1071546"/>
            <a:ext cx="60955" cy="85337"/>
          </a:xfrm>
          <a:prstGeom prst="rect">
            <a:avLst/>
          </a:prstGeom>
        </p:spPr>
      </p:pic>
      <p:sp>
        <p:nvSpPr>
          <p:cNvPr id="9" name="Multiplicera 8"/>
          <p:cNvSpPr/>
          <p:nvPr/>
        </p:nvSpPr>
        <p:spPr>
          <a:xfrm flipV="1">
            <a:off x="2357422" y="7857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0" name="Multiplicera 9"/>
          <p:cNvSpPr/>
          <p:nvPr/>
        </p:nvSpPr>
        <p:spPr>
          <a:xfrm flipV="1">
            <a:off x="928662" y="342900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1" name="Multiplicera 10"/>
          <p:cNvSpPr/>
          <p:nvPr/>
        </p:nvSpPr>
        <p:spPr>
          <a:xfrm flipV="1">
            <a:off x="2143108" y="185736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Multiplicera 11"/>
          <p:cNvSpPr/>
          <p:nvPr/>
        </p:nvSpPr>
        <p:spPr>
          <a:xfrm flipV="1">
            <a:off x="3786182" y="92867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Multiplicera 12"/>
          <p:cNvSpPr/>
          <p:nvPr/>
        </p:nvSpPr>
        <p:spPr>
          <a:xfrm flipV="1">
            <a:off x="3571868" y="314324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14" name="Rak pil 13"/>
          <p:cNvCxnSpPr/>
          <p:nvPr/>
        </p:nvCxnSpPr>
        <p:spPr>
          <a:xfrm rot="5400000" flipH="1" flipV="1">
            <a:off x="-178627" y="2250273"/>
            <a:ext cx="250033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5" name="Rak pil 14"/>
          <p:cNvCxnSpPr/>
          <p:nvPr/>
        </p:nvCxnSpPr>
        <p:spPr>
          <a:xfrm rot="5400000">
            <a:off x="3144034" y="2143116"/>
            <a:ext cx="1570842" cy="79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6" name="Rak pil 15"/>
          <p:cNvCxnSpPr/>
          <p:nvPr/>
        </p:nvCxnSpPr>
        <p:spPr>
          <a:xfrm rot="10800000" flipV="1">
            <a:off x="1428728" y="3429000"/>
            <a:ext cx="2000264" cy="18573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7" name="textruta 16"/>
          <p:cNvSpPr txBox="1"/>
          <p:nvPr/>
        </p:nvSpPr>
        <p:spPr>
          <a:xfrm>
            <a:off x="2071670" y="785794"/>
            <a:ext cx="309700" cy="338554"/>
          </a:xfrm>
          <a:prstGeom prst="rect">
            <a:avLst/>
          </a:prstGeom>
          <a:noFill/>
        </p:spPr>
        <p:txBody>
          <a:bodyPr wrap="none" rtlCol="0">
            <a:spAutoFit/>
          </a:bodyPr>
          <a:lstStyle/>
          <a:p>
            <a:r>
              <a:rPr lang="sv-SE" sz="1600" b="1" dirty="0"/>
              <a:t>A</a:t>
            </a:r>
          </a:p>
        </p:txBody>
      </p:sp>
      <p:sp>
        <p:nvSpPr>
          <p:cNvPr id="18" name="textruta 17"/>
          <p:cNvSpPr txBox="1"/>
          <p:nvPr/>
        </p:nvSpPr>
        <p:spPr>
          <a:xfrm>
            <a:off x="2357422" y="1785926"/>
            <a:ext cx="284052" cy="338554"/>
          </a:xfrm>
          <a:prstGeom prst="rect">
            <a:avLst/>
          </a:prstGeom>
          <a:noFill/>
        </p:spPr>
        <p:txBody>
          <a:bodyPr wrap="none" rtlCol="0">
            <a:spAutoFit/>
          </a:bodyPr>
          <a:lstStyle/>
          <a:p>
            <a:r>
              <a:rPr lang="sv-SE" sz="1600" b="1" dirty="0"/>
              <a:t>E</a:t>
            </a:r>
          </a:p>
        </p:txBody>
      </p:sp>
      <p:sp>
        <p:nvSpPr>
          <p:cNvPr id="19" name="textruta 18"/>
          <p:cNvSpPr txBox="1"/>
          <p:nvPr/>
        </p:nvSpPr>
        <p:spPr>
          <a:xfrm>
            <a:off x="1142976" y="3429000"/>
            <a:ext cx="314510" cy="338554"/>
          </a:xfrm>
          <a:prstGeom prst="rect">
            <a:avLst/>
          </a:prstGeom>
          <a:noFill/>
        </p:spPr>
        <p:txBody>
          <a:bodyPr wrap="none" rtlCol="0">
            <a:spAutoFit/>
          </a:bodyPr>
          <a:lstStyle/>
          <a:p>
            <a:r>
              <a:rPr lang="sv-SE" sz="1600" b="1" dirty="0"/>
              <a:t>D</a:t>
            </a:r>
          </a:p>
        </p:txBody>
      </p:sp>
      <p:sp>
        <p:nvSpPr>
          <p:cNvPr id="20" name="textruta 19"/>
          <p:cNvSpPr txBox="1"/>
          <p:nvPr/>
        </p:nvSpPr>
        <p:spPr>
          <a:xfrm>
            <a:off x="3500430" y="928670"/>
            <a:ext cx="300082" cy="338554"/>
          </a:xfrm>
          <a:prstGeom prst="rect">
            <a:avLst/>
          </a:prstGeom>
          <a:noFill/>
        </p:spPr>
        <p:txBody>
          <a:bodyPr wrap="none" rtlCol="0">
            <a:spAutoFit/>
          </a:bodyPr>
          <a:lstStyle/>
          <a:p>
            <a:r>
              <a:rPr lang="sv-SE" sz="1600" b="1" dirty="0"/>
              <a:t>B</a:t>
            </a:r>
          </a:p>
        </p:txBody>
      </p:sp>
      <p:sp>
        <p:nvSpPr>
          <p:cNvPr id="21" name="textruta 20"/>
          <p:cNvSpPr txBox="1"/>
          <p:nvPr/>
        </p:nvSpPr>
        <p:spPr>
          <a:xfrm>
            <a:off x="3786182" y="3143248"/>
            <a:ext cx="293670" cy="338554"/>
          </a:xfrm>
          <a:prstGeom prst="rect">
            <a:avLst/>
          </a:prstGeom>
          <a:noFill/>
        </p:spPr>
        <p:txBody>
          <a:bodyPr wrap="none" rtlCol="0">
            <a:spAutoFit/>
          </a:bodyPr>
          <a:lstStyle/>
          <a:p>
            <a:r>
              <a:rPr lang="sv-SE" sz="1600" b="1" dirty="0"/>
              <a:t>C</a:t>
            </a:r>
          </a:p>
        </p:txBody>
      </p:sp>
      <p:sp>
        <p:nvSpPr>
          <p:cNvPr id="22" name="Frihandsfigur 21"/>
          <p:cNvSpPr/>
          <p:nvPr/>
        </p:nvSpPr>
        <p:spPr>
          <a:xfrm>
            <a:off x="2500298" y="928670"/>
            <a:ext cx="515155" cy="158840"/>
          </a:xfrm>
          <a:custGeom>
            <a:avLst/>
            <a:gdLst>
              <a:gd name="connsiteX0" fmla="*/ 0 w 515155"/>
              <a:gd name="connsiteY0" fmla="*/ 88005 h 158840"/>
              <a:gd name="connsiteX1" fmla="*/ 90152 w 515155"/>
              <a:gd name="connsiteY1" fmla="*/ 10732 h 158840"/>
              <a:gd name="connsiteX2" fmla="*/ 167425 w 515155"/>
              <a:gd name="connsiteY2" fmla="*/ 152400 h 158840"/>
              <a:gd name="connsiteX3" fmla="*/ 321971 w 515155"/>
              <a:gd name="connsiteY3" fmla="*/ 49369 h 158840"/>
              <a:gd name="connsiteX4" fmla="*/ 515155 w 515155"/>
              <a:gd name="connsiteY4" fmla="*/ 100884 h 1588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5155" h="158840">
                <a:moveTo>
                  <a:pt x="0" y="88005"/>
                </a:moveTo>
                <a:cubicBezTo>
                  <a:pt x="31124" y="44002"/>
                  <a:pt x="62248" y="0"/>
                  <a:pt x="90152" y="10732"/>
                </a:cubicBezTo>
                <a:cubicBezTo>
                  <a:pt x="118056" y="21465"/>
                  <a:pt x="128789" y="145961"/>
                  <a:pt x="167425" y="152400"/>
                </a:cubicBezTo>
                <a:cubicBezTo>
                  <a:pt x="206062" y="158840"/>
                  <a:pt x="264016" y="57955"/>
                  <a:pt x="321971" y="49369"/>
                </a:cubicBezTo>
                <a:cubicBezTo>
                  <a:pt x="379926" y="40783"/>
                  <a:pt x="447540" y="70833"/>
                  <a:pt x="515155" y="100884"/>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23" name="Rak pil 22"/>
          <p:cNvCxnSpPr>
            <a:stCxn id="19" idx="0"/>
          </p:cNvCxnSpPr>
          <p:nvPr/>
        </p:nvCxnSpPr>
        <p:spPr>
          <a:xfrm rot="5400000" flipH="1" flipV="1">
            <a:off x="1078728" y="2507495"/>
            <a:ext cx="1143008" cy="70000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4" name="Rak pil 23"/>
          <p:cNvCxnSpPr/>
          <p:nvPr/>
        </p:nvCxnSpPr>
        <p:spPr>
          <a:xfrm rot="10800000">
            <a:off x="1285852" y="1214422"/>
            <a:ext cx="857256" cy="64294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pic>
        <p:nvPicPr>
          <p:cNvPr id="26" name="Picture 25"/>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textruta 5"/>
          <p:cNvSpPr txBox="1"/>
          <p:nvPr/>
        </p:nvSpPr>
        <p:spPr>
          <a:xfrm>
            <a:off x="357158" y="214290"/>
            <a:ext cx="3714776" cy="400110"/>
          </a:xfrm>
          <a:prstGeom prst="rect">
            <a:avLst/>
          </a:prstGeom>
          <a:noFill/>
        </p:spPr>
        <p:txBody>
          <a:bodyPr wrap="square" rtlCol="0">
            <a:spAutoFit/>
          </a:bodyPr>
          <a:lstStyle>
            <a:defPPr>
              <a:defRPr lang="sv-SE"/>
            </a:defPPr>
            <a:lvl1pPr>
              <a:defRPr sz="2000" b="1">
                <a:solidFill>
                  <a:srgbClr val="E90118"/>
                </a:solidFill>
                <a:latin typeface="Times New Roman" pitchFamily="18" charset="0"/>
                <a:cs typeface="Times New Roman" pitchFamily="18" charset="0"/>
              </a:defRPr>
            </a:lvl1pPr>
          </a:lstStyle>
          <a:p>
            <a:r>
              <a:rPr lang="sv-SE" dirty="0"/>
              <a:t>Syfte: Kontring</a:t>
            </a:r>
          </a:p>
        </p:txBody>
      </p:sp>
      <p:sp>
        <p:nvSpPr>
          <p:cNvPr id="7" name="textruta 6"/>
          <p:cNvSpPr txBox="1"/>
          <p:nvPr/>
        </p:nvSpPr>
        <p:spPr>
          <a:xfrm>
            <a:off x="4714876" y="1489422"/>
            <a:ext cx="4143404" cy="5539978"/>
          </a:xfrm>
          <a:prstGeom prst="rect">
            <a:avLst/>
          </a:prstGeom>
          <a:noFill/>
        </p:spPr>
        <p:txBody>
          <a:bodyPr wrap="square" rtlCol="0">
            <a:spAutoFit/>
          </a:bodyPr>
          <a:lstStyle/>
          <a:p>
            <a:r>
              <a:rPr lang="sv-SE" sz="1600" dirty="0"/>
              <a:t>1. A står still med bollen. När denna börjar röra sig så får B och försvararen börja röra sig. A skall leta en lång passning på B som går på djupet. </a:t>
            </a:r>
          </a:p>
          <a:p>
            <a:r>
              <a:rPr lang="sv-SE" sz="1600" dirty="0"/>
              <a:t>Tänk på att anfallaren skall springa för fullt och gå på ett snabbt avslut.  Försvararen få störa passningen men skall framförallt jobba hem för att störa avslutaren. Börja gärna utan försvare för att spelarna skall lära sig övningen.</a:t>
            </a:r>
          </a:p>
          <a:p>
            <a:endParaRPr lang="sv-SE" sz="1600" dirty="0"/>
          </a:p>
          <a:p>
            <a:r>
              <a:rPr lang="sv-SE" sz="1600" dirty="0"/>
              <a:t>A blir försvarare, B går till A och försvararen ställer sig i led B</a:t>
            </a:r>
          </a:p>
          <a:p>
            <a:endParaRPr lang="sv-SE" sz="1600" dirty="0"/>
          </a:p>
          <a:p>
            <a:r>
              <a:rPr lang="sv-SE" sz="1600" dirty="0"/>
              <a:t>I en kontring är det viktigt att det går fort. För många passningar och finter är exempel på sådant som drar ner farten.  Detta gör att en spelare kanske inte alltid kan kontra. Att värdera en kontring innebär att spelaren beslutar sig för om det är någon mening med att gå på kontring. Ex. om man är själv mot två spelare så är det kanske bättre att passa hem eller ta ner bollen till offensivt hörn.</a:t>
            </a:r>
          </a:p>
          <a:p>
            <a:pPr lvl="0"/>
            <a:endParaRPr lang="sv-SE" dirty="0">
              <a:solidFill>
                <a:schemeClr val="bg1">
                  <a:lumMod val="50000"/>
                </a:schemeClr>
              </a:solidFill>
            </a:endParaRPr>
          </a:p>
        </p:txBody>
      </p:sp>
      <p:sp>
        <p:nvSpPr>
          <p:cNvPr id="8" name="Likbent triangel 7"/>
          <p:cNvSpPr/>
          <p:nvPr/>
        </p:nvSpPr>
        <p:spPr>
          <a:xfrm>
            <a:off x="785786" y="150017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9" name="Bildobjekt 8" descr="Boll.png"/>
          <p:cNvPicPr>
            <a:picLocks noChangeAspect="1"/>
          </p:cNvPicPr>
          <p:nvPr/>
        </p:nvPicPr>
        <p:blipFill>
          <a:blip r:embed="rId3" cstate="print"/>
          <a:stretch>
            <a:fillRect/>
          </a:stretch>
        </p:blipFill>
        <p:spPr>
          <a:xfrm>
            <a:off x="1072497" y="1428736"/>
            <a:ext cx="60955" cy="85337"/>
          </a:xfrm>
          <a:prstGeom prst="rect">
            <a:avLst/>
          </a:prstGeom>
        </p:spPr>
      </p:pic>
      <p:sp>
        <p:nvSpPr>
          <p:cNvPr id="10" name="Multiplicera 9"/>
          <p:cNvSpPr/>
          <p:nvPr/>
        </p:nvSpPr>
        <p:spPr>
          <a:xfrm flipV="1">
            <a:off x="714348" y="185736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1" name="Multiplicera 10"/>
          <p:cNvSpPr/>
          <p:nvPr/>
        </p:nvSpPr>
        <p:spPr>
          <a:xfrm flipV="1">
            <a:off x="4071934" y="285749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2" name="Bildobjekt 11" descr="Boll.png"/>
          <p:cNvPicPr>
            <a:picLocks noChangeAspect="1"/>
          </p:cNvPicPr>
          <p:nvPr/>
        </p:nvPicPr>
        <p:blipFill>
          <a:blip r:embed="rId3" cstate="print"/>
          <a:stretch>
            <a:fillRect/>
          </a:stretch>
        </p:blipFill>
        <p:spPr>
          <a:xfrm>
            <a:off x="1072497" y="1571612"/>
            <a:ext cx="60955" cy="85337"/>
          </a:xfrm>
          <a:prstGeom prst="rect">
            <a:avLst/>
          </a:prstGeom>
        </p:spPr>
      </p:pic>
      <p:sp>
        <p:nvSpPr>
          <p:cNvPr id="13" name="Likbent triangel 12"/>
          <p:cNvSpPr/>
          <p:nvPr/>
        </p:nvSpPr>
        <p:spPr>
          <a:xfrm>
            <a:off x="3929058" y="307181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4" name="Ellips 13"/>
          <p:cNvSpPr/>
          <p:nvPr/>
        </p:nvSpPr>
        <p:spPr>
          <a:xfrm>
            <a:off x="1714480" y="314324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5" name="Multiplicera 14"/>
          <p:cNvSpPr/>
          <p:nvPr/>
        </p:nvSpPr>
        <p:spPr>
          <a:xfrm flipV="1">
            <a:off x="1000100" y="100010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Multiplicera 15"/>
          <p:cNvSpPr/>
          <p:nvPr/>
        </p:nvSpPr>
        <p:spPr>
          <a:xfrm flipV="1">
            <a:off x="857224" y="121442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7" name="Bildobjekt 16" descr="Boll.png"/>
          <p:cNvPicPr>
            <a:picLocks noChangeAspect="1"/>
          </p:cNvPicPr>
          <p:nvPr/>
        </p:nvPicPr>
        <p:blipFill>
          <a:blip r:embed="rId3" cstate="print"/>
          <a:stretch>
            <a:fillRect/>
          </a:stretch>
        </p:blipFill>
        <p:spPr>
          <a:xfrm>
            <a:off x="1224897" y="1581136"/>
            <a:ext cx="60955" cy="85337"/>
          </a:xfrm>
          <a:prstGeom prst="rect">
            <a:avLst/>
          </a:prstGeom>
        </p:spPr>
      </p:pic>
      <p:pic>
        <p:nvPicPr>
          <p:cNvPr id="18" name="Bildobjekt 17" descr="Boll.png"/>
          <p:cNvPicPr>
            <a:picLocks noChangeAspect="1"/>
          </p:cNvPicPr>
          <p:nvPr/>
        </p:nvPicPr>
        <p:blipFill>
          <a:blip r:embed="rId3" cstate="print"/>
          <a:stretch>
            <a:fillRect/>
          </a:stretch>
        </p:blipFill>
        <p:spPr>
          <a:xfrm>
            <a:off x="1142976" y="1428736"/>
            <a:ext cx="60955" cy="85337"/>
          </a:xfrm>
          <a:prstGeom prst="rect">
            <a:avLst/>
          </a:prstGeom>
        </p:spPr>
      </p:pic>
      <p:pic>
        <p:nvPicPr>
          <p:cNvPr id="19" name="Bildobjekt 18" descr="Boll.png"/>
          <p:cNvPicPr>
            <a:picLocks noChangeAspect="1"/>
          </p:cNvPicPr>
          <p:nvPr/>
        </p:nvPicPr>
        <p:blipFill>
          <a:blip r:embed="rId3" cstate="print"/>
          <a:stretch>
            <a:fillRect/>
          </a:stretch>
        </p:blipFill>
        <p:spPr>
          <a:xfrm>
            <a:off x="928662" y="2071678"/>
            <a:ext cx="60955" cy="85337"/>
          </a:xfrm>
          <a:prstGeom prst="rect">
            <a:avLst/>
          </a:prstGeom>
        </p:spPr>
      </p:pic>
      <p:pic>
        <p:nvPicPr>
          <p:cNvPr id="20" name="Bildobjekt 19" descr="Boll.png"/>
          <p:cNvPicPr>
            <a:picLocks noChangeAspect="1"/>
          </p:cNvPicPr>
          <p:nvPr/>
        </p:nvPicPr>
        <p:blipFill>
          <a:blip r:embed="rId3" cstate="print"/>
          <a:stretch>
            <a:fillRect/>
          </a:stretch>
        </p:blipFill>
        <p:spPr>
          <a:xfrm>
            <a:off x="1214414" y="1214422"/>
            <a:ext cx="60955" cy="85337"/>
          </a:xfrm>
          <a:prstGeom prst="rect">
            <a:avLst/>
          </a:prstGeom>
        </p:spPr>
      </p:pic>
      <p:sp>
        <p:nvSpPr>
          <p:cNvPr id="21" name="Multiplicera 20"/>
          <p:cNvSpPr/>
          <p:nvPr/>
        </p:nvSpPr>
        <p:spPr>
          <a:xfrm flipV="1">
            <a:off x="1142976" y="85723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2" name="Multiplicera 21"/>
          <p:cNvSpPr/>
          <p:nvPr/>
        </p:nvSpPr>
        <p:spPr>
          <a:xfrm flipV="1">
            <a:off x="4071934" y="24288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3" name="Multiplicera 22"/>
          <p:cNvSpPr/>
          <p:nvPr/>
        </p:nvSpPr>
        <p:spPr>
          <a:xfrm flipV="1">
            <a:off x="3929058" y="357187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4" name="Multiplicera 23"/>
          <p:cNvSpPr/>
          <p:nvPr/>
        </p:nvSpPr>
        <p:spPr>
          <a:xfrm flipV="1">
            <a:off x="4071934" y="264318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5" name="textruta 24"/>
          <p:cNvSpPr txBox="1"/>
          <p:nvPr/>
        </p:nvSpPr>
        <p:spPr>
          <a:xfrm>
            <a:off x="428596" y="1714488"/>
            <a:ext cx="324128" cy="369332"/>
          </a:xfrm>
          <a:prstGeom prst="rect">
            <a:avLst/>
          </a:prstGeom>
          <a:noFill/>
        </p:spPr>
        <p:txBody>
          <a:bodyPr wrap="none" rtlCol="0">
            <a:spAutoFit/>
          </a:bodyPr>
          <a:lstStyle/>
          <a:p>
            <a:r>
              <a:rPr lang="sv-SE" b="1" dirty="0"/>
              <a:t>A</a:t>
            </a:r>
          </a:p>
        </p:txBody>
      </p:sp>
      <p:sp>
        <p:nvSpPr>
          <p:cNvPr id="26" name="textruta 25"/>
          <p:cNvSpPr txBox="1"/>
          <p:nvPr/>
        </p:nvSpPr>
        <p:spPr>
          <a:xfrm>
            <a:off x="3714744" y="2786058"/>
            <a:ext cx="314510" cy="369332"/>
          </a:xfrm>
          <a:prstGeom prst="rect">
            <a:avLst/>
          </a:prstGeom>
          <a:noFill/>
        </p:spPr>
        <p:txBody>
          <a:bodyPr wrap="none" rtlCol="0">
            <a:spAutoFit/>
          </a:bodyPr>
          <a:lstStyle/>
          <a:p>
            <a:r>
              <a:rPr lang="sv-SE" b="1" dirty="0"/>
              <a:t>B</a:t>
            </a:r>
          </a:p>
        </p:txBody>
      </p:sp>
      <p:cxnSp>
        <p:nvCxnSpPr>
          <p:cNvPr id="27" name="Rak pil 26"/>
          <p:cNvCxnSpPr/>
          <p:nvPr/>
        </p:nvCxnSpPr>
        <p:spPr>
          <a:xfrm rot="10800000" flipV="1">
            <a:off x="2071670" y="3857628"/>
            <a:ext cx="1857388" cy="100013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8" name="Frihandsfigur 27"/>
          <p:cNvSpPr/>
          <p:nvPr/>
        </p:nvSpPr>
        <p:spPr>
          <a:xfrm>
            <a:off x="940158" y="1931831"/>
            <a:ext cx="489397" cy="264017"/>
          </a:xfrm>
          <a:custGeom>
            <a:avLst/>
            <a:gdLst>
              <a:gd name="connsiteX0" fmla="*/ 0 w 489397"/>
              <a:gd name="connsiteY0" fmla="*/ 90152 h 264017"/>
              <a:gd name="connsiteX1" fmla="*/ 244698 w 489397"/>
              <a:gd name="connsiteY1" fmla="*/ 25758 h 264017"/>
              <a:gd name="connsiteX2" fmla="*/ 283335 w 489397"/>
              <a:gd name="connsiteY2" fmla="*/ 244699 h 264017"/>
              <a:gd name="connsiteX3" fmla="*/ 489397 w 489397"/>
              <a:gd name="connsiteY3" fmla="*/ 141668 h 264017"/>
            </a:gdLst>
            <a:ahLst/>
            <a:cxnLst>
              <a:cxn ang="0">
                <a:pos x="connsiteX0" y="connsiteY0"/>
              </a:cxn>
              <a:cxn ang="0">
                <a:pos x="connsiteX1" y="connsiteY1"/>
              </a:cxn>
              <a:cxn ang="0">
                <a:pos x="connsiteX2" y="connsiteY2"/>
              </a:cxn>
              <a:cxn ang="0">
                <a:pos x="connsiteX3" y="connsiteY3"/>
              </a:cxn>
            </a:cxnLst>
            <a:rect l="l" t="t" r="r" b="b"/>
            <a:pathLst>
              <a:path w="489397" h="264017">
                <a:moveTo>
                  <a:pt x="0" y="90152"/>
                </a:moveTo>
                <a:cubicBezTo>
                  <a:pt x="98738" y="45076"/>
                  <a:pt x="197476" y="0"/>
                  <a:pt x="244698" y="25758"/>
                </a:cubicBezTo>
                <a:cubicBezTo>
                  <a:pt x="291920" y="51516"/>
                  <a:pt x="242552" y="225381"/>
                  <a:pt x="283335" y="244699"/>
                </a:cubicBezTo>
                <a:cubicBezTo>
                  <a:pt x="324118" y="264017"/>
                  <a:pt x="406757" y="202842"/>
                  <a:pt x="489397" y="141668"/>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29" name="Rak 28"/>
          <p:cNvCxnSpPr/>
          <p:nvPr/>
        </p:nvCxnSpPr>
        <p:spPr>
          <a:xfrm rot="5400000">
            <a:off x="1321571" y="2321711"/>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0" name="Rak 29"/>
          <p:cNvCxnSpPr/>
          <p:nvPr/>
        </p:nvCxnSpPr>
        <p:spPr>
          <a:xfrm rot="5400000">
            <a:off x="1321571" y="3107529"/>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1" name="Rak 30"/>
          <p:cNvCxnSpPr/>
          <p:nvPr/>
        </p:nvCxnSpPr>
        <p:spPr>
          <a:xfrm rot="5400000">
            <a:off x="1321571" y="3464719"/>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2" name="Rak 31"/>
          <p:cNvCxnSpPr/>
          <p:nvPr/>
        </p:nvCxnSpPr>
        <p:spPr>
          <a:xfrm rot="5400000">
            <a:off x="1321571" y="2750339"/>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3" name="Rak 32"/>
          <p:cNvCxnSpPr/>
          <p:nvPr/>
        </p:nvCxnSpPr>
        <p:spPr>
          <a:xfrm rot="5400000">
            <a:off x="1321571" y="3821909"/>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4" name="Rak 33"/>
          <p:cNvCxnSpPr/>
          <p:nvPr/>
        </p:nvCxnSpPr>
        <p:spPr>
          <a:xfrm rot="5400000">
            <a:off x="1321571" y="4179099"/>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5" name="Rak 34"/>
          <p:cNvCxnSpPr/>
          <p:nvPr/>
        </p:nvCxnSpPr>
        <p:spPr>
          <a:xfrm rot="5400000">
            <a:off x="1321571" y="4536289"/>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6" name="Rak 35"/>
          <p:cNvCxnSpPr/>
          <p:nvPr/>
        </p:nvCxnSpPr>
        <p:spPr>
          <a:xfrm rot="5400000">
            <a:off x="1393009" y="4822041"/>
            <a:ext cx="214314" cy="0"/>
          </a:xfrm>
          <a:prstGeom prst="line">
            <a:avLst/>
          </a:prstGeom>
        </p:spPr>
        <p:style>
          <a:lnRef idx="1">
            <a:schemeClr val="dk1"/>
          </a:lnRef>
          <a:fillRef idx="0">
            <a:schemeClr val="dk1"/>
          </a:fillRef>
          <a:effectRef idx="0">
            <a:schemeClr val="dk1"/>
          </a:effectRef>
          <a:fontRef idx="minor">
            <a:schemeClr val="tx1"/>
          </a:fontRef>
        </p:style>
      </p:cxnSp>
      <p:pic>
        <p:nvPicPr>
          <p:cNvPr id="38" name="Picture 37"/>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textruta 5"/>
          <p:cNvSpPr txBox="1"/>
          <p:nvPr/>
        </p:nvSpPr>
        <p:spPr>
          <a:xfrm>
            <a:off x="357158" y="214290"/>
            <a:ext cx="3714776" cy="400110"/>
          </a:xfrm>
          <a:prstGeom prst="rect">
            <a:avLst/>
          </a:prstGeom>
          <a:noFill/>
        </p:spPr>
        <p:txBody>
          <a:bodyPr wrap="square" rtlCol="0">
            <a:spAutoFit/>
          </a:bodyPr>
          <a:lstStyle>
            <a:defPPr>
              <a:defRPr lang="sv-SE"/>
            </a:defPPr>
            <a:lvl1pPr>
              <a:defRPr sz="2000" b="1">
                <a:solidFill>
                  <a:srgbClr val="E90118"/>
                </a:solidFill>
                <a:latin typeface="Times New Roman" pitchFamily="18" charset="0"/>
                <a:cs typeface="Times New Roman" pitchFamily="18" charset="0"/>
              </a:defRPr>
            </a:lvl1pPr>
          </a:lstStyle>
          <a:p>
            <a:r>
              <a:rPr lang="sv-SE" dirty="0"/>
              <a:t>Syfte: Kontring 2-1</a:t>
            </a:r>
          </a:p>
        </p:txBody>
      </p:sp>
      <p:sp>
        <p:nvSpPr>
          <p:cNvPr id="7" name="textruta 6"/>
          <p:cNvSpPr txBox="1"/>
          <p:nvPr/>
        </p:nvSpPr>
        <p:spPr>
          <a:xfrm>
            <a:off x="4714876" y="1491749"/>
            <a:ext cx="4143404" cy="2585323"/>
          </a:xfrm>
          <a:prstGeom prst="rect">
            <a:avLst/>
          </a:prstGeom>
          <a:noFill/>
        </p:spPr>
        <p:txBody>
          <a:bodyPr wrap="square" rtlCol="0">
            <a:spAutoFit/>
          </a:bodyPr>
          <a:lstStyle/>
          <a:p>
            <a:r>
              <a:rPr lang="sv-SE" sz="1600" dirty="0"/>
              <a:t>1. Försvaren Passar ner till A som snabbt spelar till B. </a:t>
            </a:r>
          </a:p>
          <a:p>
            <a:r>
              <a:rPr lang="sv-SE" sz="1600" dirty="0"/>
              <a:t>B tar med sig bollen och kontrar tillsammans med A mot försvararen. </a:t>
            </a:r>
          </a:p>
          <a:p>
            <a:r>
              <a:rPr lang="sv-SE" sz="1600" dirty="0"/>
              <a:t>Försvararen skall skärma av passningsvägen så att målvakten bara har en spelare att fokusera på. Han/hon bör även ”stå upp” någorlunda. Dvs försvararen skall inte springa ner till egen målvakt utan ”möta hotet”.</a:t>
            </a:r>
          </a:p>
          <a:p>
            <a:pPr lvl="0"/>
            <a:endParaRPr lang="sv-SE" dirty="0">
              <a:solidFill>
                <a:schemeClr val="bg1">
                  <a:lumMod val="50000"/>
                </a:schemeClr>
              </a:solidFill>
            </a:endParaRPr>
          </a:p>
        </p:txBody>
      </p:sp>
      <p:sp>
        <p:nvSpPr>
          <p:cNvPr id="8" name="Likbent triangel 7"/>
          <p:cNvSpPr/>
          <p:nvPr/>
        </p:nvSpPr>
        <p:spPr>
          <a:xfrm>
            <a:off x="2428860" y="207167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10" name="Bildobjekt 9" descr="Boll.png"/>
          <p:cNvPicPr>
            <a:picLocks noChangeAspect="1"/>
          </p:cNvPicPr>
          <p:nvPr/>
        </p:nvPicPr>
        <p:blipFill>
          <a:blip r:embed="rId3" cstate="print"/>
          <a:stretch>
            <a:fillRect/>
          </a:stretch>
        </p:blipFill>
        <p:spPr>
          <a:xfrm>
            <a:off x="714348" y="3071810"/>
            <a:ext cx="60955" cy="85337"/>
          </a:xfrm>
          <a:prstGeom prst="rect">
            <a:avLst/>
          </a:prstGeom>
        </p:spPr>
      </p:pic>
      <p:sp>
        <p:nvSpPr>
          <p:cNvPr id="11" name="Multiplicera 10"/>
          <p:cNvSpPr/>
          <p:nvPr/>
        </p:nvSpPr>
        <p:spPr>
          <a:xfrm flipV="1">
            <a:off x="2786050" y="235743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Multiplicera 11"/>
          <p:cNvSpPr/>
          <p:nvPr/>
        </p:nvSpPr>
        <p:spPr>
          <a:xfrm flipV="1">
            <a:off x="4071934" y="200024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3" name="Bildobjekt 12" descr="Boll.png"/>
          <p:cNvPicPr>
            <a:picLocks noChangeAspect="1"/>
          </p:cNvPicPr>
          <p:nvPr/>
        </p:nvPicPr>
        <p:blipFill>
          <a:blip r:embed="rId3" cstate="print"/>
          <a:stretch>
            <a:fillRect/>
          </a:stretch>
        </p:blipFill>
        <p:spPr>
          <a:xfrm>
            <a:off x="714348" y="3143248"/>
            <a:ext cx="60955" cy="85337"/>
          </a:xfrm>
          <a:prstGeom prst="rect">
            <a:avLst/>
          </a:prstGeom>
        </p:spPr>
      </p:pic>
      <p:sp>
        <p:nvSpPr>
          <p:cNvPr id="14" name="Likbent triangel 13"/>
          <p:cNvSpPr/>
          <p:nvPr/>
        </p:nvSpPr>
        <p:spPr>
          <a:xfrm>
            <a:off x="3929058" y="164305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5" name="Ellips 14"/>
          <p:cNvSpPr/>
          <p:nvPr/>
        </p:nvSpPr>
        <p:spPr>
          <a:xfrm>
            <a:off x="785786" y="3357562"/>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6" name="Ellips 15"/>
          <p:cNvSpPr/>
          <p:nvPr/>
        </p:nvSpPr>
        <p:spPr>
          <a:xfrm>
            <a:off x="2143108" y="378619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17" name="Bildobjekt 16" descr="Boll.png"/>
          <p:cNvPicPr>
            <a:picLocks noChangeAspect="1"/>
          </p:cNvPicPr>
          <p:nvPr/>
        </p:nvPicPr>
        <p:blipFill>
          <a:blip r:embed="rId3" cstate="print"/>
          <a:stretch>
            <a:fillRect/>
          </a:stretch>
        </p:blipFill>
        <p:spPr>
          <a:xfrm>
            <a:off x="642910" y="2857496"/>
            <a:ext cx="60955" cy="85337"/>
          </a:xfrm>
          <a:prstGeom prst="rect">
            <a:avLst/>
          </a:prstGeom>
        </p:spPr>
      </p:pic>
      <p:pic>
        <p:nvPicPr>
          <p:cNvPr id="18" name="Bildobjekt 17" descr="Boll.png"/>
          <p:cNvPicPr>
            <a:picLocks noChangeAspect="1"/>
          </p:cNvPicPr>
          <p:nvPr/>
        </p:nvPicPr>
        <p:blipFill>
          <a:blip r:embed="rId3" cstate="print"/>
          <a:stretch>
            <a:fillRect/>
          </a:stretch>
        </p:blipFill>
        <p:spPr>
          <a:xfrm>
            <a:off x="867707" y="3057911"/>
            <a:ext cx="60955" cy="85337"/>
          </a:xfrm>
          <a:prstGeom prst="rect">
            <a:avLst/>
          </a:prstGeom>
        </p:spPr>
      </p:pic>
      <p:pic>
        <p:nvPicPr>
          <p:cNvPr id="19" name="Bildobjekt 18" descr="Boll.png"/>
          <p:cNvPicPr>
            <a:picLocks noChangeAspect="1"/>
          </p:cNvPicPr>
          <p:nvPr/>
        </p:nvPicPr>
        <p:blipFill>
          <a:blip r:embed="rId3" cstate="print"/>
          <a:stretch>
            <a:fillRect/>
          </a:stretch>
        </p:blipFill>
        <p:spPr>
          <a:xfrm>
            <a:off x="785786" y="2928934"/>
            <a:ext cx="60955" cy="85337"/>
          </a:xfrm>
          <a:prstGeom prst="rect">
            <a:avLst/>
          </a:prstGeom>
        </p:spPr>
      </p:pic>
      <p:pic>
        <p:nvPicPr>
          <p:cNvPr id="20" name="Bildobjekt 19" descr="Boll.png"/>
          <p:cNvPicPr>
            <a:picLocks noChangeAspect="1"/>
          </p:cNvPicPr>
          <p:nvPr/>
        </p:nvPicPr>
        <p:blipFill>
          <a:blip r:embed="rId3" cstate="print"/>
          <a:stretch>
            <a:fillRect/>
          </a:stretch>
        </p:blipFill>
        <p:spPr>
          <a:xfrm>
            <a:off x="2285984" y="3643314"/>
            <a:ext cx="60955" cy="85337"/>
          </a:xfrm>
          <a:prstGeom prst="rect">
            <a:avLst/>
          </a:prstGeom>
        </p:spPr>
      </p:pic>
      <p:sp>
        <p:nvSpPr>
          <p:cNvPr id="21" name="Ellips 20"/>
          <p:cNvSpPr/>
          <p:nvPr/>
        </p:nvSpPr>
        <p:spPr>
          <a:xfrm>
            <a:off x="928662" y="314324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2" name="Ellips 21"/>
          <p:cNvSpPr/>
          <p:nvPr/>
        </p:nvSpPr>
        <p:spPr>
          <a:xfrm>
            <a:off x="571472" y="350043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3" name="Multiplicera 22"/>
          <p:cNvSpPr/>
          <p:nvPr/>
        </p:nvSpPr>
        <p:spPr>
          <a:xfrm flipV="1">
            <a:off x="2071670" y="185736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4" name="Multiplicera 23"/>
          <p:cNvSpPr/>
          <p:nvPr/>
        </p:nvSpPr>
        <p:spPr>
          <a:xfrm flipV="1">
            <a:off x="2285984" y="200024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5" name="Multiplicera 24"/>
          <p:cNvSpPr/>
          <p:nvPr/>
        </p:nvSpPr>
        <p:spPr>
          <a:xfrm flipV="1">
            <a:off x="4071934" y="121442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6" name="Multiplicera 25"/>
          <p:cNvSpPr/>
          <p:nvPr/>
        </p:nvSpPr>
        <p:spPr>
          <a:xfrm flipV="1">
            <a:off x="4071934" y="142873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7" name="Multiplicera 26"/>
          <p:cNvSpPr/>
          <p:nvPr/>
        </p:nvSpPr>
        <p:spPr>
          <a:xfrm flipV="1">
            <a:off x="4071934" y="92867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8" name="Multiplicera 27"/>
          <p:cNvSpPr/>
          <p:nvPr/>
        </p:nvSpPr>
        <p:spPr>
          <a:xfrm flipV="1">
            <a:off x="1857356" y="171448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29" name="Rak 28"/>
          <p:cNvCxnSpPr/>
          <p:nvPr/>
        </p:nvCxnSpPr>
        <p:spPr>
          <a:xfrm rot="5400000" flipH="1" flipV="1">
            <a:off x="2857488" y="3214686"/>
            <a:ext cx="142876" cy="142876"/>
          </a:xfrm>
          <a:prstGeom prst="line">
            <a:avLst/>
          </a:prstGeom>
        </p:spPr>
        <p:style>
          <a:lnRef idx="1">
            <a:schemeClr val="dk1"/>
          </a:lnRef>
          <a:fillRef idx="0">
            <a:schemeClr val="dk1"/>
          </a:fillRef>
          <a:effectRef idx="0">
            <a:schemeClr val="dk1"/>
          </a:effectRef>
          <a:fontRef idx="minor">
            <a:schemeClr val="tx1"/>
          </a:fontRef>
        </p:style>
      </p:cxnSp>
      <p:cxnSp>
        <p:nvCxnSpPr>
          <p:cNvPr id="30" name="Rak 29"/>
          <p:cNvCxnSpPr/>
          <p:nvPr/>
        </p:nvCxnSpPr>
        <p:spPr>
          <a:xfrm rot="5400000" flipH="1" flipV="1">
            <a:off x="3071802" y="3000372"/>
            <a:ext cx="142876" cy="142876"/>
          </a:xfrm>
          <a:prstGeom prst="line">
            <a:avLst/>
          </a:prstGeom>
        </p:spPr>
        <p:style>
          <a:lnRef idx="1">
            <a:schemeClr val="dk1"/>
          </a:lnRef>
          <a:fillRef idx="0">
            <a:schemeClr val="dk1"/>
          </a:fillRef>
          <a:effectRef idx="0">
            <a:schemeClr val="dk1"/>
          </a:effectRef>
          <a:fontRef idx="minor">
            <a:schemeClr val="tx1"/>
          </a:fontRef>
        </p:style>
      </p:cxnSp>
      <p:cxnSp>
        <p:nvCxnSpPr>
          <p:cNvPr id="31" name="Rak 30"/>
          <p:cNvCxnSpPr/>
          <p:nvPr/>
        </p:nvCxnSpPr>
        <p:spPr>
          <a:xfrm rot="5400000" flipH="1" flipV="1">
            <a:off x="3286116" y="2786058"/>
            <a:ext cx="142876" cy="142876"/>
          </a:xfrm>
          <a:prstGeom prst="line">
            <a:avLst/>
          </a:prstGeom>
        </p:spPr>
        <p:style>
          <a:lnRef idx="1">
            <a:schemeClr val="dk1"/>
          </a:lnRef>
          <a:fillRef idx="0">
            <a:schemeClr val="dk1"/>
          </a:fillRef>
          <a:effectRef idx="0">
            <a:schemeClr val="dk1"/>
          </a:effectRef>
          <a:fontRef idx="minor">
            <a:schemeClr val="tx1"/>
          </a:fontRef>
        </p:style>
      </p:cxnSp>
      <p:cxnSp>
        <p:nvCxnSpPr>
          <p:cNvPr id="32" name="Rak 31"/>
          <p:cNvCxnSpPr/>
          <p:nvPr/>
        </p:nvCxnSpPr>
        <p:spPr>
          <a:xfrm rot="5400000" flipH="1" flipV="1">
            <a:off x="3500430" y="2571744"/>
            <a:ext cx="142876" cy="142876"/>
          </a:xfrm>
          <a:prstGeom prst="line">
            <a:avLst/>
          </a:prstGeom>
        </p:spPr>
        <p:style>
          <a:lnRef idx="1">
            <a:schemeClr val="dk1"/>
          </a:lnRef>
          <a:fillRef idx="0">
            <a:schemeClr val="dk1"/>
          </a:fillRef>
          <a:effectRef idx="0">
            <a:schemeClr val="dk1"/>
          </a:effectRef>
          <a:fontRef idx="minor">
            <a:schemeClr val="tx1"/>
          </a:fontRef>
        </p:style>
      </p:cxnSp>
      <p:cxnSp>
        <p:nvCxnSpPr>
          <p:cNvPr id="33" name="Rak 32"/>
          <p:cNvCxnSpPr/>
          <p:nvPr/>
        </p:nvCxnSpPr>
        <p:spPr>
          <a:xfrm rot="5400000" flipH="1" flipV="1">
            <a:off x="3786182" y="2357430"/>
            <a:ext cx="142876" cy="142876"/>
          </a:xfrm>
          <a:prstGeom prst="line">
            <a:avLst/>
          </a:prstGeom>
        </p:spPr>
        <p:style>
          <a:lnRef idx="1">
            <a:schemeClr val="dk1"/>
          </a:lnRef>
          <a:fillRef idx="0">
            <a:schemeClr val="dk1"/>
          </a:fillRef>
          <a:effectRef idx="0">
            <a:schemeClr val="dk1"/>
          </a:effectRef>
          <a:fontRef idx="minor">
            <a:schemeClr val="tx1"/>
          </a:fontRef>
        </p:style>
      </p:cxnSp>
      <p:cxnSp>
        <p:nvCxnSpPr>
          <p:cNvPr id="34" name="Rak 33"/>
          <p:cNvCxnSpPr/>
          <p:nvPr/>
        </p:nvCxnSpPr>
        <p:spPr>
          <a:xfrm rot="10800000" flipV="1">
            <a:off x="3786182" y="2214554"/>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35" name="Rak 34"/>
          <p:cNvCxnSpPr/>
          <p:nvPr/>
        </p:nvCxnSpPr>
        <p:spPr>
          <a:xfrm rot="10800000" flipV="1">
            <a:off x="3428992" y="2357430"/>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36" name="Rak 35"/>
          <p:cNvCxnSpPr/>
          <p:nvPr/>
        </p:nvCxnSpPr>
        <p:spPr>
          <a:xfrm rot="10800000" flipV="1">
            <a:off x="3071802" y="2500306"/>
            <a:ext cx="214314" cy="71438"/>
          </a:xfrm>
          <a:prstGeom prst="line">
            <a:avLst/>
          </a:prstGeom>
        </p:spPr>
        <p:style>
          <a:lnRef idx="1">
            <a:schemeClr val="dk1"/>
          </a:lnRef>
          <a:fillRef idx="0">
            <a:schemeClr val="dk1"/>
          </a:fillRef>
          <a:effectRef idx="0">
            <a:schemeClr val="dk1"/>
          </a:effectRef>
          <a:fontRef idx="minor">
            <a:schemeClr val="tx1"/>
          </a:fontRef>
        </p:style>
      </p:cxnSp>
      <p:sp>
        <p:nvSpPr>
          <p:cNvPr id="37" name="Frihandsfigur 36"/>
          <p:cNvSpPr/>
          <p:nvPr/>
        </p:nvSpPr>
        <p:spPr>
          <a:xfrm>
            <a:off x="2397617" y="2601532"/>
            <a:ext cx="358462" cy="502276"/>
          </a:xfrm>
          <a:custGeom>
            <a:avLst/>
            <a:gdLst>
              <a:gd name="connsiteX0" fmla="*/ 358462 w 358462"/>
              <a:gd name="connsiteY0" fmla="*/ 0 h 502276"/>
              <a:gd name="connsiteX1" fmla="*/ 88006 w 358462"/>
              <a:gd name="connsiteY1" fmla="*/ 193183 h 502276"/>
              <a:gd name="connsiteX2" fmla="*/ 268310 w 358462"/>
              <a:gd name="connsiteY2" fmla="*/ 347730 h 502276"/>
              <a:gd name="connsiteX3" fmla="*/ 23611 w 358462"/>
              <a:gd name="connsiteY3" fmla="*/ 425003 h 502276"/>
              <a:gd name="connsiteX4" fmla="*/ 126642 w 358462"/>
              <a:gd name="connsiteY4" fmla="*/ 502276 h 5022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8462" h="502276">
                <a:moveTo>
                  <a:pt x="358462" y="0"/>
                </a:moveTo>
                <a:cubicBezTo>
                  <a:pt x="230746" y="67614"/>
                  <a:pt x="103031" y="135228"/>
                  <a:pt x="88006" y="193183"/>
                </a:cubicBezTo>
                <a:cubicBezTo>
                  <a:pt x="72981" y="251138"/>
                  <a:pt x="279043" y="309093"/>
                  <a:pt x="268310" y="347730"/>
                </a:cubicBezTo>
                <a:cubicBezTo>
                  <a:pt x="257578" y="386367"/>
                  <a:pt x="47222" y="399245"/>
                  <a:pt x="23611" y="425003"/>
                </a:cubicBezTo>
                <a:cubicBezTo>
                  <a:pt x="0" y="450761"/>
                  <a:pt x="63321" y="476518"/>
                  <a:pt x="126642" y="502276"/>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38" name="Rak 37"/>
          <p:cNvCxnSpPr/>
          <p:nvPr/>
        </p:nvCxnSpPr>
        <p:spPr>
          <a:xfrm rot="5400000" flipH="1" flipV="1">
            <a:off x="2357422" y="3643314"/>
            <a:ext cx="142876" cy="142876"/>
          </a:xfrm>
          <a:prstGeom prst="line">
            <a:avLst/>
          </a:prstGeom>
        </p:spPr>
        <p:style>
          <a:lnRef idx="1">
            <a:schemeClr val="dk1"/>
          </a:lnRef>
          <a:fillRef idx="0">
            <a:schemeClr val="dk1"/>
          </a:fillRef>
          <a:effectRef idx="0">
            <a:schemeClr val="dk1"/>
          </a:effectRef>
          <a:fontRef idx="minor">
            <a:schemeClr val="tx1"/>
          </a:fontRef>
        </p:style>
      </p:cxnSp>
      <p:cxnSp>
        <p:nvCxnSpPr>
          <p:cNvPr id="39" name="Rak 38"/>
          <p:cNvCxnSpPr/>
          <p:nvPr/>
        </p:nvCxnSpPr>
        <p:spPr>
          <a:xfrm rot="5400000" flipH="1" flipV="1">
            <a:off x="2643174" y="3429000"/>
            <a:ext cx="142876" cy="142876"/>
          </a:xfrm>
          <a:prstGeom prst="line">
            <a:avLst/>
          </a:prstGeom>
        </p:spPr>
        <p:style>
          <a:lnRef idx="1">
            <a:schemeClr val="dk1"/>
          </a:lnRef>
          <a:fillRef idx="0">
            <a:schemeClr val="dk1"/>
          </a:fillRef>
          <a:effectRef idx="0">
            <a:schemeClr val="dk1"/>
          </a:effectRef>
          <a:fontRef idx="minor">
            <a:schemeClr val="tx1"/>
          </a:fontRef>
        </p:style>
      </p:cxnSp>
      <p:sp>
        <p:nvSpPr>
          <p:cNvPr id="40" name="textruta 29"/>
          <p:cNvSpPr txBox="1"/>
          <p:nvPr/>
        </p:nvSpPr>
        <p:spPr>
          <a:xfrm>
            <a:off x="4143372" y="1785926"/>
            <a:ext cx="309700" cy="338554"/>
          </a:xfrm>
          <a:prstGeom prst="rect">
            <a:avLst/>
          </a:prstGeom>
          <a:noFill/>
        </p:spPr>
        <p:txBody>
          <a:bodyPr wrap="none" rtlCol="0">
            <a:spAutoFit/>
          </a:bodyPr>
          <a:lstStyle/>
          <a:p>
            <a:r>
              <a:rPr lang="sv-SE" sz="1600" b="1" dirty="0"/>
              <a:t>A</a:t>
            </a:r>
          </a:p>
        </p:txBody>
      </p:sp>
      <p:sp>
        <p:nvSpPr>
          <p:cNvPr id="41" name="textruta 29"/>
          <p:cNvSpPr txBox="1"/>
          <p:nvPr/>
        </p:nvSpPr>
        <p:spPr>
          <a:xfrm>
            <a:off x="2414530" y="2143116"/>
            <a:ext cx="300082" cy="338554"/>
          </a:xfrm>
          <a:prstGeom prst="rect">
            <a:avLst/>
          </a:prstGeom>
          <a:noFill/>
        </p:spPr>
        <p:txBody>
          <a:bodyPr wrap="none" rtlCol="0">
            <a:spAutoFit/>
          </a:bodyPr>
          <a:lstStyle/>
          <a:p>
            <a:r>
              <a:rPr lang="sv-SE" sz="1600" b="1" dirty="0"/>
              <a:t>B</a:t>
            </a:r>
          </a:p>
        </p:txBody>
      </p:sp>
      <p:cxnSp>
        <p:nvCxnSpPr>
          <p:cNvPr id="43" name="Straight Arrow Connector 42"/>
          <p:cNvCxnSpPr/>
          <p:nvPr/>
        </p:nvCxnSpPr>
        <p:spPr>
          <a:xfrm rot="5400000">
            <a:off x="3464711" y="2536025"/>
            <a:ext cx="857256" cy="50006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pic>
        <p:nvPicPr>
          <p:cNvPr id="44" name="Picture 43"/>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textruta 5"/>
          <p:cNvSpPr txBox="1"/>
          <p:nvPr/>
        </p:nvSpPr>
        <p:spPr>
          <a:xfrm>
            <a:off x="357158" y="214290"/>
            <a:ext cx="3714776" cy="400110"/>
          </a:xfrm>
          <a:prstGeom prst="rect">
            <a:avLst/>
          </a:prstGeom>
          <a:noFill/>
        </p:spPr>
        <p:txBody>
          <a:bodyPr wrap="square" rtlCol="0">
            <a:spAutoFit/>
          </a:bodyPr>
          <a:lstStyle/>
          <a:p>
            <a:r>
              <a:rPr lang="sv-SE" sz="2000" b="1" dirty="0">
                <a:solidFill>
                  <a:srgbClr val="E80014"/>
                </a:solidFill>
                <a:latin typeface="Times New Roman" pitchFamily="18" charset="0"/>
                <a:cs typeface="Times New Roman" pitchFamily="18" charset="0"/>
              </a:rPr>
              <a:t>Syfte: Kontring 3-2</a:t>
            </a:r>
          </a:p>
        </p:txBody>
      </p:sp>
      <p:sp>
        <p:nvSpPr>
          <p:cNvPr id="7" name="textruta 6"/>
          <p:cNvSpPr txBox="1"/>
          <p:nvPr/>
        </p:nvSpPr>
        <p:spPr>
          <a:xfrm>
            <a:off x="4714876" y="1431354"/>
            <a:ext cx="4143404" cy="3077766"/>
          </a:xfrm>
          <a:prstGeom prst="rect">
            <a:avLst/>
          </a:prstGeom>
          <a:noFill/>
        </p:spPr>
        <p:txBody>
          <a:bodyPr wrap="square" rtlCol="0">
            <a:spAutoFit/>
          </a:bodyPr>
          <a:lstStyle/>
          <a:p>
            <a:r>
              <a:rPr lang="sv-SE" sz="1600" dirty="0"/>
              <a:t>1. A springer ner i fickan och får en passning från sitt eget led. Försvararen följer med upp men låter A ta emot bollen.  A kan nu slå en lång boll på C eller spela in till B. </a:t>
            </a:r>
          </a:p>
          <a:p>
            <a:endParaRPr lang="sv-SE" sz="1600" dirty="0"/>
          </a:p>
          <a:p>
            <a:r>
              <a:rPr lang="sv-SE" sz="1600" dirty="0"/>
              <a:t>Om bollen går till B så skall A springa på en överlämning  eller längs sin egen kant.</a:t>
            </a:r>
          </a:p>
          <a:p>
            <a:endParaRPr lang="sv-SE" sz="1600" dirty="0"/>
          </a:p>
          <a:p>
            <a:r>
              <a:rPr lang="sv-SE" sz="1600" dirty="0"/>
              <a:t>B har nu alternativen: gå för eget skott, passa C passa/överlämning till A.</a:t>
            </a:r>
          </a:p>
          <a:p>
            <a:endParaRPr lang="sv-SE" sz="1600" dirty="0"/>
          </a:p>
          <a:p>
            <a:pPr lvl="0"/>
            <a:endParaRPr lang="sv-SE" dirty="0">
              <a:solidFill>
                <a:schemeClr val="bg1">
                  <a:lumMod val="50000"/>
                </a:schemeClr>
              </a:solidFill>
            </a:endParaRPr>
          </a:p>
        </p:txBody>
      </p:sp>
      <p:pic>
        <p:nvPicPr>
          <p:cNvPr id="8" name="Bildobjekt 7" descr="Boll.png"/>
          <p:cNvPicPr>
            <a:picLocks noChangeAspect="1"/>
          </p:cNvPicPr>
          <p:nvPr/>
        </p:nvPicPr>
        <p:blipFill>
          <a:blip r:embed="rId3" cstate="print"/>
          <a:stretch>
            <a:fillRect/>
          </a:stretch>
        </p:blipFill>
        <p:spPr>
          <a:xfrm>
            <a:off x="928662" y="5000636"/>
            <a:ext cx="60955" cy="85337"/>
          </a:xfrm>
          <a:prstGeom prst="rect">
            <a:avLst/>
          </a:prstGeom>
        </p:spPr>
      </p:pic>
      <p:sp>
        <p:nvSpPr>
          <p:cNvPr id="9" name="Multiplicera 8"/>
          <p:cNvSpPr/>
          <p:nvPr/>
        </p:nvSpPr>
        <p:spPr>
          <a:xfrm flipV="1">
            <a:off x="785786" y="535782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0" name="Multiplicera 9"/>
          <p:cNvSpPr/>
          <p:nvPr/>
        </p:nvSpPr>
        <p:spPr>
          <a:xfrm flipV="1">
            <a:off x="4071934" y="421481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1" name="Ellips 10"/>
          <p:cNvSpPr/>
          <p:nvPr/>
        </p:nvSpPr>
        <p:spPr>
          <a:xfrm>
            <a:off x="3929058" y="100010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2" name="Ellips 11"/>
          <p:cNvSpPr/>
          <p:nvPr/>
        </p:nvSpPr>
        <p:spPr>
          <a:xfrm>
            <a:off x="857224" y="321468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3" name="Multiplicera 12"/>
          <p:cNvSpPr/>
          <p:nvPr/>
        </p:nvSpPr>
        <p:spPr>
          <a:xfrm flipV="1">
            <a:off x="714348" y="507207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Multiplicera 13"/>
          <p:cNvSpPr/>
          <p:nvPr/>
        </p:nvSpPr>
        <p:spPr>
          <a:xfrm flipV="1">
            <a:off x="642910" y="485776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7" name="Ellips 16"/>
          <p:cNvSpPr/>
          <p:nvPr/>
        </p:nvSpPr>
        <p:spPr>
          <a:xfrm>
            <a:off x="3000364" y="2928934"/>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1" name="Ellips 10"/>
          <p:cNvSpPr/>
          <p:nvPr/>
        </p:nvSpPr>
        <p:spPr>
          <a:xfrm>
            <a:off x="3643306" y="857232"/>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22" name="Bildobjekt 7" descr="Boll.png"/>
          <p:cNvPicPr>
            <a:picLocks noChangeAspect="1"/>
          </p:cNvPicPr>
          <p:nvPr/>
        </p:nvPicPr>
        <p:blipFill>
          <a:blip r:embed="rId3" cstate="print"/>
          <a:stretch>
            <a:fillRect/>
          </a:stretch>
        </p:blipFill>
        <p:spPr>
          <a:xfrm>
            <a:off x="928662" y="5153036"/>
            <a:ext cx="60955" cy="85337"/>
          </a:xfrm>
          <a:prstGeom prst="rect">
            <a:avLst/>
          </a:prstGeom>
        </p:spPr>
      </p:pic>
      <p:pic>
        <p:nvPicPr>
          <p:cNvPr id="23" name="Bildobjekt 7" descr="Boll.png"/>
          <p:cNvPicPr>
            <a:picLocks noChangeAspect="1"/>
          </p:cNvPicPr>
          <p:nvPr/>
        </p:nvPicPr>
        <p:blipFill>
          <a:blip r:embed="rId3" cstate="print"/>
          <a:stretch>
            <a:fillRect/>
          </a:stretch>
        </p:blipFill>
        <p:spPr>
          <a:xfrm>
            <a:off x="1081062" y="5072074"/>
            <a:ext cx="60955" cy="85337"/>
          </a:xfrm>
          <a:prstGeom prst="rect">
            <a:avLst/>
          </a:prstGeom>
        </p:spPr>
      </p:pic>
      <p:pic>
        <p:nvPicPr>
          <p:cNvPr id="24" name="Bildobjekt 7" descr="Boll.png"/>
          <p:cNvPicPr>
            <a:picLocks noChangeAspect="1"/>
          </p:cNvPicPr>
          <p:nvPr/>
        </p:nvPicPr>
        <p:blipFill>
          <a:blip r:embed="rId3" cstate="print"/>
          <a:stretch>
            <a:fillRect/>
          </a:stretch>
        </p:blipFill>
        <p:spPr>
          <a:xfrm>
            <a:off x="1000100" y="5343927"/>
            <a:ext cx="60955" cy="85337"/>
          </a:xfrm>
          <a:prstGeom prst="rect">
            <a:avLst/>
          </a:prstGeom>
        </p:spPr>
      </p:pic>
      <p:pic>
        <p:nvPicPr>
          <p:cNvPr id="25" name="Bildobjekt 7" descr="Boll.png"/>
          <p:cNvPicPr>
            <a:picLocks noChangeAspect="1"/>
          </p:cNvPicPr>
          <p:nvPr/>
        </p:nvPicPr>
        <p:blipFill>
          <a:blip r:embed="rId3" cstate="print"/>
          <a:stretch>
            <a:fillRect/>
          </a:stretch>
        </p:blipFill>
        <p:spPr>
          <a:xfrm>
            <a:off x="1000100" y="5214950"/>
            <a:ext cx="60955" cy="85337"/>
          </a:xfrm>
          <a:prstGeom prst="rect">
            <a:avLst/>
          </a:prstGeom>
        </p:spPr>
      </p:pic>
      <p:pic>
        <p:nvPicPr>
          <p:cNvPr id="26" name="Bildobjekt 7" descr="Boll.png"/>
          <p:cNvPicPr>
            <a:picLocks noChangeAspect="1"/>
          </p:cNvPicPr>
          <p:nvPr/>
        </p:nvPicPr>
        <p:blipFill>
          <a:blip r:embed="rId3" cstate="print"/>
          <a:stretch>
            <a:fillRect/>
          </a:stretch>
        </p:blipFill>
        <p:spPr>
          <a:xfrm>
            <a:off x="1000100" y="5558241"/>
            <a:ext cx="60955" cy="85337"/>
          </a:xfrm>
          <a:prstGeom prst="rect">
            <a:avLst/>
          </a:prstGeom>
        </p:spPr>
      </p:pic>
      <p:sp>
        <p:nvSpPr>
          <p:cNvPr id="28" name="Multiplicera 9"/>
          <p:cNvSpPr/>
          <p:nvPr/>
        </p:nvSpPr>
        <p:spPr>
          <a:xfrm flipV="1">
            <a:off x="4071934" y="442913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0" name="Multiplicera 9"/>
          <p:cNvSpPr/>
          <p:nvPr/>
        </p:nvSpPr>
        <p:spPr>
          <a:xfrm flipV="1">
            <a:off x="4071934" y="464344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1" name="Multiplicera 9"/>
          <p:cNvSpPr/>
          <p:nvPr/>
        </p:nvSpPr>
        <p:spPr>
          <a:xfrm flipV="1">
            <a:off x="3500430" y="350043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2" name="Multiplicera 9"/>
          <p:cNvSpPr/>
          <p:nvPr/>
        </p:nvSpPr>
        <p:spPr>
          <a:xfrm flipV="1">
            <a:off x="2000232" y="407194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3" name="Multiplicera 9"/>
          <p:cNvSpPr/>
          <p:nvPr/>
        </p:nvSpPr>
        <p:spPr>
          <a:xfrm flipV="1">
            <a:off x="2928926" y="450057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4" name="Multiplicera 9"/>
          <p:cNvSpPr/>
          <p:nvPr/>
        </p:nvSpPr>
        <p:spPr>
          <a:xfrm flipV="1">
            <a:off x="2786050" y="428625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5" name="Multiplicera 9"/>
          <p:cNvSpPr/>
          <p:nvPr/>
        </p:nvSpPr>
        <p:spPr>
          <a:xfrm flipV="1">
            <a:off x="3081326" y="465297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6" name="Multiplicera 13"/>
          <p:cNvSpPr/>
          <p:nvPr/>
        </p:nvSpPr>
        <p:spPr>
          <a:xfrm flipV="1">
            <a:off x="571472" y="357187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38" name="Straight Arrow Connector 37"/>
          <p:cNvCxnSpPr>
            <a:stCxn id="31" idx="3"/>
          </p:cNvCxnSpPr>
          <p:nvPr/>
        </p:nvCxnSpPr>
        <p:spPr>
          <a:xfrm rot="16200000" flipV="1">
            <a:off x="1947356" y="1981678"/>
            <a:ext cx="2086052" cy="11230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9" name="Straight Arrow Connector 38"/>
          <p:cNvCxnSpPr/>
          <p:nvPr/>
        </p:nvCxnSpPr>
        <p:spPr>
          <a:xfrm flipV="1">
            <a:off x="857224" y="3286124"/>
            <a:ext cx="1785950" cy="71438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3" name="Straight Arrow Connector 42"/>
          <p:cNvCxnSpPr/>
          <p:nvPr/>
        </p:nvCxnSpPr>
        <p:spPr>
          <a:xfrm rot="5400000" flipH="1" flipV="1">
            <a:off x="-178627" y="2750339"/>
            <a:ext cx="164307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5" name="Straight Arrow Connector 44"/>
          <p:cNvCxnSpPr/>
          <p:nvPr/>
        </p:nvCxnSpPr>
        <p:spPr>
          <a:xfrm rot="16200000" flipV="1">
            <a:off x="964381" y="2964653"/>
            <a:ext cx="2143140"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9" name="Straight Arrow Connector 48"/>
          <p:cNvCxnSpPr/>
          <p:nvPr/>
        </p:nvCxnSpPr>
        <p:spPr>
          <a:xfrm rot="5400000">
            <a:off x="500034" y="4071942"/>
            <a:ext cx="285752"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1" name="Straight Connector 50"/>
          <p:cNvCxnSpPr/>
          <p:nvPr/>
        </p:nvCxnSpPr>
        <p:spPr>
          <a:xfrm>
            <a:off x="714348" y="4357694"/>
            <a:ext cx="285752" cy="1588"/>
          </a:xfrm>
          <a:prstGeom prst="line">
            <a:avLst/>
          </a:prstGeom>
        </p:spPr>
        <p:style>
          <a:lnRef idx="1">
            <a:schemeClr val="dk1"/>
          </a:lnRef>
          <a:fillRef idx="0">
            <a:schemeClr val="dk1"/>
          </a:fillRef>
          <a:effectRef idx="0">
            <a:schemeClr val="dk1"/>
          </a:effectRef>
          <a:fontRef idx="minor">
            <a:schemeClr val="tx1"/>
          </a:fontRef>
        </p:style>
      </p:cxnSp>
      <p:cxnSp>
        <p:nvCxnSpPr>
          <p:cNvPr id="52" name="Straight Connector 51"/>
          <p:cNvCxnSpPr/>
          <p:nvPr/>
        </p:nvCxnSpPr>
        <p:spPr>
          <a:xfrm>
            <a:off x="1142976" y="4357694"/>
            <a:ext cx="214314" cy="1588"/>
          </a:xfrm>
          <a:prstGeom prst="line">
            <a:avLst/>
          </a:prstGeom>
        </p:spPr>
        <p:style>
          <a:lnRef idx="1">
            <a:schemeClr val="dk1"/>
          </a:lnRef>
          <a:fillRef idx="0">
            <a:schemeClr val="dk1"/>
          </a:fillRef>
          <a:effectRef idx="0">
            <a:schemeClr val="dk1"/>
          </a:effectRef>
          <a:fontRef idx="minor">
            <a:schemeClr val="tx1"/>
          </a:fontRef>
        </p:style>
      </p:cxnSp>
      <p:cxnSp>
        <p:nvCxnSpPr>
          <p:cNvPr id="55" name="Straight Connector 54"/>
          <p:cNvCxnSpPr/>
          <p:nvPr/>
        </p:nvCxnSpPr>
        <p:spPr>
          <a:xfrm>
            <a:off x="1428728" y="4357694"/>
            <a:ext cx="214314" cy="1588"/>
          </a:xfrm>
          <a:prstGeom prst="line">
            <a:avLst/>
          </a:prstGeom>
        </p:spPr>
        <p:style>
          <a:lnRef idx="1">
            <a:schemeClr val="dk1"/>
          </a:lnRef>
          <a:fillRef idx="0">
            <a:schemeClr val="dk1"/>
          </a:fillRef>
          <a:effectRef idx="0">
            <a:schemeClr val="dk1"/>
          </a:effectRef>
          <a:fontRef idx="minor">
            <a:schemeClr val="tx1"/>
          </a:fontRef>
        </p:style>
      </p:cxnSp>
      <p:cxnSp>
        <p:nvCxnSpPr>
          <p:cNvPr id="56" name="Straight Connector 55"/>
          <p:cNvCxnSpPr/>
          <p:nvPr/>
        </p:nvCxnSpPr>
        <p:spPr>
          <a:xfrm>
            <a:off x="1785918" y="4357694"/>
            <a:ext cx="214314" cy="1588"/>
          </a:xfrm>
          <a:prstGeom prst="line">
            <a:avLst/>
          </a:prstGeom>
        </p:spPr>
        <p:style>
          <a:lnRef idx="1">
            <a:schemeClr val="dk1"/>
          </a:lnRef>
          <a:fillRef idx="0">
            <a:schemeClr val="dk1"/>
          </a:fillRef>
          <a:effectRef idx="0">
            <a:schemeClr val="dk1"/>
          </a:effectRef>
          <a:fontRef idx="minor">
            <a:schemeClr val="tx1"/>
          </a:fontRef>
        </p:style>
      </p:cxnSp>
      <p:sp>
        <p:nvSpPr>
          <p:cNvPr id="57" name="textruta 29"/>
          <p:cNvSpPr txBox="1"/>
          <p:nvPr/>
        </p:nvSpPr>
        <p:spPr>
          <a:xfrm>
            <a:off x="3643306" y="3571876"/>
            <a:ext cx="293670" cy="338554"/>
          </a:xfrm>
          <a:prstGeom prst="rect">
            <a:avLst/>
          </a:prstGeom>
          <a:noFill/>
        </p:spPr>
        <p:txBody>
          <a:bodyPr wrap="none" rtlCol="0">
            <a:spAutoFit/>
          </a:bodyPr>
          <a:lstStyle/>
          <a:p>
            <a:r>
              <a:rPr lang="sv-SE" sz="1600" b="1" dirty="0"/>
              <a:t>C</a:t>
            </a:r>
          </a:p>
        </p:txBody>
      </p:sp>
      <p:sp>
        <p:nvSpPr>
          <p:cNvPr id="58" name="textruta 29"/>
          <p:cNvSpPr txBox="1"/>
          <p:nvPr/>
        </p:nvSpPr>
        <p:spPr>
          <a:xfrm>
            <a:off x="714348" y="3571876"/>
            <a:ext cx="309700" cy="338554"/>
          </a:xfrm>
          <a:prstGeom prst="rect">
            <a:avLst/>
          </a:prstGeom>
          <a:noFill/>
        </p:spPr>
        <p:txBody>
          <a:bodyPr wrap="none" rtlCol="0">
            <a:spAutoFit/>
          </a:bodyPr>
          <a:lstStyle/>
          <a:p>
            <a:r>
              <a:rPr lang="sv-SE" sz="1600" b="1" dirty="0"/>
              <a:t>A</a:t>
            </a:r>
          </a:p>
        </p:txBody>
      </p:sp>
      <p:sp>
        <p:nvSpPr>
          <p:cNvPr id="59" name="textruta 29"/>
          <p:cNvSpPr txBox="1"/>
          <p:nvPr/>
        </p:nvSpPr>
        <p:spPr>
          <a:xfrm>
            <a:off x="2143108" y="3929066"/>
            <a:ext cx="300082" cy="338554"/>
          </a:xfrm>
          <a:prstGeom prst="rect">
            <a:avLst/>
          </a:prstGeom>
          <a:noFill/>
        </p:spPr>
        <p:txBody>
          <a:bodyPr wrap="none" rtlCol="0">
            <a:spAutoFit/>
          </a:bodyPr>
          <a:lstStyle/>
          <a:p>
            <a:r>
              <a:rPr lang="sv-SE" sz="1600" b="1" dirty="0"/>
              <a:t>B</a:t>
            </a:r>
          </a:p>
        </p:txBody>
      </p:sp>
      <p:pic>
        <p:nvPicPr>
          <p:cNvPr id="41" name="Picture 40"/>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 name="Bildobjekt 57"/>
          <p:cNvPicPr/>
          <p:nvPr/>
        </p:nvPicPr>
        <p:blipFill>
          <a:blip r:embed="rId3" cstate="print"/>
          <a:srcRect l="25695" t="8620" r="30082" b="28583"/>
          <a:stretch>
            <a:fillRect/>
          </a:stretch>
        </p:blipFill>
        <p:spPr bwMode="auto">
          <a:xfrm>
            <a:off x="285720" y="642918"/>
            <a:ext cx="4214842" cy="6000792"/>
          </a:xfrm>
          <a:prstGeom prst="rect">
            <a:avLst/>
          </a:prstGeom>
          <a:ln w="190500" cap="sq">
            <a:solidFill>
              <a:srgbClr val="000000"/>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0" name="textruta 59"/>
          <p:cNvSpPr txBox="1"/>
          <p:nvPr/>
        </p:nvSpPr>
        <p:spPr>
          <a:xfrm>
            <a:off x="357158" y="214290"/>
            <a:ext cx="3714776" cy="400110"/>
          </a:xfrm>
          <a:prstGeom prst="rect">
            <a:avLst/>
          </a:prstGeom>
          <a:noFill/>
        </p:spPr>
        <p:txBody>
          <a:bodyPr wrap="square" rtlCol="0">
            <a:spAutoFit/>
          </a:bodyPr>
          <a:lstStyle>
            <a:defPPr>
              <a:defRPr lang="sv-SE"/>
            </a:defPPr>
            <a:lvl1pPr>
              <a:defRPr sz="2000" b="1">
                <a:solidFill>
                  <a:srgbClr val="E90118"/>
                </a:solidFill>
                <a:latin typeface="Times New Roman" pitchFamily="18" charset="0"/>
                <a:cs typeface="Times New Roman" pitchFamily="18" charset="0"/>
              </a:defRPr>
            </a:lvl1pPr>
          </a:lstStyle>
          <a:p>
            <a:r>
              <a:rPr lang="sv-SE" dirty="0"/>
              <a:t>Syfte: Skott och pass</a:t>
            </a:r>
          </a:p>
        </p:txBody>
      </p:sp>
      <p:sp>
        <p:nvSpPr>
          <p:cNvPr id="61" name="textruta 60"/>
          <p:cNvSpPr txBox="1"/>
          <p:nvPr/>
        </p:nvSpPr>
        <p:spPr>
          <a:xfrm>
            <a:off x="4714876" y="1408708"/>
            <a:ext cx="4143404" cy="2308324"/>
          </a:xfrm>
          <a:prstGeom prst="rect">
            <a:avLst/>
          </a:prstGeom>
          <a:noFill/>
        </p:spPr>
        <p:txBody>
          <a:bodyPr wrap="square" rtlCol="0">
            <a:spAutoFit/>
          </a:bodyPr>
          <a:lstStyle/>
          <a:p>
            <a:pPr lvl="0"/>
            <a:r>
              <a:rPr lang="sv-SE" sz="1600" dirty="0">
                <a:solidFill>
                  <a:srgbClr val="000000"/>
                </a:solidFill>
              </a:rPr>
              <a:t>1. Spelarna står i en ”halvmåne” och skjuter mot målvakten. Låt dem testa Slagskott, kombiskott, dragskott och handledsskott.</a:t>
            </a:r>
          </a:p>
          <a:p>
            <a:r>
              <a:rPr lang="sv-SE" sz="1600" dirty="0">
                <a:solidFill>
                  <a:srgbClr val="000000"/>
                </a:solidFill>
              </a:rPr>
              <a:t> </a:t>
            </a:r>
          </a:p>
          <a:p>
            <a:r>
              <a:rPr lang="sv-SE" sz="1600" dirty="0">
                <a:solidFill>
                  <a:srgbClr val="000000"/>
                </a:solidFill>
              </a:rPr>
              <a:t>Tänk på att både förklara och visa för spelarna. Låt dem prova att skjuta de olika skotten på flera sätt ex. ta i så mycket som möjligt, träffa bara bollen osv. Ta hjälp av andra tränare om du känner dig osäker på de olika sätten att skjuta </a:t>
            </a:r>
          </a:p>
        </p:txBody>
      </p:sp>
      <p:sp>
        <p:nvSpPr>
          <p:cNvPr id="62" name="textruta 61"/>
          <p:cNvSpPr txBox="1"/>
          <p:nvPr/>
        </p:nvSpPr>
        <p:spPr>
          <a:xfrm>
            <a:off x="4714876" y="4143380"/>
            <a:ext cx="4071966" cy="1877437"/>
          </a:xfrm>
          <a:prstGeom prst="rect">
            <a:avLst/>
          </a:prstGeom>
          <a:noFill/>
        </p:spPr>
        <p:txBody>
          <a:bodyPr wrap="square" rtlCol="0">
            <a:spAutoFit/>
          </a:bodyPr>
          <a:lstStyle/>
          <a:p>
            <a:pPr lvl="0"/>
            <a:r>
              <a:rPr lang="sv-SE" sz="1600" dirty="0">
                <a:solidFill>
                  <a:srgbClr val="000000"/>
                </a:solidFill>
              </a:rPr>
              <a:t>2. Spelarna står emot varandra och passar till varandra. Det är viktigt att man inte stressar fram övningarna. </a:t>
            </a:r>
          </a:p>
          <a:p>
            <a:r>
              <a:rPr lang="sv-SE" sz="1600" dirty="0">
                <a:solidFill>
                  <a:srgbClr val="000000"/>
                </a:solidFill>
              </a:rPr>
              <a:t>Ta det lugnt och börja med enkla övningarna innan ni tar in ex backhandpass.</a:t>
            </a:r>
          </a:p>
          <a:p>
            <a:endParaRPr lang="sv-SE" dirty="0">
              <a:solidFill>
                <a:srgbClr val="000000"/>
              </a:solidFill>
            </a:endParaRPr>
          </a:p>
          <a:p>
            <a:pPr lvl="0"/>
            <a:endParaRPr lang="sv-SE" dirty="0">
              <a:solidFill>
                <a:srgbClr val="000000"/>
              </a:solidFill>
            </a:endParaRPr>
          </a:p>
        </p:txBody>
      </p:sp>
      <p:sp>
        <p:nvSpPr>
          <p:cNvPr id="63" name="Ellips 62"/>
          <p:cNvSpPr/>
          <p:nvPr/>
        </p:nvSpPr>
        <p:spPr>
          <a:xfrm flipH="1">
            <a:off x="1785918" y="2285992"/>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64" name="Ellips 63"/>
          <p:cNvSpPr/>
          <p:nvPr/>
        </p:nvSpPr>
        <p:spPr>
          <a:xfrm flipH="1">
            <a:off x="1571604" y="2000240"/>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65" name="Ellips 64"/>
          <p:cNvSpPr/>
          <p:nvPr/>
        </p:nvSpPr>
        <p:spPr>
          <a:xfrm flipH="1">
            <a:off x="2428860" y="2428868"/>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66" name="Ellips 65"/>
          <p:cNvSpPr/>
          <p:nvPr/>
        </p:nvSpPr>
        <p:spPr>
          <a:xfrm flipH="1">
            <a:off x="2000232" y="2357430"/>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67" name="Multiplicera 66"/>
          <p:cNvSpPr/>
          <p:nvPr/>
        </p:nvSpPr>
        <p:spPr>
          <a:xfrm flipV="1">
            <a:off x="1285852" y="385762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68" name="Multiplicera 67"/>
          <p:cNvSpPr/>
          <p:nvPr/>
        </p:nvSpPr>
        <p:spPr>
          <a:xfrm flipV="1">
            <a:off x="1285852" y="200024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69" name="Multiplicera 68"/>
          <p:cNvSpPr/>
          <p:nvPr/>
        </p:nvSpPr>
        <p:spPr>
          <a:xfrm flipV="1">
            <a:off x="1571604" y="221455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70" name="Multiplicera 69"/>
          <p:cNvSpPr/>
          <p:nvPr/>
        </p:nvSpPr>
        <p:spPr>
          <a:xfrm flipV="1">
            <a:off x="1857356" y="235743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71" name="Multiplicera 70"/>
          <p:cNvSpPr/>
          <p:nvPr/>
        </p:nvSpPr>
        <p:spPr>
          <a:xfrm flipV="1">
            <a:off x="2214546" y="24288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72" name="Multiplicera 71"/>
          <p:cNvSpPr/>
          <p:nvPr/>
        </p:nvSpPr>
        <p:spPr>
          <a:xfrm flipV="1">
            <a:off x="2500298" y="24288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73" name="Multiplicera 72"/>
          <p:cNvSpPr/>
          <p:nvPr/>
        </p:nvSpPr>
        <p:spPr>
          <a:xfrm flipV="1">
            <a:off x="2714612" y="235743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74" name="Multiplicera 73"/>
          <p:cNvSpPr/>
          <p:nvPr/>
        </p:nvSpPr>
        <p:spPr>
          <a:xfrm flipV="1">
            <a:off x="3000364" y="221455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75" name="Multiplicera 74"/>
          <p:cNvSpPr/>
          <p:nvPr/>
        </p:nvSpPr>
        <p:spPr>
          <a:xfrm flipV="1">
            <a:off x="3286116" y="207167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76" name="Ellips 75"/>
          <p:cNvSpPr/>
          <p:nvPr/>
        </p:nvSpPr>
        <p:spPr>
          <a:xfrm flipH="1">
            <a:off x="2643174" y="2428868"/>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77" name="Ellips 76"/>
          <p:cNvSpPr/>
          <p:nvPr/>
        </p:nvSpPr>
        <p:spPr>
          <a:xfrm flipH="1">
            <a:off x="3000364" y="2214554"/>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78" name="Ellips 77"/>
          <p:cNvSpPr/>
          <p:nvPr/>
        </p:nvSpPr>
        <p:spPr>
          <a:xfrm flipH="1">
            <a:off x="2857488" y="2357430"/>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79" name="Ellips 78"/>
          <p:cNvSpPr/>
          <p:nvPr/>
        </p:nvSpPr>
        <p:spPr>
          <a:xfrm flipH="1">
            <a:off x="3214678" y="2143116"/>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80" name="Höger 79"/>
          <p:cNvSpPr/>
          <p:nvPr/>
        </p:nvSpPr>
        <p:spPr>
          <a:xfrm rot="18928379">
            <a:off x="1531107" y="1613957"/>
            <a:ext cx="428628" cy="285752"/>
          </a:xfrm>
          <a:prstGeom prst="rightArrow">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81" name="Höger 80"/>
          <p:cNvSpPr/>
          <p:nvPr/>
        </p:nvSpPr>
        <p:spPr>
          <a:xfrm rot="17950696">
            <a:off x="1729397" y="1899825"/>
            <a:ext cx="428628" cy="285752"/>
          </a:xfrm>
          <a:prstGeom prst="rightArrow">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82" name="Multiplicera 81"/>
          <p:cNvSpPr/>
          <p:nvPr/>
        </p:nvSpPr>
        <p:spPr>
          <a:xfrm flipV="1">
            <a:off x="3214678" y="392906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83" name="Multiplicera 82"/>
          <p:cNvSpPr/>
          <p:nvPr/>
        </p:nvSpPr>
        <p:spPr>
          <a:xfrm flipV="1">
            <a:off x="3214678" y="442913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84" name="Multiplicera 83"/>
          <p:cNvSpPr/>
          <p:nvPr/>
        </p:nvSpPr>
        <p:spPr>
          <a:xfrm flipV="1">
            <a:off x="1285852" y="442913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85" name="Multiplicera 84"/>
          <p:cNvSpPr/>
          <p:nvPr/>
        </p:nvSpPr>
        <p:spPr>
          <a:xfrm flipV="1">
            <a:off x="1285852" y="500063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86" name="Multiplicera 85"/>
          <p:cNvSpPr/>
          <p:nvPr/>
        </p:nvSpPr>
        <p:spPr>
          <a:xfrm flipV="1">
            <a:off x="3143240" y="500063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87" name="Rak 86"/>
          <p:cNvCxnSpPr/>
          <p:nvPr/>
        </p:nvCxnSpPr>
        <p:spPr>
          <a:xfrm>
            <a:off x="1571604" y="407194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88" name="Rak 87"/>
          <p:cNvCxnSpPr/>
          <p:nvPr/>
        </p:nvCxnSpPr>
        <p:spPr>
          <a:xfrm>
            <a:off x="1928794" y="407194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89" name="Rak 88"/>
          <p:cNvCxnSpPr/>
          <p:nvPr/>
        </p:nvCxnSpPr>
        <p:spPr>
          <a:xfrm>
            <a:off x="2285984" y="407194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90" name="Rak 89"/>
          <p:cNvCxnSpPr/>
          <p:nvPr/>
        </p:nvCxnSpPr>
        <p:spPr>
          <a:xfrm>
            <a:off x="2643174" y="407194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91" name="Rak 90"/>
          <p:cNvCxnSpPr/>
          <p:nvPr/>
        </p:nvCxnSpPr>
        <p:spPr>
          <a:xfrm>
            <a:off x="2928926" y="4572008"/>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92" name="Rak 91"/>
          <p:cNvCxnSpPr/>
          <p:nvPr/>
        </p:nvCxnSpPr>
        <p:spPr>
          <a:xfrm>
            <a:off x="1571604" y="4572008"/>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93" name="Rak 92"/>
          <p:cNvCxnSpPr/>
          <p:nvPr/>
        </p:nvCxnSpPr>
        <p:spPr>
          <a:xfrm>
            <a:off x="2214546" y="4572008"/>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94" name="Rak 93"/>
          <p:cNvCxnSpPr/>
          <p:nvPr/>
        </p:nvCxnSpPr>
        <p:spPr>
          <a:xfrm>
            <a:off x="1857356" y="4572008"/>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95" name="Rak 94"/>
          <p:cNvCxnSpPr/>
          <p:nvPr/>
        </p:nvCxnSpPr>
        <p:spPr>
          <a:xfrm>
            <a:off x="2928926" y="407194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96" name="Rak 95"/>
          <p:cNvCxnSpPr/>
          <p:nvPr/>
        </p:nvCxnSpPr>
        <p:spPr>
          <a:xfrm>
            <a:off x="2571736" y="4572008"/>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97" name="Rak 96"/>
          <p:cNvCxnSpPr/>
          <p:nvPr/>
        </p:nvCxnSpPr>
        <p:spPr>
          <a:xfrm>
            <a:off x="1928794" y="514351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98" name="Rak 97"/>
          <p:cNvCxnSpPr/>
          <p:nvPr/>
        </p:nvCxnSpPr>
        <p:spPr>
          <a:xfrm>
            <a:off x="2285984" y="514351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99" name="Rak 98"/>
          <p:cNvCxnSpPr/>
          <p:nvPr/>
        </p:nvCxnSpPr>
        <p:spPr>
          <a:xfrm>
            <a:off x="2571736" y="514351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100" name="Rak 99"/>
          <p:cNvCxnSpPr/>
          <p:nvPr/>
        </p:nvCxnSpPr>
        <p:spPr>
          <a:xfrm>
            <a:off x="1571604" y="514351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101" name="Rak 100"/>
          <p:cNvCxnSpPr/>
          <p:nvPr/>
        </p:nvCxnSpPr>
        <p:spPr>
          <a:xfrm>
            <a:off x="2928926" y="5143512"/>
            <a:ext cx="214314" cy="0"/>
          </a:xfrm>
          <a:prstGeom prst="line">
            <a:avLst/>
          </a:prstGeom>
        </p:spPr>
        <p:style>
          <a:lnRef idx="1">
            <a:schemeClr val="dk1"/>
          </a:lnRef>
          <a:fillRef idx="0">
            <a:schemeClr val="dk1"/>
          </a:fillRef>
          <a:effectRef idx="0">
            <a:schemeClr val="dk1"/>
          </a:effectRef>
          <a:fontRef idx="minor">
            <a:schemeClr val="tx1"/>
          </a:fontRef>
        </p:style>
      </p:cxnSp>
      <p:sp>
        <p:nvSpPr>
          <p:cNvPr id="102" name="Ellips 101"/>
          <p:cNvSpPr/>
          <p:nvPr/>
        </p:nvSpPr>
        <p:spPr>
          <a:xfrm flipH="1">
            <a:off x="1500166" y="4000504"/>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03" name="Ellips 102"/>
          <p:cNvSpPr/>
          <p:nvPr/>
        </p:nvSpPr>
        <p:spPr>
          <a:xfrm flipH="1">
            <a:off x="1500166" y="4572008"/>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04" name="Ellips 103"/>
          <p:cNvSpPr/>
          <p:nvPr/>
        </p:nvSpPr>
        <p:spPr>
          <a:xfrm flipH="1">
            <a:off x="1500166" y="5143512"/>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49" name="Picture 48"/>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textruta 5"/>
          <p:cNvSpPr txBox="1"/>
          <p:nvPr/>
        </p:nvSpPr>
        <p:spPr>
          <a:xfrm>
            <a:off x="357158" y="214290"/>
            <a:ext cx="3714776" cy="400110"/>
          </a:xfrm>
          <a:prstGeom prst="rect">
            <a:avLst/>
          </a:prstGeom>
          <a:noFill/>
        </p:spPr>
        <p:txBody>
          <a:bodyPr wrap="square" rtlCol="0">
            <a:spAutoFit/>
          </a:bodyPr>
          <a:lstStyle/>
          <a:p>
            <a:r>
              <a:rPr lang="sv-SE" sz="2000" b="1" dirty="0">
                <a:solidFill>
                  <a:srgbClr val="E40520"/>
                </a:solidFill>
                <a:latin typeface="Times New Roman" pitchFamily="18" charset="0"/>
                <a:cs typeface="Times New Roman" pitchFamily="18" charset="0"/>
              </a:rPr>
              <a:t>Syfte: Boxplay 2-1-1</a:t>
            </a:r>
          </a:p>
        </p:txBody>
      </p:sp>
      <p:sp>
        <p:nvSpPr>
          <p:cNvPr id="7" name="textruta 6"/>
          <p:cNvSpPr txBox="1"/>
          <p:nvPr/>
        </p:nvSpPr>
        <p:spPr>
          <a:xfrm>
            <a:off x="4714876" y="1442968"/>
            <a:ext cx="4143404" cy="3570208"/>
          </a:xfrm>
          <a:prstGeom prst="rect">
            <a:avLst/>
          </a:prstGeom>
          <a:noFill/>
        </p:spPr>
        <p:txBody>
          <a:bodyPr wrap="square" rtlCol="0">
            <a:spAutoFit/>
          </a:bodyPr>
          <a:lstStyle/>
          <a:p>
            <a:r>
              <a:rPr lang="sv-SE" sz="1600" dirty="0"/>
              <a:t>1. De två backar täcker skott på sin sida hela tiden. Här kommer man överens om målvakten skall täcka första eller andra stolpen. De skall även hålla koll på spelare framför målet.</a:t>
            </a:r>
          </a:p>
          <a:p>
            <a:r>
              <a:rPr lang="sv-SE" sz="1600" dirty="0"/>
              <a:t>Mittfältaren har till uppgift att täcka slottet och hjälpa spetsen i hans/hennes press. </a:t>
            </a:r>
          </a:p>
          <a:p>
            <a:r>
              <a:rPr lang="sv-SE" sz="1600" dirty="0"/>
              <a:t>Spetsen täcker diagonalen och sätter press på bollföraren. </a:t>
            </a:r>
          </a:p>
          <a:p>
            <a:endParaRPr lang="sv-SE" sz="1600" dirty="0"/>
          </a:p>
          <a:p>
            <a:r>
              <a:rPr lang="sv-SE" sz="1600" dirty="0"/>
              <a:t>Om bollen går ner i ett hörn så </a:t>
            </a:r>
            <a:r>
              <a:rPr lang="sv-SE" sz="1600"/>
              <a:t>faller mittfältaren </a:t>
            </a:r>
            <a:r>
              <a:rPr lang="sv-SE" sz="1600" dirty="0"/>
              <a:t>och spetsen ner i banan och backen på den sidan tar ett kliv ut.</a:t>
            </a:r>
          </a:p>
          <a:p>
            <a:endParaRPr lang="sv-SE" sz="1600" dirty="0"/>
          </a:p>
          <a:p>
            <a:pPr lvl="0"/>
            <a:endParaRPr lang="sv-SE" dirty="0">
              <a:solidFill>
                <a:schemeClr val="bg1">
                  <a:lumMod val="50000"/>
                </a:schemeClr>
              </a:solidFill>
            </a:endParaRPr>
          </a:p>
        </p:txBody>
      </p:sp>
      <p:pic>
        <p:nvPicPr>
          <p:cNvPr id="8" name="Bildobjekt 7" descr="Boll.png"/>
          <p:cNvPicPr>
            <a:picLocks noChangeAspect="1"/>
          </p:cNvPicPr>
          <p:nvPr/>
        </p:nvPicPr>
        <p:blipFill>
          <a:blip r:embed="rId3" cstate="print"/>
          <a:stretch>
            <a:fillRect/>
          </a:stretch>
        </p:blipFill>
        <p:spPr>
          <a:xfrm>
            <a:off x="2428860" y="3857628"/>
            <a:ext cx="60955" cy="85337"/>
          </a:xfrm>
          <a:prstGeom prst="rect">
            <a:avLst/>
          </a:prstGeom>
        </p:spPr>
      </p:pic>
      <p:sp>
        <p:nvSpPr>
          <p:cNvPr id="9" name="Multiplicera 8"/>
          <p:cNvSpPr/>
          <p:nvPr/>
        </p:nvSpPr>
        <p:spPr>
          <a:xfrm flipV="1">
            <a:off x="1928794" y="542926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0" name="Multiplicera 9"/>
          <p:cNvSpPr/>
          <p:nvPr/>
        </p:nvSpPr>
        <p:spPr>
          <a:xfrm flipV="1">
            <a:off x="2786050" y="542926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1" name="Ellips 10"/>
          <p:cNvSpPr/>
          <p:nvPr/>
        </p:nvSpPr>
        <p:spPr>
          <a:xfrm>
            <a:off x="857224" y="4357694"/>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2" name="Ellips 11"/>
          <p:cNvSpPr/>
          <p:nvPr/>
        </p:nvSpPr>
        <p:spPr>
          <a:xfrm>
            <a:off x="2428860" y="357187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3" name="Multiplicera 12"/>
          <p:cNvSpPr/>
          <p:nvPr/>
        </p:nvSpPr>
        <p:spPr>
          <a:xfrm flipV="1">
            <a:off x="2214546" y="485776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Multiplicera 13"/>
          <p:cNvSpPr/>
          <p:nvPr/>
        </p:nvSpPr>
        <p:spPr>
          <a:xfrm flipV="1">
            <a:off x="2214546" y="428625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5" name="Ellips 14"/>
          <p:cNvSpPr/>
          <p:nvPr/>
        </p:nvSpPr>
        <p:spPr>
          <a:xfrm>
            <a:off x="2000232" y="485776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6" name="Ellips 15"/>
          <p:cNvSpPr/>
          <p:nvPr/>
        </p:nvSpPr>
        <p:spPr>
          <a:xfrm>
            <a:off x="2643174" y="528638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Ellips 16"/>
          <p:cNvSpPr/>
          <p:nvPr/>
        </p:nvSpPr>
        <p:spPr>
          <a:xfrm>
            <a:off x="4000496" y="464344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18" name="Rak pil 17"/>
          <p:cNvCxnSpPr/>
          <p:nvPr/>
        </p:nvCxnSpPr>
        <p:spPr>
          <a:xfrm rot="5400000" flipH="1" flipV="1">
            <a:off x="2143108" y="4071942"/>
            <a:ext cx="214314" cy="71438"/>
          </a:xfrm>
          <a:prstGeom prst="straightConnector1">
            <a:avLst/>
          </a:prstGeom>
          <a:ln>
            <a:solidFill>
              <a:schemeClr val="tx1"/>
            </a:solidFill>
            <a:tailEnd type="arrow"/>
          </a:ln>
        </p:spPr>
        <p:style>
          <a:lnRef idx="1">
            <a:schemeClr val="dk1"/>
          </a:lnRef>
          <a:fillRef idx="0">
            <a:schemeClr val="dk1"/>
          </a:fillRef>
          <a:effectRef idx="0">
            <a:schemeClr val="dk1"/>
          </a:effectRef>
          <a:fontRef idx="minor">
            <a:schemeClr val="tx1"/>
          </a:fontRef>
        </p:style>
      </p:cxnSp>
      <p:cxnSp>
        <p:nvCxnSpPr>
          <p:cNvPr id="19" name="Rak pil 18"/>
          <p:cNvCxnSpPr/>
          <p:nvPr/>
        </p:nvCxnSpPr>
        <p:spPr>
          <a:xfrm rot="10800000">
            <a:off x="1500166" y="4500570"/>
            <a:ext cx="571504" cy="1588"/>
          </a:xfrm>
          <a:prstGeom prst="straightConnector1">
            <a:avLst/>
          </a:prstGeom>
          <a:ln>
            <a:solidFill>
              <a:schemeClr val="tx1"/>
            </a:solidFill>
            <a:tailEnd type="arrow"/>
          </a:ln>
        </p:spPr>
        <p:style>
          <a:lnRef idx="1">
            <a:schemeClr val="dk1"/>
          </a:lnRef>
          <a:fillRef idx="0">
            <a:schemeClr val="dk1"/>
          </a:fillRef>
          <a:effectRef idx="0">
            <a:schemeClr val="dk1"/>
          </a:effectRef>
          <a:fontRef idx="minor">
            <a:schemeClr val="tx1"/>
          </a:fontRef>
        </p:style>
      </p:cxnSp>
      <p:cxnSp>
        <p:nvCxnSpPr>
          <p:cNvPr id="20" name="Rak pil 19"/>
          <p:cNvCxnSpPr/>
          <p:nvPr/>
        </p:nvCxnSpPr>
        <p:spPr>
          <a:xfrm>
            <a:off x="2571736" y="4357694"/>
            <a:ext cx="1071570" cy="142876"/>
          </a:xfrm>
          <a:prstGeom prst="straightConnector1">
            <a:avLst/>
          </a:prstGeom>
          <a:ln>
            <a:solidFill>
              <a:schemeClr val="tx1"/>
            </a:solidFill>
            <a:tailEnd type="arrow"/>
          </a:ln>
        </p:spPr>
        <p:style>
          <a:lnRef idx="1">
            <a:schemeClr val="dk1"/>
          </a:lnRef>
          <a:fillRef idx="0">
            <a:schemeClr val="dk1"/>
          </a:fillRef>
          <a:effectRef idx="0">
            <a:schemeClr val="dk1"/>
          </a:effectRef>
          <a:fontRef idx="minor">
            <a:schemeClr val="tx1"/>
          </a:fontRef>
        </p:style>
      </p:cxnSp>
      <p:pic>
        <p:nvPicPr>
          <p:cNvPr id="22" name="Picture 21"/>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ruta 3"/>
          <p:cNvSpPr txBox="1"/>
          <p:nvPr/>
        </p:nvSpPr>
        <p:spPr>
          <a:xfrm>
            <a:off x="395536" y="1374980"/>
            <a:ext cx="8643966" cy="4801314"/>
          </a:xfrm>
          <a:prstGeom prst="rect">
            <a:avLst/>
          </a:prstGeom>
          <a:noFill/>
        </p:spPr>
        <p:txBody>
          <a:bodyPr wrap="square" rtlCol="0">
            <a:spAutoFit/>
          </a:bodyPr>
          <a:lstStyle/>
          <a:p>
            <a:endParaRPr lang="sv-SE" sz="1400" b="1" dirty="0"/>
          </a:p>
          <a:p>
            <a:r>
              <a:rPr lang="sv-SE" sz="1400" b="1" dirty="0" smtClean="0"/>
              <a:t>15 </a:t>
            </a:r>
            <a:r>
              <a:rPr lang="sv-SE" sz="1400" b="1" dirty="0"/>
              <a:t>år</a:t>
            </a:r>
          </a:p>
          <a:p>
            <a:r>
              <a:rPr lang="sv-SE" sz="1400" dirty="0"/>
              <a:t> </a:t>
            </a:r>
            <a:endParaRPr lang="sv-SE" sz="1200" dirty="0"/>
          </a:p>
          <a:p>
            <a:r>
              <a:rPr lang="sv-SE" sz="1200" u="sng" dirty="0"/>
              <a:t>Du som ledare:</a:t>
            </a:r>
            <a:endParaRPr lang="sv-SE" sz="1200" dirty="0"/>
          </a:p>
          <a:p>
            <a:r>
              <a:rPr lang="sv-SE" sz="1200" dirty="0"/>
              <a:t>Som ledare så bör du i fortsättningen agera på ett sätt som passar gruppen. Givetvis skall du även </a:t>
            </a:r>
          </a:p>
          <a:p>
            <a:r>
              <a:rPr lang="sv-SE" sz="1200" dirty="0"/>
              <a:t>ha gjort det tidigare. Skillnaden är dock att du nu arbetar med vuxna barn. </a:t>
            </a:r>
            <a:r>
              <a:rPr lang="sv-SE" sz="1200" dirty="0" err="1"/>
              <a:t>Dvs</a:t>
            </a:r>
            <a:r>
              <a:rPr lang="sv-SE" sz="1200" dirty="0"/>
              <a:t> de är tillräckligt gamla för att ses som vuxna men är fortfarande barn. Det är enorma skillnader i hur spelarna agerar från gång till gång. </a:t>
            </a:r>
          </a:p>
          <a:p>
            <a:r>
              <a:rPr lang="sv-SE" sz="1200" dirty="0"/>
              <a:t> </a:t>
            </a:r>
          </a:p>
          <a:p>
            <a:r>
              <a:rPr lang="sv-SE" sz="1200" u="sng" dirty="0"/>
              <a:t>Viktiga träningsmoment:</a:t>
            </a:r>
            <a:endParaRPr lang="sv-SE" sz="1200" dirty="0"/>
          </a:p>
          <a:p>
            <a:pPr lvl="0"/>
            <a:r>
              <a:rPr lang="sv-SE" sz="1200" dirty="0"/>
              <a:t>Taktik</a:t>
            </a:r>
          </a:p>
          <a:p>
            <a:pPr lvl="0"/>
            <a:r>
              <a:rPr lang="sv-SE" sz="1200" dirty="0"/>
              <a:t>Direktskott/pass i rörelse</a:t>
            </a:r>
          </a:p>
          <a:p>
            <a:pPr lvl="0"/>
            <a:r>
              <a:rPr lang="sv-SE" sz="1200" dirty="0"/>
              <a:t>Uppvärmning och </a:t>
            </a:r>
            <a:r>
              <a:rPr lang="sv-SE" sz="1200" dirty="0" err="1"/>
              <a:t>nedvarvning</a:t>
            </a:r>
            <a:endParaRPr lang="sv-SE" sz="1200" dirty="0"/>
          </a:p>
          <a:p>
            <a:pPr lvl="0"/>
            <a:r>
              <a:rPr lang="sv-SE" sz="1200" dirty="0" err="1"/>
              <a:t>Fys</a:t>
            </a:r>
            <a:endParaRPr lang="sv-SE" sz="1200" dirty="0"/>
          </a:p>
          <a:p>
            <a:r>
              <a:rPr lang="sv-SE" sz="1200" dirty="0"/>
              <a:t> </a:t>
            </a:r>
          </a:p>
          <a:p>
            <a:r>
              <a:rPr lang="sv-SE" sz="1200" u="sng" dirty="0" err="1"/>
              <a:t>Fys</a:t>
            </a:r>
            <a:r>
              <a:rPr lang="sv-SE" sz="1200" dirty="0"/>
              <a:t>:</a:t>
            </a:r>
          </a:p>
          <a:p>
            <a:pPr lvl="0"/>
            <a:r>
              <a:rPr lang="sv-SE" sz="1200" dirty="0"/>
              <a:t>Rumsorientering</a:t>
            </a:r>
          </a:p>
          <a:p>
            <a:pPr lvl="0"/>
            <a:r>
              <a:rPr lang="sv-SE" sz="1200" dirty="0"/>
              <a:t>Snabbhet</a:t>
            </a:r>
          </a:p>
          <a:p>
            <a:pPr lvl="0"/>
            <a:r>
              <a:rPr lang="sv-SE" sz="1200" dirty="0"/>
              <a:t>Styrka</a:t>
            </a:r>
          </a:p>
          <a:p>
            <a:r>
              <a:rPr lang="sv-SE" sz="1200" dirty="0"/>
              <a:t> </a:t>
            </a:r>
          </a:p>
          <a:p>
            <a:r>
              <a:rPr lang="sv-SE" sz="1200" u="sng" dirty="0" err="1"/>
              <a:t>Uppvärming</a:t>
            </a:r>
            <a:r>
              <a:rPr lang="sv-SE" sz="1200" u="sng" dirty="0"/>
              <a:t> &amp; </a:t>
            </a:r>
            <a:r>
              <a:rPr lang="sv-SE" sz="1200" u="sng" dirty="0" err="1"/>
              <a:t>nervarvning</a:t>
            </a:r>
            <a:r>
              <a:rPr lang="sv-SE" sz="1200" u="sng" dirty="0"/>
              <a:t>:</a:t>
            </a:r>
            <a:endParaRPr lang="sv-SE" sz="1200" dirty="0"/>
          </a:p>
          <a:p>
            <a:r>
              <a:rPr lang="sv-SE" sz="1200" dirty="0"/>
              <a:t>Löpning och stretching</a:t>
            </a:r>
          </a:p>
          <a:p>
            <a:r>
              <a:rPr lang="sv-SE" sz="1200" dirty="0"/>
              <a:t> </a:t>
            </a:r>
          </a:p>
          <a:p>
            <a:r>
              <a:rPr lang="sv-SE" sz="1200" u="sng" dirty="0"/>
              <a:t>Sisu </a:t>
            </a:r>
            <a:r>
              <a:rPr lang="sv-SE" sz="1200" u="sng" dirty="0" err="1"/>
              <a:t>projeket</a:t>
            </a:r>
            <a:r>
              <a:rPr lang="sv-SE" sz="1200" u="sng" dirty="0"/>
              <a:t>:</a:t>
            </a:r>
            <a:endParaRPr lang="sv-SE" sz="1200" dirty="0"/>
          </a:p>
          <a:p>
            <a:r>
              <a:rPr lang="sv-SE" sz="1200" i="1" dirty="0"/>
              <a:t>Kost</a:t>
            </a:r>
            <a:r>
              <a:rPr lang="sv-SE" sz="1200" dirty="0"/>
              <a:t> (4gånger/sesång, gärna på träningstid.)</a:t>
            </a:r>
          </a:p>
          <a:p>
            <a:r>
              <a:rPr lang="sv-SE" sz="1200" dirty="0"/>
              <a:t>Vad skall man äta och dricka som innebandyspelare?</a:t>
            </a:r>
          </a:p>
        </p:txBody>
      </p:sp>
      <p:sp>
        <p:nvSpPr>
          <p:cNvPr id="8" name="Title 1"/>
          <p:cNvSpPr txBox="1">
            <a:spLocks/>
          </p:cNvSpPr>
          <p:nvPr/>
        </p:nvSpPr>
        <p:spPr>
          <a:xfrm>
            <a:off x="683568" y="0"/>
            <a:ext cx="7848600" cy="1927225"/>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endParaRPr lang="sv-SE" dirty="0"/>
          </a:p>
        </p:txBody>
      </p:sp>
      <p:pic>
        <p:nvPicPr>
          <p:cNvPr id="9" name="Picture 8"/>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textruta 5"/>
          <p:cNvSpPr txBox="1"/>
          <p:nvPr/>
        </p:nvSpPr>
        <p:spPr>
          <a:xfrm>
            <a:off x="357158" y="214290"/>
            <a:ext cx="3714776" cy="400110"/>
          </a:xfrm>
          <a:prstGeom prst="rect">
            <a:avLst/>
          </a:prstGeom>
          <a:noFill/>
        </p:spPr>
        <p:txBody>
          <a:bodyPr wrap="square" rtlCol="0">
            <a:spAutoFit/>
          </a:bodyPr>
          <a:lstStyle/>
          <a:p>
            <a:r>
              <a:rPr lang="sv-SE" sz="2000" b="1" dirty="0">
                <a:solidFill>
                  <a:srgbClr val="E90118"/>
                </a:solidFill>
                <a:latin typeface="Times New Roman" pitchFamily="18" charset="0"/>
                <a:cs typeface="Times New Roman" pitchFamily="18" charset="0"/>
              </a:rPr>
              <a:t>Syfte: Direktpass i rörelse </a:t>
            </a:r>
          </a:p>
        </p:txBody>
      </p:sp>
      <p:sp>
        <p:nvSpPr>
          <p:cNvPr id="7" name="textruta 6"/>
          <p:cNvSpPr txBox="1"/>
          <p:nvPr/>
        </p:nvSpPr>
        <p:spPr>
          <a:xfrm>
            <a:off x="4713288" y="1643050"/>
            <a:ext cx="4143404" cy="2092881"/>
          </a:xfrm>
          <a:prstGeom prst="rect">
            <a:avLst/>
          </a:prstGeom>
          <a:noFill/>
        </p:spPr>
        <p:txBody>
          <a:bodyPr wrap="square" rtlCol="0">
            <a:spAutoFit/>
          </a:bodyPr>
          <a:lstStyle/>
          <a:p>
            <a:r>
              <a:rPr lang="sv-SE" sz="1600" dirty="0"/>
              <a:t>1. Spelarena rör sig framåt med konerna framför sig som riktmärke på hur brett de skall stå. De skall under tiden de rör sig passa direktpassningar tillvarandra. När de kommer till slutet tar en av spelarna bollen med sig ut runt en ”kantkon”. Den andra löper mot mål och det blir en två mot en kontring.</a:t>
            </a:r>
          </a:p>
          <a:p>
            <a:pPr lvl="0"/>
            <a:endParaRPr lang="sv-SE" dirty="0">
              <a:solidFill>
                <a:schemeClr val="bg1">
                  <a:lumMod val="50000"/>
                </a:schemeClr>
              </a:solidFill>
            </a:endParaRPr>
          </a:p>
        </p:txBody>
      </p:sp>
      <p:pic>
        <p:nvPicPr>
          <p:cNvPr id="8" name="Bildobjekt 7" descr="Boll.png"/>
          <p:cNvPicPr>
            <a:picLocks noChangeAspect="1"/>
          </p:cNvPicPr>
          <p:nvPr/>
        </p:nvPicPr>
        <p:blipFill>
          <a:blip r:embed="rId3" cstate="print"/>
          <a:stretch>
            <a:fillRect/>
          </a:stretch>
        </p:blipFill>
        <p:spPr>
          <a:xfrm>
            <a:off x="1653525" y="785794"/>
            <a:ext cx="60955" cy="85337"/>
          </a:xfrm>
          <a:prstGeom prst="rect">
            <a:avLst/>
          </a:prstGeom>
        </p:spPr>
      </p:pic>
      <p:sp>
        <p:nvSpPr>
          <p:cNvPr id="9" name="Multiplicera 8"/>
          <p:cNvSpPr/>
          <p:nvPr/>
        </p:nvSpPr>
        <p:spPr>
          <a:xfrm flipV="1">
            <a:off x="1428728" y="157161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0" name="Multiplicera 9"/>
          <p:cNvSpPr/>
          <p:nvPr/>
        </p:nvSpPr>
        <p:spPr>
          <a:xfrm flipV="1">
            <a:off x="3214678" y="107154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1" name="Multiplicera 10"/>
          <p:cNvSpPr/>
          <p:nvPr/>
        </p:nvSpPr>
        <p:spPr>
          <a:xfrm flipV="1">
            <a:off x="1357290" y="92867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Multiplicera 11"/>
          <p:cNvSpPr/>
          <p:nvPr/>
        </p:nvSpPr>
        <p:spPr>
          <a:xfrm flipV="1">
            <a:off x="3143240" y="85723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Multiplicera 12"/>
          <p:cNvSpPr/>
          <p:nvPr/>
        </p:nvSpPr>
        <p:spPr>
          <a:xfrm flipV="1">
            <a:off x="1357290" y="114298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Multiplicera 13"/>
          <p:cNvSpPr/>
          <p:nvPr/>
        </p:nvSpPr>
        <p:spPr>
          <a:xfrm flipV="1">
            <a:off x="1285852" y="71435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5" name="Multiplicera 14"/>
          <p:cNvSpPr/>
          <p:nvPr/>
        </p:nvSpPr>
        <p:spPr>
          <a:xfrm flipV="1">
            <a:off x="2928926" y="71435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6" name="Bildobjekt 15" descr="Boll.png"/>
          <p:cNvPicPr>
            <a:picLocks noChangeAspect="1"/>
          </p:cNvPicPr>
          <p:nvPr/>
        </p:nvPicPr>
        <p:blipFill>
          <a:blip r:embed="rId3" cstate="print"/>
          <a:stretch>
            <a:fillRect/>
          </a:stretch>
        </p:blipFill>
        <p:spPr>
          <a:xfrm>
            <a:off x="1805925" y="938194"/>
            <a:ext cx="60955" cy="85337"/>
          </a:xfrm>
          <a:prstGeom prst="rect">
            <a:avLst/>
          </a:prstGeom>
        </p:spPr>
      </p:pic>
      <p:pic>
        <p:nvPicPr>
          <p:cNvPr id="17" name="Bildobjekt 16" descr="Boll.png"/>
          <p:cNvPicPr>
            <a:picLocks noChangeAspect="1"/>
          </p:cNvPicPr>
          <p:nvPr/>
        </p:nvPicPr>
        <p:blipFill>
          <a:blip r:embed="rId3" cstate="print"/>
          <a:stretch>
            <a:fillRect/>
          </a:stretch>
        </p:blipFill>
        <p:spPr>
          <a:xfrm>
            <a:off x="1958325" y="871651"/>
            <a:ext cx="60955" cy="85337"/>
          </a:xfrm>
          <a:prstGeom prst="rect">
            <a:avLst/>
          </a:prstGeom>
        </p:spPr>
      </p:pic>
      <p:pic>
        <p:nvPicPr>
          <p:cNvPr id="18" name="Bildobjekt 17" descr="Boll.png"/>
          <p:cNvPicPr>
            <a:picLocks noChangeAspect="1"/>
          </p:cNvPicPr>
          <p:nvPr/>
        </p:nvPicPr>
        <p:blipFill>
          <a:blip r:embed="rId3" cstate="print"/>
          <a:stretch>
            <a:fillRect/>
          </a:stretch>
        </p:blipFill>
        <p:spPr>
          <a:xfrm>
            <a:off x="2153591" y="857232"/>
            <a:ext cx="60955" cy="85337"/>
          </a:xfrm>
          <a:prstGeom prst="rect">
            <a:avLst/>
          </a:prstGeom>
        </p:spPr>
      </p:pic>
      <p:pic>
        <p:nvPicPr>
          <p:cNvPr id="19" name="Bildobjekt 18" descr="Boll.png"/>
          <p:cNvPicPr>
            <a:picLocks noChangeAspect="1"/>
          </p:cNvPicPr>
          <p:nvPr/>
        </p:nvPicPr>
        <p:blipFill>
          <a:blip r:embed="rId3" cstate="print"/>
          <a:stretch>
            <a:fillRect/>
          </a:stretch>
        </p:blipFill>
        <p:spPr>
          <a:xfrm>
            <a:off x="2000232" y="986209"/>
            <a:ext cx="60955" cy="85337"/>
          </a:xfrm>
          <a:prstGeom prst="rect">
            <a:avLst/>
          </a:prstGeom>
        </p:spPr>
      </p:pic>
      <p:pic>
        <p:nvPicPr>
          <p:cNvPr id="20" name="Bildobjekt 19" descr="Boll.png"/>
          <p:cNvPicPr>
            <a:picLocks noChangeAspect="1"/>
          </p:cNvPicPr>
          <p:nvPr/>
        </p:nvPicPr>
        <p:blipFill>
          <a:blip r:embed="rId3" cstate="print"/>
          <a:stretch>
            <a:fillRect/>
          </a:stretch>
        </p:blipFill>
        <p:spPr>
          <a:xfrm>
            <a:off x="2071670" y="928670"/>
            <a:ext cx="60955" cy="85337"/>
          </a:xfrm>
          <a:prstGeom prst="rect">
            <a:avLst/>
          </a:prstGeom>
        </p:spPr>
      </p:pic>
      <p:pic>
        <p:nvPicPr>
          <p:cNvPr id="21" name="Bildobjekt 20" descr="Boll.png"/>
          <p:cNvPicPr>
            <a:picLocks noChangeAspect="1"/>
          </p:cNvPicPr>
          <p:nvPr/>
        </p:nvPicPr>
        <p:blipFill>
          <a:blip r:embed="rId3" cstate="print"/>
          <a:stretch>
            <a:fillRect/>
          </a:stretch>
        </p:blipFill>
        <p:spPr>
          <a:xfrm>
            <a:off x="2367905" y="857232"/>
            <a:ext cx="60955" cy="85337"/>
          </a:xfrm>
          <a:prstGeom prst="rect">
            <a:avLst/>
          </a:prstGeom>
        </p:spPr>
      </p:pic>
      <p:pic>
        <p:nvPicPr>
          <p:cNvPr id="22" name="Bildobjekt 21" descr="Boll.png"/>
          <p:cNvPicPr>
            <a:picLocks noChangeAspect="1"/>
          </p:cNvPicPr>
          <p:nvPr/>
        </p:nvPicPr>
        <p:blipFill>
          <a:blip r:embed="rId3" cstate="print"/>
          <a:stretch>
            <a:fillRect/>
          </a:stretch>
        </p:blipFill>
        <p:spPr>
          <a:xfrm>
            <a:off x="2582219" y="928670"/>
            <a:ext cx="60955" cy="85337"/>
          </a:xfrm>
          <a:prstGeom prst="rect">
            <a:avLst/>
          </a:prstGeom>
        </p:spPr>
      </p:pic>
      <p:pic>
        <p:nvPicPr>
          <p:cNvPr id="23" name="Bildobjekt 22" descr="Boll.png"/>
          <p:cNvPicPr>
            <a:picLocks noChangeAspect="1"/>
          </p:cNvPicPr>
          <p:nvPr/>
        </p:nvPicPr>
        <p:blipFill>
          <a:blip r:embed="rId3" cstate="print"/>
          <a:stretch>
            <a:fillRect/>
          </a:stretch>
        </p:blipFill>
        <p:spPr>
          <a:xfrm>
            <a:off x="2520305" y="857232"/>
            <a:ext cx="60955" cy="85337"/>
          </a:xfrm>
          <a:prstGeom prst="rect">
            <a:avLst/>
          </a:prstGeom>
        </p:spPr>
      </p:pic>
      <p:pic>
        <p:nvPicPr>
          <p:cNvPr id="24" name="Bildobjekt 23" descr="Boll.png"/>
          <p:cNvPicPr>
            <a:picLocks noChangeAspect="1"/>
          </p:cNvPicPr>
          <p:nvPr/>
        </p:nvPicPr>
        <p:blipFill>
          <a:blip r:embed="rId3" cstate="print"/>
          <a:stretch>
            <a:fillRect/>
          </a:stretch>
        </p:blipFill>
        <p:spPr>
          <a:xfrm>
            <a:off x="2357422" y="928670"/>
            <a:ext cx="60955" cy="85337"/>
          </a:xfrm>
          <a:prstGeom prst="rect">
            <a:avLst/>
          </a:prstGeom>
        </p:spPr>
      </p:pic>
      <p:pic>
        <p:nvPicPr>
          <p:cNvPr id="25" name="Bildobjekt 24" descr="Boll.png"/>
          <p:cNvPicPr>
            <a:picLocks noChangeAspect="1"/>
          </p:cNvPicPr>
          <p:nvPr/>
        </p:nvPicPr>
        <p:blipFill>
          <a:blip r:embed="rId3" cstate="print"/>
          <a:stretch>
            <a:fillRect/>
          </a:stretch>
        </p:blipFill>
        <p:spPr>
          <a:xfrm>
            <a:off x="2796533" y="857232"/>
            <a:ext cx="60955" cy="85337"/>
          </a:xfrm>
          <a:prstGeom prst="rect">
            <a:avLst/>
          </a:prstGeom>
        </p:spPr>
      </p:pic>
      <p:pic>
        <p:nvPicPr>
          <p:cNvPr id="26" name="Bildobjekt 25" descr="Boll.png"/>
          <p:cNvPicPr>
            <a:picLocks noChangeAspect="1"/>
          </p:cNvPicPr>
          <p:nvPr/>
        </p:nvPicPr>
        <p:blipFill>
          <a:blip r:embed="rId3" cstate="print"/>
          <a:stretch>
            <a:fillRect/>
          </a:stretch>
        </p:blipFill>
        <p:spPr>
          <a:xfrm>
            <a:off x="2928926" y="1009632"/>
            <a:ext cx="60955" cy="85337"/>
          </a:xfrm>
          <a:prstGeom prst="rect">
            <a:avLst/>
          </a:prstGeom>
        </p:spPr>
      </p:pic>
      <p:pic>
        <p:nvPicPr>
          <p:cNvPr id="27" name="Bildobjekt 26" descr="Boll.png"/>
          <p:cNvPicPr>
            <a:picLocks noChangeAspect="1"/>
          </p:cNvPicPr>
          <p:nvPr/>
        </p:nvPicPr>
        <p:blipFill>
          <a:blip r:embed="rId3" cstate="print"/>
          <a:stretch>
            <a:fillRect/>
          </a:stretch>
        </p:blipFill>
        <p:spPr>
          <a:xfrm>
            <a:off x="3081326" y="1000108"/>
            <a:ext cx="60955" cy="85337"/>
          </a:xfrm>
          <a:prstGeom prst="rect">
            <a:avLst/>
          </a:prstGeom>
        </p:spPr>
      </p:pic>
      <p:pic>
        <p:nvPicPr>
          <p:cNvPr id="28" name="Bildobjekt 27" descr="Boll.png"/>
          <p:cNvPicPr>
            <a:picLocks noChangeAspect="1"/>
          </p:cNvPicPr>
          <p:nvPr/>
        </p:nvPicPr>
        <p:blipFill>
          <a:blip r:embed="rId3" cstate="print"/>
          <a:stretch>
            <a:fillRect/>
          </a:stretch>
        </p:blipFill>
        <p:spPr>
          <a:xfrm>
            <a:off x="3071802" y="1152508"/>
            <a:ext cx="60955" cy="85337"/>
          </a:xfrm>
          <a:prstGeom prst="rect">
            <a:avLst/>
          </a:prstGeom>
        </p:spPr>
      </p:pic>
      <p:pic>
        <p:nvPicPr>
          <p:cNvPr id="29" name="Bildobjekt 28" descr="Boll.png"/>
          <p:cNvPicPr>
            <a:picLocks noChangeAspect="1"/>
          </p:cNvPicPr>
          <p:nvPr/>
        </p:nvPicPr>
        <p:blipFill>
          <a:blip r:embed="rId3" cstate="print"/>
          <a:stretch>
            <a:fillRect/>
          </a:stretch>
        </p:blipFill>
        <p:spPr>
          <a:xfrm>
            <a:off x="1714480" y="1857364"/>
            <a:ext cx="60955" cy="85337"/>
          </a:xfrm>
          <a:prstGeom prst="rect">
            <a:avLst/>
          </a:prstGeom>
        </p:spPr>
      </p:pic>
      <p:sp>
        <p:nvSpPr>
          <p:cNvPr id="30" name="Multiplicera 29"/>
          <p:cNvSpPr/>
          <p:nvPr/>
        </p:nvSpPr>
        <p:spPr>
          <a:xfrm flipV="1">
            <a:off x="3214678" y="164305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1" name="Likbent triangel 30"/>
          <p:cNvSpPr/>
          <p:nvPr/>
        </p:nvSpPr>
        <p:spPr>
          <a:xfrm>
            <a:off x="1571604" y="135729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2" name="Likbent triangel 31"/>
          <p:cNvSpPr/>
          <p:nvPr/>
        </p:nvSpPr>
        <p:spPr>
          <a:xfrm>
            <a:off x="3143240" y="128586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3" name="Likbent triangel 32"/>
          <p:cNvSpPr/>
          <p:nvPr/>
        </p:nvSpPr>
        <p:spPr>
          <a:xfrm>
            <a:off x="3143240" y="342900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4" name="Likbent triangel 33"/>
          <p:cNvSpPr/>
          <p:nvPr/>
        </p:nvSpPr>
        <p:spPr>
          <a:xfrm>
            <a:off x="1571604" y="342900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5" name="Likbent triangel 34"/>
          <p:cNvSpPr/>
          <p:nvPr/>
        </p:nvSpPr>
        <p:spPr>
          <a:xfrm>
            <a:off x="2428860" y="164305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6" name="Likbent triangel 35"/>
          <p:cNvSpPr/>
          <p:nvPr/>
        </p:nvSpPr>
        <p:spPr>
          <a:xfrm>
            <a:off x="2428860" y="200024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7" name="Likbent triangel 36"/>
          <p:cNvSpPr/>
          <p:nvPr/>
        </p:nvSpPr>
        <p:spPr>
          <a:xfrm>
            <a:off x="2428860" y="235743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dirty="0"/>
          </a:p>
        </p:txBody>
      </p:sp>
      <p:sp>
        <p:nvSpPr>
          <p:cNvPr id="38" name="Likbent triangel 37"/>
          <p:cNvSpPr/>
          <p:nvPr/>
        </p:nvSpPr>
        <p:spPr>
          <a:xfrm>
            <a:off x="2428860" y="271462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9" name="Likbent triangel 38"/>
          <p:cNvSpPr/>
          <p:nvPr/>
        </p:nvSpPr>
        <p:spPr>
          <a:xfrm>
            <a:off x="2428860" y="307181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40" name="Rak 39"/>
          <p:cNvCxnSpPr/>
          <p:nvPr/>
        </p:nvCxnSpPr>
        <p:spPr>
          <a:xfrm>
            <a:off x="1928794" y="1857364"/>
            <a:ext cx="357190" cy="0"/>
          </a:xfrm>
          <a:prstGeom prst="line">
            <a:avLst/>
          </a:prstGeom>
        </p:spPr>
        <p:style>
          <a:lnRef idx="1">
            <a:schemeClr val="dk1"/>
          </a:lnRef>
          <a:fillRef idx="0">
            <a:schemeClr val="dk1"/>
          </a:fillRef>
          <a:effectRef idx="0">
            <a:schemeClr val="dk1"/>
          </a:effectRef>
          <a:fontRef idx="minor">
            <a:schemeClr val="tx1"/>
          </a:fontRef>
        </p:style>
      </p:cxnSp>
      <p:cxnSp>
        <p:nvCxnSpPr>
          <p:cNvPr id="41" name="Rak 40"/>
          <p:cNvCxnSpPr/>
          <p:nvPr/>
        </p:nvCxnSpPr>
        <p:spPr>
          <a:xfrm>
            <a:off x="2500298" y="1857364"/>
            <a:ext cx="428628" cy="0"/>
          </a:xfrm>
          <a:prstGeom prst="line">
            <a:avLst/>
          </a:prstGeom>
        </p:spPr>
        <p:style>
          <a:lnRef idx="1">
            <a:schemeClr val="dk1"/>
          </a:lnRef>
          <a:fillRef idx="0">
            <a:schemeClr val="dk1"/>
          </a:fillRef>
          <a:effectRef idx="0">
            <a:schemeClr val="dk1"/>
          </a:effectRef>
          <a:fontRef idx="minor">
            <a:schemeClr val="tx1"/>
          </a:fontRef>
        </p:style>
      </p:cxnSp>
      <p:cxnSp>
        <p:nvCxnSpPr>
          <p:cNvPr id="42" name="Rak 41"/>
          <p:cNvCxnSpPr/>
          <p:nvPr/>
        </p:nvCxnSpPr>
        <p:spPr>
          <a:xfrm rot="10800000" flipV="1">
            <a:off x="2571736" y="2071678"/>
            <a:ext cx="500066" cy="142876"/>
          </a:xfrm>
          <a:prstGeom prst="line">
            <a:avLst/>
          </a:prstGeom>
        </p:spPr>
        <p:style>
          <a:lnRef idx="1">
            <a:schemeClr val="dk1"/>
          </a:lnRef>
          <a:fillRef idx="0">
            <a:schemeClr val="dk1"/>
          </a:fillRef>
          <a:effectRef idx="0">
            <a:schemeClr val="dk1"/>
          </a:effectRef>
          <a:fontRef idx="minor">
            <a:schemeClr val="tx1"/>
          </a:fontRef>
        </p:style>
      </p:cxnSp>
      <p:cxnSp>
        <p:nvCxnSpPr>
          <p:cNvPr id="43" name="Rak 42"/>
          <p:cNvCxnSpPr/>
          <p:nvPr/>
        </p:nvCxnSpPr>
        <p:spPr>
          <a:xfrm rot="10800000" flipV="1">
            <a:off x="1857356" y="2285992"/>
            <a:ext cx="500066" cy="71438"/>
          </a:xfrm>
          <a:prstGeom prst="line">
            <a:avLst/>
          </a:prstGeom>
        </p:spPr>
        <p:style>
          <a:lnRef idx="1">
            <a:schemeClr val="dk1"/>
          </a:lnRef>
          <a:fillRef idx="0">
            <a:schemeClr val="dk1"/>
          </a:fillRef>
          <a:effectRef idx="0">
            <a:schemeClr val="dk1"/>
          </a:effectRef>
          <a:fontRef idx="minor">
            <a:schemeClr val="tx1"/>
          </a:fontRef>
        </p:style>
      </p:cxnSp>
      <p:cxnSp>
        <p:nvCxnSpPr>
          <p:cNvPr id="44" name="Rak pil 43"/>
          <p:cNvCxnSpPr/>
          <p:nvPr/>
        </p:nvCxnSpPr>
        <p:spPr>
          <a:xfrm rot="5400000">
            <a:off x="1035819" y="2536025"/>
            <a:ext cx="107157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5" name="Rak pil 44"/>
          <p:cNvCxnSpPr/>
          <p:nvPr/>
        </p:nvCxnSpPr>
        <p:spPr>
          <a:xfrm rot="5400000">
            <a:off x="2857488" y="2571744"/>
            <a:ext cx="1000132"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46" name="Likbent triangel 45"/>
          <p:cNvSpPr/>
          <p:nvPr/>
        </p:nvSpPr>
        <p:spPr>
          <a:xfrm>
            <a:off x="4071934" y="342900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7" name="Likbent triangel 46"/>
          <p:cNvSpPr/>
          <p:nvPr/>
        </p:nvSpPr>
        <p:spPr>
          <a:xfrm>
            <a:off x="714348" y="342900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8" name="Ellips 47"/>
          <p:cNvSpPr/>
          <p:nvPr/>
        </p:nvSpPr>
        <p:spPr>
          <a:xfrm>
            <a:off x="2214546" y="485776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9" name="Frihandsfigur 48"/>
          <p:cNvSpPr/>
          <p:nvPr/>
        </p:nvSpPr>
        <p:spPr>
          <a:xfrm>
            <a:off x="534474" y="3232597"/>
            <a:ext cx="1088264" cy="1225640"/>
          </a:xfrm>
          <a:custGeom>
            <a:avLst/>
            <a:gdLst>
              <a:gd name="connsiteX0" fmla="*/ 1088264 w 1088264"/>
              <a:gd name="connsiteY0" fmla="*/ 141668 h 1225640"/>
              <a:gd name="connsiteX1" fmla="*/ 779171 w 1088264"/>
              <a:gd name="connsiteY1" fmla="*/ 0 h 1225640"/>
              <a:gd name="connsiteX2" fmla="*/ 560230 w 1088264"/>
              <a:gd name="connsiteY2" fmla="*/ 141668 h 1225640"/>
              <a:gd name="connsiteX3" fmla="*/ 212501 w 1088264"/>
              <a:gd name="connsiteY3" fmla="*/ 64395 h 1225640"/>
              <a:gd name="connsiteX4" fmla="*/ 19318 w 1088264"/>
              <a:gd name="connsiteY4" fmla="*/ 206062 h 1225640"/>
              <a:gd name="connsiteX5" fmla="*/ 96591 w 1088264"/>
              <a:gd name="connsiteY5" fmla="*/ 463640 h 1225640"/>
              <a:gd name="connsiteX6" fmla="*/ 315532 w 1088264"/>
              <a:gd name="connsiteY6" fmla="*/ 489397 h 1225640"/>
              <a:gd name="connsiteX7" fmla="*/ 251137 w 1088264"/>
              <a:gd name="connsiteY7" fmla="*/ 669702 h 1225640"/>
              <a:gd name="connsiteX8" fmla="*/ 573109 w 1088264"/>
              <a:gd name="connsiteY8" fmla="*/ 682580 h 1225640"/>
              <a:gd name="connsiteX9" fmla="*/ 405684 w 1088264"/>
              <a:gd name="connsiteY9" fmla="*/ 1159099 h 1225640"/>
              <a:gd name="connsiteX10" fmla="*/ 714777 w 1088264"/>
              <a:gd name="connsiteY10" fmla="*/ 1081826 h 1225640"/>
              <a:gd name="connsiteX11" fmla="*/ 766292 w 1088264"/>
              <a:gd name="connsiteY11" fmla="*/ 1184857 h 1225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88264" h="1225640">
                <a:moveTo>
                  <a:pt x="1088264" y="141668"/>
                </a:moveTo>
                <a:cubicBezTo>
                  <a:pt x="977720" y="70834"/>
                  <a:pt x="867177" y="0"/>
                  <a:pt x="779171" y="0"/>
                </a:cubicBezTo>
                <a:cubicBezTo>
                  <a:pt x="691165" y="0"/>
                  <a:pt x="654675" y="130936"/>
                  <a:pt x="560230" y="141668"/>
                </a:cubicBezTo>
                <a:cubicBezTo>
                  <a:pt x="465785" y="152400"/>
                  <a:pt x="302653" y="53663"/>
                  <a:pt x="212501" y="64395"/>
                </a:cubicBezTo>
                <a:cubicBezTo>
                  <a:pt x="122349" y="75127"/>
                  <a:pt x="38636" y="139521"/>
                  <a:pt x="19318" y="206062"/>
                </a:cubicBezTo>
                <a:cubicBezTo>
                  <a:pt x="0" y="272603"/>
                  <a:pt x="47222" y="416418"/>
                  <a:pt x="96591" y="463640"/>
                </a:cubicBezTo>
                <a:cubicBezTo>
                  <a:pt x="145960" y="510862"/>
                  <a:pt x="289774" y="455053"/>
                  <a:pt x="315532" y="489397"/>
                </a:cubicBezTo>
                <a:cubicBezTo>
                  <a:pt x="341290" y="523741"/>
                  <a:pt x="208208" y="637505"/>
                  <a:pt x="251137" y="669702"/>
                </a:cubicBezTo>
                <a:cubicBezTo>
                  <a:pt x="294066" y="701899"/>
                  <a:pt x="547351" y="601014"/>
                  <a:pt x="573109" y="682580"/>
                </a:cubicBezTo>
                <a:cubicBezTo>
                  <a:pt x="598867" y="764146"/>
                  <a:pt x="382073" y="1092558"/>
                  <a:pt x="405684" y="1159099"/>
                </a:cubicBezTo>
                <a:cubicBezTo>
                  <a:pt x="429295" y="1225640"/>
                  <a:pt x="654676" y="1077533"/>
                  <a:pt x="714777" y="1081826"/>
                </a:cubicBezTo>
                <a:cubicBezTo>
                  <a:pt x="774878" y="1086119"/>
                  <a:pt x="770585" y="1135488"/>
                  <a:pt x="766292" y="1184857"/>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50" name="Multiplicera 49"/>
          <p:cNvSpPr/>
          <p:nvPr/>
        </p:nvSpPr>
        <p:spPr>
          <a:xfrm flipV="1">
            <a:off x="2714612" y="500063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51" name="Rak pil 50"/>
          <p:cNvCxnSpPr/>
          <p:nvPr/>
        </p:nvCxnSpPr>
        <p:spPr>
          <a:xfrm rot="5400000">
            <a:off x="2250265" y="3821909"/>
            <a:ext cx="1785950" cy="57150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52" name="Multiplicera 51"/>
          <p:cNvSpPr/>
          <p:nvPr/>
        </p:nvSpPr>
        <p:spPr>
          <a:xfrm flipV="1">
            <a:off x="1357290" y="421481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54" name="Picture 53"/>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textruta 5"/>
          <p:cNvSpPr txBox="1"/>
          <p:nvPr/>
        </p:nvSpPr>
        <p:spPr>
          <a:xfrm>
            <a:off x="357158" y="214290"/>
            <a:ext cx="3714776" cy="707886"/>
          </a:xfrm>
          <a:prstGeom prst="rect">
            <a:avLst/>
          </a:prstGeom>
          <a:noFill/>
        </p:spPr>
        <p:txBody>
          <a:bodyPr wrap="square" rtlCol="0">
            <a:spAutoFit/>
          </a:bodyPr>
          <a:lstStyle/>
          <a:p>
            <a:r>
              <a:rPr lang="sv-SE" sz="2000" b="1" dirty="0">
                <a:solidFill>
                  <a:srgbClr val="E90118"/>
                </a:solidFill>
                <a:latin typeface="Times New Roman" pitchFamily="18" charset="0"/>
                <a:cs typeface="Times New Roman" pitchFamily="18" charset="0"/>
              </a:rPr>
              <a:t>Syfte: Direktpassning/skott i fart</a:t>
            </a:r>
          </a:p>
        </p:txBody>
      </p:sp>
      <p:sp>
        <p:nvSpPr>
          <p:cNvPr id="7" name="textruta 6"/>
          <p:cNvSpPr txBox="1"/>
          <p:nvPr/>
        </p:nvSpPr>
        <p:spPr>
          <a:xfrm>
            <a:off x="4714876" y="1501797"/>
            <a:ext cx="4143404" cy="2339102"/>
          </a:xfrm>
          <a:prstGeom prst="rect">
            <a:avLst/>
          </a:prstGeom>
          <a:noFill/>
        </p:spPr>
        <p:txBody>
          <a:bodyPr wrap="square" rtlCol="0">
            <a:spAutoFit/>
          </a:bodyPr>
          <a:lstStyle/>
          <a:p>
            <a:r>
              <a:rPr lang="sv-SE" sz="1600" dirty="0"/>
              <a:t>1. A rör sig inåt och uppåt med bollen och passar till B som kommer med fart. B passar i sintur ut bollen direkt till C som tagit en löpning upp i fickan och skjuter direkt.</a:t>
            </a:r>
          </a:p>
          <a:p>
            <a:endParaRPr lang="sv-SE" sz="1600" dirty="0"/>
          </a:p>
          <a:p>
            <a:r>
              <a:rPr lang="sv-SE" sz="1600" dirty="0"/>
              <a:t>A får efter sin passningen en pass av D som han/hon passar tillbaka direkt. D håller sedan i bollen och skjuter ett skott som A skall styra.</a:t>
            </a:r>
          </a:p>
          <a:p>
            <a:pPr lvl="0"/>
            <a:endParaRPr lang="sv-SE" dirty="0">
              <a:solidFill>
                <a:schemeClr val="bg1">
                  <a:lumMod val="50000"/>
                </a:schemeClr>
              </a:solidFill>
            </a:endParaRPr>
          </a:p>
        </p:txBody>
      </p:sp>
      <p:sp>
        <p:nvSpPr>
          <p:cNvPr id="8" name="Likbent triangel 7"/>
          <p:cNvSpPr/>
          <p:nvPr/>
        </p:nvSpPr>
        <p:spPr>
          <a:xfrm>
            <a:off x="857224" y="485776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9" name="Bildobjekt 8" descr="Skott.png"/>
          <p:cNvPicPr>
            <a:picLocks noChangeAspect="1"/>
          </p:cNvPicPr>
          <p:nvPr/>
        </p:nvPicPr>
        <p:blipFill>
          <a:blip r:embed="rId3" cstate="print"/>
          <a:stretch>
            <a:fillRect/>
          </a:stretch>
        </p:blipFill>
        <p:spPr>
          <a:xfrm rot="2496203">
            <a:off x="983427" y="2330087"/>
            <a:ext cx="324000" cy="503234"/>
          </a:xfrm>
          <a:prstGeom prst="rect">
            <a:avLst/>
          </a:prstGeom>
        </p:spPr>
      </p:pic>
      <p:pic>
        <p:nvPicPr>
          <p:cNvPr id="10" name="Bildobjekt 9" descr="Boll.png"/>
          <p:cNvPicPr>
            <a:picLocks noChangeAspect="1"/>
          </p:cNvPicPr>
          <p:nvPr/>
        </p:nvPicPr>
        <p:blipFill>
          <a:blip r:embed="rId4" cstate="print"/>
          <a:stretch>
            <a:fillRect/>
          </a:stretch>
        </p:blipFill>
        <p:spPr>
          <a:xfrm>
            <a:off x="785786" y="4643446"/>
            <a:ext cx="60955" cy="85337"/>
          </a:xfrm>
          <a:prstGeom prst="rect">
            <a:avLst/>
          </a:prstGeom>
        </p:spPr>
      </p:pic>
      <p:sp>
        <p:nvSpPr>
          <p:cNvPr id="11" name="Multiplicera 10"/>
          <p:cNvSpPr/>
          <p:nvPr/>
        </p:nvSpPr>
        <p:spPr>
          <a:xfrm flipV="1">
            <a:off x="4000496" y="228599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Multiplicera 11"/>
          <p:cNvSpPr/>
          <p:nvPr/>
        </p:nvSpPr>
        <p:spPr>
          <a:xfrm flipV="1">
            <a:off x="642910" y="471488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3" name="Bildobjekt 12" descr="Boll.png"/>
          <p:cNvPicPr>
            <a:picLocks noChangeAspect="1"/>
          </p:cNvPicPr>
          <p:nvPr/>
        </p:nvPicPr>
        <p:blipFill>
          <a:blip r:embed="rId4" cstate="print"/>
          <a:stretch>
            <a:fillRect/>
          </a:stretch>
        </p:blipFill>
        <p:spPr>
          <a:xfrm>
            <a:off x="928662" y="5058175"/>
            <a:ext cx="60955" cy="85337"/>
          </a:xfrm>
          <a:prstGeom prst="rect">
            <a:avLst/>
          </a:prstGeom>
        </p:spPr>
      </p:pic>
      <p:sp>
        <p:nvSpPr>
          <p:cNvPr id="14" name="Likbent triangel 13"/>
          <p:cNvSpPr/>
          <p:nvPr/>
        </p:nvSpPr>
        <p:spPr>
          <a:xfrm>
            <a:off x="3857620" y="242886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5" name="Multiplicera 14"/>
          <p:cNvSpPr/>
          <p:nvPr/>
        </p:nvSpPr>
        <p:spPr>
          <a:xfrm flipV="1">
            <a:off x="785786" y="114298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Multiplicera 15"/>
          <p:cNvSpPr/>
          <p:nvPr/>
        </p:nvSpPr>
        <p:spPr>
          <a:xfrm flipV="1">
            <a:off x="785786" y="135729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7" name="Likbent triangel 16"/>
          <p:cNvSpPr/>
          <p:nvPr/>
        </p:nvSpPr>
        <p:spPr>
          <a:xfrm>
            <a:off x="642910" y="164305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8" name="Multiplicera 17"/>
          <p:cNvSpPr/>
          <p:nvPr/>
        </p:nvSpPr>
        <p:spPr>
          <a:xfrm flipV="1">
            <a:off x="857224" y="85723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9" name="Multiplicera 18"/>
          <p:cNvSpPr/>
          <p:nvPr/>
        </p:nvSpPr>
        <p:spPr>
          <a:xfrm flipV="1">
            <a:off x="4143372" y="178592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0" name="Multiplicera 19"/>
          <p:cNvSpPr/>
          <p:nvPr/>
        </p:nvSpPr>
        <p:spPr>
          <a:xfrm flipV="1">
            <a:off x="4071934" y="200024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21" name="Rak pil 20"/>
          <p:cNvCxnSpPr/>
          <p:nvPr/>
        </p:nvCxnSpPr>
        <p:spPr>
          <a:xfrm rot="5400000">
            <a:off x="392877" y="2178835"/>
            <a:ext cx="92869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2" name="Båge 21"/>
          <p:cNvSpPr/>
          <p:nvPr/>
        </p:nvSpPr>
        <p:spPr>
          <a:xfrm rot="4951785">
            <a:off x="2318904" y="1617193"/>
            <a:ext cx="1214446" cy="2428892"/>
          </a:xfrm>
          <a:prstGeom prst="arc">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23" name="Rak pil 22"/>
          <p:cNvCxnSpPr>
            <a:stCxn id="22" idx="2"/>
          </p:cNvCxnSpPr>
          <p:nvPr/>
        </p:nvCxnSpPr>
        <p:spPr>
          <a:xfrm rot="10800000">
            <a:off x="2571737" y="3429000"/>
            <a:ext cx="433337" cy="470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4" name="Rak 23"/>
          <p:cNvCxnSpPr/>
          <p:nvPr/>
        </p:nvCxnSpPr>
        <p:spPr>
          <a:xfrm rot="5400000">
            <a:off x="2285984" y="3500438"/>
            <a:ext cx="142876" cy="142876"/>
          </a:xfrm>
          <a:prstGeom prst="line">
            <a:avLst/>
          </a:prstGeom>
        </p:spPr>
        <p:style>
          <a:lnRef idx="1">
            <a:schemeClr val="dk1"/>
          </a:lnRef>
          <a:fillRef idx="0">
            <a:schemeClr val="dk1"/>
          </a:fillRef>
          <a:effectRef idx="0">
            <a:schemeClr val="dk1"/>
          </a:effectRef>
          <a:fontRef idx="minor">
            <a:schemeClr val="tx1"/>
          </a:fontRef>
        </p:style>
      </p:cxnSp>
      <p:cxnSp>
        <p:nvCxnSpPr>
          <p:cNvPr id="25" name="Rak 24"/>
          <p:cNvCxnSpPr/>
          <p:nvPr/>
        </p:nvCxnSpPr>
        <p:spPr>
          <a:xfrm rot="5400000" flipH="1" flipV="1">
            <a:off x="1964513" y="3821909"/>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26" name="Rak 25"/>
          <p:cNvCxnSpPr/>
          <p:nvPr/>
        </p:nvCxnSpPr>
        <p:spPr>
          <a:xfrm rot="10800000">
            <a:off x="2000232" y="3286124"/>
            <a:ext cx="357190" cy="142876"/>
          </a:xfrm>
          <a:prstGeom prst="line">
            <a:avLst/>
          </a:prstGeom>
        </p:spPr>
        <p:style>
          <a:lnRef idx="1">
            <a:schemeClr val="dk1"/>
          </a:lnRef>
          <a:fillRef idx="0">
            <a:schemeClr val="dk1"/>
          </a:fillRef>
          <a:effectRef idx="0">
            <a:schemeClr val="dk1"/>
          </a:effectRef>
          <a:fontRef idx="minor">
            <a:schemeClr val="tx1"/>
          </a:fontRef>
        </p:style>
      </p:cxnSp>
      <p:cxnSp>
        <p:nvCxnSpPr>
          <p:cNvPr id="27" name="Rak 26"/>
          <p:cNvCxnSpPr/>
          <p:nvPr/>
        </p:nvCxnSpPr>
        <p:spPr>
          <a:xfrm rot="10800000">
            <a:off x="1428728" y="3071810"/>
            <a:ext cx="357190" cy="142876"/>
          </a:xfrm>
          <a:prstGeom prst="line">
            <a:avLst/>
          </a:prstGeom>
        </p:spPr>
        <p:style>
          <a:lnRef idx="1">
            <a:schemeClr val="dk1"/>
          </a:lnRef>
          <a:fillRef idx="0">
            <a:schemeClr val="dk1"/>
          </a:fillRef>
          <a:effectRef idx="0">
            <a:schemeClr val="dk1"/>
          </a:effectRef>
          <a:fontRef idx="minor">
            <a:schemeClr val="tx1"/>
          </a:fontRef>
        </p:style>
      </p:cxnSp>
      <p:cxnSp>
        <p:nvCxnSpPr>
          <p:cNvPr id="28" name="Rak 27"/>
          <p:cNvCxnSpPr/>
          <p:nvPr/>
        </p:nvCxnSpPr>
        <p:spPr>
          <a:xfrm rot="10800000">
            <a:off x="928662" y="2857496"/>
            <a:ext cx="285752" cy="142876"/>
          </a:xfrm>
          <a:prstGeom prst="line">
            <a:avLst/>
          </a:prstGeom>
        </p:spPr>
        <p:style>
          <a:lnRef idx="1">
            <a:schemeClr val="dk1"/>
          </a:lnRef>
          <a:fillRef idx="0">
            <a:schemeClr val="dk1"/>
          </a:fillRef>
          <a:effectRef idx="0">
            <a:schemeClr val="dk1"/>
          </a:effectRef>
          <a:fontRef idx="minor">
            <a:schemeClr val="tx1"/>
          </a:fontRef>
        </p:style>
      </p:cxnSp>
      <p:sp>
        <p:nvSpPr>
          <p:cNvPr id="29" name="textruta 28"/>
          <p:cNvSpPr txBox="1"/>
          <p:nvPr/>
        </p:nvSpPr>
        <p:spPr>
          <a:xfrm>
            <a:off x="500034" y="4429132"/>
            <a:ext cx="309700" cy="338554"/>
          </a:xfrm>
          <a:prstGeom prst="rect">
            <a:avLst/>
          </a:prstGeom>
          <a:noFill/>
        </p:spPr>
        <p:txBody>
          <a:bodyPr wrap="none" rtlCol="0">
            <a:spAutoFit/>
          </a:bodyPr>
          <a:lstStyle/>
          <a:p>
            <a:r>
              <a:rPr lang="sv-SE" sz="1600" b="1" dirty="0"/>
              <a:t>A</a:t>
            </a:r>
          </a:p>
        </p:txBody>
      </p:sp>
      <p:sp>
        <p:nvSpPr>
          <p:cNvPr id="30" name="textruta 29"/>
          <p:cNvSpPr txBox="1"/>
          <p:nvPr/>
        </p:nvSpPr>
        <p:spPr>
          <a:xfrm>
            <a:off x="928662" y="1357298"/>
            <a:ext cx="293670" cy="338554"/>
          </a:xfrm>
          <a:prstGeom prst="rect">
            <a:avLst/>
          </a:prstGeom>
          <a:noFill/>
        </p:spPr>
        <p:txBody>
          <a:bodyPr wrap="none" rtlCol="0">
            <a:spAutoFit/>
          </a:bodyPr>
          <a:lstStyle/>
          <a:p>
            <a:r>
              <a:rPr lang="sv-SE" sz="1600" b="1" dirty="0"/>
              <a:t>C</a:t>
            </a:r>
          </a:p>
        </p:txBody>
      </p:sp>
      <p:sp>
        <p:nvSpPr>
          <p:cNvPr id="31" name="textruta 30"/>
          <p:cNvSpPr txBox="1"/>
          <p:nvPr/>
        </p:nvSpPr>
        <p:spPr>
          <a:xfrm>
            <a:off x="3714744" y="2143116"/>
            <a:ext cx="300082" cy="338554"/>
          </a:xfrm>
          <a:prstGeom prst="rect">
            <a:avLst/>
          </a:prstGeom>
          <a:noFill/>
        </p:spPr>
        <p:txBody>
          <a:bodyPr wrap="none" rtlCol="0">
            <a:spAutoFit/>
          </a:bodyPr>
          <a:lstStyle/>
          <a:p>
            <a:r>
              <a:rPr lang="sv-SE" sz="1600" b="1" dirty="0"/>
              <a:t>B</a:t>
            </a:r>
          </a:p>
        </p:txBody>
      </p:sp>
      <p:sp>
        <p:nvSpPr>
          <p:cNvPr id="32" name="Multiplicera 31"/>
          <p:cNvSpPr/>
          <p:nvPr/>
        </p:nvSpPr>
        <p:spPr>
          <a:xfrm flipV="1">
            <a:off x="571472" y="535782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3" name="Multiplicera 32"/>
          <p:cNvSpPr/>
          <p:nvPr/>
        </p:nvSpPr>
        <p:spPr>
          <a:xfrm flipV="1">
            <a:off x="642910" y="500063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4" name="Multiplicera 33"/>
          <p:cNvSpPr/>
          <p:nvPr/>
        </p:nvSpPr>
        <p:spPr>
          <a:xfrm flipV="1">
            <a:off x="4071934" y="478632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5" name="textruta 34"/>
          <p:cNvSpPr txBox="1"/>
          <p:nvPr/>
        </p:nvSpPr>
        <p:spPr>
          <a:xfrm>
            <a:off x="3714744" y="4572008"/>
            <a:ext cx="314510" cy="338554"/>
          </a:xfrm>
          <a:prstGeom prst="rect">
            <a:avLst/>
          </a:prstGeom>
          <a:noFill/>
        </p:spPr>
        <p:txBody>
          <a:bodyPr wrap="none" rtlCol="0">
            <a:spAutoFit/>
          </a:bodyPr>
          <a:lstStyle/>
          <a:p>
            <a:r>
              <a:rPr lang="sv-SE" sz="1600" b="1" dirty="0"/>
              <a:t>D</a:t>
            </a:r>
          </a:p>
        </p:txBody>
      </p:sp>
      <p:sp>
        <p:nvSpPr>
          <p:cNvPr id="36" name="Likbent triangel 35"/>
          <p:cNvSpPr/>
          <p:nvPr/>
        </p:nvSpPr>
        <p:spPr>
          <a:xfrm>
            <a:off x="3929058" y="471488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7" name="Multiplicera 36"/>
          <p:cNvSpPr/>
          <p:nvPr/>
        </p:nvSpPr>
        <p:spPr>
          <a:xfrm flipV="1">
            <a:off x="4224334" y="493872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8" name="Multiplicera 37"/>
          <p:cNvSpPr/>
          <p:nvPr/>
        </p:nvSpPr>
        <p:spPr>
          <a:xfrm flipV="1">
            <a:off x="4071934" y="521495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39" name="Bildobjekt 38" descr="Boll.png"/>
          <p:cNvPicPr>
            <a:picLocks noChangeAspect="1"/>
          </p:cNvPicPr>
          <p:nvPr/>
        </p:nvPicPr>
        <p:blipFill>
          <a:blip r:embed="rId4" cstate="print"/>
          <a:stretch>
            <a:fillRect/>
          </a:stretch>
        </p:blipFill>
        <p:spPr>
          <a:xfrm>
            <a:off x="857224" y="5214950"/>
            <a:ext cx="60955" cy="85337"/>
          </a:xfrm>
          <a:prstGeom prst="rect">
            <a:avLst/>
          </a:prstGeom>
        </p:spPr>
      </p:pic>
      <p:pic>
        <p:nvPicPr>
          <p:cNvPr id="40" name="Bildobjekt 39" descr="Boll.png"/>
          <p:cNvPicPr>
            <a:picLocks noChangeAspect="1"/>
          </p:cNvPicPr>
          <p:nvPr/>
        </p:nvPicPr>
        <p:blipFill>
          <a:blip r:embed="rId4" cstate="print"/>
          <a:stretch>
            <a:fillRect/>
          </a:stretch>
        </p:blipFill>
        <p:spPr>
          <a:xfrm>
            <a:off x="1009624" y="5129613"/>
            <a:ext cx="60955" cy="85337"/>
          </a:xfrm>
          <a:prstGeom prst="rect">
            <a:avLst/>
          </a:prstGeom>
        </p:spPr>
      </p:pic>
      <p:pic>
        <p:nvPicPr>
          <p:cNvPr id="41" name="Bildobjekt 40" descr="Boll.png"/>
          <p:cNvPicPr>
            <a:picLocks noChangeAspect="1"/>
          </p:cNvPicPr>
          <p:nvPr/>
        </p:nvPicPr>
        <p:blipFill>
          <a:blip r:embed="rId4" cstate="print"/>
          <a:stretch>
            <a:fillRect/>
          </a:stretch>
        </p:blipFill>
        <p:spPr>
          <a:xfrm>
            <a:off x="928662" y="5214950"/>
            <a:ext cx="60955" cy="85337"/>
          </a:xfrm>
          <a:prstGeom prst="rect">
            <a:avLst/>
          </a:prstGeom>
        </p:spPr>
      </p:pic>
      <p:pic>
        <p:nvPicPr>
          <p:cNvPr id="42" name="Bildobjekt 41" descr="Boll.png"/>
          <p:cNvPicPr>
            <a:picLocks noChangeAspect="1"/>
          </p:cNvPicPr>
          <p:nvPr/>
        </p:nvPicPr>
        <p:blipFill>
          <a:blip r:embed="rId4" cstate="print"/>
          <a:stretch>
            <a:fillRect/>
          </a:stretch>
        </p:blipFill>
        <p:spPr>
          <a:xfrm>
            <a:off x="785786" y="5367350"/>
            <a:ext cx="60955" cy="85337"/>
          </a:xfrm>
          <a:prstGeom prst="rect">
            <a:avLst/>
          </a:prstGeom>
        </p:spPr>
      </p:pic>
      <p:pic>
        <p:nvPicPr>
          <p:cNvPr id="43" name="Bildobjekt 42" descr="Boll.png"/>
          <p:cNvPicPr>
            <a:picLocks noChangeAspect="1"/>
          </p:cNvPicPr>
          <p:nvPr/>
        </p:nvPicPr>
        <p:blipFill>
          <a:blip r:embed="rId4" cstate="print"/>
          <a:stretch>
            <a:fillRect/>
          </a:stretch>
        </p:blipFill>
        <p:spPr>
          <a:xfrm>
            <a:off x="938186" y="5357826"/>
            <a:ext cx="60955" cy="85337"/>
          </a:xfrm>
          <a:prstGeom prst="rect">
            <a:avLst/>
          </a:prstGeom>
        </p:spPr>
      </p:pic>
      <p:pic>
        <p:nvPicPr>
          <p:cNvPr id="44" name="Bildobjekt 43" descr="Boll.png"/>
          <p:cNvPicPr>
            <a:picLocks noChangeAspect="1"/>
          </p:cNvPicPr>
          <p:nvPr/>
        </p:nvPicPr>
        <p:blipFill>
          <a:blip r:embed="rId4" cstate="print"/>
          <a:stretch>
            <a:fillRect/>
          </a:stretch>
        </p:blipFill>
        <p:spPr>
          <a:xfrm>
            <a:off x="4225293" y="4786322"/>
            <a:ext cx="60955" cy="85337"/>
          </a:xfrm>
          <a:prstGeom prst="rect">
            <a:avLst/>
          </a:prstGeom>
        </p:spPr>
      </p:pic>
      <p:pic>
        <p:nvPicPr>
          <p:cNvPr id="45" name="Bildobjekt 44" descr="Boll.png"/>
          <p:cNvPicPr>
            <a:picLocks noChangeAspect="1"/>
          </p:cNvPicPr>
          <p:nvPr/>
        </p:nvPicPr>
        <p:blipFill>
          <a:blip r:embed="rId4" cstate="print"/>
          <a:stretch>
            <a:fillRect/>
          </a:stretch>
        </p:blipFill>
        <p:spPr>
          <a:xfrm>
            <a:off x="4000496" y="4938722"/>
            <a:ext cx="60955" cy="85337"/>
          </a:xfrm>
          <a:prstGeom prst="rect">
            <a:avLst/>
          </a:prstGeom>
        </p:spPr>
      </p:pic>
      <p:pic>
        <p:nvPicPr>
          <p:cNvPr id="46" name="Bildobjekt 45" descr="Boll.png"/>
          <p:cNvPicPr>
            <a:picLocks noChangeAspect="1"/>
          </p:cNvPicPr>
          <p:nvPr/>
        </p:nvPicPr>
        <p:blipFill>
          <a:blip r:embed="rId4" cstate="print"/>
          <a:stretch>
            <a:fillRect/>
          </a:stretch>
        </p:blipFill>
        <p:spPr>
          <a:xfrm>
            <a:off x="3929058" y="5091122"/>
            <a:ext cx="60955" cy="85337"/>
          </a:xfrm>
          <a:prstGeom prst="rect">
            <a:avLst/>
          </a:prstGeom>
        </p:spPr>
      </p:pic>
      <p:pic>
        <p:nvPicPr>
          <p:cNvPr id="47" name="Bildobjekt 46" descr="Boll.png"/>
          <p:cNvPicPr>
            <a:picLocks noChangeAspect="1"/>
          </p:cNvPicPr>
          <p:nvPr/>
        </p:nvPicPr>
        <p:blipFill>
          <a:blip r:embed="rId4" cstate="print"/>
          <a:stretch>
            <a:fillRect/>
          </a:stretch>
        </p:blipFill>
        <p:spPr>
          <a:xfrm>
            <a:off x="3857620" y="5243522"/>
            <a:ext cx="60955" cy="85337"/>
          </a:xfrm>
          <a:prstGeom prst="rect">
            <a:avLst/>
          </a:prstGeom>
        </p:spPr>
      </p:pic>
      <p:pic>
        <p:nvPicPr>
          <p:cNvPr id="48" name="Bildobjekt 47" descr="Boll.png"/>
          <p:cNvPicPr>
            <a:picLocks noChangeAspect="1"/>
          </p:cNvPicPr>
          <p:nvPr/>
        </p:nvPicPr>
        <p:blipFill>
          <a:blip r:embed="rId4" cstate="print"/>
          <a:stretch>
            <a:fillRect/>
          </a:stretch>
        </p:blipFill>
        <p:spPr>
          <a:xfrm>
            <a:off x="4082417" y="5143512"/>
            <a:ext cx="60955" cy="85337"/>
          </a:xfrm>
          <a:prstGeom prst="rect">
            <a:avLst/>
          </a:prstGeom>
        </p:spPr>
      </p:pic>
      <p:pic>
        <p:nvPicPr>
          <p:cNvPr id="49" name="Bildobjekt 48" descr="Boll.png"/>
          <p:cNvPicPr>
            <a:picLocks noChangeAspect="1"/>
          </p:cNvPicPr>
          <p:nvPr/>
        </p:nvPicPr>
        <p:blipFill>
          <a:blip r:embed="rId4" cstate="print"/>
          <a:stretch>
            <a:fillRect/>
          </a:stretch>
        </p:blipFill>
        <p:spPr>
          <a:xfrm>
            <a:off x="4010979" y="5295912"/>
            <a:ext cx="60955" cy="85337"/>
          </a:xfrm>
          <a:prstGeom prst="rect">
            <a:avLst/>
          </a:prstGeom>
        </p:spPr>
      </p:pic>
      <p:sp>
        <p:nvSpPr>
          <p:cNvPr id="50" name="Likbent triangel 49"/>
          <p:cNvSpPr/>
          <p:nvPr/>
        </p:nvSpPr>
        <p:spPr>
          <a:xfrm>
            <a:off x="3929058" y="392906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51" name="Frihandsfigur 50"/>
          <p:cNvSpPr/>
          <p:nvPr/>
        </p:nvSpPr>
        <p:spPr>
          <a:xfrm>
            <a:off x="3968840" y="3822879"/>
            <a:ext cx="349876" cy="903667"/>
          </a:xfrm>
          <a:custGeom>
            <a:avLst/>
            <a:gdLst>
              <a:gd name="connsiteX0" fmla="*/ 268309 w 349876"/>
              <a:gd name="connsiteY0" fmla="*/ 903667 h 903667"/>
              <a:gd name="connsiteX1" fmla="*/ 36490 w 349876"/>
              <a:gd name="connsiteY1" fmla="*/ 736242 h 903667"/>
              <a:gd name="connsiteX2" fmla="*/ 255430 w 349876"/>
              <a:gd name="connsiteY2" fmla="*/ 633211 h 903667"/>
              <a:gd name="connsiteX3" fmla="*/ 10732 w 349876"/>
              <a:gd name="connsiteY3" fmla="*/ 530180 h 903667"/>
              <a:gd name="connsiteX4" fmla="*/ 319825 w 349876"/>
              <a:gd name="connsiteY4" fmla="*/ 388513 h 903667"/>
              <a:gd name="connsiteX5" fmla="*/ 10732 w 349876"/>
              <a:gd name="connsiteY5" fmla="*/ 336997 h 903667"/>
              <a:gd name="connsiteX6" fmla="*/ 345583 w 349876"/>
              <a:gd name="connsiteY6" fmla="*/ 53662 h 903667"/>
              <a:gd name="connsiteX7" fmla="*/ 36490 w 349876"/>
              <a:gd name="connsiteY7" fmla="*/ 15025 h 9036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9876" h="903667">
                <a:moveTo>
                  <a:pt x="268309" y="903667"/>
                </a:moveTo>
                <a:cubicBezTo>
                  <a:pt x="153473" y="842492"/>
                  <a:pt x="38637" y="781318"/>
                  <a:pt x="36490" y="736242"/>
                </a:cubicBezTo>
                <a:cubicBezTo>
                  <a:pt x="34344" y="691166"/>
                  <a:pt x="259723" y="667555"/>
                  <a:pt x="255430" y="633211"/>
                </a:cubicBezTo>
                <a:cubicBezTo>
                  <a:pt x="251137" y="598867"/>
                  <a:pt x="0" y="570963"/>
                  <a:pt x="10732" y="530180"/>
                </a:cubicBezTo>
                <a:cubicBezTo>
                  <a:pt x="21464" y="489397"/>
                  <a:pt x="319825" y="420710"/>
                  <a:pt x="319825" y="388513"/>
                </a:cubicBezTo>
                <a:cubicBezTo>
                  <a:pt x="319825" y="356316"/>
                  <a:pt x="6439" y="392806"/>
                  <a:pt x="10732" y="336997"/>
                </a:cubicBezTo>
                <a:cubicBezTo>
                  <a:pt x="15025" y="281188"/>
                  <a:pt x="341290" y="107324"/>
                  <a:pt x="345583" y="53662"/>
                </a:cubicBezTo>
                <a:cubicBezTo>
                  <a:pt x="349876" y="0"/>
                  <a:pt x="193183" y="7512"/>
                  <a:pt x="36490" y="15025"/>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52" name="Frihandsfigur 51"/>
          <p:cNvSpPr/>
          <p:nvPr/>
        </p:nvSpPr>
        <p:spPr>
          <a:xfrm>
            <a:off x="817809" y="4095482"/>
            <a:ext cx="1191296" cy="708338"/>
          </a:xfrm>
          <a:custGeom>
            <a:avLst/>
            <a:gdLst>
              <a:gd name="connsiteX0" fmla="*/ 57954 w 1191296"/>
              <a:gd name="connsiteY0" fmla="*/ 708338 h 708338"/>
              <a:gd name="connsiteX1" fmla="*/ 45076 w 1191296"/>
              <a:gd name="connsiteY1" fmla="*/ 450760 h 708338"/>
              <a:gd name="connsiteX2" fmla="*/ 328411 w 1191296"/>
              <a:gd name="connsiteY2" fmla="*/ 605307 h 708338"/>
              <a:gd name="connsiteX3" fmla="*/ 367047 w 1191296"/>
              <a:gd name="connsiteY3" fmla="*/ 296214 h 708338"/>
              <a:gd name="connsiteX4" fmla="*/ 740535 w 1191296"/>
              <a:gd name="connsiteY4" fmla="*/ 309093 h 708338"/>
              <a:gd name="connsiteX5" fmla="*/ 766292 w 1191296"/>
              <a:gd name="connsiteY5" fmla="*/ 128788 h 708338"/>
              <a:gd name="connsiteX6" fmla="*/ 1126901 w 1191296"/>
              <a:gd name="connsiteY6" fmla="*/ 64394 h 708338"/>
              <a:gd name="connsiteX7" fmla="*/ 1152659 w 1191296"/>
              <a:gd name="connsiteY7" fmla="*/ 0 h 708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91296" h="708338">
                <a:moveTo>
                  <a:pt x="57954" y="708338"/>
                </a:moveTo>
                <a:cubicBezTo>
                  <a:pt x="28977" y="588135"/>
                  <a:pt x="0" y="467932"/>
                  <a:pt x="45076" y="450760"/>
                </a:cubicBezTo>
                <a:cubicBezTo>
                  <a:pt x="90152" y="433588"/>
                  <a:pt x="274749" y="631065"/>
                  <a:pt x="328411" y="605307"/>
                </a:cubicBezTo>
                <a:cubicBezTo>
                  <a:pt x="382073" y="579549"/>
                  <a:pt x="298360" y="345583"/>
                  <a:pt x="367047" y="296214"/>
                </a:cubicBezTo>
                <a:cubicBezTo>
                  <a:pt x="435734" y="246845"/>
                  <a:pt x="673994" y="336997"/>
                  <a:pt x="740535" y="309093"/>
                </a:cubicBezTo>
                <a:cubicBezTo>
                  <a:pt x="807076" y="281189"/>
                  <a:pt x="701898" y="169571"/>
                  <a:pt x="766292" y="128788"/>
                </a:cubicBezTo>
                <a:cubicBezTo>
                  <a:pt x="830686" y="88005"/>
                  <a:pt x="1062506" y="85859"/>
                  <a:pt x="1126901" y="64394"/>
                </a:cubicBezTo>
                <a:cubicBezTo>
                  <a:pt x="1191296" y="42929"/>
                  <a:pt x="1171977" y="21464"/>
                  <a:pt x="1152659" y="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53" name="Multiplicera 52"/>
          <p:cNvSpPr/>
          <p:nvPr/>
        </p:nvSpPr>
        <p:spPr>
          <a:xfrm flipV="1">
            <a:off x="2285984" y="392906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54" name="Rak pil 53"/>
          <p:cNvCxnSpPr/>
          <p:nvPr/>
        </p:nvCxnSpPr>
        <p:spPr>
          <a:xfrm rot="16200000" flipH="1">
            <a:off x="1893075" y="4822041"/>
            <a:ext cx="1000132"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5" name="Rak 54"/>
          <p:cNvCxnSpPr/>
          <p:nvPr/>
        </p:nvCxnSpPr>
        <p:spPr>
          <a:xfrm rot="10800000" flipV="1">
            <a:off x="3571868" y="3857628"/>
            <a:ext cx="357190" cy="71438"/>
          </a:xfrm>
          <a:prstGeom prst="line">
            <a:avLst/>
          </a:prstGeom>
        </p:spPr>
        <p:style>
          <a:lnRef idx="1">
            <a:schemeClr val="dk1"/>
          </a:lnRef>
          <a:fillRef idx="0">
            <a:schemeClr val="dk1"/>
          </a:fillRef>
          <a:effectRef idx="0">
            <a:schemeClr val="dk1"/>
          </a:effectRef>
          <a:fontRef idx="minor">
            <a:schemeClr val="tx1"/>
          </a:fontRef>
        </p:style>
      </p:cxnSp>
      <p:cxnSp>
        <p:nvCxnSpPr>
          <p:cNvPr id="56" name="Rak 55"/>
          <p:cNvCxnSpPr/>
          <p:nvPr/>
        </p:nvCxnSpPr>
        <p:spPr>
          <a:xfrm rot="10800000" flipV="1">
            <a:off x="3071802" y="3929066"/>
            <a:ext cx="357190" cy="71438"/>
          </a:xfrm>
          <a:prstGeom prst="line">
            <a:avLst/>
          </a:prstGeom>
        </p:spPr>
        <p:style>
          <a:lnRef idx="1">
            <a:schemeClr val="dk1"/>
          </a:lnRef>
          <a:fillRef idx="0">
            <a:schemeClr val="dk1"/>
          </a:fillRef>
          <a:effectRef idx="0">
            <a:schemeClr val="dk1"/>
          </a:effectRef>
          <a:fontRef idx="minor">
            <a:schemeClr val="tx1"/>
          </a:fontRef>
        </p:style>
      </p:cxnSp>
      <p:cxnSp>
        <p:nvCxnSpPr>
          <p:cNvPr id="57" name="Rak 56"/>
          <p:cNvCxnSpPr/>
          <p:nvPr/>
        </p:nvCxnSpPr>
        <p:spPr>
          <a:xfrm rot="10800000" flipV="1">
            <a:off x="2643174" y="4000504"/>
            <a:ext cx="357190" cy="71438"/>
          </a:xfrm>
          <a:prstGeom prst="line">
            <a:avLst/>
          </a:prstGeom>
        </p:spPr>
        <p:style>
          <a:lnRef idx="1">
            <a:schemeClr val="dk1"/>
          </a:lnRef>
          <a:fillRef idx="0">
            <a:schemeClr val="dk1"/>
          </a:fillRef>
          <a:effectRef idx="0">
            <a:schemeClr val="dk1"/>
          </a:effectRef>
          <a:fontRef idx="minor">
            <a:schemeClr val="tx1"/>
          </a:fontRef>
        </p:style>
      </p:cxnSp>
      <p:cxnSp>
        <p:nvCxnSpPr>
          <p:cNvPr id="58" name="Rak 57"/>
          <p:cNvCxnSpPr/>
          <p:nvPr/>
        </p:nvCxnSpPr>
        <p:spPr>
          <a:xfrm rot="10800000">
            <a:off x="2571736" y="4143380"/>
            <a:ext cx="357190" cy="0"/>
          </a:xfrm>
          <a:prstGeom prst="line">
            <a:avLst/>
          </a:prstGeom>
        </p:spPr>
        <p:style>
          <a:lnRef idx="1">
            <a:schemeClr val="dk1"/>
          </a:lnRef>
          <a:fillRef idx="0">
            <a:schemeClr val="dk1"/>
          </a:fillRef>
          <a:effectRef idx="0">
            <a:schemeClr val="dk1"/>
          </a:effectRef>
          <a:fontRef idx="minor">
            <a:schemeClr val="tx1"/>
          </a:fontRef>
        </p:style>
      </p:cxnSp>
      <p:cxnSp>
        <p:nvCxnSpPr>
          <p:cNvPr id="59" name="Rak 58"/>
          <p:cNvCxnSpPr/>
          <p:nvPr/>
        </p:nvCxnSpPr>
        <p:spPr>
          <a:xfrm rot="10800000">
            <a:off x="3000364" y="4143380"/>
            <a:ext cx="357190" cy="0"/>
          </a:xfrm>
          <a:prstGeom prst="line">
            <a:avLst/>
          </a:prstGeom>
        </p:spPr>
        <p:style>
          <a:lnRef idx="1">
            <a:schemeClr val="dk1"/>
          </a:lnRef>
          <a:fillRef idx="0">
            <a:schemeClr val="dk1"/>
          </a:fillRef>
          <a:effectRef idx="0">
            <a:schemeClr val="dk1"/>
          </a:effectRef>
          <a:fontRef idx="minor">
            <a:schemeClr val="tx1"/>
          </a:fontRef>
        </p:style>
      </p:cxnSp>
      <p:cxnSp>
        <p:nvCxnSpPr>
          <p:cNvPr id="60" name="Rak 59"/>
          <p:cNvCxnSpPr/>
          <p:nvPr/>
        </p:nvCxnSpPr>
        <p:spPr>
          <a:xfrm rot="10800000">
            <a:off x="3428992" y="4143380"/>
            <a:ext cx="357190" cy="0"/>
          </a:xfrm>
          <a:prstGeom prst="line">
            <a:avLst/>
          </a:prstGeom>
        </p:spPr>
        <p:style>
          <a:lnRef idx="1">
            <a:schemeClr val="dk1"/>
          </a:lnRef>
          <a:fillRef idx="0">
            <a:schemeClr val="dk1"/>
          </a:fillRef>
          <a:effectRef idx="0">
            <a:schemeClr val="dk1"/>
          </a:effectRef>
          <a:fontRef idx="minor">
            <a:schemeClr val="tx1"/>
          </a:fontRef>
        </p:style>
      </p:cxnSp>
      <p:sp>
        <p:nvSpPr>
          <p:cNvPr id="61" name="Multiplicera 60"/>
          <p:cNvSpPr/>
          <p:nvPr/>
        </p:nvSpPr>
        <p:spPr>
          <a:xfrm flipV="1">
            <a:off x="3786182" y="400050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62" name="Bildobjekt 61" descr="Skott.png"/>
          <p:cNvPicPr>
            <a:picLocks noChangeAspect="1"/>
          </p:cNvPicPr>
          <p:nvPr/>
        </p:nvPicPr>
        <p:blipFill>
          <a:blip r:embed="rId3" cstate="print"/>
          <a:stretch>
            <a:fillRect/>
          </a:stretch>
        </p:blipFill>
        <p:spPr>
          <a:xfrm rot="12869998">
            <a:off x="3414308" y="4186187"/>
            <a:ext cx="324000" cy="503234"/>
          </a:xfrm>
          <a:prstGeom prst="rect">
            <a:avLst/>
          </a:prstGeom>
        </p:spPr>
      </p:pic>
      <p:pic>
        <p:nvPicPr>
          <p:cNvPr id="64" name="Picture 63"/>
          <p:cNvPicPr>
            <a:picLocks noChangeAspect="1"/>
          </p:cNvPicPr>
          <p:nvPr/>
        </p:nvPicPr>
        <p:blipFill>
          <a:blip r:embed="rId5"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textruta 5"/>
          <p:cNvSpPr txBox="1"/>
          <p:nvPr/>
        </p:nvSpPr>
        <p:spPr>
          <a:xfrm>
            <a:off x="357158" y="214290"/>
            <a:ext cx="3714776" cy="400110"/>
          </a:xfrm>
          <a:prstGeom prst="rect">
            <a:avLst/>
          </a:prstGeom>
          <a:noFill/>
        </p:spPr>
        <p:txBody>
          <a:bodyPr wrap="square" rtlCol="0">
            <a:spAutoFit/>
          </a:bodyPr>
          <a:lstStyle/>
          <a:p>
            <a:r>
              <a:rPr lang="sv-SE" sz="2000" b="1" dirty="0">
                <a:solidFill>
                  <a:srgbClr val="E90118"/>
                </a:solidFill>
                <a:latin typeface="Times New Roman" pitchFamily="18" charset="0"/>
                <a:cs typeface="Times New Roman" pitchFamily="18" charset="0"/>
              </a:rPr>
              <a:t>Syfte: Spelförståelse</a:t>
            </a:r>
          </a:p>
        </p:txBody>
      </p:sp>
      <p:sp>
        <p:nvSpPr>
          <p:cNvPr id="7" name="textruta 6"/>
          <p:cNvSpPr txBox="1"/>
          <p:nvPr/>
        </p:nvSpPr>
        <p:spPr>
          <a:xfrm>
            <a:off x="4714876" y="1792843"/>
            <a:ext cx="4143404" cy="1600438"/>
          </a:xfrm>
          <a:prstGeom prst="rect">
            <a:avLst/>
          </a:prstGeom>
          <a:noFill/>
        </p:spPr>
        <p:txBody>
          <a:bodyPr wrap="square" rtlCol="0">
            <a:spAutoFit/>
          </a:bodyPr>
          <a:lstStyle/>
          <a:p>
            <a:r>
              <a:rPr lang="sv-SE" sz="1600" dirty="0"/>
              <a:t>1. </a:t>
            </a:r>
            <a:r>
              <a:rPr lang="sv-SE" sz="1600" dirty="0" err="1"/>
              <a:t>Floorsall</a:t>
            </a:r>
            <a:r>
              <a:rPr lang="sv-SE" sz="1600" dirty="0"/>
              <a:t> är innebandy på tennisplanen. Reglerna påminner om de i </a:t>
            </a:r>
            <a:r>
              <a:rPr lang="sv-SE" sz="1600" dirty="0" err="1"/>
              <a:t>futsal</a:t>
            </a:r>
            <a:r>
              <a:rPr lang="sv-SE" sz="1600" dirty="0"/>
              <a:t>. </a:t>
            </a:r>
          </a:p>
          <a:p>
            <a:r>
              <a:rPr lang="sv-SE" sz="1600" dirty="0"/>
              <a:t>Går bollen utanför linjerna så är det hörna eller inslag för motståndaren. Kör korta men intensiva matcher.</a:t>
            </a:r>
          </a:p>
          <a:p>
            <a:pPr lvl="0"/>
            <a:endParaRPr lang="sv-SE" dirty="0">
              <a:solidFill>
                <a:schemeClr val="bg1">
                  <a:lumMod val="50000"/>
                </a:schemeClr>
              </a:solidFill>
            </a:endParaRPr>
          </a:p>
        </p:txBody>
      </p:sp>
      <p:sp>
        <p:nvSpPr>
          <p:cNvPr id="8" name="textruta 7"/>
          <p:cNvSpPr txBox="1"/>
          <p:nvPr/>
        </p:nvSpPr>
        <p:spPr>
          <a:xfrm>
            <a:off x="4714876" y="3643314"/>
            <a:ext cx="4286280" cy="2308324"/>
          </a:xfrm>
          <a:prstGeom prst="rect">
            <a:avLst/>
          </a:prstGeom>
          <a:noFill/>
        </p:spPr>
        <p:txBody>
          <a:bodyPr wrap="square" rtlCol="0">
            <a:spAutoFit/>
          </a:bodyPr>
          <a:lstStyle/>
          <a:p>
            <a:pPr lvl="0"/>
            <a:r>
              <a:rPr lang="sv-SE" sz="1600" dirty="0"/>
              <a:t>2. På samma plan går det att ställa ut spelare runt linjerna. Dessa kan agera väggar på flera sätt. Ex. att de passar till samma lag som de får bollen ifrån, eller att de bara har ett tillslag. Ett tredje sätt är att ha två lag där de som står som väggar ställer sig på offensiv planhalva och försöker göra mål tillsammans med anfallarna. </a:t>
            </a:r>
          </a:p>
          <a:p>
            <a:pPr lvl="0"/>
            <a:r>
              <a:rPr lang="sv-SE" sz="1600" dirty="0"/>
              <a:t>Våga testa olika sätt för att få spelarna att tänka på möjliga lösningar.</a:t>
            </a:r>
            <a:endParaRPr lang="sv-SE" dirty="0"/>
          </a:p>
        </p:txBody>
      </p:sp>
      <p:sp>
        <p:nvSpPr>
          <p:cNvPr id="9" name="Rektangel 8"/>
          <p:cNvSpPr/>
          <p:nvPr/>
        </p:nvSpPr>
        <p:spPr>
          <a:xfrm>
            <a:off x="1142976" y="2143116"/>
            <a:ext cx="2428892" cy="31432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0" name="Multiplicera 9"/>
          <p:cNvSpPr/>
          <p:nvPr/>
        </p:nvSpPr>
        <p:spPr>
          <a:xfrm flipV="1">
            <a:off x="3000364" y="321468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1" name="Multiplicera 10"/>
          <p:cNvSpPr/>
          <p:nvPr/>
        </p:nvSpPr>
        <p:spPr>
          <a:xfrm flipV="1">
            <a:off x="2214546" y="371475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Multiplicera 11"/>
          <p:cNvSpPr/>
          <p:nvPr/>
        </p:nvSpPr>
        <p:spPr>
          <a:xfrm flipV="1">
            <a:off x="1643042" y="307181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Ellips 12"/>
          <p:cNvSpPr/>
          <p:nvPr/>
        </p:nvSpPr>
        <p:spPr>
          <a:xfrm>
            <a:off x="1357290" y="357187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4" name="Ellips 13"/>
          <p:cNvSpPr/>
          <p:nvPr/>
        </p:nvSpPr>
        <p:spPr>
          <a:xfrm>
            <a:off x="2500298" y="428625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5" name="Ellips 14"/>
          <p:cNvSpPr/>
          <p:nvPr/>
        </p:nvSpPr>
        <p:spPr>
          <a:xfrm>
            <a:off x="2714612" y="378619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16" name="Bildobjekt 15" descr="Boll.png"/>
          <p:cNvPicPr>
            <a:picLocks noChangeAspect="1"/>
          </p:cNvPicPr>
          <p:nvPr/>
        </p:nvPicPr>
        <p:blipFill>
          <a:blip r:embed="rId3" cstate="print"/>
          <a:stretch>
            <a:fillRect/>
          </a:stretch>
        </p:blipFill>
        <p:spPr>
          <a:xfrm>
            <a:off x="2500298" y="4214818"/>
            <a:ext cx="60955" cy="85337"/>
          </a:xfrm>
          <a:prstGeom prst="rect">
            <a:avLst/>
          </a:prstGeom>
        </p:spPr>
      </p:pic>
      <p:cxnSp>
        <p:nvCxnSpPr>
          <p:cNvPr id="17" name="Rak 16"/>
          <p:cNvCxnSpPr/>
          <p:nvPr/>
        </p:nvCxnSpPr>
        <p:spPr>
          <a:xfrm>
            <a:off x="2071670" y="5286388"/>
            <a:ext cx="540000" cy="0"/>
          </a:xfrm>
          <a:prstGeom prst="line">
            <a:avLst/>
          </a:prstGeom>
          <a:ln w="69850"/>
        </p:spPr>
        <p:style>
          <a:lnRef idx="1">
            <a:schemeClr val="dk1"/>
          </a:lnRef>
          <a:fillRef idx="0">
            <a:schemeClr val="dk1"/>
          </a:fillRef>
          <a:effectRef idx="0">
            <a:schemeClr val="dk1"/>
          </a:effectRef>
          <a:fontRef idx="minor">
            <a:schemeClr val="tx1"/>
          </a:fontRef>
        </p:style>
      </p:cxnSp>
      <p:cxnSp>
        <p:nvCxnSpPr>
          <p:cNvPr id="18" name="Rak 17"/>
          <p:cNvCxnSpPr/>
          <p:nvPr/>
        </p:nvCxnSpPr>
        <p:spPr>
          <a:xfrm>
            <a:off x="2071670" y="2143116"/>
            <a:ext cx="540000" cy="0"/>
          </a:xfrm>
          <a:prstGeom prst="line">
            <a:avLst/>
          </a:prstGeom>
          <a:ln w="69850"/>
        </p:spPr>
        <p:style>
          <a:lnRef idx="1">
            <a:schemeClr val="dk1"/>
          </a:lnRef>
          <a:fillRef idx="0">
            <a:schemeClr val="dk1"/>
          </a:fillRef>
          <a:effectRef idx="0">
            <a:schemeClr val="dk1"/>
          </a:effectRef>
          <a:fontRef idx="minor">
            <a:schemeClr val="tx1"/>
          </a:fontRef>
        </p:style>
      </p:cxnSp>
      <p:sp>
        <p:nvSpPr>
          <p:cNvPr id="19" name="textruta 18"/>
          <p:cNvSpPr txBox="1"/>
          <p:nvPr/>
        </p:nvSpPr>
        <p:spPr>
          <a:xfrm>
            <a:off x="2143108" y="4929198"/>
            <a:ext cx="386644" cy="369332"/>
          </a:xfrm>
          <a:prstGeom prst="rect">
            <a:avLst/>
          </a:prstGeom>
          <a:noFill/>
        </p:spPr>
        <p:txBody>
          <a:bodyPr wrap="none" rtlCol="0">
            <a:spAutoFit/>
          </a:bodyPr>
          <a:lstStyle/>
          <a:p>
            <a:r>
              <a:rPr lang="sv-SE" b="1" dirty="0"/>
              <a:t>M</a:t>
            </a:r>
          </a:p>
        </p:txBody>
      </p:sp>
      <p:sp>
        <p:nvSpPr>
          <p:cNvPr id="20" name="textruta 19"/>
          <p:cNvSpPr txBox="1"/>
          <p:nvPr/>
        </p:nvSpPr>
        <p:spPr>
          <a:xfrm>
            <a:off x="2143108" y="2071678"/>
            <a:ext cx="386644" cy="369332"/>
          </a:xfrm>
          <a:prstGeom prst="rect">
            <a:avLst/>
          </a:prstGeom>
          <a:noFill/>
        </p:spPr>
        <p:txBody>
          <a:bodyPr wrap="none" rtlCol="0">
            <a:spAutoFit/>
          </a:bodyPr>
          <a:lstStyle/>
          <a:p>
            <a:r>
              <a:rPr lang="sv-SE" b="1" dirty="0"/>
              <a:t>M</a:t>
            </a:r>
          </a:p>
        </p:txBody>
      </p:sp>
      <p:pic>
        <p:nvPicPr>
          <p:cNvPr id="22" name="Picture 21"/>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714356"/>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textruta 5"/>
          <p:cNvSpPr txBox="1"/>
          <p:nvPr/>
        </p:nvSpPr>
        <p:spPr>
          <a:xfrm>
            <a:off x="357158" y="214290"/>
            <a:ext cx="3714776" cy="400110"/>
          </a:xfrm>
          <a:prstGeom prst="rect">
            <a:avLst/>
          </a:prstGeom>
          <a:noFill/>
        </p:spPr>
        <p:txBody>
          <a:bodyPr wrap="square" rtlCol="0">
            <a:spAutoFit/>
          </a:bodyPr>
          <a:lstStyle/>
          <a:p>
            <a:r>
              <a:rPr lang="sv-SE" sz="2000" b="1" dirty="0">
                <a:solidFill>
                  <a:srgbClr val="E90118"/>
                </a:solidFill>
                <a:latin typeface="Times New Roman" pitchFamily="18" charset="0"/>
                <a:cs typeface="Times New Roman" pitchFamily="18" charset="0"/>
              </a:rPr>
              <a:t>Syfte: Spelförståelse</a:t>
            </a:r>
          </a:p>
        </p:txBody>
      </p:sp>
      <p:sp>
        <p:nvSpPr>
          <p:cNvPr id="7" name="textruta 6"/>
          <p:cNvSpPr txBox="1"/>
          <p:nvPr/>
        </p:nvSpPr>
        <p:spPr>
          <a:xfrm>
            <a:off x="4714876" y="1412872"/>
            <a:ext cx="4143404" cy="2800767"/>
          </a:xfrm>
          <a:prstGeom prst="rect">
            <a:avLst/>
          </a:prstGeom>
          <a:noFill/>
        </p:spPr>
        <p:txBody>
          <a:bodyPr wrap="square" rtlCol="0">
            <a:spAutoFit/>
          </a:bodyPr>
          <a:lstStyle/>
          <a:p>
            <a:r>
              <a:rPr lang="sv-SE" sz="1600" dirty="0"/>
              <a:t>1. Använd badmintonbanorna i hallen och spela med två eller tre spelare per lag samtidigt på planen. De spelarna som är inne på banan får bara röra bollen tre gånger, sedan måste de byta. Skulle bollen gå utanför planen är det motståndarens inslag.</a:t>
            </a:r>
          </a:p>
          <a:p>
            <a:r>
              <a:rPr lang="sv-SE" sz="1600" dirty="0"/>
              <a:t>Det kommer att vara svårt i början men efter ett tag så kommer de på att de kanske skall byta vid ett  eller två tillslag. Om det inte funkar så förklara att de får byta tidigare och ha framförallt tålamod med övningen.  </a:t>
            </a:r>
            <a:endParaRPr lang="sv-SE" dirty="0">
              <a:solidFill>
                <a:schemeClr val="bg1">
                  <a:lumMod val="50000"/>
                </a:schemeClr>
              </a:solidFill>
            </a:endParaRPr>
          </a:p>
        </p:txBody>
      </p:sp>
      <p:sp>
        <p:nvSpPr>
          <p:cNvPr id="8" name="textruta 7"/>
          <p:cNvSpPr txBox="1"/>
          <p:nvPr/>
        </p:nvSpPr>
        <p:spPr>
          <a:xfrm>
            <a:off x="4714876" y="4289028"/>
            <a:ext cx="4286280" cy="2308324"/>
          </a:xfrm>
          <a:prstGeom prst="rect">
            <a:avLst/>
          </a:prstGeom>
          <a:noFill/>
        </p:spPr>
        <p:txBody>
          <a:bodyPr wrap="square" rtlCol="0">
            <a:spAutoFit/>
          </a:bodyPr>
          <a:lstStyle/>
          <a:p>
            <a:pPr lvl="0"/>
            <a:r>
              <a:rPr lang="sv-SE" sz="1600" dirty="0"/>
              <a:t>2. I </a:t>
            </a:r>
            <a:r>
              <a:rPr lang="sv-SE" sz="1600" dirty="0" err="1"/>
              <a:t>streetinnebandy</a:t>
            </a:r>
            <a:r>
              <a:rPr lang="sv-SE" sz="1600" dirty="0"/>
              <a:t> gäller samma regler som i streetbasket. Dvs. att man spelar mot ett mål men för att få göra mål så måste man ta bollen förbi och tillbaka över en bestämd punkt. Man kan </a:t>
            </a:r>
            <a:r>
              <a:rPr lang="sv-SE" sz="1600" dirty="0" err="1"/>
              <a:t>tex</a:t>
            </a:r>
            <a:r>
              <a:rPr lang="sv-SE" sz="1600" dirty="0"/>
              <a:t> inte slå in en retur på ett skott som motståndaren skjutit. </a:t>
            </a:r>
          </a:p>
          <a:p>
            <a:pPr lvl="0"/>
            <a:r>
              <a:rPr lang="sv-SE" sz="1600" dirty="0"/>
              <a:t>I detta kan det svänga snabbt och det går även att lägga in att man måste göra ett visst antal passningar inom laget innan man får göra mål.</a:t>
            </a:r>
            <a:endParaRPr lang="sv-SE" dirty="0"/>
          </a:p>
        </p:txBody>
      </p:sp>
      <p:sp>
        <p:nvSpPr>
          <p:cNvPr id="9" name="Rektangel 8"/>
          <p:cNvSpPr/>
          <p:nvPr/>
        </p:nvSpPr>
        <p:spPr>
          <a:xfrm>
            <a:off x="1000100" y="1857364"/>
            <a:ext cx="2714644" cy="12144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0" name="Multiplicera 9"/>
          <p:cNvSpPr/>
          <p:nvPr/>
        </p:nvSpPr>
        <p:spPr>
          <a:xfrm flipV="1">
            <a:off x="1428728" y="257174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Multiplicera 11"/>
          <p:cNvSpPr/>
          <p:nvPr/>
        </p:nvSpPr>
        <p:spPr>
          <a:xfrm flipV="1">
            <a:off x="1571604" y="192880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Ellips 13"/>
          <p:cNvSpPr/>
          <p:nvPr/>
        </p:nvSpPr>
        <p:spPr>
          <a:xfrm>
            <a:off x="3071802" y="271462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5" name="Ellips 14"/>
          <p:cNvSpPr/>
          <p:nvPr/>
        </p:nvSpPr>
        <p:spPr>
          <a:xfrm>
            <a:off x="3143240" y="207167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16" name="Bildobjekt 15" descr="Boll.png"/>
          <p:cNvPicPr>
            <a:picLocks noChangeAspect="1"/>
          </p:cNvPicPr>
          <p:nvPr/>
        </p:nvPicPr>
        <p:blipFill>
          <a:blip r:embed="rId3" cstate="print"/>
          <a:stretch>
            <a:fillRect/>
          </a:stretch>
        </p:blipFill>
        <p:spPr>
          <a:xfrm>
            <a:off x="1643042" y="2285992"/>
            <a:ext cx="60955" cy="85337"/>
          </a:xfrm>
          <a:prstGeom prst="rect">
            <a:avLst/>
          </a:prstGeom>
        </p:spPr>
      </p:pic>
      <p:cxnSp>
        <p:nvCxnSpPr>
          <p:cNvPr id="23" name="Straight Connector 22"/>
          <p:cNvCxnSpPr/>
          <p:nvPr/>
        </p:nvCxnSpPr>
        <p:spPr>
          <a:xfrm rot="5400000">
            <a:off x="3644100" y="2356636"/>
            <a:ext cx="285752" cy="1588"/>
          </a:xfrm>
          <a:prstGeom prst="line">
            <a:avLst/>
          </a:prstGeom>
        </p:spPr>
        <p:style>
          <a:lnRef idx="1">
            <a:schemeClr val="dk1"/>
          </a:lnRef>
          <a:fillRef idx="0">
            <a:schemeClr val="dk1"/>
          </a:fillRef>
          <a:effectRef idx="0">
            <a:schemeClr val="dk1"/>
          </a:effectRef>
          <a:fontRef idx="minor">
            <a:schemeClr val="tx1"/>
          </a:fontRef>
        </p:style>
      </p:cxnSp>
      <p:cxnSp>
        <p:nvCxnSpPr>
          <p:cNvPr id="24" name="Rak 5"/>
          <p:cNvCxnSpPr/>
          <p:nvPr/>
        </p:nvCxnSpPr>
        <p:spPr>
          <a:xfrm>
            <a:off x="3715538" y="2499512"/>
            <a:ext cx="142876" cy="0"/>
          </a:xfrm>
          <a:prstGeom prst="line">
            <a:avLst/>
          </a:prstGeom>
          <a:ln/>
        </p:spPr>
        <p:style>
          <a:lnRef idx="1">
            <a:schemeClr val="dk1"/>
          </a:lnRef>
          <a:fillRef idx="0">
            <a:schemeClr val="dk1"/>
          </a:fillRef>
          <a:effectRef idx="0">
            <a:schemeClr val="dk1"/>
          </a:effectRef>
          <a:fontRef idx="minor">
            <a:schemeClr val="tx1"/>
          </a:fontRef>
        </p:style>
      </p:cxnSp>
      <p:cxnSp>
        <p:nvCxnSpPr>
          <p:cNvPr id="25" name="Rak 5"/>
          <p:cNvCxnSpPr/>
          <p:nvPr/>
        </p:nvCxnSpPr>
        <p:spPr>
          <a:xfrm>
            <a:off x="3715538" y="2213760"/>
            <a:ext cx="142876" cy="0"/>
          </a:xfrm>
          <a:prstGeom prst="line">
            <a:avLst/>
          </a:prstGeom>
          <a:ln/>
        </p:spPr>
        <p:style>
          <a:lnRef idx="1">
            <a:schemeClr val="dk1"/>
          </a:lnRef>
          <a:fillRef idx="0">
            <a:schemeClr val="dk1"/>
          </a:fillRef>
          <a:effectRef idx="0">
            <a:schemeClr val="dk1"/>
          </a:effectRef>
          <a:fontRef idx="minor">
            <a:schemeClr val="tx1"/>
          </a:fontRef>
        </p:style>
      </p:cxnSp>
      <p:cxnSp>
        <p:nvCxnSpPr>
          <p:cNvPr id="26" name="Straight Connector 25"/>
          <p:cNvCxnSpPr/>
          <p:nvPr/>
        </p:nvCxnSpPr>
        <p:spPr>
          <a:xfrm rot="5400000">
            <a:off x="786580" y="2428074"/>
            <a:ext cx="285752" cy="1588"/>
          </a:xfrm>
          <a:prstGeom prst="line">
            <a:avLst/>
          </a:prstGeom>
        </p:spPr>
        <p:style>
          <a:lnRef idx="1">
            <a:schemeClr val="dk1"/>
          </a:lnRef>
          <a:fillRef idx="0">
            <a:schemeClr val="dk1"/>
          </a:fillRef>
          <a:effectRef idx="0">
            <a:schemeClr val="dk1"/>
          </a:effectRef>
          <a:fontRef idx="minor">
            <a:schemeClr val="tx1"/>
          </a:fontRef>
        </p:style>
      </p:cxnSp>
      <p:cxnSp>
        <p:nvCxnSpPr>
          <p:cNvPr id="27" name="Rak 5"/>
          <p:cNvCxnSpPr/>
          <p:nvPr/>
        </p:nvCxnSpPr>
        <p:spPr>
          <a:xfrm>
            <a:off x="858018" y="2570950"/>
            <a:ext cx="142876" cy="0"/>
          </a:xfrm>
          <a:prstGeom prst="line">
            <a:avLst/>
          </a:prstGeom>
          <a:ln/>
        </p:spPr>
        <p:style>
          <a:lnRef idx="1">
            <a:schemeClr val="dk1"/>
          </a:lnRef>
          <a:fillRef idx="0">
            <a:schemeClr val="dk1"/>
          </a:fillRef>
          <a:effectRef idx="0">
            <a:schemeClr val="dk1"/>
          </a:effectRef>
          <a:fontRef idx="minor">
            <a:schemeClr val="tx1"/>
          </a:fontRef>
        </p:style>
      </p:cxnSp>
      <p:cxnSp>
        <p:nvCxnSpPr>
          <p:cNvPr id="28" name="Rak 5"/>
          <p:cNvCxnSpPr/>
          <p:nvPr/>
        </p:nvCxnSpPr>
        <p:spPr>
          <a:xfrm>
            <a:off x="858018" y="2285198"/>
            <a:ext cx="142876" cy="0"/>
          </a:xfrm>
          <a:prstGeom prst="line">
            <a:avLst/>
          </a:prstGeom>
          <a:ln/>
        </p:spPr>
        <p:style>
          <a:lnRef idx="1">
            <a:schemeClr val="dk1"/>
          </a:lnRef>
          <a:fillRef idx="0">
            <a:schemeClr val="dk1"/>
          </a:fillRef>
          <a:effectRef idx="0">
            <a:schemeClr val="dk1"/>
          </a:effectRef>
          <a:fontRef idx="minor">
            <a:schemeClr val="tx1"/>
          </a:fontRef>
        </p:style>
      </p:cxnSp>
      <p:sp>
        <p:nvSpPr>
          <p:cNvPr id="29" name="Ellips 13"/>
          <p:cNvSpPr/>
          <p:nvPr/>
        </p:nvSpPr>
        <p:spPr>
          <a:xfrm>
            <a:off x="2857488" y="307181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0" name="Ellips 13"/>
          <p:cNvSpPr/>
          <p:nvPr/>
        </p:nvSpPr>
        <p:spPr>
          <a:xfrm>
            <a:off x="3143240" y="307181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1" name="Ellips 13"/>
          <p:cNvSpPr/>
          <p:nvPr/>
        </p:nvSpPr>
        <p:spPr>
          <a:xfrm>
            <a:off x="3428992" y="307181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2" name="Multiplicera 9"/>
          <p:cNvSpPr/>
          <p:nvPr/>
        </p:nvSpPr>
        <p:spPr>
          <a:xfrm flipV="1">
            <a:off x="1857356" y="307181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3" name="Multiplicera 9"/>
          <p:cNvSpPr/>
          <p:nvPr/>
        </p:nvSpPr>
        <p:spPr>
          <a:xfrm flipV="1">
            <a:off x="1428728" y="307181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4" name="Multiplicera 9"/>
          <p:cNvSpPr/>
          <p:nvPr/>
        </p:nvSpPr>
        <p:spPr>
          <a:xfrm flipV="1">
            <a:off x="1643042" y="307181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5" name="Multiplicera 9"/>
          <p:cNvSpPr/>
          <p:nvPr/>
        </p:nvSpPr>
        <p:spPr>
          <a:xfrm flipV="1">
            <a:off x="1785918" y="507207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6" name="Multiplicera 9"/>
          <p:cNvSpPr/>
          <p:nvPr/>
        </p:nvSpPr>
        <p:spPr>
          <a:xfrm flipV="1">
            <a:off x="2500298" y="550070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8" name="Multiplicera 9"/>
          <p:cNvSpPr/>
          <p:nvPr/>
        </p:nvSpPr>
        <p:spPr>
          <a:xfrm flipV="1">
            <a:off x="2500298" y="485776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9" name="Ellips 13"/>
          <p:cNvSpPr/>
          <p:nvPr/>
        </p:nvSpPr>
        <p:spPr>
          <a:xfrm>
            <a:off x="3000364" y="450057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0" name="Ellips 13"/>
          <p:cNvSpPr/>
          <p:nvPr/>
        </p:nvSpPr>
        <p:spPr>
          <a:xfrm>
            <a:off x="2428860" y="535782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1" name="Ellips 13"/>
          <p:cNvSpPr/>
          <p:nvPr/>
        </p:nvSpPr>
        <p:spPr>
          <a:xfrm>
            <a:off x="1285852" y="464344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42" name="Bildobjekt 15" descr="Boll.png"/>
          <p:cNvPicPr>
            <a:picLocks noChangeAspect="1"/>
          </p:cNvPicPr>
          <p:nvPr/>
        </p:nvPicPr>
        <p:blipFill>
          <a:blip r:embed="rId3" cstate="print"/>
          <a:stretch>
            <a:fillRect/>
          </a:stretch>
        </p:blipFill>
        <p:spPr>
          <a:xfrm>
            <a:off x="1439211" y="4857760"/>
            <a:ext cx="60955" cy="85337"/>
          </a:xfrm>
          <a:prstGeom prst="rect">
            <a:avLst/>
          </a:prstGeom>
        </p:spPr>
      </p:pic>
      <p:cxnSp>
        <p:nvCxnSpPr>
          <p:cNvPr id="44" name="Straight Connector 43"/>
          <p:cNvCxnSpPr/>
          <p:nvPr/>
        </p:nvCxnSpPr>
        <p:spPr>
          <a:xfrm>
            <a:off x="428596" y="4429132"/>
            <a:ext cx="4071966" cy="1588"/>
          </a:xfrm>
          <a:prstGeom prst="line">
            <a:avLst/>
          </a:prstGeom>
        </p:spPr>
        <p:style>
          <a:lnRef idx="1">
            <a:schemeClr val="accent1"/>
          </a:lnRef>
          <a:fillRef idx="0">
            <a:schemeClr val="accent1"/>
          </a:fillRef>
          <a:effectRef idx="0">
            <a:schemeClr val="accent1"/>
          </a:effectRef>
          <a:fontRef idx="minor">
            <a:schemeClr val="tx1"/>
          </a:fontRef>
        </p:style>
      </p:cxnSp>
      <p:sp>
        <p:nvSpPr>
          <p:cNvPr id="45" name="Likbent triangel 16"/>
          <p:cNvSpPr/>
          <p:nvPr/>
        </p:nvSpPr>
        <p:spPr>
          <a:xfrm>
            <a:off x="714348" y="435769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6" name="Likbent triangel 16"/>
          <p:cNvSpPr/>
          <p:nvPr/>
        </p:nvSpPr>
        <p:spPr>
          <a:xfrm>
            <a:off x="4214810" y="435769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43" name="Picture 42"/>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textruta 5"/>
          <p:cNvSpPr txBox="1"/>
          <p:nvPr/>
        </p:nvSpPr>
        <p:spPr>
          <a:xfrm>
            <a:off x="357158" y="220578"/>
            <a:ext cx="3714776" cy="400110"/>
          </a:xfrm>
          <a:prstGeom prst="rect">
            <a:avLst/>
          </a:prstGeom>
          <a:noFill/>
        </p:spPr>
        <p:txBody>
          <a:bodyPr wrap="square" rtlCol="0">
            <a:spAutoFit/>
          </a:bodyPr>
          <a:lstStyle/>
          <a:p>
            <a:r>
              <a:rPr lang="sv-SE" sz="2000" b="1" dirty="0">
                <a:solidFill>
                  <a:srgbClr val="E90118"/>
                </a:solidFill>
                <a:latin typeface="Times New Roman" pitchFamily="18" charset="0"/>
                <a:cs typeface="Times New Roman" pitchFamily="18" charset="0"/>
              </a:rPr>
              <a:t>Syfte: Uppspel/etablera anfall</a:t>
            </a:r>
          </a:p>
        </p:txBody>
      </p:sp>
      <p:sp>
        <p:nvSpPr>
          <p:cNvPr id="7" name="textruta 6"/>
          <p:cNvSpPr txBox="1"/>
          <p:nvPr/>
        </p:nvSpPr>
        <p:spPr>
          <a:xfrm>
            <a:off x="4714876" y="1518110"/>
            <a:ext cx="4143404" cy="2831544"/>
          </a:xfrm>
          <a:prstGeom prst="rect">
            <a:avLst/>
          </a:prstGeom>
          <a:noFill/>
        </p:spPr>
        <p:txBody>
          <a:bodyPr wrap="square" rtlCol="0">
            <a:spAutoFit/>
          </a:bodyPr>
          <a:lstStyle/>
          <a:p>
            <a:r>
              <a:rPr lang="sv-SE" sz="1600" dirty="0"/>
              <a:t>1. A rör sig ut med bollen och passar B som passar C. C passar D och rör sig sedan  upp i fickan men viker av in i slottet. D passar ner till B som har tagit en löpning till andra hörnet. Denna spelaren passar upp till D igen  och tar sedan en skottposition i fickan. </a:t>
            </a:r>
          </a:p>
          <a:p>
            <a:r>
              <a:rPr lang="sv-SE" sz="1600" dirty="0"/>
              <a:t>D har nu alternativen. Skott, passa B, passa A. Dessa kan skjuta och B kan även passa C i slottet.</a:t>
            </a:r>
          </a:p>
          <a:p>
            <a:endParaRPr lang="sv-SE" sz="1600" dirty="0"/>
          </a:p>
          <a:p>
            <a:pPr lvl="0"/>
            <a:endParaRPr lang="sv-SE" dirty="0">
              <a:solidFill>
                <a:schemeClr val="bg1">
                  <a:lumMod val="50000"/>
                </a:schemeClr>
              </a:solidFill>
            </a:endParaRPr>
          </a:p>
        </p:txBody>
      </p:sp>
      <p:sp>
        <p:nvSpPr>
          <p:cNvPr id="8" name="textruta 7"/>
          <p:cNvSpPr txBox="1"/>
          <p:nvPr/>
        </p:nvSpPr>
        <p:spPr>
          <a:xfrm>
            <a:off x="4714876" y="3875564"/>
            <a:ext cx="4286280" cy="1569660"/>
          </a:xfrm>
          <a:prstGeom prst="rect">
            <a:avLst/>
          </a:prstGeom>
          <a:noFill/>
        </p:spPr>
        <p:txBody>
          <a:bodyPr wrap="square" rtlCol="0">
            <a:spAutoFit/>
          </a:bodyPr>
          <a:lstStyle/>
          <a:p>
            <a:pPr lvl="0"/>
            <a:r>
              <a:rPr lang="sv-SE" sz="1600" dirty="0"/>
              <a:t>2. De tre anfallarna rör sig runt i ”triangeln” och passar till varandra.  De skall hela tiden rör på sig och vara </a:t>
            </a:r>
            <a:r>
              <a:rPr lang="sv-SE" sz="1600" dirty="0" err="1"/>
              <a:t>passningsbara</a:t>
            </a:r>
            <a:r>
              <a:rPr lang="sv-SE" sz="1600" dirty="0"/>
              <a:t> för bollföraren.</a:t>
            </a:r>
          </a:p>
          <a:p>
            <a:pPr lvl="0"/>
            <a:r>
              <a:rPr lang="sv-SE" sz="1600" dirty="0"/>
              <a:t>Anfallet vara tills det att tränaren säger till alt. att  en förutbestämd tid går ut, var på spelaren med bollen avslutar.</a:t>
            </a:r>
            <a:endParaRPr lang="sv-SE" dirty="0"/>
          </a:p>
        </p:txBody>
      </p:sp>
      <p:sp>
        <p:nvSpPr>
          <p:cNvPr id="9" name="Multiplicera 8"/>
          <p:cNvSpPr/>
          <p:nvPr/>
        </p:nvSpPr>
        <p:spPr>
          <a:xfrm flipV="1">
            <a:off x="714348" y="350043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0" name="Multiplicera 9"/>
          <p:cNvSpPr/>
          <p:nvPr/>
        </p:nvSpPr>
        <p:spPr>
          <a:xfrm flipV="1">
            <a:off x="857224" y="335756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1" name="Bildobjekt 10" descr="Boll.png"/>
          <p:cNvPicPr>
            <a:picLocks noChangeAspect="1"/>
          </p:cNvPicPr>
          <p:nvPr/>
        </p:nvPicPr>
        <p:blipFill>
          <a:blip r:embed="rId3" cstate="print"/>
          <a:stretch>
            <a:fillRect/>
          </a:stretch>
        </p:blipFill>
        <p:spPr>
          <a:xfrm>
            <a:off x="3357554" y="4214818"/>
            <a:ext cx="60955" cy="85337"/>
          </a:xfrm>
          <a:prstGeom prst="rect">
            <a:avLst/>
          </a:prstGeom>
        </p:spPr>
      </p:pic>
      <p:sp>
        <p:nvSpPr>
          <p:cNvPr id="12" name="Likbent triangel 11"/>
          <p:cNvSpPr/>
          <p:nvPr/>
        </p:nvSpPr>
        <p:spPr>
          <a:xfrm>
            <a:off x="3071802" y="328612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13" name="Bildobjekt 12" descr="Boll.png"/>
          <p:cNvPicPr>
            <a:picLocks noChangeAspect="1"/>
          </p:cNvPicPr>
          <p:nvPr/>
        </p:nvPicPr>
        <p:blipFill>
          <a:blip r:embed="rId3" cstate="print"/>
          <a:stretch>
            <a:fillRect/>
          </a:stretch>
        </p:blipFill>
        <p:spPr>
          <a:xfrm>
            <a:off x="2857488" y="3214686"/>
            <a:ext cx="60955" cy="85337"/>
          </a:xfrm>
          <a:prstGeom prst="rect">
            <a:avLst/>
          </a:prstGeom>
        </p:spPr>
      </p:pic>
      <p:sp>
        <p:nvSpPr>
          <p:cNvPr id="14" name="Multiplicera 13"/>
          <p:cNvSpPr/>
          <p:nvPr/>
        </p:nvSpPr>
        <p:spPr>
          <a:xfrm flipV="1">
            <a:off x="3929058" y="71435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5" name="Bildobjekt 14" descr="Boll.png"/>
          <p:cNvPicPr>
            <a:picLocks noChangeAspect="1"/>
          </p:cNvPicPr>
          <p:nvPr/>
        </p:nvPicPr>
        <p:blipFill>
          <a:blip r:embed="rId3" cstate="print"/>
          <a:stretch>
            <a:fillRect/>
          </a:stretch>
        </p:blipFill>
        <p:spPr>
          <a:xfrm>
            <a:off x="2643174" y="3143248"/>
            <a:ext cx="60955" cy="85337"/>
          </a:xfrm>
          <a:prstGeom prst="rect">
            <a:avLst/>
          </a:prstGeom>
        </p:spPr>
      </p:pic>
      <p:sp>
        <p:nvSpPr>
          <p:cNvPr id="16" name="Likbent triangel 15"/>
          <p:cNvSpPr/>
          <p:nvPr/>
        </p:nvSpPr>
        <p:spPr>
          <a:xfrm>
            <a:off x="3643306" y="328612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Multiplicera 16"/>
          <p:cNvSpPr/>
          <p:nvPr/>
        </p:nvSpPr>
        <p:spPr>
          <a:xfrm flipV="1">
            <a:off x="4143372" y="85723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8" name="Multiplicera 17"/>
          <p:cNvSpPr/>
          <p:nvPr/>
        </p:nvSpPr>
        <p:spPr>
          <a:xfrm flipV="1">
            <a:off x="4286248" y="64291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9" name="Bildobjekt 18" descr="Boll.png"/>
          <p:cNvPicPr>
            <a:picLocks noChangeAspect="1"/>
          </p:cNvPicPr>
          <p:nvPr/>
        </p:nvPicPr>
        <p:blipFill>
          <a:blip r:embed="rId3" cstate="print"/>
          <a:stretch>
            <a:fillRect/>
          </a:stretch>
        </p:blipFill>
        <p:spPr>
          <a:xfrm>
            <a:off x="2714612" y="3214686"/>
            <a:ext cx="60955" cy="85337"/>
          </a:xfrm>
          <a:prstGeom prst="rect">
            <a:avLst/>
          </a:prstGeom>
        </p:spPr>
      </p:pic>
      <p:pic>
        <p:nvPicPr>
          <p:cNvPr id="20" name="Bildobjekt 19" descr="Boll.png"/>
          <p:cNvPicPr>
            <a:picLocks noChangeAspect="1"/>
          </p:cNvPicPr>
          <p:nvPr/>
        </p:nvPicPr>
        <p:blipFill>
          <a:blip r:embed="rId3" cstate="print"/>
          <a:stretch>
            <a:fillRect/>
          </a:stretch>
        </p:blipFill>
        <p:spPr>
          <a:xfrm>
            <a:off x="2500298" y="3286124"/>
            <a:ext cx="60955" cy="85337"/>
          </a:xfrm>
          <a:prstGeom prst="rect">
            <a:avLst/>
          </a:prstGeom>
        </p:spPr>
      </p:pic>
      <p:pic>
        <p:nvPicPr>
          <p:cNvPr id="21" name="Bildobjekt 20" descr="Boll.png"/>
          <p:cNvPicPr>
            <a:picLocks noChangeAspect="1"/>
          </p:cNvPicPr>
          <p:nvPr/>
        </p:nvPicPr>
        <p:blipFill>
          <a:blip r:embed="rId3" cstate="print"/>
          <a:stretch>
            <a:fillRect/>
          </a:stretch>
        </p:blipFill>
        <p:spPr>
          <a:xfrm>
            <a:off x="2786050" y="3071810"/>
            <a:ext cx="60955" cy="85337"/>
          </a:xfrm>
          <a:prstGeom prst="rect">
            <a:avLst/>
          </a:prstGeom>
        </p:spPr>
      </p:pic>
      <p:pic>
        <p:nvPicPr>
          <p:cNvPr id="22" name="Bildobjekt 21" descr="Boll.png"/>
          <p:cNvPicPr>
            <a:picLocks noChangeAspect="1"/>
          </p:cNvPicPr>
          <p:nvPr/>
        </p:nvPicPr>
        <p:blipFill>
          <a:blip r:embed="rId3" cstate="print"/>
          <a:stretch>
            <a:fillRect/>
          </a:stretch>
        </p:blipFill>
        <p:spPr>
          <a:xfrm>
            <a:off x="3010847" y="3143248"/>
            <a:ext cx="60955" cy="85337"/>
          </a:xfrm>
          <a:prstGeom prst="rect">
            <a:avLst/>
          </a:prstGeom>
        </p:spPr>
      </p:pic>
      <p:sp>
        <p:nvSpPr>
          <p:cNvPr id="23" name="Multiplicera 22"/>
          <p:cNvSpPr/>
          <p:nvPr/>
        </p:nvSpPr>
        <p:spPr>
          <a:xfrm flipV="1">
            <a:off x="785786" y="7857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4" name="Multiplicera 23"/>
          <p:cNvSpPr/>
          <p:nvPr/>
        </p:nvSpPr>
        <p:spPr>
          <a:xfrm flipV="1">
            <a:off x="357158" y="64291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5" name="Multiplicera 24"/>
          <p:cNvSpPr/>
          <p:nvPr/>
        </p:nvSpPr>
        <p:spPr>
          <a:xfrm flipV="1">
            <a:off x="571472" y="64291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6" name="textruta 25"/>
          <p:cNvSpPr txBox="1"/>
          <p:nvPr/>
        </p:nvSpPr>
        <p:spPr>
          <a:xfrm>
            <a:off x="2857488" y="2857496"/>
            <a:ext cx="309700" cy="338554"/>
          </a:xfrm>
          <a:prstGeom prst="rect">
            <a:avLst/>
          </a:prstGeom>
          <a:noFill/>
        </p:spPr>
        <p:txBody>
          <a:bodyPr wrap="none" rtlCol="0">
            <a:spAutoFit/>
          </a:bodyPr>
          <a:lstStyle/>
          <a:p>
            <a:r>
              <a:rPr lang="sv-SE" sz="1600" b="1" dirty="0"/>
              <a:t>A</a:t>
            </a:r>
          </a:p>
        </p:txBody>
      </p:sp>
      <p:sp>
        <p:nvSpPr>
          <p:cNvPr id="27" name="textruta 26"/>
          <p:cNvSpPr txBox="1"/>
          <p:nvPr/>
        </p:nvSpPr>
        <p:spPr>
          <a:xfrm>
            <a:off x="1000100" y="857232"/>
            <a:ext cx="293670" cy="338554"/>
          </a:xfrm>
          <a:prstGeom prst="rect">
            <a:avLst/>
          </a:prstGeom>
          <a:noFill/>
        </p:spPr>
        <p:txBody>
          <a:bodyPr wrap="none" rtlCol="0">
            <a:spAutoFit/>
          </a:bodyPr>
          <a:lstStyle/>
          <a:p>
            <a:r>
              <a:rPr lang="sv-SE" sz="1600" b="1" dirty="0"/>
              <a:t>C</a:t>
            </a:r>
          </a:p>
        </p:txBody>
      </p:sp>
      <p:sp>
        <p:nvSpPr>
          <p:cNvPr id="28" name="textruta 27"/>
          <p:cNvSpPr txBox="1"/>
          <p:nvPr/>
        </p:nvSpPr>
        <p:spPr>
          <a:xfrm>
            <a:off x="3714744" y="714356"/>
            <a:ext cx="300082" cy="338554"/>
          </a:xfrm>
          <a:prstGeom prst="rect">
            <a:avLst/>
          </a:prstGeom>
          <a:noFill/>
        </p:spPr>
        <p:txBody>
          <a:bodyPr wrap="none" rtlCol="0">
            <a:spAutoFit/>
          </a:bodyPr>
          <a:lstStyle/>
          <a:p>
            <a:r>
              <a:rPr lang="sv-SE" sz="1600" b="1" dirty="0"/>
              <a:t>B</a:t>
            </a:r>
          </a:p>
        </p:txBody>
      </p:sp>
      <p:cxnSp>
        <p:nvCxnSpPr>
          <p:cNvPr id="29" name="Rak 28"/>
          <p:cNvCxnSpPr/>
          <p:nvPr/>
        </p:nvCxnSpPr>
        <p:spPr>
          <a:xfrm rot="5400000" flipH="1" flipV="1">
            <a:off x="3821901" y="3250405"/>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0" name="Rak 29"/>
          <p:cNvCxnSpPr/>
          <p:nvPr/>
        </p:nvCxnSpPr>
        <p:spPr>
          <a:xfrm rot="5400000" flipH="1" flipV="1">
            <a:off x="3821901" y="2951774"/>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1" name="Rak 30"/>
          <p:cNvCxnSpPr/>
          <p:nvPr/>
        </p:nvCxnSpPr>
        <p:spPr>
          <a:xfrm rot="5400000" flipH="1" flipV="1">
            <a:off x="3821901" y="2607463"/>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2" name="Rak 31"/>
          <p:cNvCxnSpPr/>
          <p:nvPr/>
        </p:nvCxnSpPr>
        <p:spPr>
          <a:xfrm rot="5400000" flipH="1" flipV="1">
            <a:off x="3821901" y="2321711"/>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3" name="Rak 32"/>
          <p:cNvCxnSpPr/>
          <p:nvPr/>
        </p:nvCxnSpPr>
        <p:spPr>
          <a:xfrm rot="5400000" flipH="1" flipV="1">
            <a:off x="3821901" y="1964521"/>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4" name="Rak 33"/>
          <p:cNvCxnSpPr/>
          <p:nvPr/>
        </p:nvCxnSpPr>
        <p:spPr>
          <a:xfrm rot="5400000" flipH="1" flipV="1">
            <a:off x="3821901" y="1607331"/>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5" name="Rak 34"/>
          <p:cNvCxnSpPr/>
          <p:nvPr/>
        </p:nvCxnSpPr>
        <p:spPr>
          <a:xfrm rot="5400000" flipH="1" flipV="1">
            <a:off x="3821901" y="1178703"/>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6" name="Rak 35"/>
          <p:cNvCxnSpPr/>
          <p:nvPr/>
        </p:nvCxnSpPr>
        <p:spPr>
          <a:xfrm>
            <a:off x="3571868" y="92867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37" name="Rak 36"/>
          <p:cNvCxnSpPr/>
          <p:nvPr/>
        </p:nvCxnSpPr>
        <p:spPr>
          <a:xfrm>
            <a:off x="3143240" y="92867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38" name="Rak 37"/>
          <p:cNvCxnSpPr/>
          <p:nvPr/>
        </p:nvCxnSpPr>
        <p:spPr>
          <a:xfrm>
            <a:off x="2714612" y="92867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39" name="Rak 38"/>
          <p:cNvCxnSpPr/>
          <p:nvPr/>
        </p:nvCxnSpPr>
        <p:spPr>
          <a:xfrm>
            <a:off x="2285984" y="92867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40" name="Rak 39"/>
          <p:cNvCxnSpPr/>
          <p:nvPr/>
        </p:nvCxnSpPr>
        <p:spPr>
          <a:xfrm>
            <a:off x="1857356" y="92867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41" name="Rak 40"/>
          <p:cNvCxnSpPr/>
          <p:nvPr/>
        </p:nvCxnSpPr>
        <p:spPr>
          <a:xfrm>
            <a:off x="1428728" y="92867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42" name="Rak 41"/>
          <p:cNvCxnSpPr/>
          <p:nvPr/>
        </p:nvCxnSpPr>
        <p:spPr>
          <a:xfrm>
            <a:off x="1000100" y="92867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43" name="Rak 42"/>
          <p:cNvCxnSpPr/>
          <p:nvPr/>
        </p:nvCxnSpPr>
        <p:spPr>
          <a:xfrm rot="5400000">
            <a:off x="642910" y="1214422"/>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44" name="Rak 43"/>
          <p:cNvCxnSpPr/>
          <p:nvPr/>
        </p:nvCxnSpPr>
        <p:spPr>
          <a:xfrm rot="5400000">
            <a:off x="571472" y="1500174"/>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45" name="Rak 44"/>
          <p:cNvCxnSpPr/>
          <p:nvPr/>
        </p:nvCxnSpPr>
        <p:spPr>
          <a:xfrm rot="5400000">
            <a:off x="428596" y="1785926"/>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46" name="Rak 45"/>
          <p:cNvCxnSpPr/>
          <p:nvPr/>
        </p:nvCxnSpPr>
        <p:spPr>
          <a:xfrm rot="16200000" flipH="1">
            <a:off x="428596" y="2143116"/>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47" name="Rak 46"/>
          <p:cNvCxnSpPr/>
          <p:nvPr/>
        </p:nvCxnSpPr>
        <p:spPr>
          <a:xfrm rot="16200000" flipH="1">
            <a:off x="571472" y="2714620"/>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48" name="Rak 47"/>
          <p:cNvCxnSpPr/>
          <p:nvPr/>
        </p:nvCxnSpPr>
        <p:spPr>
          <a:xfrm rot="16200000" flipH="1">
            <a:off x="500034" y="2428868"/>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49" name="Rak 48"/>
          <p:cNvCxnSpPr/>
          <p:nvPr/>
        </p:nvCxnSpPr>
        <p:spPr>
          <a:xfrm rot="16200000" flipH="1">
            <a:off x="642910" y="3000372"/>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50" name="Rak 49"/>
          <p:cNvCxnSpPr/>
          <p:nvPr/>
        </p:nvCxnSpPr>
        <p:spPr>
          <a:xfrm rot="16200000" flipH="1">
            <a:off x="714348" y="3286124"/>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51" name="Rak pil 50"/>
          <p:cNvCxnSpPr/>
          <p:nvPr/>
        </p:nvCxnSpPr>
        <p:spPr>
          <a:xfrm rot="5400000">
            <a:off x="357158" y="1500174"/>
            <a:ext cx="857256" cy="28575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2" name="Rak pil 51"/>
          <p:cNvCxnSpPr/>
          <p:nvPr/>
        </p:nvCxnSpPr>
        <p:spPr>
          <a:xfrm>
            <a:off x="785786" y="2071678"/>
            <a:ext cx="121444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3" name="Rak pil 52"/>
          <p:cNvCxnSpPr>
            <a:endCxn id="27" idx="3"/>
          </p:cNvCxnSpPr>
          <p:nvPr/>
        </p:nvCxnSpPr>
        <p:spPr>
          <a:xfrm rot="10800000" flipV="1">
            <a:off x="1293770" y="1000107"/>
            <a:ext cx="2420974" cy="26401"/>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4" name="Rak pil 53"/>
          <p:cNvCxnSpPr/>
          <p:nvPr/>
        </p:nvCxnSpPr>
        <p:spPr>
          <a:xfrm rot="5400000">
            <a:off x="714348" y="1285860"/>
            <a:ext cx="714380" cy="42862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55" name="textruta 54"/>
          <p:cNvSpPr txBox="1"/>
          <p:nvPr/>
        </p:nvSpPr>
        <p:spPr>
          <a:xfrm>
            <a:off x="1071538" y="3286124"/>
            <a:ext cx="314510" cy="338554"/>
          </a:xfrm>
          <a:prstGeom prst="rect">
            <a:avLst/>
          </a:prstGeom>
          <a:noFill/>
        </p:spPr>
        <p:txBody>
          <a:bodyPr wrap="none" rtlCol="0">
            <a:spAutoFit/>
          </a:bodyPr>
          <a:lstStyle/>
          <a:p>
            <a:r>
              <a:rPr lang="sv-SE" sz="1600" b="1" dirty="0"/>
              <a:t>D</a:t>
            </a:r>
          </a:p>
        </p:txBody>
      </p:sp>
      <p:sp>
        <p:nvSpPr>
          <p:cNvPr id="56" name="Multiplicera 55"/>
          <p:cNvSpPr/>
          <p:nvPr/>
        </p:nvSpPr>
        <p:spPr>
          <a:xfrm flipV="1">
            <a:off x="2857488" y="328612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7" name="Multiplicera 56"/>
          <p:cNvSpPr/>
          <p:nvPr/>
        </p:nvSpPr>
        <p:spPr>
          <a:xfrm flipV="1">
            <a:off x="2500298" y="328612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8" name="Multiplicera 57"/>
          <p:cNvSpPr/>
          <p:nvPr/>
        </p:nvSpPr>
        <p:spPr>
          <a:xfrm flipV="1">
            <a:off x="2714612" y="328612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59" name="Rak pil 58"/>
          <p:cNvCxnSpPr>
            <a:stCxn id="86" idx="4"/>
          </p:cNvCxnSpPr>
          <p:nvPr/>
        </p:nvCxnSpPr>
        <p:spPr>
          <a:xfrm flipV="1">
            <a:off x="3929059" y="2643182"/>
            <a:ext cx="71437" cy="85725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60" name="Frihandsfigur 59"/>
          <p:cNvSpPr/>
          <p:nvPr/>
        </p:nvSpPr>
        <p:spPr>
          <a:xfrm>
            <a:off x="1086118" y="3058733"/>
            <a:ext cx="369195" cy="328411"/>
          </a:xfrm>
          <a:custGeom>
            <a:avLst/>
            <a:gdLst>
              <a:gd name="connsiteX0" fmla="*/ 8586 w 369195"/>
              <a:gd name="connsiteY0" fmla="*/ 328411 h 328411"/>
              <a:gd name="connsiteX1" fmla="*/ 34344 w 369195"/>
              <a:gd name="connsiteY1" fmla="*/ 160985 h 328411"/>
              <a:gd name="connsiteX2" fmla="*/ 214648 w 369195"/>
              <a:gd name="connsiteY2" fmla="*/ 225380 h 328411"/>
              <a:gd name="connsiteX3" fmla="*/ 266164 w 369195"/>
              <a:gd name="connsiteY3" fmla="*/ 32197 h 328411"/>
              <a:gd name="connsiteX4" fmla="*/ 369195 w 369195"/>
              <a:gd name="connsiteY4" fmla="*/ 32197 h 3284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9195" h="328411">
                <a:moveTo>
                  <a:pt x="8586" y="328411"/>
                </a:moveTo>
                <a:cubicBezTo>
                  <a:pt x="4293" y="253284"/>
                  <a:pt x="0" y="178157"/>
                  <a:pt x="34344" y="160985"/>
                </a:cubicBezTo>
                <a:cubicBezTo>
                  <a:pt x="68688" y="143813"/>
                  <a:pt x="176011" y="246845"/>
                  <a:pt x="214648" y="225380"/>
                </a:cubicBezTo>
                <a:cubicBezTo>
                  <a:pt x="253285" y="203915"/>
                  <a:pt x="240406" y="64394"/>
                  <a:pt x="266164" y="32197"/>
                </a:cubicBezTo>
                <a:cubicBezTo>
                  <a:pt x="291922" y="0"/>
                  <a:pt x="330558" y="16098"/>
                  <a:pt x="369195" y="32197"/>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pic>
        <p:nvPicPr>
          <p:cNvPr id="61" name="Bildobjekt 60" descr="Boll.png"/>
          <p:cNvPicPr>
            <a:picLocks noChangeAspect="1"/>
          </p:cNvPicPr>
          <p:nvPr/>
        </p:nvPicPr>
        <p:blipFill>
          <a:blip r:embed="rId3" cstate="print"/>
          <a:stretch>
            <a:fillRect/>
          </a:stretch>
        </p:blipFill>
        <p:spPr>
          <a:xfrm>
            <a:off x="3357554" y="4357694"/>
            <a:ext cx="60955" cy="85337"/>
          </a:xfrm>
          <a:prstGeom prst="rect">
            <a:avLst/>
          </a:prstGeom>
        </p:spPr>
      </p:pic>
      <p:pic>
        <p:nvPicPr>
          <p:cNvPr id="62" name="Bildobjekt 61" descr="Boll.png"/>
          <p:cNvPicPr>
            <a:picLocks noChangeAspect="1"/>
          </p:cNvPicPr>
          <p:nvPr/>
        </p:nvPicPr>
        <p:blipFill>
          <a:blip r:embed="rId3" cstate="print"/>
          <a:stretch>
            <a:fillRect/>
          </a:stretch>
        </p:blipFill>
        <p:spPr>
          <a:xfrm>
            <a:off x="3214678" y="4429132"/>
            <a:ext cx="60955" cy="85337"/>
          </a:xfrm>
          <a:prstGeom prst="rect">
            <a:avLst/>
          </a:prstGeom>
        </p:spPr>
      </p:pic>
      <p:pic>
        <p:nvPicPr>
          <p:cNvPr id="63" name="Bildobjekt 62" descr="Boll.png"/>
          <p:cNvPicPr>
            <a:picLocks noChangeAspect="1"/>
          </p:cNvPicPr>
          <p:nvPr/>
        </p:nvPicPr>
        <p:blipFill>
          <a:blip r:embed="rId3" cstate="print"/>
          <a:stretch>
            <a:fillRect/>
          </a:stretch>
        </p:blipFill>
        <p:spPr>
          <a:xfrm>
            <a:off x="3500430" y="4286256"/>
            <a:ext cx="60955" cy="85337"/>
          </a:xfrm>
          <a:prstGeom prst="rect">
            <a:avLst/>
          </a:prstGeom>
        </p:spPr>
      </p:pic>
      <p:pic>
        <p:nvPicPr>
          <p:cNvPr id="64" name="Bildobjekt 63" descr="Boll.png"/>
          <p:cNvPicPr>
            <a:picLocks noChangeAspect="1"/>
          </p:cNvPicPr>
          <p:nvPr/>
        </p:nvPicPr>
        <p:blipFill>
          <a:blip r:embed="rId3" cstate="print"/>
          <a:stretch>
            <a:fillRect/>
          </a:stretch>
        </p:blipFill>
        <p:spPr>
          <a:xfrm>
            <a:off x="3510913" y="4429132"/>
            <a:ext cx="60955" cy="85337"/>
          </a:xfrm>
          <a:prstGeom prst="rect">
            <a:avLst/>
          </a:prstGeom>
        </p:spPr>
      </p:pic>
      <p:sp>
        <p:nvSpPr>
          <p:cNvPr id="65" name="Multiplicera 64"/>
          <p:cNvSpPr/>
          <p:nvPr/>
        </p:nvSpPr>
        <p:spPr>
          <a:xfrm flipV="1">
            <a:off x="2928926" y="428625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66" name="Multiplicera 65"/>
          <p:cNvSpPr/>
          <p:nvPr/>
        </p:nvSpPr>
        <p:spPr>
          <a:xfrm flipV="1">
            <a:off x="2928926" y="378619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67" name="Multiplicera 66"/>
          <p:cNvSpPr/>
          <p:nvPr/>
        </p:nvSpPr>
        <p:spPr>
          <a:xfrm flipV="1">
            <a:off x="2928926" y="400050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68" name="Multiplicera 67"/>
          <p:cNvSpPr/>
          <p:nvPr/>
        </p:nvSpPr>
        <p:spPr>
          <a:xfrm flipV="1">
            <a:off x="1142976" y="43576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69" name="Multiplicera 68"/>
          <p:cNvSpPr/>
          <p:nvPr/>
        </p:nvSpPr>
        <p:spPr>
          <a:xfrm flipV="1">
            <a:off x="1142976" y="385762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70" name="Multiplicera 69"/>
          <p:cNvSpPr/>
          <p:nvPr/>
        </p:nvSpPr>
        <p:spPr>
          <a:xfrm flipV="1">
            <a:off x="1142976" y="407194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71" name="Multiplicera 70"/>
          <p:cNvSpPr/>
          <p:nvPr/>
        </p:nvSpPr>
        <p:spPr>
          <a:xfrm flipV="1">
            <a:off x="2357422" y="43576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72" name="Multiplicera 71"/>
          <p:cNvSpPr/>
          <p:nvPr/>
        </p:nvSpPr>
        <p:spPr>
          <a:xfrm flipV="1">
            <a:off x="2357422" y="385762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73" name="Multiplicera 72"/>
          <p:cNvSpPr/>
          <p:nvPr/>
        </p:nvSpPr>
        <p:spPr>
          <a:xfrm flipV="1">
            <a:off x="2357422" y="407194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74" name="Multiplicera 73"/>
          <p:cNvSpPr/>
          <p:nvPr/>
        </p:nvSpPr>
        <p:spPr>
          <a:xfrm flipV="1">
            <a:off x="1714480" y="542926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75" name="Multiplicera 74"/>
          <p:cNvSpPr/>
          <p:nvPr/>
        </p:nvSpPr>
        <p:spPr>
          <a:xfrm flipV="1">
            <a:off x="2500298" y="614364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76" name="Multiplicera 75"/>
          <p:cNvSpPr/>
          <p:nvPr/>
        </p:nvSpPr>
        <p:spPr>
          <a:xfrm flipV="1">
            <a:off x="3786182" y="571501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77" name="Rak 76"/>
          <p:cNvCxnSpPr/>
          <p:nvPr/>
        </p:nvCxnSpPr>
        <p:spPr>
          <a:xfrm rot="16200000" flipH="1">
            <a:off x="3036083" y="4679165"/>
            <a:ext cx="142876" cy="71438"/>
          </a:xfrm>
          <a:prstGeom prst="line">
            <a:avLst/>
          </a:prstGeom>
        </p:spPr>
        <p:style>
          <a:lnRef idx="1">
            <a:schemeClr val="dk1"/>
          </a:lnRef>
          <a:fillRef idx="0">
            <a:schemeClr val="dk1"/>
          </a:fillRef>
          <a:effectRef idx="0">
            <a:schemeClr val="dk1"/>
          </a:effectRef>
          <a:fontRef idx="minor">
            <a:schemeClr val="tx1"/>
          </a:fontRef>
        </p:style>
      </p:cxnSp>
      <p:cxnSp>
        <p:nvCxnSpPr>
          <p:cNvPr id="78" name="Rak 77"/>
          <p:cNvCxnSpPr/>
          <p:nvPr/>
        </p:nvCxnSpPr>
        <p:spPr>
          <a:xfrm rot="16200000" flipH="1">
            <a:off x="3178959" y="4893479"/>
            <a:ext cx="142876" cy="71438"/>
          </a:xfrm>
          <a:prstGeom prst="line">
            <a:avLst/>
          </a:prstGeom>
        </p:spPr>
        <p:style>
          <a:lnRef idx="1">
            <a:schemeClr val="dk1"/>
          </a:lnRef>
          <a:fillRef idx="0">
            <a:schemeClr val="dk1"/>
          </a:fillRef>
          <a:effectRef idx="0">
            <a:schemeClr val="dk1"/>
          </a:effectRef>
          <a:fontRef idx="minor">
            <a:schemeClr val="tx1"/>
          </a:fontRef>
        </p:style>
      </p:cxnSp>
      <p:cxnSp>
        <p:nvCxnSpPr>
          <p:cNvPr id="79" name="Rak 78"/>
          <p:cNvCxnSpPr/>
          <p:nvPr/>
        </p:nvCxnSpPr>
        <p:spPr>
          <a:xfrm rot="16200000" flipH="1">
            <a:off x="3607587" y="5607859"/>
            <a:ext cx="142876" cy="71438"/>
          </a:xfrm>
          <a:prstGeom prst="line">
            <a:avLst/>
          </a:prstGeom>
        </p:spPr>
        <p:style>
          <a:lnRef idx="1">
            <a:schemeClr val="dk1"/>
          </a:lnRef>
          <a:fillRef idx="0">
            <a:schemeClr val="dk1"/>
          </a:fillRef>
          <a:effectRef idx="0">
            <a:schemeClr val="dk1"/>
          </a:effectRef>
          <a:fontRef idx="minor">
            <a:schemeClr val="tx1"/>
          </a:fontRef>
        </p:style>
      </p:cxnSp>
      <p:cxnSp>
        <p:nvCxnSpPr>
          <p:cNvPr id="80" name="Rak 79"/>
          <p:cNvCxnSpPr/>
          <p:nvPr/>
        </p:nvCxnSpPr>
        <p:spPr>
          <a:xfrm rot="16200000" flipH="1">
            <a:off x="3321835" y="5107793"/>
            <a:ext cx="142876" cy="71438"/>
          </a:xfrm>
          <a:prstGeom prst="line">
            <a:avLst/>
          </a:prstGeom>
        </p:spPr>
        <p:style>
          <a:lnRef idx="1">
            <a:schemeClr val="dk1"/>
          </a:lnRef>
          <a:fillRef idx="0">
            <a:schemeClr val="dk1"/>
          </a:fillRef>
          <a:effectRef idx="0">
            <a:schemeClr val="dk1"/>
          </a:effectRef>
          <a:fontRef idx="minor">
            <a:schemeClr val="tx1"/>
          </a:fontRef>
        </p:style>
      </p:cxnSp>
      <p:cxnSp>
        <p:nvCxnSpPr>
          <p:cNvPr id="81" name="Rak 80"/>
          <p:cNvCxnSpPr/>
          <p:nvPr/>
        </p:nvCxnSpPr>
        <p:spPr>
          <a:xfrm rot="16200000" flipH="1">
            <a:off x="3464711" y="5322107"/>
            <a:ext cx="142876" cy="71438"/>
          </a:xfrm>
          <a:prstGeom prst="line">
            <a:avLst/>
          </a:prstGeom>
        </p:spPr>
        <p:style>
          <a:lnRef idx="1">
            <a:schemeClr val="dk1"/>
          </a:lnRef>
          <a:fillRef idx="0">
            <a:schemeClr val="dk1"/>
          </a:fillRef>
          <a:effectRef idx="0">
            <a:schemeClr val="dk1"/>
          </a:effectRef>
          <a:fontRef idx="minor">
            <a:schemeClr val="tx1"/>
          </a:fontRef>
        </p:style>
      </p:cxnSp>
      <p:sp>
        <p:nvSpPr>
          <p:cNvPr id="82" name="Frihandsfigur 81"/>
          <p:cNvSpPr/>
          <p:nvPr/>
        </p:nvSpPr>
        <p:spPr>
          <a:xfrm>
            <a:off x="2962141" y="6027312"/>
            <a:ext cx="746974" cy="347730"/>
          </a:xfrm>
          <a:custGeom>
            <a:avLst/>
            <a:gdLst>
              <a:gd name="connsiteX0" fmla="*/ 746974 w 746974"/>
              <a:gd name="connsiteY0" fmla="*/ 64395 h 347730"/>
              <a:gd name="connsiteX1" fmla="*/ 489397 w 746974"/>
              <a:gd name="connsiteY1" fmla="*/ 25758 h 347730"/>
              <a:gd name="connsiteX2" fmla="*/ 412124 w 746974"/>
              <a:gd name="connsiteY2" fmla="*/ 218942 h 347730"/>
              <a:gd name="connsiteX3" fmla="*/ 115910 w 746974"/>
              <a:gd name="connsiteY3" fmla="*/ 270457 h 347730"/>
              <a:gd name="connsiteX4" fmla="*/ 0 w 746974"/>
              <a:gd name="connsiteY4" fmla="*/ 347730 h 3477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974" h="347730">
                <a:moveTo>
                  <a:pt x="746974" y="64395"/>
                </a:moveTo>
                <a:cubicBezTo>
                  <a:pt x="646089" y="32197"/>
                  <a:pt x="545205" y="0"/>
                  <a:pt x="489397" y="25758"/>
                </a:cubicBezTo>
                <a:cubicBezTo>
                  <a:pt x="433589" y="51516"/>
                  <a:pt x="474372" y="178159"/>
                  <a:pt x="412124" y="218942"/>
                </a:cubicBezTo>
                <a:cubicBezTo>
                  <a:pt x="349876" y="259725"/>
                  <a:pt x="184597" y="248992"/>
                  <a:pt x="115910" y="270457"/>
                </a:cubicBezTo>
                <a:cubicBezTo>
                  <a:pt x="47223" y="291922"/>
                  <a:pt x="23611" y="319826"/>
                  <a:pt x="0" y="34773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83" name="Rak pil 82"/>
          <p:cNvCxnSpPr/>
          <p:nvPr/>
        </p:nvCxnSpPr>
        <p:spPr>
          <a:xfrm rot="10800000">
            <a:off x="857224" y="6215082"/>
            <a:ext cx="1571636"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84" name="Rak pil 83"/>
          <p:cNvCxnSpPr/>
          <p:nvPr/>
        </p:nvCxnSpPr>
        <p:spPr>
          <a:xfrm flipV="1">
            <a:off x="1928794" y="5429264"/>
            <a:ext cx="1143008" cy="21431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85" name="Rak pil 84"/>
          <p:cNvCxnSpPr/>
          <p:nvPr/>
        </p:nvCxnSpPr>
        <p:spPr>
          <a:xfrm>
            <a:off x="3143240" y="5500702"/>
            <a:ext cx="500066" cy="28575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86" name="Frihandsfigur 85"/>
          <p:cNvSpPr/>
          <p:nvPr/>
        </p:nvSpPr>
        <p:spPr>
          <a:xfrm>
            <a:off x="3155325" y="3449392"/>
            <a:ext cx="773734" cy="51046"/>
          </a:xfrm>
          <a:custGeom>
            <a:avLst/>
            <a:gdLst>
              <a:gd name="connsiteX0" fmla="*/ 0 w 991673"/>
              <a:gd name="connsiteY0" fmla="*/ 66540 h 92298"/>
              <a:gd name="connsiteX1" fmla="*/ 270456 w 991673"/>
              <a:gd name="connsiteY1" fmla="*/ 2146 h 92298"/>
              <a:gd name="connsiteX2" fmla="*/ 476518 w 991673"/>
              <a:gd name="connsiteY2" fmla="*/ 79419 h 92298"/>
              <a:gd name="connsiteX3" fmla="*/ 708338 w 991673"/>
              <a:gd name="connsiteY3" fmla="*/ 40783 h 92298"/>
              <a:gd name="connsiteX4" fmla="*/ 991673 w 991673"/>
              <a:gd name="connsiteY4" fmla="*/ 92298 h 922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1673" h="92298">
                <a:moveTo>
                  <a:pt x="0" y="66540"/>
                </a:moveTo>
                <a:cubicBezTo>
                  <a:pt x="95518" y="33270"/>
                  <a:pt x="191036" y="0"/>
                  <a:pt x="270456" y="2146"/>
                </a:cubicBezTo>
                <a:cubicBezTo>
                  <a:pt x="349876" y="4293"/>
                  <a:pt x="403538" y="72980"/>
                  <a:pt x="476518" y="79419"/>
                </a:cubicBezTo>
                <a:cubicBezTo>
                  <a:pt x="549498" y="85859"/>
                  <a:pt x="622479" y="38637"/>
                  <a:pt x="708338" y="40783"/>
                </a:cubicBezTo>
                <a:cubicBezTo>
                  <a:pt x="794197" y="42929"/>
                  <a:pt x="892935" y="67613"/>
                  <a:pt x="991673" y="92298"/>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pic>
        <p:nvPicPr>
          <p:cNvPr id="88" name="Picture 87"/>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textruta 5"/>
          <p:cNvSpPr txBox="1"/>
          <p:nvPr/>
        </p:nvSpPr>
        <p:spPr>
          <a:xfrm>
            <a:off x="357158" y="214290"/>
            <a:ext cx="3714776" cy="400110"/>
          </a:xfrm>
          <a:prstGeom prst="rect">
            <a:avLst/>
          </a:prstGeom>
          <a:noFill/>
        </p:spPr>
        <p:txBody>
          <a:bodyPr wrap="square" rtlCol="0">
            <a:spAutoFit/>
          </a:bodyPr>
          <a:lstStyle>
            <a:defPPr>
              <a:defRPr lang="sv-SE"/>
            </a:defPPr>
            <a:lvl1pPr>
              <a:defRPr sz="2000" b="1">
                <a:solidFill>
                  <a:srgbClr val="E90118"/>
                </a:solidFill>
                <a:latin typeface="Times New Roman" pitchFamily="18" charset="0"/>
                <a:cs typeface="Times New Roman" pitchFamily="18" charset="0"/>
              </a:defRPr>
            </a:lvl1pPr>
          </a:lstStyle>
          <a:p>
            <a:r>
              <a:rPr lang="sv-SE" dirty="0"/>
              <a:t>Syfte: Power play</a:t>
            </a:r>
          </a:p>
        </p:txBody>
      </p:sp>
      <p:sp>
        <p:nvSpPr>
          <p:cNvPr id="7" name="textruta 6"/>
          <p:cNvSpPr txBox="1"/>
          <p:nvPr/>
        </p:nvSpPr>
        <p:spPr>
          <a:xfrm>
            <a:off x="4714876" y="1556792"/>
            <a:ext cx="4143404" cy="2092881"/>
          </a:xfrm>
          <a:prstGeom prst="rect">
            <a:avLst/>
          </a:prstGeom>
          <a:noFill/>
        </p:spPr>
        <p:txBody>
          <a:bodyPr wrap="square" rtlCol="0">
            <a:spAutoFit/>
          </a:bodyPr>
          <a:lstStyle/>
          <a:p>
            <a:r>
              <a:rPr lang="sv-SE" sz="1600" dirty="0"/>
              <a:t>1. Denna variant överbelastar en sida på motståndarnas BP.  Man styr ifrån den övre skytten, övriga skyttar behöver ha snabba skott då det inte ges mycket tid.  Spelaren i slottet skall vara mycket rörlig, medans den framför mål skall stå statiskt för att ”låsa” en motståndare.</a:t>
            </a:r>
          </a:p>
          <a:p>
            <a:pPr lvl="0"/>
            <a:endParaRPr lang="sv-SE" dirty="0">
              <a:solidFill>
                <a:schemeClr val="bg1">
                  <a:lumMod val="50000"/>
                </a:schemeClr>
              </a:solidFill>
            </a:endParaRPr>
          </a:p>
        </p:txBody>
      </p:sp>
      <p:sp>
        <p:nvSpPr>
          <p:cNvPr id="8" name="textruta 7"/>
          <p:cNvSpPr txBox="1"/>
          <p:nvPr/>
        </p:nvSpPr>
        <p:spPr>
          <a:xfrm>
            <a:off x="4714876" y="3914246"/>
            <a:ext cx="4286280" cy="1077218"/>
          </a:xfrm>
          <a:prstGeom prst="rect">
            <a:avLst/>
          </a:prstGeom>
          <a:noFill/>
        </p:spPr>
        <p:txBody>
          <a:bodyPr wrap="square" rtlCol="0">
            <a:spAutoFit/>
          </a:bodyPr>
          <a:lstStyle/>
          <a:p>
            <a:pPr lvl="0"/>
            <a:r>
              <a:rPr lang="sv-SE" sz="1600" dirty="0"/>
              <a:t>2. Har man många bra skyttar så funkar denna uppställning mycket bra. Man får fyra skyttar som samtliga kan ges bra skottlägen. Spelaren framför mål har till huvuduppgift att störa målvakten</a:t>
            </a:r>
            <a:endParaRPr lang="sv-SE" dirty="0"/>
          </a:p>
        </p:txBody>
      </p:sp>
      <p:pic>
        <p:nvPicPr>
          <p:cNvPr id="9" name="Bildobjekt 8" descr="Boll.png"/>
          <p:cNvPicPr>
            <a:picLocks noChangeAspect="1"/>
          </p:cNvPicPr>
          <p:nvPr/>
        </p:nvPicPr>
        <p:blipFill>
          <a:blip r:embed="rId3" cstate="print"/>
          <a:stretch>
            <a:fillRect/>
          </a:stretch>
        </p:blipFill>
        <p:spPr>
          <a:xfrm>
            <a:off x="3714744" y="4714884"/>
            <a:ext cx="60955" cy="85337"/>
          </a:xfrm>
          <a:prstGeom prst="rect">
            <a:avLst/>
          </a:prstGeom>
        </p:spPr>
      </p:pic>
      <p:sp>
        <p:nvSpPr>
          <p:cNvPr id="10" name="Multiplicera 9"/>
          <p:cNvSpPr/>
          <p:nvPr/>
        </p:nvSpPr>
        <p:spPr>
          <a:xfrm flipV="1">
            <a:off x="2571736" y="328612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1" name="Multiplicera 10"/>
          <p:cNvSpPr/>
          <p:nvPr/>
        </p:nvSpPr>
        <p:spPr>
          <a:xfrm flipV="1">
            <a:off x="3929058" y="271462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2" name="Bildobjekt 11" descr="Boll.png"/>
          <p:cNvPicPr>
            <a:picLocks noChangeAspect="1"/>
          </p:cNvPicPr>
          <p:nvPr/>
        </p:nvPicPr>
        <p:blipFill>
          <a:blip r:embed="rId3" cstate="print"/>
          <a:stretch>
            <a:fillRect/>
          </a:stretch>
        </p:blipFill>
        <p:spPr>
          <a:xfrm>
            <a:off x="3857620" y="2786058"/>
            <a:ext cx="60955" cy="85337"/>
          </a:xfrm>
          <a:prstGeom prst="rect">
            <a:avLst/>
          </a:prstGeom>
        </p:spPr>
      </p:pic>
      <p:sp>
        <p:nvSpPr>
          <p:cNvPr id="13" name="Ellips 12"/>
          <p:cNvSpPr/>
          <p:nvPr/>
        </p:nvSpPr>
        <p:spPr>
          <a:xfrm>
            <a:off x="2071670" y="200024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4" name="Ellips 13"/>
          <p:cNvSpPr/>
          <p:nvPr/>
        </p:nvSpPr>
        <p:spPr>
          <a:xfrm>
            <a:off x="2571736" y="2643182"/>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5" name="Multiplicera 14"/>
          <p:cNvSpPr/>
          <p:nvPr/>
        </p:nvSpPr>
        <p:spPr>
          <a:xfrm flipV="1">
            <a:off x="4000496" y="171448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Multiplicera 15"/>
          <p:cNvSpPr/>
          <p:nvPr/>
        </p:nvSpPr>
        <p:spPr>
          <a:xfrm flipV="1">
            <a:off x="2428860" y="178592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7" name="Multiplicera 16"/>
          <p:cNvSpPr/>
          <p:nvPr/>
        </p:nvSpPr>
        <p:spPr>
          <a:xfrm flipV="1">
            <a:off x="2357422" y="121442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8" name="Ellips 17"/>
          <p:cNvSpPr/>
          <p:nvPr/>
        </p:nvSpPr>
        <p:spPr>
          <a:xfrm>
            <a:off x="3071802" y="171448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9" name="Ellips 18"/>
          <p:cNvSpPr/>
          <p:nvPr/>
        </p:nvSpPr>
        <p:spPr>
          <a:xfrm>
            <a:off x="2500298" y="1142984"/>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20" name="Rak 19"/>
          <p:cNvCxnSpPr/>
          <p:nvPr/>
        </p:nvCxnSpPr>
        <p:spPr>
          <a:xfrm rot="5400000" flipH="1" flipV="1">
            <a:off x="4000496" y="2357430"/>
            <a:ext cx="142876" cy="0"/>
          </a:xfrm>
          <a:prstGeom prst="line">
            <a:avLst/>
          </a:prstGeom>
        </p:spPr>
        <p:style>
          <a:lnRef idx="1">
            <a:schemeClr val="dk1"/>
          </a:lnRef>
          <a:fillRef idx="0">
            <a:schemeClr val="dk1"/>
          </a:fillRef>
          <a:effectRef idx="0">
            <a:schemeClr val="dk1"/>
          </a:effectRef>
          <a:fontRef idx="minor">
            <a:schemeClr val="tx1"/>
          </a:fontRef>
        </p:style>
      </p:cxnSp>
      <p:cxnSp>
        <p:nvCxnSpPr>
          <p:cNvPr id="21" name="Rak 20"/>
          <p:cNvCxnSpPr/>
          <p:nvPr/>
        </p:nvCxnSpPr>
        <p:spPr>
          <a:xfrm rot="5400000" flipH="1" flipV="1">
            <a:off x="4000495" y="2643182"/>
            <a:ext cx="142876" cy="0"/>
          </a:xfrm>
          <a:prstGeom prst="line">
            <a:avLst/>
          </a:prstGeom>
        </p:spPr>
        <p:style>
          <a:lnRef idx="1">
            <a:schemeClr val="dk1"/>
          </a:lnRef>
          <a:fillRef idx="0">
            <a:schemeClr val="dk1"/>
          </a:fillRef>
          <a:effectRef idx="0">
            <a:schemeClr val="dk1"/>
          </a:effectRef>
          <a:fontRef idx="minor">
            <a:schemeClr val="tx1"/>
          </a:fontRef>
        </p:style>
      </p:cxnSp>
      <p:cxnSp>
        <p:nvCxnSpPr>
          <p:cNvPr id="22" name="Rak 21"/>
          <p:cNvCxnSpPr/>
          <p:nvPr/>
        </p:nvCxnSpPr>
        <p:spPr>
          <a:xfrm rot="5400000" flipH="1" flipV="1">
            <a:off x="4000496" y="2071678"/>
            <a:ext cx="142876" cy="0"/>
          </a:xfrm>
          <a:prstGeom prst="line">
            <a:avLst/>
          </a:prstGeom>
        </p:spPr>
        <p:style>
          <a:lnRef idx="1">
            <a:schemeClr val="dk1"/>
          </a:lnRef>
          <a:fillRef idx="0">
            <a:schemeClr val="dk1"/>
          </a:fillRef>
          <a:effectRef idx="0">
            <a:schemeClr val="dk1"/>
          </a:effectRef>
          <a:fontRef idx="minor">
            <a:schemeClr val="tx1"/>
          </a:fontRef>
        </p:style>
      </p:cxnSp>
      <p:cxnSp>
        <p:nvCxnSpPr>
          <p:cNvPr id="23" name="Rak 22"/>
          <p:cNvCxnSpPr/>
          <p:nvPr/>
        </p:nvCxnSpPr>
        <p:spPr>
          <a:xfrm flipV="1">
            <a:off x="3857620" y="1928802"/>
            <a:ext cx="142876" cy="71438"/>
          </a:xfrm>
          <a:prstGeom prst="line">
            <a:avLst/>
          </a:prstGeom>
        </p:spPr>
        <p:style>
          <a:lnRef idx="1">
            <a:schemeClr val="dk1"/>
          </a:lnRef>
          <a:fillRef idx="0">
            <a:schemeClr val="dk1"/>
          </a:fillRef>
          <a:effectRef idx="0">
            <a:schemeClr val="dk1"/>
          </a:effectRef>
          <a:fontRef idx="minor">
            <a:schemeClr val="tx1"/>
          </a:fontRef>
        </p:style>
      </p:cxnSp>
      <p:cxnSp>
        <p:nvCxnSpPr>
          <p:cNvPr id="24" name="Rak 23"/>
          <p:cNvCxnSpPr/>
          <p:nvPr/>
        </p:nvCxnSpPr>
        <p:spPr>
          <a:xfrm flipV="1">
            <a:off x="3643306" y="2071678"/>
            <a:ext cx="142876" cy="71438"/>
          </a:xfrm>
          <a:prstGeom prst="line">
            <a:avLst/>
          </a:prstGeom>
        </p:spPr>
        <p:style>
          <a:lnRef idx="1">
            <a:schemeClr val="dk1"/>
          </a:lnRef>
          <a:fillRef idx="0">
            <a:schemeClr val="dk1"/>
          </a:fillRef>
          <a:effectRef idx="0">
            <a:schemeClr val="dk1"/>
          </a:effectRef>
          <a:fontRef idx="minor">
            <a:schemeClr val="tx1"/>
          </a:fontRef>
        </p:style>
      </p:cxnSp>
      <p:cxnSp>
        <p:nvCxnSpPr>
          <p:cNvPr id="25" name="Rak pil 24"/>
          <p:cNvCxnSpPr/>
          <p:nvPr/>
        </p:nvCxnSpPr>
        <p:spPr>
          <a:xfrm>
            <a:off x="2500298" y="2143116"/>
            <a:ext cx="357190" cy="28575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6" name="Rak 25"/>
          <p:cNvCxnSpPr/>
          <p:nvPr/>
        </p:nvCxnSpPr>
        <p:spPr>
          <a:xfrm flipV="1">
            <a:off x="3357554" y="2214554"/>
            <a:ext cx="142876" cy="71438"/>
          </a:xfrm>
          <a:prstGeom prst="line">
            <a:avLst/>
          </a:prstGeom>
        </p:spPr>
        <p:style>
          <a:lnRef idx="1">
            <a:schemeClr val="dk1"/>
          </a:lnRef>
          <a:fillRef idx="0">
            <a:schemeClr val="dk1"/>
          </a:fillRef>
          <a:effectRef idx="0">
            <a:schemeClr val="dk1"/>
          </a:effectRef>
          <a:fontRef idx="minor">
            <a:schemeClr val="tx1"/>
          </a:fontRef>
        </p:style>
      </p:cxnSp>
      <p:cxnSp>
        <p:nvCxnSpPr>
          <p:cNvPr id="27" name="Rak 26"/>
          <p:cNvCxnSpPr/>
          <p:nvPr/>
        </p:nvCxnSpPr>
        <p:spPr>
          <a:xfrm flipV="1">
            <a:off x="3143240" y="2357430"/>
            <a:ext cx="142876" cy="71438"/>
          </a:xfrm>
          <a:prstGeom prst="line">
            <a:avLst/>
          </a:prstGeom>
        </p:spPr>
        <p:style>
          <a:lnRef idx="1">
            <a:schemeClr val="dk1"/>
          </a:lnRef>
          <a:fillRef idx="0">
            <a:schemeClr val="dk1"/>
          </a:fillRef>
          <a:effectRef idx="0">
            <a:schemeClr val="dk1"/>
          </a:effectRef>
          <a:fontRef idx="minor">
            <a:schemeClr val="tx1"/>
          </a:fontRef>
        </p:style>
      </p:cxnSp>
      <p:sp>
        <p:nvSpPr>
          <p:cNvPr id="28" name="Ned 27"/>
          <p:cNvSpPr/>
          <p:nvPr/>
        </p:nvSpPr>
        <p:spPr>
          <a:xfrm rot="-840000" flipV="1">
            <a:off x="2857488" y="2071678"/>
            <a:ext cx="285752" cy="357190"/>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9" name="Multiplicera 28"/>
          <p:cNvSpPr/>
          <p:nvPr/>
        </p:nvSpPr>
        <p:spPr>
          <a:xfrm flipV="1">
            <a:off x="1357290" y="371475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0" name="Multiplicera 29"/>
          <p:cNvSpPr/>
          <p:nvPr/>
        </p:nvSpPr>
        <p:spPr>
          <a:xfrm flipV="1">
            <a:off x="3500430" y="364331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1" name="Multiplicera 30"/>
          <p:cNvSpPr/>
          <p:nvPr/>
        </p:nvSpPr>
        <p:spPr>
          <a:xfrm flipV="1">
            <a:off x="3929058" y="457200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2" name="Multiplicera 31"/>
          <p:cNvSpPr/>
          <p:nvPr/>
        </p:nvSpPr>
        <p:spPr>
          <a:xfrm flipV="1">
            <a:off x="714348" y="471488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3" name="Multiplicera 32"/>
          <p:cNvSpPr/>
          <p:nvPr/>
        </p:nvSpPr>
        <p:spPr>
          <a:xfrm flipV="1">
            <a:off x="2357422" y="550070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34" name="Rak pil 33"/>
          <p:cNvCxnSpPr/>
          <p:nvPr/>
        </p:nvCxnSpPr>
        <p:spPr>
          <a:xfrm rot="10800000" flipV="1">
            <a:off x="2357422" y="3786190"/>
            <a:ext cx="1071570"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5" name="Rak pil 34"/>
          <p:cNvCxnSpPr/>
          <p:nvPr/>
        </p:nvCxnSpPr>
        <p:spPr>
          <a:xfrm>
            <a:off x="1000100" y="4929198"/>
            <a:ext cx="1214446" cy="92869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6" name="Rak pil 35"/>
          <p:cNvCxnSpPr/>
          <p:nvPr/>
        </p:nvCxnSpPr>
        <p:spPr>
          <a:xfrm rot="5400000">
            <a:off x="785786" y="3929066"/>
            <a:ext cx="357190" cy="35719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7" name="Rak 36"/>
          <p:cNvCxnSpPr/>
          <p:nvPr/>
        </p:nvCxnSpPr>
        <p:spPr>
          <a:xfrm rot="10800000">
            <a:off x="3571868" y="4572008"/>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38" name="Rak 37"/>
          <p:cNvCxnSpPr/>
          <p:nvPr/>
        </p:nvCxnSpPr>
        <p:spPr>
          <a:xfrm rot="10800000">
            <a:off x="3214679" y="4429132"/>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39" name="Rak 38"/>
          <p:cNvCxnSpPr/>
          <p:nvPr/>
        </p:nvCxnSpPr>
        <p:spPr>
          <a:xfrm rot="10800000">
            <a:off x="2285984" y="4000504"/>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40" name="Rak 39"/>
          <p:cNvCxnSpPr/>
          <p:nvPr/>
        </p:nvCxnSpPr>
        <p:spPr>
          <a:xfrm rot="10800000">
            <a:off x="2571736" y="4143380"/>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41" name="Rak 40"/>
          <p:cNvCxnSpPr/>
          <p:nvPr/>
        </p:nvCxnSpPr>
        <p:spPr>
          <a:xfrm rot="10800000">
            <a:off x="2857488" y="4286256"/>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42" name="Rak 41"/>
          <p:cNvCxnSpPr/>
          <p:nvPr/>
        </p:nvCxnSpPr>
        <p:spPr>
          <a:xfrm flipV="1">
            <a:off x="857224" y="4357694"/>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43" name="Rak 42"/>
          <p:cNvCxnSpPr/>
          <p:nvPr/>
        </p:nvCxnSpPr>
        <p:spPr>
          <a:xfrm flipV="1">
            <a:off x="1142976" y="4214818"/>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44" name="Rak 43"/>
          <p:cNvCxnSpPr/>
          <p:nvPr/>
        </p:nvCxnSpPr>
        <p:spPr>
          <a:xfrm flipV="1">
            <a:off x="1500166" y="4071942"/>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45" name="Rak 44"/>
          <p:cNvCxnSpPr/>
          <p:nvPr/>
        </p:nvCxnSpPr>
        <p:spPr>
          <a:xfrm flipV="1">
            <a:off x="1928794" y="3929066"/>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46" name="Rak pil 45"/>
          <p:cNvCxnSpPr/>
          <p:nvPr/>
        </p:nvCxnSpPr>
        <p:spPr>
          <a:xfrm rot="5400000" flipH="1" flipV="1">
            <a:off x="2250265" y="5179231"/>
            <a:ext cx="50006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7" name="Rak 46"/>
          <p:cNvCxnSpPr/>
          <p:nvPr/>
        </p:nvCxnSpPr>
        <p:spPr>
          <a:xfrm>
            <a:off x="857224" y="4500570"/>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48" name="Rak 47"/>
          <p:cNvCxnSpPr/>
          <p:nvPr/>
        </p:nvCxnSpPr>
        <p:spPr>
          <a:xfrm>
            <a:off x="1214414" y="4572008"/>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49" name="Rak 48"/>
          <p:cNvCxnSpPr/>
          <p:nvPr/>
        </p:nvCxnSpPr>
        <p:spPr>
          <a:xfrm>
            <a:off x="1571604" y="4643446"/>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50" name="Rak 49"/>
          <p:cNvCxnSpPr/>
          <p:nvPr/>
        </p:nvCxnSpPr>
        <p:spPr>
          <a:xfrm>
            <a:off x="1928794" y="4714884"/>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51" name="Rak 50"/>
          <p:cNvCxnSpPr/>
          <p:nvPr/>
        </p:nvCxnSpPr>
        <p:spPr>
          <a:xfrm>
            <a:off x="2285984" y="4786322"/>
            <a:ext cx="214314" cy="71438"/>
          </a:xfrm>
          <a:prstGeom prst="line">
            <a:avLst/>
          </a:prstGeom>
        </p:spPr>
        <p:style>
          <a:lnRef idx="1">
            <a:schemeClr val="dk1"/>
          </a:lnRef>
          <a:fillRef idx="0">
            <a:schemeClr val="dk1"/>
          </a:fillRef>
          <a:effectRef idx="0">
            <a:schemeClr val="dk1"/>
          </a:effectRef>
          <a:fontRef idx="minor">
            <a:schemeClr val="tx1"/>
          </a:fontRef>
        </p:style>
      </p:cxnSp>
      <p:sp>
        <p:nvSpPr>
          <p:cNvPr id="52" name="Ned 51"/>
          <p:cNvSpPr/>
          <p:nvPr/>
        </p:nvSpPr>
        <p:spPr>
          <a:xfrm>
            <a:off x="2571736" y="5000636"/>
            <a:ext cx="285752" cy="357190"/>
          </a:xfrm>
          <a:prstGeom prst="downArrow">
            <a:avLst/>
          </a:prstGeom>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54" name="Picture 53"/>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ruta 3"/>
          <p:cNvSpPr txBox="1"/>
          <p:nvPr/>
        </p:nvSpPr>
        <p:spPr>
          <a:xfrm>
            <a:off x="251520" y="1381993"/>
            <a:ext cx="8643966" cy="3847207"/>
          </a:xfrm>
          <a:prstGeom prst="rect">
            <a:avLst/>
          </a:prstGeom>
          <a:noFill/>
        </p:spPr>
        <p:txBody>
          <a:bodyPr wrap="square" rtlCol="0">
            <a:spAutoFit/>
          </a:bodyPr>
          <a:lstStyle/>
          <a:p>
            <a:r>
              <a:rPr lang="sv-SE" sz="1400" b="1" dirty="0"/>
              <a:t>16 år</a:t>
            </a:r>
          </a:p>
          <a:p>
            <a:r>
              <a:rPr lang="sv-SE" sz="1400" dirty="0"/>
              <a:t> </a:t>
            </a:r>
            <a:endParaRPr lang="sv-SE" sz="1200" dirty="0"/>
          </a:p>
          <a:p>
            <a:r>
              <a:rPr lang="sv-SE" sz="1200" u="sng" dirty="0"/>
              <a:t>Du som ledare:</a:t>
            </a:r>
            <a:endParaRPr lang="sv-SE" sz="1200" dirty="0"/>
          </a:p>
          <a:p>
            <a:r>
              <a:rPr lang="sv-SE" sz="1200" dirty="0"/>
              <a:t>Från och med 16år så fyller vi inte på med mer övningar i röda tråden. Som tränare har du nu en bra</a:t>
            </a:r>
          </a:p>
          <a:p>
            <a:r>
              <a:rPr lang="sv-SE" sz="1200" dirty="0"/>
              <a:t>bank sedan tidigare och  bör därför kunna bygga egna övningar åt din spelare.</a:t>
            </a:r>
          </a:p>
          <a:p>
            <a:r>
              <a:rPr lang="sv-SE" sz="1200" dirty="0"/>
              <a:t> </a:t>
            </a:r>
          </a:p>
          <a:p>
            <a:r>
              <a:rPr lang="sv-SE" sz="1200" u="sng" dirty="0"/>
              <a:t>Viktiga träningsmoment:</a:t>
            </a:r>
            <a:endParaRPr lang="sv-SE" sz="1200" dirty="0"/>
          </a:p>
          <a:p>
            <a:pPr lvl="0"/>
            <a:r>
              <a:rPr lang="sv-SE" sz="1200" dirty="0"/>
              <a:t>Total</a:t>
            </a:r>
          </a:p>
          <a:p>
            <a:r>
              <a:rPr lang="sv-SE" sz="1200" dirty="0"/>
              <a:t> </a:t>
            </a:r>
          </a:p>
          <a:p>
            <a:r>
              <a:rPr lang="sv-SE" sz="1200" u="sng" dirty="0" err="1"/>
              <a:t>Fys</a:t>
            </a:r>
            <a:r>
              <a:rPr lang="sv-SE" sz="1200" dirty="0"/>
              <a:t>:</a:t>
            </a:r>
          </a:p>
          <a:p>
            <a:pPr lvl="0"/>
            <a:r>
              <a:rPr lang="sv-SE" sz="1200" dirty="0"/>
              <a:t>Allsidig</a:t>
            </a:r>
          </a:p>
          <a:p>
            <a:pPr lvl="0"/>
            <a:r>
              <a:rPr lang="sv-SE" sz="1200" dirty="0"/>
              <a:t>Introduktion av vikter</a:t>
            </a:r>
          </a:p>
          <a:p>
            <a:r>
              <a:rPr lang="sv-SE" sz="1200" dirty="0"/>
              <a:t> </a:t>
            </a:r>
          </a:p>
          <a:p>
            <a:r>
              <a:rPr lang="sv-SE" sz="1200" u="sng" dirty="0" err="1"/>
              <a:t>Uppvärming</a:t>
            </a:r>
            <a:r>
              <a:rPr lang="sv-SE" sz="1200" u="sng" dirty="0"/>
              <a:t> &amp; </a:t>
            </a:r>
            <a:r>
              <a:rPr lang="sv-SE" sz="1200" u="sng" dirty="0" err="1"/>
              <a:t>nervarvning</a:t>
            </a:r>
            <a:r>
              <a:rPr lang="sv-SE" sz="1200" u="sng" dirty="0"/>
              <a:t>:</a:t>
            </a:r>
            <a:endParaRPr lang="sv-SE" sz="1200" dirty="0"/>
          </a:p>
          <a:p>
            <a:r>
              <a:rPr lang="sv-SE" sz="1200" dirty="0"/>
              <a:t>Löpning och stretching</a:t>
            </a:r>
          </a:p>
          <a:p>
            <a:r>
              <a:rPr lang="sv-SE" sz="1200" dirty="0"/>
              <a:t> </a:t>
            </a:r>
          </a:p>
          <a:p>
            <a:r>
              <a:rPr lang="sv-SE" sz="1200" u="sng" dirty="0"/>
              <a:t>Sisu </a:t>
            </a:r>
            <a:r>
              <a:rPr lang="sv-SE" sz="1200" u="sng" dirty="0" err="1"/>
              <a:t>projeket</a:t>
            </a:r>
            <a:r>
              <a:rPr lang="sv-SE" sz="1200" u="sng" dirty="0"/>
              <a:t>:</a:t>
            </a:r>
            <a:endParaRPr lang="sv-SE" sz="1200" dirty="0"/>
          </a:p>
          <a:p>
            <a:r>
              <a:rPr lang="sv-SE" sz="1200" i="1" dirty="0"/>
              <a:t>Ledarledda spelarråd</a:t>
            </a:r>
            <a:r>
              <a:rPr lang="sv-SE" sz="1200" dirty="0"/>
              <a:t> (4gånger/sesång, gärna på träningstid.)</a:t>
            </a:r>
          </a:p>
          <a:p>
            <a:r>
              <a:rPr lang="sv-SE" sz="1200" dirty="0"/>
              <a:t>Vad är ett spelarråd? Vilka frågor är intressanta på ett sådant möte?</a:t>
            </a:r>
          </a:p>
          <a:p>
            <a:r>
              <a:rPr lang="sv-SE" sz="1200" dirty="0"/>
              <a:t>Vad skall man äta och dricka som innebandyspelare?</a:t>
            </a:r>
          </a:p>
        </p:txBody>
      </p:sp>
      <p:pic>
        <p:nvPicPr>
          <p:cNvPr id="5" name="Picture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ruta 3"/>
          <p:cNvSpPr txBox="1"/>
          <p:nvPr/>
        </p:nvSpPr>
        <p:spPr>
          <a:xfrm>
            <a:off x="251520" y="1197327"/>
            <a:ext cx="8643966" cy="4031873"/>
          </a:xfrm>
          <a:prstGeom prst="rect">
            <a:avLst/>
          </a:prstGeom>
          <a:noFill/>
        </p:spPr>
        <p:txBody>
          <a:bodyPr wrap="square" rtlCol="0">
            <a:spAutoFit/>
          </a:bodyPr>
          <a:lstStyle/>
          <a:p>
            <a:r>
              <a:rPr lang="sv-SE" sz="1400" b="1" dirty="0"/>
              <a:t>Junior</a:t>
            </a:r>
          </a:p>
          <a:p>
            <a:r>
              <a:rPr lang="sv-SE" sz="1400" dirty="0"/>
              <a:t> </a:t>
            </a:r>
          </a:p>
          <a:p>
            <a:r>
              <a:rPr lang="sv-SE" sz="1200" dirty="0"/>
              <a:t>Vad gäller träning så är det på juniornivå samma som för seniorer. Med den skillnaden att en junior </a:t>
            </a:r>
          </a:p>
          <a:p>
            <a:r>
              <a:rPr lang="sv-SE" sz="1200" dirty="0"/>
              <a:t>oftast inte har samma taktiska kunskap.</a:t>
            </a:r>
          </a:p>
          <a:p>
            <a:r>
              <a:rPr lang="sv-SE" sz="1200" dirty="0"/>
              <a:t>Som ledare gäller samma sak fast det är viktigt att ha i åtanke att en 18åring inte är vuxen. Vi behandlar dem ofta som det </a:t>
            </a:r>
          </a:p>
          <a:p>
            <a:r>
              <a:rPr lang="sv-SE" sz="1200" dirty="0"/>
              <a:t>vilket vi  kanske inte bör i alla lägen. Det går dock inte nog att påpeka hur  viktigt det är att de trots allt inte är färdigutvecklade </a:t>
            </a:r>
          </a:p>
          <a:p>
            <a:r>
              <a:rPr lang="sv-SE" sz="1200" dirty="0"/>
              <a:t>och därför inte kommer att agera ”vuxet”.</a:t>
            </a:r>
          </a:p>
          <a:p>
            <a:r>
              <a:rPr lang="sv-SE" sz="1200" dirty="0"/>
              <a:t> </a:t>
            </a:r>
          </a:p>
          <a:p>
            <a:r>
              <a:rPr lang="sv-SE" sz="1200" u="sng" dirty="0"/>
              <a:t>Viktiga träningsmoment:</a:t>
            </a:r>
            <a:endParaRPr lang="sv-SE" sz="1200" dirty="0"/>
          </a:p>
          <a:p>
            <a:pPr lvl="0"/>
            <a:r>
              <a:rPr lang="sv-SE" sz="1200" dirty="0"/>
              <a:t>Total</a:t>
            </a:r>
          </a:p>
          <a:p>
            <a:r>
              <a:rPr lang="sv-SE" sz="1200" dirty="0"/>
              <a:t> </a:t>
            </a:r>
          </a:p>
          <a:p>
            <a:r>
              <a:rPr lang="sv-SE" sz="1200" u="sng" dirty="0" err="1"/>
              <a:t>Fys</a:t>
            </a:r>
            <a:r>
              <a:rPr lang="sv-SE" sz="1200" dirty="0"/>
              <a:t>:</a:t>
            </a:r>
          </a:p>
          <a:p>
            <a:pPr lvl="0"/>
            <a:r>
              <a:rPr lang="sv-SE" sz="1200" dirty="0"/>
              <a:t>Allsidig</a:t>
            </a:r>
          </a:p>
          <a:p>
            <a:pPr lvl="0"/>
            <a:r>
              <a:rPr lang="sv-SE" sz="1200" dirty="0"/>
              <a:t>Vikter och kroppen</a:t>
            </a:r>
          </a:p>
          <a:p>
            <a:r>
              <a:rPr lang="sv-SE" sz="1200" dirty="0"/>
              <a:t> </a:t>
            </a:r>
          </a:p>
          <a:p>
            <a:r>
              <a:rPr lang="sv-SE" sz="1200" u="sng" dirty="0" err="1"/>
              <a:t>Uppvärming</a:t>
            </a:r>
            <a:r>
              <a:rPr lang="sv-SE" sz="1200" u="sng" dirty="0"/>
              <a:t> &amp; </a:t>
            </a:r>
            <a:r>
              <a:rPr lang="sv-SE" sz="1200" u="sng" dirty="0" err="1"/>
              <a:t>nervarvning</a:t>
            </a:r>
            <a:r>
              <a:rPr lang="sv-SE" sz="1200" u="sng" dirty="0"/>
              <a:t>:</a:t>
            </a:r>
            <a:endParaRPr lang="sv-SE" sz="1200" dirty="0"/>
          </a:p>
          <a:p>
            <a:r>
              <a:rPr lang="sv-SE" sz="1200" dirty="0"/>
              <a:t>Löpning och stretching</a:t>
            </a:r>
          </a:p>
          <a:p>
            <a:endParaRPr lang="sv-SE" sz="1200" dirty="0"/>
          </a:p>
          <a:p>
            <a:r>
              <a:rPr lang="sv-SE" sz="1200" dirty="0"/>
              <a:t> </a:t>
            </a:r>
          </a:p>
          <a:p>
            <a:r>
              <a:rPr lang="sv-SE" sz="1200" u="sng" dirty="0"/>
              <a:t>Sisu </a:t>
            </a:r>
            <a:r>
              <a:rPr lang="sv-SE" sz="1200" u="sng" dirty="0" err="1"/>
              <a:t>projeket</a:t>
            </a:r>
            <a:r>
              <a:rPr lang="sv-SE" sz="1200" u="sng" dirty="0"/>
              <a:t>:</a:t>
            </a:r>
            <a:endParaRPr lang="sv-SE" sz="1200" dirty="0"/>
          </a:p>
          <a:p>
            <a:r>
              <a:rPr lang="sv-SE" sz="1200" i="1" dirty="0"/>
              <a:t>Spelarråd</a:t>
            </a:r>
            <a:r>
              <a:rPr lang="sv-SE" sz="1200" dirty="0"/>
              <a:t> </a:t>
            </a:r>
          </a:p>
        </p:txBody>
      </p:sp>
      <p:pic>
        <p:nvPicPr>
          <p:cNvPr id="5" name="Picture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285720" y="642918"/>
            <a:ext cx="4214842" cy="6000792"/>
          </a:xfrm>
          <a:prstGeom prst="rect">
            <a:avLst/>
          </a:prstGeom>
          <a:ln w="190500" cap="sq">
            <a:solidFill>
              <a:srgbClr val="000000"/>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textruta 5"/>
          <p:cNvSpPr txBox="1"/>
          <p:nvPr/>
        </p:nvSpPr>
        <p:spPr>
          <a:xfrm>
            <a:off x="357158" y="214290"/>
            <a:ext cx="3714776" cy="400110"/>
          </a:xfrm>
          <a:prstGeom prst="rect">
            <a:avLst/>
          </a:prstGeom>
          <a:noFill/>
        </p:spPr>
        <p:txBody>
          <a:bodyPr wrap="square" rtlCol="0">
            <a:spAutoFit/>
          </a:bodyPr>
          <a:lstStyle>
            <a:defPPr>
              <a:defRPr lang="sv-SE"/>
            </a:defPPr>
            <a:lvl1pPr>
              <a:defRPr sz="2000" b="1">
                <a:solidFill>
                  <a:srgbClr val="E90118"/>
                </a:solidFill>
                <a:latin typeface="Times New Roman" pitchFamily="18" charset="0"/>
                <a:cs typeface="Times New Roman" pitchFamily="18" charset="0"/>
              </a:defRPr>
            </a:lvl1pPr>
          </a:lstStyle>
          <a:p>
            <a:r>
              <a:rPr lang="sv-SE" dirty="0"/>
              <a:t>Syfte:  Snabbhet</a:t>
            </a:r>
          </a:p>
        </p:txBody>
      </p:sp>
      <p:sp>
        <p:nvSpPr>
          <p:cNvPr id="7" name="textruta 6"/>
          <p:cNvSpPr txBox="1"/>
          <p:nvPr/>
        </p:nvSpPr>
        <p:spPr>
          <a:xfrm>
            <a:off x="4714876" y="1414512"/>
            <a:ext cx="4214842" cy="4462760"/>
          </a:xfrm>
          <a:prstGeom prst="rect">
            <a:avLst/>
          </a:prstGeom>
          <a:noFill/>
        </p:spPr>
        <p:txBody>
          <a:bodyPr wrap="square" rtlCol="0">
            <a:spAutoFit/>
          </a:bodyPr>
          <a:lstStyle/>
          <a:p>
            <a:r>
              <a:rPr lang="sv-SE" sz="1600" dirty="0">
                <a:solidFill>
                  <a:srgbClr val="000000"/>
                </a:solidFill>
              </a:rPr>
              <a:t>1. Spelarna springer från ledet till</a:t>
            </a:r>
          </a:p>
          <a:p>
            <a:pPr marL="342900" indent="-342900"/>
            <a:r>
              <a:rPr lang="sv-SE" sz="1600" dirty="0">
                <a:solidFill>
                  <a:srgbClr val="000000"/>
                </a:solidFill>
              </a:rPr>
              <a:t>det andra utan boll men med</a:t>
            </a:r>
            <a:endParaRPr lang="sv-SE" sz="1600" dirty="0">
              <a:solidFill>
                <a:srgbClr val="FFFFFF"/>
              </a:solidFill>
            </a:endParaRPr>
          </a:p>
          <a:p>
            <a:pPr marL="342900" indent="-342900"/>
            <a:r>
              <a:rPr lang="sv-SE" sz="1600" dirty="0">
                <a:solidFill>
                  <a:srgbClr val="000000"/>
                </a:solidFill>
              </a:rPr>
              <a:t>klubba och växlar genom att klappa</a:t>
            </a:r>
          </a:p>
          <a:p>
            <a:pPr marL="342900" indent="-342900"/>
            <a:r>
              <a:rPr lang="sv-SE" sz="1600" dirty="0">
                <a:solidFill>
                  <a:srgbClr val="000000"/>
                </a:solidFill>
              </a:rPr>
              <a:t>nästa spelare i handen. </a:t>
            </a:r>
          </a:p>
          <a:p>
            <a:endParaRPr lang="sv-SE" sz="1600" dirty="0">
              <a:solidFill>
                <a:srgbClr val="000000"/>
              </a:solidFill>
            </a:endParaRPr>
          </a:p>
          <a:p>
            <a:r>
              <a:rPr lang="sv-SE" sz="1600" dirty="0">
                <a:solidFill>
                  <a:srgbClr val="000000"/>
                </a:solidFill>
              </a:rPr>
              <a:t>Staffeter är ett bra sätt att smyga in snabbhets träning på träningspassen. De går att alternera på flera sätt med eller utan boll. </a:t>
            </a:r>
          </a:p>
          <a:p>
            <a:r>
              <a:rPr lang="sv-SE" sz="1600" dirty="0">
                <a:solidFill>
                  <a:srgbClr val="000000"/>
                </a:solidFill>
              </a:rPr>
              <a:t>Variera banans utformning för att gör det spännande och träna vändningar osv. </a:t>
            </a:r>
          </a:p>
          <a:p>
            <a:r>
              <a:rPr lang="sv-SE" sz="1600" dirty="0">
                <a:solidFill>
                  <a:srgbClr val="000000"/>
                </a:solidFill>
              </a:rPr>
              <a:t>Ett alternativ när spelarna blivigt lite äldre är att lägga </a:t>
            </a:r>
            <a:r>
              <a:rPr lang="sv-SE" sz="1600" dirty="0" err="1">
                <a:solidFill>
                  <a:srgbClr val="000000"/>
                </a:solidFill>
              </a:rPr>
              <a:t>staffetens</a:t>
            </a:r>
            <a:r>
              <a:rPr lang="sv-SE" sz="1600" dirty="0">
                <a:solidFill>
                  <a:srgbClr val="000000"/>
                </a:solidFill>
              </a:rPr>
              <a:t> löpvägar som ett rörelsemönster i anfalls zon. </a:t>
            </a:r>
          </a:p>
          <a:p>
            <a:endParaRPr lang="sv-SE" dirty="0">
              <a:solidFill>
                <a:srgbClr val="000000"/>
              </a:solidFill>
            </a:endParaRPr>
          </a:p>
          <a:p>
            <a:pPr marL="342900" indent="-342900"/>
            <a:endParaRPr lang="sv-SE" dirty="0">
              <a:solidFill>
                <a:srgbClr val="000000"/>
              </a:solidFill>
            </a:endParaRPr>
          </a:p>
          <a:p>
            <a:pPr marL="342900" indent="-342900"/>
            <a:endParaRPr lang="sv-SE" dirty="0">
              <a:solidFill>
                <a:srgbClr val="000000"/>
              </a:solidFill>
            </a:endParaRPr>
          </a:p>
          <a:p>
            <a:pPr marL="342900" indent="-342900"/>
            <a:r>
              <a:rPr lang="sv-SE" dirty="0">
                <a:solidFill>
                  <a:srgbClr val="000000"/>
                </a:solidFill>
              </a:rPr>
              <a:t> </a:t>
            </a:r>
          </a:p>
        </p:txBody>
      </p:sp>
      <p:sp>
        <p:nvSpPr>
          <p:cNvPr id="8" name="textruta 7"/>
          <p:cNvSpPr txBox="1"/>
          <p:nvPr/>
        </p:nvSpPr>
        <p:spPr>
          <a:xfrm>
            <a:off x="4714876" y="5715016"/>
            <a:ext cx="4071966" cy="1138773"/>
          </a:xfrm>
          <a:prstGeom prst="rect">
            <a:avLst/>
          </a:prstGeom>
          <a:noFill/>
        </p:spPr>
        <p:txBody>
          <a:bodyPr wrap="square" rtlCol="0">
            <a:spAutoFit/>
          </a:bodyPr>
          <a:lstStyle/>
          <a:p>
            <a:pPr lvl="0"/>
            <a:r>
              <a:rPr lang="sv-SE" sz="1600" dirty="0">
                <a:solidFill>
                  <a:srgbClr val="000000"/>
                </a:solidFill>
              </a:rPr>
              <a:t>2. Spelaren står stilla och börjar inte springa förrän ledaren rullar ut bollen.</a:t>
            </a:r>
          </a:p>
          <a:p>
            <a:endParaRPr lang="sv-SE" dirty="0">
              <a:solidFill>
                <a:srgbClr val="000000"/>
              </a:solidFill>
            </a:endParaRPr>
          </a:p>
          <a:p>
            <a:pPr lvl="0"/>
            <a:endParaRPr lang="sv-SE" dirty="0">
              <a:solidFill>
                <a:srgbClr val="000000"/>
              </a:solidFill>
            </a:endParaRPr>
          </a:p>
        </p:txBody>
      </p:sp>
      <p:sp>
        <p:nvSpPr>
          <p:cNvPr id="9" name="Multiplicera 8"/>
          <p:cNvSpPr/>
          <p:nvPr/>
        </p:nvSpPr>
        <p:spPr>
          <a:xfrm flipV="1">
            <a:off x="1285852" y="385762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0" name="Multiplicera 9"/>
          <p:cNvSpPr/>
          <p:nvPr/>
        </p:nvSpPr>
        <p:spPr>
          <a:xfrm flipV="1">
            <a:off x="857224" y="185736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1" name="Multiplicera 10"/>
          <p:cNvSpPr/>
          <p:nvPr/>
        </p:nvSpPr>
        <p:spPr>
          <a:xfrm flipV="1">
            <a:off x="857224" y="235743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Multiplicera 11"/>
          <p:cNvSpPr/>
          <p:nvPr/>
        </p:nvSpPr>
        <p:spPr>
          <a:xfrm flipV="1">
            <a:off x="1142976" y="235743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Multiplicera 12"/>
          <p:cNvSpPr/>
          <p:nvPr/>
        </p:nvSpPr>
        <p:spPr>
          <a:xfrm flipV="1">
            <a:off x="1142976" y="185736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Multiplicera 13"/>
          <p:cNvSpPr/>
          <p:nvPr/>
        </p:nvSpPr>
        <p:spPr>
          <a:xfrm flipV="1">
            <a:off x="3000364" y="192880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5" name="Multiplicera 14"/>
          <p:cNvSpPr/>
          <p:nvPr/>
        </p:nvSpPr>
        <p:spPr>
          <a:xfrm flipV="1">
            <a:off x="3000364" y="235743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Multiplicera 15"/>
          <p:cNvSpPr/>
          <p:nvPr/>
        </p:nvSpPr>
        <p:spPr>
          <a:xfrm flipV="1">
            <a:off x="3214678" y="235743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7" name="Multiplicera 16"/>
          <p:cNvSpPr/>
          <p:nvPr/>
        </p:nvSpPr>
        <p:spPr>
          <a:xfrm flipV="1">
            <a:off x="3214678" y="192880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8" name="Multiplicera 17"/>
          <p:cNvSpPr/>
          <p:nvPr/>
        </p:nvSpPr>
        <p:spPr>
          <a:xfrm flipV="1">
            <a:off x="1071538" y="378619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9" name="Multiplicera 18"/>
          <p:cNvSpPr/>
          <p:nvPr/>
        </p:nvSpPr>
        <p:spPr>
          <a:xfrm flipV="1">
            <a:off x="857224" y="371475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0" name="Ellips 19"/>
          <p:cNvSpPr/>
          <p:nvPr/>
        </p:nvSpPr>
        <p:spPr>
          <a:xfrm flipH="1">
            <a:off x="2214546" y="3929066"/>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1" name="Ellips 20"/>
          <p:cNvSpPr/>
          <p:nvPr/>
        </p:nvSpPr>
        <p:spPr>
          <a:xfrm flipH="1">
            <a:off x="2000232" y="3929066"/>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2" name="Ellips 21"/>
          <p:cNvSpPr/>
          <p:nvPr/>
        </p:nvSpPr>
        <p:spPr>
          <a:xfrm flipH="1">
            <a:off x="2143108" y="3857628"/>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3" name="Multiplicera 22"/>
          <p:cNvSpPr/>
          <p:nvPr/>
        </p:nvSpPr>
        <p:spPr>
          <a:xfrm flipV="1">
            <a:off x="3428992" y="192880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4" name="Multiplicera 23"/>
          <p:cNvSpPr/>
          <p:nvPr/>
        </p:nvSpPr>
        <p:spPr>
          <a:xfrm flipV="1">
            <a:off x="1357290" y="235743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5" name="Multiplicera 24"/>
          <p:cNvSpPr/>
          <p:nvPr/>
        </p:nvSpPr>
        <p:spPr>
          <a:xfrm flipV="1">
            <a:off x="3428992" y="235743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6" name="Multiplicera 25"/>
          <p:cNvSpPr/>
          <p:nvPr/>
        </p:nvSpPr>
        <p:spPr>
          <a:xfrm flipV="1">
            <a:off x="1357290" y="185736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27" name="Rak pil 26"/>
          <p:cNvCxnSpPr/>
          <p:nvPr/>
        </p:nvCxnSpPr>
        <p:spPr>
          <a:xfrm rot="10800000">
            <a:off x="1714480" y="2071678"/>
            <a:ext cx="1214446" cy="1588"/>
          </a:xfrm>
          <a:prstGeom prst="straightConnector1">
            <a:avLst/>
          </a:prstGeom>
          <a:ln>
            <a:solidFill>
              <a:srgbClr val="000000"/>
            </a:solidFill>
            <a:tailEnd type="arrow"/>
          </a:ln>
        </p:spPr>
        <p:style>
          <a:lnRef idx="1">
            <a:schemeClr val="accent1"/>
          </a:lnRef>
          <a:fillRef idx="0">
            <a:schemeClr val="accent1"/>
          </a:fillRef>
          <a:effectRef idx="0">
            <a:schemeClr val="accent1"/>
          </a:effectRef>
          <a:fontRef idx="minor">
            <a:schemeClr val="tx1"/>
          </a:fontRef>
        </p:style>
      </p:cxnSp>
      <p:cxnSp>
        <p:nvCxnSpPr>
          <p:cNvPr id="28" name="Rak pil 27"/>
          <p:cNvCxnSpPr/>
          <p:nvPr/>
        </p:nvCxnSpPr>
        <p:spPr>
          <a:xfrm>
            <a:off x="1714480" y="1928802"/>
            <a:ext cx="1285884" cy="1588"/>
          </a:xfrm>
          <a:prstGeom prst="straightConnector1">
            <a:avLst/>
          </a:prstGeom>
          <a:ln>
            <a:solidFill>
              <a:srgbClr val="000000"/>
            </a:solidFill>
            <a:tailEnd type="arrow"/>
          </a:ln>
        </p:spPr>
        <p:style>
          <a:lnRef idx="1">
            <a:schemeClr val="accent1"/>
          </a:lnRef>
          <a:fillRef idx="0">
            <a:schemeClr val="accent1"/>
          </a:fillRef>
          <a:effectRef idx="0">
            <a:schemeClr val="accent1"/>
          </a:effectRef>
          <a:fontRef idx="minor">
            <a:schemeClr val="tx1"/>
          </a:fontRef>
        </p:style>
      </p:cxnSp>
      <p:cxnSp>
        <p:nvCxnSpPr>
          <p:cNvPr id="29" name="Rak pil 28"/>
          <p:cNvCxnSpPr/>
          <p:nvPr/>
        </p:nvCxnSpPr>
        <p:spPr>
          <a:xfrm>
            <a:off x="1643042" y="2428868"/>
            <a:ext cx="1285884" cy="1588"/>
          </a:xfrm>
          <a:prstGeom prst="straightConnector1">
            <a:avLst/>
          </a:prstGeom>
          <a:ln>
            <a:solidFill>
              <a:srgbClr val="000000"/>
            </a:solidFill>
            <a:tailEnd type="arrow"/>
          </a:ln>
        </p:spPr>
        <p:style>
          <a:lnRef idx="1">
            <a:schemeClr val="accent1"/>
          </a:lnRef>
          <a:fillRef idx="0">
            <a:schemeClr val="accent1"/>
          </a:fillRef>
          <a:effectRef idx="0">
            <a:schemeClr val="accent1"/>
          </a:effectRef>
          <a:fontRef idx="minor">
            <a:schemeClr val="tx1"/>
          </a:fontRef>
        </p:style>
      </p:cxnSp>
      <p:cxnSp>
        <p:nvCxnSpPr>
          <p:cNvPr id="30" name="Rak pil 29"/>
          <p:cNvCxnSpPr/>
          <p:nvPr/>
        </p:nvCxnSpPr>
        <p:spPr>
          <a:xfrm rot="10800000">
            <a:off x="1643042" y="2571744"/>
            <a:ext cx="1357322" cy="1588"/>
          </a:xfrm>
          <a:prstGeom prst="straightConnector1">
            <a:avLst/>
          </a:prstGeom>
          <a:ln>
            <a:solidFill>
              <a:srgbClr val="000000"/>
            </a:solidFill>
            <a:tailEnd type="arrow"/>
          </a:ln>
        </p:spPr>
        <p:style>
          <a:lnRef idx="1">
            <a:schemeClr val="accent1"/>
          </a:lnRef>
          <a:fillRef idx="0">
            <a:schemeClr val="accent1"/>
          </a:fillRef>
          <a:effectRef idx="0">
            <a:schemeClr val="accent1"/>
          </a:effectRef>
          <a:fontRef idx="minor">
            <a:schemeClr val="tx1"/>
          </a:fontRef>
        </p:style>
      </p:cxnSp>
      <p:sp>
        <p:nvSpPr>
          <p:cNvPr id="31" name="Ellips 30"/>
          <p:cNvSpPr/>
          <p:nvPr/>
        </p:nvSpPr>
        <p:spPr>
          <a:xfrm flipH="1">
            <a:off x="2428860" y="3857628"/>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2" name="Ellips 31"/>
          <p:cNvSpPr/>
          <p:nvPr/>
        </p:nvSpPr>
        <p:spPr>
          <a:xfrm flipH="1">
            <a:off x="1857356" y="3786190"/>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33" name="Rak pil 32"/>
          <p:cNvCxnSpPr/>
          <p:nvPr/>
        </p:nvCxnSpPr>
        <p:spPr>
          <a:xfrm rot="16200000" flipH="1">
            <a:off x="1536679" y="4179893"/>
            <a:ext cx="498478" cy="428628"/>
          </a:xfrm>
          <a:prstGeom prst="straightConnector1">
            <a:avLst/>
          </a:prstGeom>
          <a:ln>
            <a:solidFill>
              <a:srgbClr val="000000"/>
            </a:solidFill>
            <a:tailEnd type="arrow"/>
          </a:ln>
        </p:spPr>
        <p:style>
          <a:lnRef idx="1">
            <a:schemeClr val="accent1"/>
          </a:lnRef>
          <a:fillRef idx="0">
            <a:schemeClr val="accent1"/>
          </a:fillRef>
          <a:effectRef idx="0">
            <a:schemeClr val="accent1"/>
          </a:effectRef>
          <a:fontRef idx="minor">
            <a:schemeClr val="tx1"/>
          </a:fontRef>
        </p:style>
      </p:cxnSp>
      <p:sp>
        <p:nvSpPr>
          <p:cNvPr id="34" name="textruta 33"/>
          <p:cNvSpPr txBox="1"/>
          <p:nvPr/>
        </p:nvSpPr>
        <p:spPr>
          <a:xfrm>
            <a:off x="2000232" y="3571876"/>
            <a:ext cx="308098" cy="369332"/>
          </a:xfrm>
          <a:prstGeom prst="rect">
            <a:avLst/>
          </a:prstGeom>
          <a:noFill/>
        </p:spPr>
        <p:txBody>
          <a:bodyPr wrap="none" rtlCol="0">
            <a:spAutoFit/>
          </a:bodyPr>
          <a:lstStyle/>
          <a:p>
            <a:r>
              <a:rPr lang="sv-SE" b="1" dirty="0">
                <a:solidFill>
                  <a:srgbClr val="000000"/>
                </a:solidFill>
              </a:rPr>
              <a:t>L</a:t>
            </a:r>
          </a:p>
        </p:txBody>
      </p:sp>
      <p:cxnSp>
        <p:nvCxnSpPr>
          <p:cNvPr id="35" name="Rak 34"/>
          <p:cNvCxnSpPr/>
          <p:nvPr/>
        </p:nvCxnSpPr>
        <p:spPr>
          <a:xfrm rot="5400000">
            <a:off x="2071108" y="4072504"/>
            <a:ext cx="144000" cy="0"/>
          </a:xfrm>
          <a:prstGeom prst="line">
            <a:avLst/>
          </a:prstGeom>
          <a:ln w="1905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36" name="Rak 35"/>
          <p:cNvCxnSpPr/>
          <p:nvPr/>
        </p:nvCxnSpPr>
        <p:spPr>
          <a:xfrm rot="5400000">
            <a:off x="2071108" y="4286818"/>
            <a:ext cx="144000" cy="0"/>
          </a:xfrm>
          <a:prstGeom prst="line">
            <a:avLst/>
          </a:prstGeom>
          <a:ln w="1905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37" name="Rak 36"/>
          <p:cNvCxnSpPr/>
          <p:nvPr/>
        </p:nvCxnSpPr>
        <p:spPr>
          <a:xfrm rot="5400000">
            <a:off x="2071108" y="4572570"/>
            <a:ext cx="144000" cy="0"/>
          </a:xfrm>
          <a:prstGeom prst="line">
            <a:avLst/>
          </a:prstGeom>
          <a:ln w="19050">
            <a:solidFill>
              <a:srgbClr val="000000"/>
            </a:solidFill>
          </a:ln>
        </p:spPr>
        <p:style>
          <a:lnRef idx="1">
            <a:schemeClr val="accent1"/>
          </a:lnRef>
          <a:fillRef idx="0">
            <a:schemeClr val="accent1"/>
          </a:fillRef>
          <a:effectRef idx="0">
            <a:schemeClr val="accent1"/>
          </a:effectRef>
          <a:fontRef idx="minor">
            <a:schemeClr val="tx1"/>
          </a:fontRef>
        </p:style>
      </p:cxnSp>
      <p:sp>
        <p:nvSpPr>
          <p:cNvPr id="38" name="Multiplicera 37"/>
          <p:cNvSpPr/>
          <p:nvPr/>
        </p:nvSpPr>
        <p:spPr>
          <a:xfrm flipV="1">
            <a:off x="2000232" y="464344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9" name="Frihandsfigur 38"/>
          <p:cNvSpPr/>
          <p:nvPr/>
        </p:nvSpPr>
        <p:spPr>
          <a:xfrm>
            <a:off x="1996225" y="4929198"/>
            <a:ext cx="341290" cy="785612"/>
          </a:xfrm>
          <a:custGeom>
            <a:avLst/>
            <a:gdLst>
              <a:gd name="connsiteX0" fmla="*/ 0 w 341290"/>
              <a:gd name="connsiteY0" fmla="*/ 0 h 785612"/>
              <a:gd name="connsiteX1" fmla="*/ 231820 w 341290"/>
              <a:gd name="connsiteY1" fmla="*/ 115910 h 785612"/>
              <a:gd name="connsiteX2" fmla="*/ 51516 w 341290"/>
              <a:gd name="connsiteY2" fmla="*/ 296214 h 785612"/>
              <a:gd name="connsiteX3" fmla="*/ 296214 w 341290"/>
              <a:gd name="connsiteY3" fmla="*/ 528034 h 785612"/>
              <a:gd name="connsiteX4" fmla="*/ 321972 w 341290"/>
              <a:gd name="connsiteY4" fmla="*/ 631065 h 785612"/>
              <a:gd name="connsiteX5" fmla="*/ 321972 w 341290"/>
              <a:gd name="connsiteY5" fmla="*/ 785612 h 7856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41290" h="785612">
                <a:moveTo>
                  <a:pt x="0" y="0"/>
                </a:moveTo>
                <a:cubicBezTo>
                  <a:pt x="111617" y="33270"/>
                  <a:pt x="223234" y="66541"/>
                  <a:pt x="231820" y="115910"/>
                </a:cubicBezTo>
                <a:cubicBezTo>
                  <a:pt x="240406" y="165279"/>
                  <a:pt x="40784" y="227527"/>
                  <a:pt x="51516" y="296214"/>
                </a:cubicBezTo>
                <a:cubicBezTo>
                  <a:pt x="62248" y="364901"/>
                  <a:pt x="251138" y="472226"/>
                  <a:pt x="296214" y="528034"/>
                </a:cubicBezTo>
                <a:cubicBezTo>
                  <a:pt x="341290" y="583843"/>
                  <a:pt x="317679" y="588135"/>
                  <a:pt x="321972" y="631065"/>
                </a:cubicBezTo>
                <a:cubicBezTo>
                  <a:pt x="326265" y="673995"/>
                  <a:pt x="324118" y="729803"/>
                  <a:pt x="321972" y="785612"/>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pic>
        <p:nvPicPr>
          <p:cNvPr id="40" name="Bildobjekt 39" descr="Skott.png"/>
          <p:cNvPicPr>
            <a:picLocks noChangeAspect="1"/>
          </p:cNvPicPr>
          <p:nvPr/>
        </p:nvPicPr>
        <p:blipFill>
          <a:blip r:embed="rId3" cstate="print"/>
          <a:stretch>
            <a:fillRect/>
          </a:stretch>
        </p:blipFill>
        <p:spPr>
          <a:xfrm rot="10260000" flipH="1">
            <a:off x="2232000" y="5508000"/>
            <a:ext cx="285752" cy="443828"/>
          </a:xfrm>
          <a:prstGeom prst="rect">
            <a:avLst/>
          </a:prstGeom>
        </p:spPr>
      </p:pic>
      <p:pic>
        <p:nvPicPr>
          <p:cNvPr id="42" name="Picture 41"/>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3"/>
          <p:cNvSpPr/>
          <p:nvPr/>
        </p:nvSpPr>
        <p:spPr>
          <a:xfrm>
            <a:off x="0" y="1571612"/>
            <a:ext cx="9144000" cy="2369880"/>
          </a:xfrm>
          <a:prstGeom prst="rect">
            <a:avLst/>
          </a:prstGeom>
        </p:spPr>
        <p:txBody>
          <a:bodyPr wrap="square">
            <a:spAutoFit/>
          </a:bodyPr>
          <a:lstStyle/>
          <a:p>
            <a:pPr algn="ctr"/>
            <a:r>
              <a:rPr lang="sv-SE" sz="8800" b="1" dirty="0">
                <a:solidFill>
                  <a:srgbClr val="D4061D"/>
                </a:solidFill>
                <a:latin typeface="Times New Roman" pitchFamily="18" charset="0"/>
                <a:cs typeface="Times New Roman" pitchFamily="18" charset="0"/>
              </a:rPr>
              <a:t>ÖVNINGAR</a:t>
            </a:r>
          </a:p>
          <a:p>
            <a:pPr algn="ctr"/>
            <a:r>
              <a:rPr lang="sv-SE" sz="6000" b="1" dirty="0">
                <a:solidFill>
                  <a:srgbClr val="D4061D"/>
                </a:solidFill>
                <a:latin typeface="Times New Roman" pitchFamily="18" charset="0"/>
                <a:cs typeface="Times New Roman" pitchFamily="18" charset="0"/>
              </a:rPr>
              <a:t>Målvakt</a:t>
            </a:r>
          </a:p>
        </p:txBody>
      </p:sp>
      <p:pic>
        <p:nvPicPr>
          <p:cNvPr id="5" name="Picture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textruta 5"/>
          <p:cNvSpPr txBox="1"/>
          <p:nvPr/>
        </p:nvSpPr>
        <p:spPr>
          <a:xfrm>
            <a:off x="357158" y="214290"/>
            <a:ext cx="3714776" cy="400110"/>
          </a:xfrm>
          <a:prstGeom prst="rect">
            <a:avLst/>
          </a:prstGeom>
          <a:noFill/>
        </p:spPr>
        <p:txBody>
          <a:bodyPr wrap="square" rtlCol="0">
            <a:spAutoFit/>
          </a:bodyPr>
          <a:lstStyle/>
          <a:p>
            <a:r>
              <a:rPr lang="sv-SE" sz="2000" b="1" dirty="0">
                <a:solidFill>
                  <a:srgbClr val="E90118"/>
                </a:solidFill>
                <a:latin typeface="Times New Roman" pitchFamily="18" charset="0"/>
                <a:cs typeface="Times New Roman" pitchFamily="18" charset="0"/>
              </a:rPr>
              <a:t>Syfte: Positionering  </a:t>
            </a:r>
          </a:p>
        </p:txBody>
      </p:sp>
      <p:sp>
        <p:nvSpPr>
          <p:cNvPr id="7" name="textruta 6"/>
          <p:cNvSpPr txBox="1"/>
          <p:nvPr/>
        </p:nvSpPr>
        <p:spPr>
          <a:xfrm>
            <a:off x="4714876" y="1652022"/>
            <a:ext cx="4143404" cy="4801314"/>
          </a:xfrm>
          <a:prstGeom prst="rect">
            <a:avLst/>
          </a:prstGeom>
          <a:noFill/>
        </p:spPr>
        <p:txBody>
          <a:bodyPr wrap="square" rtlCol="0">
            <a:spAutoFit/>
          </a:bodyPr>
          <a:lstStyle/>
          <a:p>
            <a:r>
              <a:rPr lang="sv-SE" sz="1600" dirty="0"/>
              <a:t>1. Målvakten börjar med att sitta mitt i målet sedan skall han/hon förflytta sig mot nästa skytt och tillbaka hela tiden  för att lära sig placera sig i målet. Variera gärna varifrån skyttarna står.</a:t>
            </a:r>
          </a:p>
          <a:p>
            <a:endParaRPr lang="sv-SE" sz="1600" dirty="0"/>
          </a:p>
          <a:p>
            <a:endParaRPr lang="sv-SE" sz="1600" dirty="0"/>
          </a:p>
          <a:p>
            <a:endParaRPr lang="sv-SE" sz="1600" dirty="0"/>
          </a:p>
          <a:p>
            <a:endParaRPr lang="sv-SE" sz="1600" dirty="0"/>
          </a:p>
          <a:p>
            <a:endParaRPr lang="sv-SE" sz="1600" dirty="0"/>
          </a:p>
          <a:p>
            <a:endParaRPr lang="sv-SE" sz="1600" dirty="0"/>
          </a:p>
          <a:p>
            <a:r>
              <a:rPr lang="sv-SE" sz="1600" dirty="0"/>
              <a:t>2. Mittenledet passar till någon av de stationära spelarna och får direktpass tillbaka och skjuter direkt. Målvakten skall här hitta ett läge där han/hon känner sig trygg. </a:t>
            </a:r>
          </a:p>
          <a:p>
            <a:endParaRPr lang="sv-SE" sz="1600" dirty="0"/>
          </a:p>
          <a:p>
            <a:r>
              <a:rPr lang="sv-SE" sz="1600" dirty="0"/>
              <a:t>Låt gärna målvakterna stå vid ett av skottleden under någon av dessa övningarna så de ser var kompisen sitter och var det finns luckor. </a:t>
            </a:r>
          </a:p>
          <a:p>
            <a:pPr lvl="0"/>
            <a:endParaRPr lang="sv-SE" dirty="0">
              <a:solidFill>
                <a:schemeClr val="bg1">
                  <a:lumMod val="50000"/>
                </a:schemeClr>
              </a:solidFill>
            </a:endParaRPr>
          </a:p>
        </p:txBody>
      </p:sp>
      <p:pic>
        <p:nvPicPr>
          <p:cNvPr id="8" name="Bildobjekt 7" descr="Boll.png"/>
          <p:cNvPicPr>
            <a:picLocks noChangeAspect="1"/>
          </p:cNvPicPr>
          <p:nvPr/>
        </p:nvPicPr>
        <p:blipFill>
          <a:blip r:embed="rId3" cstate="print"/>
          <a:stretch>
            <a:fillRect/>
          </a:stretch>
        </p:blipFill>
        <p:spPr>
          <a:xfrm>
            <a:off x="785786" y="3071810"/>
            <a:ext cx="60955" cy="85337"/>
          </a:xfrm>
          <a:prstGeom prst="rect">
            <a:avLst/>
          </a:prstGeom>
        </p:spPr>
      </p:pic>
      <p:sp>
        <p:nvSpPr>
          <p:cNvPr id="9" name="Multiplicera 8"/>
          <p:cNvSpPr/>
          <p:nvPr/>
        </p:nvSpPr>
        <p:spPr>
          <a:xfrm flipV="1">
            <a:off x="857224" y="164305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0" name="textruta 9"/>
          <p:cNvSpPr txBox="1"/>
          <p:nvPr/>
        </p:nvSpPr>
        <p:spPr>
          <a:xfrm>
            <a:off x="2285984" y="1142984"/>
            <a:ext cx="364202" cy="338554"/>
          </a:xfrm>
          <a:prstGeom prst="rect">
            <a:avLst/>
          </a:prstGeom>
          <a:noFill/>
        </p:spPr>
        <p:txBody>
          <a:bodyPr wrap="none" rtlCol="0">
            <a:spAutoFit/>
          </a:bodyPr>
          <a:lstStyle/>
          <a:p>
            <a:r>
              <a:rPr lang="sv-SE" sz="1600" b="1" dirty="0"/>
              <a:t>M</a:t>
            </a:r>
          </a:p>
        </p:txBody>
      </p:sp>
      <p:sp>
        <p:nvSpPr>
          <p:cNvPr id="11" name="Multiplicera 10"/>
          <p:cNvSpPr/>
          <p:nvPr/>
        </p:nvSpPr>
        <p:spPr>
          <a:xfrm flipV="1">
            <a:off x="3857620" y="314324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Multiplicera 11"/>
          <p:cNvSpPr/>
          <p:nvPr/>
        </p:nvSpPr>
        <p:spPr>
          <a:xfrm flipV="1">
            <a:off x="3714744" y="178592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Multiplicera 12"/>
          <p:cNvSpPr/>
          <p:nvPr/>
        </p:nvSpPr>
        <p:spPr>
          <a:xfrm flipV="1">
            <a:off x="642910" y="157161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Multiplicera 13"/>
          <p:cNvSpPr/>
          <p:nvPr/>
        </p:nvSpPr>
        <p:spPr>
          <a:xfrm flipV="1">
            <a:off x="1071538" y="307181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5" name="Multiplicera 14"/>
          <p:cNvSpPr/>
          <p:nvPr/>
        </p:nvSpPr>
        <p:spPr>
          <a:xfrm flipV="1">
            <a:off x="642910" y="328612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Multiplicera 15"/>
          <p:cNvSpPr/>
          <p:nvPr/>
        </p:nvSpPr>
        <p:spPr>
          <a:xfrm flipV="1">
            <a:off x="928662" y="328612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7" name="Bildobjekt 16" descr="Boll.png"/>
          <p:cNvPicPr>
            <a:picLocks noChangeAspect="1"/>
          </p:cNvPicPr>
          <p:nvPr/>
        </p:nvPicPr>
        <p:blipFill>
          <a:blip r:embed="rId3" cstate="print"/>
          <a:stretch>
            <a:fillRect/>
          </a:stretch>
        </p:blipFill>
        <p:spPr>
          <a:xfrm>
            <a:off x="938186" y="3224210"/>
            <a:ext cx="60955" cy="85337"/>
          </a:xfrm>
          <a:prstGeom prst="rect">
            <a:avLst/>
          </a:prstGeom>
        </p:spPr>
      </p:pic>
      <p:pic>
        <p:nvPicPr>
          <p:cNvPr id="18" name="Bildobjekt 17" descr="Boll.png"/>
          <p:cNvPicPr>
            <a:picLocks noChangeAspect="1"/>
          </p:cNvPicPr>
          <p:nvPr/>
        </p:nvPicPr>
        <p:blipFill>
          <a:blip r:embed="rId3" cstate="print"/>
          <a:stretch>
            <a:fillRect/>
          </a:stretch>
        </p:blipFill>
        <p:spPr>
          <a:xfrm>
            <a:off x="643869" y="3071810"/>
            <a:ext cx="60955" cy="85337"/>
          </a:xfrm>
          <a:prstGeom prst="rect">
            <a:avLst/>
          </a:prstGeom>
        </p:spPr>
      </p:pic>
      <p:pic>
        <p:nvPicPr>
          <p:cNvPr id="19" name="Bildobjekt 18" descr="Boll.png"/>
          <p:cNvPicPr>
            <a:picLocks noChangeAspect="1"/>
          </p:cNvPicPr>
          <p:nvPr/>
        </p:nvPicPr>
        <p:blipFill>
          <a:blip r:embed="rId3" cstate="print"/>
          <a:stretch>
            <a:fillRect/>
          </a:stretch>
        </p:blipFill>
        <p:spPr>
          <a:xfrm>
            <a:off x="796269" y="3224210"/>
            <a:ext cx="60955" cy="85337"/>
          </a:xfrm>
          <a:prstGeom prst="rect">
            <a:avLst/>
          </a:prstGeom>
        </p:spPr>
      </p:pic>
      <p:pic>
        <p:nvPicPr>
          <p:cNvPr id="20" name="Bildobjekt 19" descr="Boll.png"/>
          <p:cNvPicPr>
            <a:picLocks noChangeAspect="1"/>
          </p:cNvPicPr>
          <p:nvPr/>
        </p:nvPicPr>
        <p:blipFill>
          <a:blip r:embed="rId3" cstate="print"/>
          <a:stretch>
            <a:fillRect/>
          </a:stretch>
        </p:blipFill>
        <p:spPr>
          <a:xfrm>
            <a:off x="928662" y="3057911"/>
            <a:ext cx="60955" cy="85337"/>
          </a:xfrm>
          <a:prstGeom prst="rect">
            <a:avLst/>
          </a:prstGeom>
        </p:spPr>
      </p:pic>
      <p:pic>
        <p:nvPicPr>
          <p:cNvPr id="21" name="Bildobjekt 20" descr="Boll.png"/>
          <p:cNvPicPr>
            <a:picLocks noChangeAspect="1"/>
          </p:cNvPicPr>
          <p:nvPr/>
        </p:nvPicPr>
        <p:blipFill>
          <a:blip r:embed="rId3" cstate="print"/>
          <a:stretch>
            <a:fillRect/>
          </a:stretch>
        </p:blipFill>
        <p:spPr>
          <a:xfrm>
            <a:off x="938186" y="1333875"/>
            <a:ext cx="60955" cy="85337"/>
          </a:xfrm>
          <a:prstGeom prst="rect">
            <a:avLst/>
          </a:prstGeom>
        </p:spPr>
      </p:pic>
      <p:pic>
        <p:nvPicPr>
          <p:cNvPr id="22" name="Bildobjekt 21" descr="Boll.png"/>
          <p:cNvPicPr>
            <a:picLocks noChangeAspect="1"/>
          </p:cNvPicPr>
          <p:nvPr/>
        </p:nvPicPr>
        <p:blipFill>
          <a:blip r:embed="rId3" cstate="print"/>
          <a:stretch>
            <a:fillRect/>
          </a:stretch>
        </p:blipFill>
        <p:spPr>
          <a:xfrm>
            <a:off x="1090586" y="1486275"/>
            <a:ext cx="60955" cy="85337"/>
          </a:xfrm>
          <a:prstGeom prst="rect">
            <a:avLst/>
          </a:prstGeom>
        </p:spPr>
      </p:pic>
      <p:pic>
        <p:nvPicPr>
          <p:cNvPr id="23" name="Bildobjekt 22" descr="Boll.png"/>
          <p:cNvPicPr>
            <a:picLocks noChangeAspect="1"/>
          </p:cNvPicPr>
          <p:nvPr/>
        </p:nvPicPr>
        <p:blipFill>
          <a:blip r:embed="rId3" cstate="print"/>
          <a:stretch>
            <a:fillRect/>
          </a:stretch>
        </p:blipFill>
        <p:spPr>
          <a:xfrm>
            <a:off x="796269" y="1333875"/>
            <a:ext cx="60955" cy="85337"/>
          </a:xfrm>
          <a:prstGeom prst="rect">
            <a:avLst/>
          </a:prstGeom>
        </p:spPr>
      </p:pic>
      <p:pic>
        <p:nvPicPr>
          <p:cNvPr id="24" name="Bildobjekt 23" descr="Boll.png"/>
          <p:cNvPicPr>
            <a:picLocks noChangeAspect="1"/>
          </p:cNvPicPr>
          <p:nvPr/>
        </p:nvPicPr>
        <p:blipFill>
          <a:blip r:embed="rId3" cstate="print"/>
          <a:stretch>
            <a:fillRect/>
          </a:stretch>
        </p:blipFill>
        <p:spPr>
          <a:xfrm>
            <a:off x="948669" y="1486275"/>
            <a:ext cx="60955" cy="85337"/>
          </a:xfrm>
          <a:prstGeom prst="rect">
            <a:avLst/>
          </a:prstGeom>
        </p:spPr>
      </p:pic>
      <p:pic>
        <p:nvPicPr>
          <p:cNvPr id="25" name="Bildobjekt 24" descr="Boll.png"/>
          <p:cNvPicPr>
            <a:picLocks noChangeAspect="1"/>
          </p:cNvPicPr>
          <p:nvPr/>
        </p:nvPicPr>
        <p:blipFill>
          <a:blip r:embed="rId3" cstate="print"/>
          <a:stretch>
            <a:fillRect/>
          </a:stretch>
        </p:blipFill>
        <p:spPr>
          <a:xfrm>
            <a:off x="785786" y="1500174"/>
            <a:ext cx="60955" cy="85337"/>
          </a:xfrm>
          <a:prstGeom prst="rect">
            <a:avLst/>
          </a:prstGeom>
        </p:spPr>
      </p:pic>
      <p:sp>
        <p:nvSpPr>
          <p:cNvPr id="26" name="Multiplicera 25"/>
          <p:cNvSpPr/>
          <p:nvPr/>
        </p:nvSpPr>
        <p:spPr>
          <a:xfrm flipV="1">
            <a:off x="500034" y="135729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7" name="Multiplicera 26"/>
          <p:cNvSpPr/>
          <p:nvPr/>
        </p:nvSpPr>
        <p:spPr>
          <a:xfrm flipV="1">
            <a:off x="3867144" y="193832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8" name="Multiplicera 27"/>
          <p:cNvSpPr/>
          <p:nvPr/>
        </p:nvSpPr>
        <p:spPr>
          <a:xfrm flipV="1">
            <a:off x="4019544" y="209072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9" name="Multiplicera 28"/>
          <p:cNvSpPr/>
          <p:nvPr/>
        </p:nvSpPr>
        <p:spPr>
          <a:xfrm flipV="1">
            <a:off x="4010020" y="329564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0" name="Multiplicera 29"/>
          <p:cNvSpPr/>
          <p:nvPr/>
        </p:nvSpPr>
        <p:spPr>
          <a:xfrm flipV="1">
            <a:off x="4162420" y="344804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31" name="Bildobjekt 30" descr="Boll.png"/>
          <p:cNvPicPr>
            <a:picLocks noChangeAspect="1"/>
          </p:cNvPicPr>
          <p:nvPr/>
        </p:nvPicPr>
        <p:blipFill>
          <a:blip r:embed="rId3" cstate="print"/>
          <a:stretch>
            <a:fillRect/>
          </a:stretch>
        </p:blipFill>
        <p:spPr>
          <a:xfrm>
            <a:off x="4072893" y="1833941"/>
            <a:ext cx="60955" cy="85337"/>
          </a:xfrm>
          <a:prstGeom prst="rect">
            <a:avLst/>
          </a:prstGeom>
        </p:spPr>
      </p:pic>
      <p:pic>
        <p:nvPicPr>
          <p:cNvPr id="32" name="Bildobjekt 31" descr="Boll.png"/>
          <p:cNvPicPr>
            <a:picLocks noChangeAspect="1"/>
          </p:cNvPicPr>
          <p:nvPr/>
        </p:nvPicPr>
        <p:blipFill>
          <a:blip r:embed="rId3" cstate="print"/>
          <a:stretch>
            <a:fillRect/>
          </a:stretch>
        </p:blipFill>
        <p:spPr>
          <a:xfrm>
            <a:off x="4225293" y="1986341"/>
            <a:ext cx="60955" cy="85337"/>
          </a:xfrm>
          <a:prstGeom prst="rect">
            <a:avLst/>
          </a:prstGeom>
        </p:spPr>
      </p:pic>
      <p:pic>
        <p:nvPicPr>
          <p:cNvPr id="33" name="Bildobjekt 32" descr="Boll.png"/>
          <p:cNvPicPr>
            <a:picLocks noChangeAspect="1"/>
          </p:cNvPicPr>
          <p:nvPr/>
        </p:nvPicPr>
        <p:blipFill>
          <a:blip r:embed="rId3" cstate="print"/>
          <a:stretch>
            <a:fillRect/>
          </a:stretch>
        </p:blipFill>
        <p:spPr>
          <a:xfrm>
            <a:off x="4083376" y="1986341"/>
            <a:ext cx="60955" cy="85337"/>
          </a:xfrm>
          <a:prstGeom prst="rect">
            <a:avLst/>
          </a:prstGeom>
        </p:spPr>
      </p:pic>
      <p:pic>
        <p:nvPicPr>
          <p:cNvPr id="34" name="Bildobjekt 33" descr="Boll.png"/>
          <p:cNvPicPr>
            <a:picLocks noChangeAspect="1"/>
          </p:cNvPicPr>
          <p:nvPr/>
        </p:nvPicPr>
        <p:blipFill>
          <a:blip r:embed="rId3" cstate="print"/>
          <a:stretch>
            <a:fillRect/>
          </a:stretch>
        </p:blipFill>
        <p:spPr>
          <a:xfrm>
            <a:off x="1071538" y="1629151"/>
            <a:ext cx="60955" cy="85337"/>
          </a:xfrm>
          <a:prstGeom prst="rect">
            <a:avLst/>
          </a:prstGeom>
        </p:spPr>
      </p:pic>
      <p:pic>
        <p:nvPicPr>
          <p:cNvPr id="35" name="Bildobjekt 34" descr="Boll.png"/>
          <p:cNvPicPr>
            <a:picLocks noChangeAspect="1"/>
          </p:cNvPicPr>
          <p:nvPr/>
        </p:nvPicPr>
        <p:blipFill>
          <a:blip r:embed="rId3" cstate="print"/>
          <a:stretch>
            <a:fillRect/>
          </a:stretch>
        </p:blipFill>
        <p:spPr>
          <a:xfrm>
            <a:off x="4010979" y="1857364"/>
            <a:ext cx="60955" cy="85337"/>
          </a:xfrm>
          <a:prstGeom prst="rect">
            <a:avLst/>
          </a:prstGeom>
        </p:spPr>
      </p:pic>
      <p:pic>
        <p:nvPicPr>
          <p:cNvPr id="36" name="Bildobjekt 35" descr="Boll.png"/>
          <p:cNvPicPr>
            <a:picLocks noChangeAspect="1"/>
          </p:cNvPicPr>
          <p:nvPr/>
        </p:nvPicPr>
        <p:blipFill>
          <a:blip r:embed="rId3" cstate="print"/>
          <a:stretch>
            <a:fillRect/>
          </a:stretch>
        </p:blipFill>
        <p:spPr>
          <a:xfrm>
            <a:off x="4286248" y="2138741"/>
            <a:ext cx="60955" cy="85337"/>
          </a:xfrm>
          <a:prstGeom prst="rect">
            <a:avLst/>
          </a:prstGeom>
        </p:spPr>
      </p:pic>
      <p:pic>
        <p:nvPicPr>
          <p:cNvPr id="37" name="Bildobjekt 36" descr="Boll.png"/>
          <p:cNvPicPr>
            <a:picLocks noChangeAspect="1"/>
          </p:cNvPicPr>
          <p:nvPr/>
        </p:nvPicPr>
        <p:blipFill>
          <a:blip r:embed="rId3" cstate="print"/>
          <a:stretch>
            <a:fillRect/>
          </a:stretch>
        </p:blipFill>
        <p:spPr>
          <a:xfrm>
            <a:off x="4082417" y="3071810"/>
            <a:ext cx="60955" cy="85337"/>
          </a:xfrm>
          <a:prstGeom prst="rect">
            <a:avLst/>
          </a:prstGeom>
        </p:spPr>
      </p:pic>
      <p:pic>
        <p:nvPicPr>
          <p:cNvPr id="38" name="Bildobjekt 37" descr="Boll.png"/>
          <p:cNvPicPr>
            <a:picLocks noChangeAspect="1"/>
          </p:cNvPicPr>
          <p:nvPr/>
        </p:nvPicPr>
        <p:blipFill>
          <a:blip r:embed="rId3" cstate="print"/>
          <a:stretch>
            <a:fillRect/>
          </a:stretch>
        </p:blipFill>
        <p:spPr>
          <a:xfrm>
            <a:off x="4071934" y="3224210"/>
            <a:ext cx="60955" cy="85337"/>
          </a:xfrm>
          <a:prstGeom prst="rect">
            <a:avLst/>
          </a:prstGeom>
        </p:spPr>
      </p:pic>
      <p:pic>
        <p:nvPicPr>
          <p:cNvPr id="39" name="Bildobjekt 38" descr="Boll.png"/>
          <p:cNvPicPr>
            <a:picLocks noChangeAspect="1"/>
          </p:cNvPicPr>
          <p:nvPr/>
        </p:nvPicPr>
        <p:blipFill>
          <a:blip r:embed="rId3" cstate="print"/>
          <a:stretch>
            <a:fillRect/>
          </a:stretch>
        </p:blipFill>
        <p:spPr>
          <a:xfrm>
            <a:off x="4224334" y="3143248"/>
            <a:ext cx="60955" cy="85337"/>
          </a:xfrm>
          <a:prstGeom prst="rect">
            <a:avLst/>
          </a:prstGeom>
        </p:spPr>
      </p:pic>
      <p:pic>
        <p:nvPicPr>
          <p:cNvPr id="40" name="Bildobjekt 39" descr="Boll.png"/>
          <p:cNvPicPr>
            <a:picLocks noChangeAspect="1"/>
          </p:cNvPicPr>
          <p:nvPr/>
        </p:nvPicPr>
        <p:blipFill>
          <a:blip r:embed="rId3" cstate="print"/>
          <a:stretch>
            <a:fillRect/>
          </a:stretch>
        </p:blipFill>
        <p:spPr>
          <a:xfrm>
            <a:off x="4143372" y="3295648"/>
            <a:ext cx="60955" cy="85337"/>
          </a:xfrm>
          <a:prstGeom prst="rect">
            <a:avLst/>
          </a:prstGeom>
        </p:spPr>
      </p:pic>
      <p:pic>
        <p:nvPicPr>
          <p:cNvPr id="41" name="Bildobjekt 40" descr="Boll.png"/>
          <p:cNvPicPr>
            <a:picLocks noChangeAspect="1"/>
          </p:cNvPicPr>
          <p:nvPr/>
        </p:nvPicPr>
        <p:blipFill>
          <a:blip r:embed="rId3" cstate="print"/>
          <a:stretch>
            <a:fillRect/>
          </a:stretch>
        </p:blipFill>
        <p:spPr>
          <a:xfrm>
            <a:off x="4214810" y="3357562"/>
            <a:ext cx="60955" cy="85337"/>
          </a:xfrm>
          <a:prstGeom prst="rect">
            <a:avLst/>
          </a:prstGeom>
        </p:spPr>
      </p:pic>
      <p:pic>
        <p:nvPicPr>
          <p:cNvPr id="42" name="Bildobjekt 41" descr="Skott.png"/>
          <p:cNvPicPr>
            <a:picLocks noChangeAspect="1"/>
          </p:cNvPicPr>
          <p:nvPr/>
        </p:nvPicPr>
        <p:blipFill>
          <a:blip r:embed="rId4" cstate="print"/>
          <a:stretch>
            <a:fillRect/>
          </a:stretch>
        </p:blipFill>
        <p:spPr>
          <a:xfrm rot="18301472">
            <a:off x="3637457" y="2811514"/>
            <a:ext cx="324000" cy="503234"/>
          </a:xfrm>
          <a:prstGeom prst="rect">
            <a:avLst/>
          </a:prstGeom>
        </p:spPr>
      </p:pic>
      <p:pic>
        <p:nvPicPr>
          <p:cNvPr id="43" name="Bildobjekt 42" descr="Skott.png"/>
          <p:cNvPicPr>
            <a:picLocks noChangeAspect="1"/>
          </p:cNvPicPr>
          <p:nvPr/>
        </p:nvPicPr>
        <p:blipFill>
          <a:blip r:embed="rId4" cstate="print"/>
          <a:stretch>
            <a:fillRect/>
          </a:stretch>
        </p:blipFill>
        <p:spPr>
          <a:xfrm rot="17292166">
            <a:off x="3351705" y="1525629"/>
            <a:ext cx="324000" cy="503234"/>
          </a:xfrm>
          <a:prstGeom prst="rect">
            <a:avLst/>
          </a:prstGeom>
        </p:spPr>
      </p:pic>
      <p:pic>
        <p:nvPicPr>
          <p:cNvPr id="44" name="Bildobjekt 43" descr="Skott.png"/>
          <p:cNvPicPr>
            <a:picLocks noChangeAspect="1"/>
          </p:cNvPicPr>
          <p:nvPr/>
        </p:nvPicPr>
        <p:blipFill>
          <a:blip r:embed="rId4" cstate="print"/>
          <a:stretch>
            <a:fillRect/>
          </a:stretch>
        </p:blipFill>
        <p:spPr>
          <a:xfrm rot="3156581">
            <a:off x="1207825" y="1458623"/>
            <a:ext cx="324000" cy="503234"/>
          </a:xfrm>
          <a:prstGeom prst="rect">
            <a:avLst/>
          </a:prstGeom>
        </p:spPr>
      </p:pic>
      <p:pic>
        <p:nvPicPr>
          <p:cNvPr id="45" name="Bildobjekt 44" descr="Skott.png"/>
          <p:cNvPicPr>
            <a:picLocks noChangeAspect="1"/>
          </p:cNvPicPr>
          <p:nvPr/>
        </p:nvPicPr>
        <p:blipFill>
          <a:blip r:embed="rId4" cstate="print"/>
          <a:stretch>
            <a:fillRect/>
          </a:stretch>
        </p:blipFill>
        <p:spPr>
          <a:xfrm rot="1514345">
            <a:off x="1306238" y="2688238"/>
            <a:ext cx="324000" cy="503234"/>
          </a:xfrm>
          <a:prstGeom prst="rect">
            <a:avLst/>
          </a:prstGeom>
        </p:spPr>
      </p:pic>
      <p:sp>
        <p:nvSpPr>
          <p:cNvPr id="46" name="Multiplicera 45"/>
          <p:cNvSpPr/>
          <p:nvPr/>
        </p:nvSpPr>
        <p:spPr>
          <a:xfrm flipV="1">
            <a:off x="1285852" y="442913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7" name="Multiplicera 46"/>
          <p:cNvSpPr/>
          <p:nvPr/>
        </p:nvSpPr>
        <p:spPr>
          <a:xfrm flipV="1">
            <a:off x="1285852" y="528638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8" name="Multiplicera 47"/>
          <p:cNvSpPr/>
          <p:nvPr/>
        </p:nvSpPr>
        <p:spPr>
          <a:xfrm flipV="1">
            <a:off x="3357554" y="450057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9" name="Multiplicera 48"/>
          <p:cNvSpPr/>
          <p:nvPr/>
        </p:nvSpPr>
        <p:spPr>
          <a:xfrm flipV="1">
            <a:off x="3357554" y="535782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0" name="Multiplicera 49"/>
          <p:cNvSpPr/>
          <p:nvPr/>
        </p:nvSpPr>
        <p:spPr>
          <a:xfrm flipV="1">
            <a:off x="2214546"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1" name="Multiplicera 50"/>
          <p:cNvSpPr/>
          <p:nvPr/>
        </p:nvSpPr>
        <p:spPr>
          <a:xfrm flipV="1">
            <a:off x="2214546" y="364331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2" name="Multiplicera 51"/>
          <p:cNvSpPr/>
          <p:nvPr/>
        </p:nvSpPr>
        <p:spPr>
          <a:xfrm flipV="1">
            <a:off x="2214546" y="385762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53" name="Bildobjekt 52" descr="Boll.png"/>
          <p:cNvPicPr>
            <a:picLocks noChangeAspect="1"/>
          </p:cNvPicPr>
          <p:nvPr/>
        </p:nvPicPr>
        <p:blipFill>
          <a:blip r:embed="rId3" cstate="print"/>
          <a:stretch>
            <a:fillRect/>
          </a:stretch>
        </p:blipFill>
        <p:spPr>
          <a:xfrm>
            <a:off x="2001191" y="4048519"/>
            <a:ext cx="60955" cy="85337"/>
          </a:xfrm>
          <a:prstGeom prst="rect">
            <a:avLst/>
          </a:prstGeom>
        </p:spPr>
      </p:pic>
      <p:pic>
        <p:nvPicPr>
          <p:cNvPr id="54" name="Bildobjekt 53" descr="Boll.png"/>
          <p:cNvPicPr>
            <a:picLocks noChangeAspect="1"/>
          </p:cNvPicPr>
          <p:nvPr/>
        </p:nvPicPr>
        <p:blipFill>
          <a:blip r:embed="rId3" cstate="print"/>
          <a:stretch>
            <a:fillRect/>
          </a:stretch>
        </p:blipFill>
        <p:spPr>
          <a:xfrm>
            <a:off x="2153591" y="4200919"/>
            <a:ext cx="60955" cy="85337"/>
          </a:xfrm>
          <a:prstGeom prst="rect">
            <a:avLst/>
          </a:prstGeom>
        </p:spPr>
      </p:pic>
      <p:pic>
        <p:nvPicPr>
          <p:cNvPr id="55" name="Bildobjekt 54" descr="Boll.png"/>
          <p:cNvPicPr>
            <a:picLocks noChangeAspect="1"/>
          </p:cNvPicPr>
          <p:nvPr/>
        </p:nvPicPr>
        <p:blipFill>
          <a:blip r:embed="rId3" cstate="print"/>
          <a:stretch>
            <a:fillRect/>
          </a:stretch>
        </p:blipFill>
        <p:spPr>
          <a:xfrm>
            <a:off x="2011674" y="4200919"/>
            <a:ext cx="60955" cy="85337"/>
          </a:xfrm>
          <a:prstGeom prst="rect">
            <a:avLst/>
          </a:prstGeom>
        </p:spPr>
      </p:pic>
      <p:pic>
        <p:nvPicPr>
          <p:cNvPr id="56" name="Bildobjekt 55" descr="Boll.png"/>
          <p:cNvPicPr>
            <a:picLocks noChangeAspect="1"/>
          </p:cNvPicPr>
          <p:nvPr/>
        </p:nvPicPr>
        <p:blipFill>
          <a:blip r:embed="rId3" cstate="print"/>
          <a:stretch>
            <a:fillRect/>
          </a:stretch>
        </p:blipFill>
        <p:spPr>
          <a:xfrm>
            <a:off x="2071670" y="3929066"/>
            <a:ext cx="60955" cy="85337"/>
          </a:xfrm>
          <a:prstGeom prst="rect">
            <a:avLst/>
          </a:prstGeom>
        </p:spPr>
      </p:pic>
      <p:pic>
        <p:nvPicPr>
          <p:cNvPr id="57" name="Bildobjekt 56" descr="Boll.png"/>
          <p:cNvPicPr>
            <a:picLocks noChangeAspect="1"/>
          </p:cNvPicPr>
          <p:nvPr/>
        </p:nvPicPr>
        <p:blipFill>
          <a:blip r:embed="rId3" cstate="print"/>
          <a:stretch>
            <a:fillRect/>
          </a:stretch>
        </p:blipFill>
        <p:spPr>
          <a:xfrm>
            <a:off x="2143108" y="4071942"/>
            <a:ext cx="60955" cy="85337"/>
          </a:xfrm>
          <a:prstGeom prst="rect">
            <a:avLst/>
          </a:prstGeom>
        </p:spPr>
      </p:pic>
      <p:pic>
        <p:nvPicPr>
          <p:cNvPr id="58" name="Bildobjekt 57" descr="Boll.png"/>
          <p:cNvPicPr>
            <a:picLocks noChangeAspect="1"/>
          </p:cNvPicPr>
          <p:nvPr/>
        </p:nvPicPr>
        <p:blipFill>
          <a:blip r:embed="rId3" cstate="print"/>
          <a:stretch>
            <a:fillRect/>
          </a:stretch>
        </p:blipFill>
        <p:spPr>
          <a:xfrm>
            <a:off x="2143108" y="3786190"/>
            <a:ext cx="60955" cy="85337"/>
          </a:xfrm>
          <a:prstGeom prst="rect">
            <a:avLst/>
          </a:prstGeom>
        </p:spPr>
      </p:pic>
      <p:sp>
        <p:nvSpPr>
          <p:cNvPr id="59" name="textruta 58"/>
          <p:cNvSpPr txBox="1"/>
          <p:nvPr/>
        </p:nvSpPr>
        <p:spPr>
          <a:xfrm>
            <a:off x="2285984" y="5572140"/>
            <a:ext cx="364202" cy="338554"/>
          </a:xfrm>
          <a:prstGeom prst="rect">
            <a:avLst/>
          </a:prstGeom>
          <a:noFill/>
        </p:spPr>
        <p:txBody>
          <a:bodyPr wrap="none" rtlCol="0">
            <a:spAutoFit/>
          </a:bodyPr>
          <a:lstStyle/>
          <a:p>
            <a:r>
              <a:rPr lang="sv-SE" sz="1600" b="1" dirty="0"/>
              <a:t>M</a:t>
            </a:r>
          </a:p>
        </p:txBody>
      </p:sp>
      <p:cxnSp>
        <p:nvCxnSpPr>
          <p:cNvPr id="60" name="Rak 59"/>
          <p:cNvCxnSpPr>
            <a:stCxn id="50" idx="0"/>
          </p:cNvCxnSpPr>
          <p:nvPr/>
        </p:nvCxnSpPr>
        <p:spPr>
          <a:xfrm rot="10800000" flipV="1">
            <a:off x="2000233" y="4414782"/>
            <a:ext cx="265787" cy="85788"/>
          </a:xfrm>
          <a:prstGeom prst="line">
            <a:avLst/>
          </a:prstGeom>
        </p:spPr>
        <p:style>
          <a:lnRef idx="1">
            <a:schemeClr val="dk1"/>
          </a:lnRef>
          <a:fillRef idx="0">
            <a:schemeClr val="dk1"/>
          </a:fillRef>
          <a:effectRef idx="0">
            <a:schemeClr val="dk1"/>
          </a:effectRef>
          <a:fontRef idx="minor">
            <a:schemeClr val="tx1"/>
          </a:fontRef>
        </p:style>
      </p:cxnSp>
      <p:cxnSp>
        <p:nvCxnSpPr>
          <p:cNvPr id="61" name="Rak 60"/>
          <p:cNvCxnSpPr/>
          <p:nvPr/>
        </p:nvCxnSpPr>
        <p:spPr>
          <a:xfrm rot="5400000">
            <a:off x="2061688" y="4510552"/>
            <a:ext cx="214314" cy="194350"/>
          </a:xfrm>
          <a:prstGeom prst="line">
            <a:avLst/>
          </a:prstGeom>
        </p:spPr>
        <p:style>
          <a:lnRef idx="1">
            <a:schemeClr val="dk1"/>
          </a:lnRef>
          <a:fillRef idx="0">
            <a:schemeClr val="dk1"/>
          </a:fillRef>
          <a:effectRef idx="0">
            <a:schemeClr val="dk1"/>
          </a:effectRef>
          <a:fontRef idx="minor">
            <a:schemeClr val="tx1"/>
          </a:fontRef>
        </p:style>
      </p:cxnSp>
      <p:cxnSp>
        <p:nvCxnSpPr>
          <p:cNvPr id="62" name="Rak 61"/>
          <p:cNvCxnSpPr/>
          <p:nvPr/>
        </p:nvCxnSpPr>
        <p:spPr>
          <a:xfrm rot="10800000" flipV="1">
            <a:off x="1571604" y="4572008"/>
            <a:ext cx="265787" cy="85788"/>
          </a:xfrm>
          <a:prstGeom prst="line">
            <a:avLst/>
          </a:prstGeom>
        </p:spPr>
        <p:style>
          <a:lnRef idx="1">
            <a:schemeClr val="dk1"/>
          </a:lnRef>
          <a:fillRef idx="0">
            <a:schemeClr val="dk1"/>
          </a:fillRef>
          <a:effectRef idx="0">
            <a:schemeClr val="dk1"/>
          </a:effectRef>
          <a:fontRef idx="minor">
            <a:schemeClr val="tx1"/>
          </a:fontRef>
        </p:style>
      </p:cxnSp>
      <p:cxnSp>
        <p:nvCxnSpPr>
          <p:cNvPr id="63" name="Rak 62"/>
          <p:cNvCxnSpPr/>
          <p:nvPr/>
        </p:nvCxnSpPr>
        <p:spPr>
          <a:xfrm rot="5400000">
            <a:off x="1775936" y="4796304"/>
            <a:ext cx="214314" cy="194350"/>
          </a:xfrm>
          <a:prstGeom prst="line">
            <a:avLst/>
          </a:prstGeom>
        </p:spPr>
        <p:style>
          <a:lnRef idx="1">
            <a:schemeClr val="dk1"/>
          </a:lnRef>
          <a:fillRef idx="0">
            <a:schemeClr val="dk1"/>
          </a:fillRef>
          <a:effectRef idx="0">
            <a:schemeClr val="dk1"/>
          </a:effectRef>
          <a:fontRef idx="minor">
            <a:schemeClr val="tx1"/>
          </a:fontRef>
        </p:style>
      </p:cxnSp>
      <p:cxnSp>
        <p:nvCxnSpPr>
          <p:cNvPr id="64" name="Rak 63"/>
          <p:cNvCxnSpPr/>
          <p:nvPr/>
        </p:nvCxnSpPr>
        <p:spPr>
          <a:xfrm rot="5400000">
            <a:off x="1561622" y="5082056"/>
            <a:ext cx="214314" cy="194350"/>
          </a:xfrm>
          <a:prstGeom prst="line">
            <a:avLst/>
          </a:prstGeom>
        </p:spPr>
        <p:style>
          <a:lnRef idx="1">
            <a:schemeClr val="dk1"/>
          </a:lnRef>
          <a:fillRef idx="0">
            <a:schemeClr val="dk1"/>
          </a:fillRef>
          <a:effectRef idx="0">
            <a:schemeClr val="dk1"/>
          </a:effectRef>
          <a:fontRef idx="minor">
            <a:schemeClr val="tx1"/>
          </a:fontRef>
        </p:style>
      </p:cxnSp>
      <p:cxnSp>
        <p:nvCxnSpPr>
          <p:cNvPr id="65" name="Rak 64"/>
          <p:cNvCxnSpPr/>
          <p:nvPr/>
        </p:nvCxnSpPr>
        <p:spPr>
          <a:xfrm rot="10800000">
            <a:off x="2500300" y="4443482"/>
            <a:ext cx="285751" cy="57088"/>
          </a:xfrm>
          <a:prstGeom prst="line">
            <a:avLst/>
          </a:prstGeom>
        </p:spPr>
        <p:style>
          <a:lnRef idx="1">
            <a:schemeClr val="dk1"/>
          </a:lnRef>
          <a:fillRef idx="0">
            <a:schemeClr val="dk1"/>
          </a:fillRef>
          <a:effectRef idx="0">
            <a:schemeClr val="dk1"/>
          </a:effectRef>
          <a:fontRef idx="minor">
            <a:schemeClr val="tx1"/>
          </a:fontRef>
        </p:style>
      </p:cxnSp>
      <p:cxnSp>
        <p:nvCxnSpPr>
          <p:cNvPr id="66" name="Rak 65"/>
          <p:cNvCxnSpPr/>
          <p:nvPr/>
        </p:nvCxnSpPr>
        <p:spPr>
          <a:xfrm rot="10800000">
            <a:off x="2928926" y="4572008"/>
            <a:ext cx="285751" cy="57088"/>
          </a:xfrm>
          <a:prstGeom prst="line">
            <a:avLst/>
          </a:prstGeom>
        </p:spPr>
        <p:style>
          <a:lnRef idx="1">
            <a:schemeClr val="dk1"/>
          </a:lnRef>
          <a:fillRef idx="0">
            <a:schemeClr val="dk1"/>
          </a:fillRef>
          <a:effectRef idx="0">
            <a:schemeClr val="dk1"/>
          </a:effectRef>
          <a:fontRef idx="minor">
            <a:schemeClr val="tx1"/>
          </a:fontRef>
        </p:style>
      </p:cxnSp>
      <p:cxnSp>
        <p:nvCxnSpPr>
          <p:cNvPr id="67" name="Rak 66"/>
          <p:cNvCxnSpPr/>
          <p:nvPr/>
        </p:nvCxnSpPr>
        <p:spPr>
          <a:xfrm rot="10800000">
            <a:off x="2357424" y="4500570"/>
            <a:ext cx="285751" cy="214314"/>
          </a:xfrm>
          <a:prstGeom prst="line">
            <a:avLst/>
          </a:prstGeom>
        </p:spPr>
        <p:style>
          <a:lnRef idx="1">
            <a:schemeClr val="dk1"/>
          </a:lnRef>
          <a:fillRef idx="0">
            <a:schemeClr val="dk1"/>
          </a:fillRef>
          <a:effectRef idx="0">
            <a:schemeClr val="dk1"/>
          </a:effectRef>
          <a:fontRef idx="minor">
            <a:schemeClr val="tx1"/>
          </a:fontRef>
        </p:style>
      </p:cxnSp>
      <p:cxnSp>
        <p:nvCxnSpPr>
          <p:cNvPr id="68" name="Rak 67"/>
          <p:cNvCxnSpPr/>
          <p:nvPr/>
        </p:nvCxnSpPr>
        <p:spPr>
          <a:xfrm rot="10800000">
            <a:off x="2786050" y="4857760"/>
            <a:ext cx="285751" cy="214314"/>
          </a:xfrm>
          <a:prstGeom prst="line">
            <a:avLst/>
          </a:prstGeom>
        </p:spPr>
        <p:style>
          <a:lnRef idx="1">
            <a:schemeClr val="dk1"/>
          </a:lnRef>
          <a:fillRef idx="0">
            <a:schemeClr val="dk1"/>
          </a:fillRef>
          <a:effectRef idx="0">
            <a:schemeClr val="dk1"/>
          </a:effectRef>
          <a:fontRef idx="minor">
            <a:schemeClr val="tx1"/>
          </a:fontRef>
        </p:style>
      </p:cxnSp>
      <p:cxnSp>
        <p:nvCxnSpPr>
          <p:cNvPr id="69" name="Rak 68"/>
          <p:cNvCxnSpPr/>
          <p:nvPr/>
        </p:nvCxnSpPr>
        <p:spPr>
          <a:xfrm rot="10800000">
            <a:off x="3071802" y="5214950"/>
            <a:ext cx="285751" cy="214314"/>
          </a:xfrm>
          <a:prstGeom prst="line">
            <a:avLst/>
          </a:prstGeom>
        </p:spPr>
        <p:style>
          <a:lnRef idx="1">
            <a:schemeClr val="dk1"/>
          </a:lnRef>
          <a:fillRef idx="0">
            <a:schemeClr val="dk1"/>
          </a:fillRef>
          <a:effectRef idx="0">
            <a:schemeClr val="dk1"/>
          </a:effectRef>
          <a:fontRef idx="minor">
            <a:schemeClr val="tx1"/>
          </a:fontRef>
        </p:style>
      </p:cxnSp>
      <p:pic>
        <p:nvPicPr>
          <p:cNvPr id="70" name="Bildobjekt 69" descr="Skott.png"/>
          <p:cNvPicPr>
            <a:picLocks noChangeAspect="1"/>
          </p:cNvPicPr>
          <p:nvPr/>
        </p:nvPicPr>
        <p:blipFill>
          <a:blip r:embed="rId4" cstate="print"/>
          <a:stretch>
            <a:fillRect/>
          </a:stretch>
        </p:blipFill>
        <p:spPr>
          <a:xfrm rot="9772344">
            <a:off x="2138587" y="4679997"/>
            <a:ext cx="324000" cy="503234"/>
          </a:xfrm>
          <a:prstGeom prst="rect">
            <a:avLst/>
          </a:prstGeom>
        </p:spPr>
      </p:pic>
      <p:pic>
        <p:nvPicPr>
          <p:cNvPr id="72" name="Picture 71"/>
          <p:cNvPicPr>
            <a:picLocks noChangeAspect="1"/>
          </p:cNvPicPr>
          <p:nvPr/>
        </p:nvPicPr>
        <p:blipFill>
          <a:blip r:embed="rId5"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textruta 5"/>
          <p:cNvSpPr txBox="1"/>
          <p:nvPr/>
        </p:nvSpPr>
        <p:spPr>
          <a:xfrm>
            <a:off x="357158" y="214290"/>
            <a:ext cx="3714776" cy="400110"/>
          </a:xfrm>
          <a:prstGeom prst="rect">
            <a:avLst/>
          </a:prstGeom>
          <a:noFill/>
        </p:spPr>
        <p:txBody>
          <a:bodyPr wrap="square" rtlCol="0">
            <a:spAutoFit/>
          </a:bodyPr>
          <a:lstStyle>
            <a:defPPr>
              <a:defRPr lang="sv-SE"/>
            </a:defPPr>
            <a:lvl1pPr>
              <a:defRPr sz="2000" b="1">
                <a:solidFill>
                  <a:srgbClr val="E90118"/>
                </a:solidFill>
                <a:latin typeface="Times New Roman" pitchFamily="18" charset="0"/>
                <a:cs typeface="Times New Roman" pitchFamily="18" charset="0"/>
              </a:defRPr>
            </a:lvl1pPr>
          </a:lstStyle>
          <a:p>
            <a:r>
              <a:rPr lang="sv-SE" dirty="0"/>
              <a:t>Syfte: Reaktion</a:t>
            </a:r>
          </a:p>
        </p:txBody>
      </p:sp>
      <p:sp>
        <p:nvSpPr>
          <p:cNvPr id="7" name="textruta 6"/>
          <p:cNvSpPr txBox="1"/>
          <p:nvPr/>
        </p:nvSpPr>
        <p:spPr>
          <a:xfrm>
            <a:off x="4714876" y="1406381"/>
            <a:ext cx="4143404" cy="5262979"/>
          </a:xfrm>
          <a:prstGeom prst="rect">
            <a:avLst/>
          </a:prstGeom>
          <a:noFill/>
        </p:spPr>
        <p:txBody>
          <a:bodyPr wrap="square" rtlCol="0">
            <a:spAutoFit/>
          </a:bodyPr>
          <a:lstStyle/>
          <a:p>
            <a:r>
              <a:rPr lang="sv-SE" sz="1600" dirty="0"/>
              <a:t>1.  Spelarna står bakom en matta så att målvakten inte ser dem. Sedan väljer de en sida och springer dit och skjuter.</a:t>
            </a:r>
          </a:p>
          <a:p>
            <a:endParaRPr lang="sv-SE" sz="1600" dirty="0"/>
          </a:p>
          <a:p>
            <a:r>
              <a:rPr lang="sv-SE" sz="1600" dirty="0"/>
              <a:t>Detta gör att målvakten måste reagera på var spelaren kommer och därför snabbt måste förflytta sig för att rädda bollen</a:t>
            </a:r>
          </a:p>
          <a:p>
            <a:endParaRPr lang="sv-SE" sz="1600" dirty="0"/>
          </a:p>
          <a:p>
            <a:endParaRPr lang="sv-SE" sz="1600" dirty="0"/>
          </a:p>
          <a:p>
            <a:r>
              <a:rPr lang="sv-SE" sz="1600" dirty="0"/>
              <a:t>2.  Utespelaren springer med bollen mellan konerna och skjuter när målvakten precis satt sig upp.</a:t>
            </a:r>
          </a:p>
          <a:p>
            <a:endParaRPr lang="sv-SE" sz="1600" dirty="0"/>
          </a:p>
          <a:p>
            <a:r>
              <a:rPr lang="sv-SE" sz="1600" dirty="0"/>
              <a:t>Målvakten lägger sig på mage och tittar ner i marken efter varje skott och reser sig när den andra spelaren i ledet ropar. Detta gör att han/hon inte vet var spelaren är för än han/hon sätter sig upp. </a:t>
            </a:r>
          </a:p>
          <a:p>
            <a:r>
              <a:rPr lang="sv-SE" sz="1600" dirty="0"/>
              <a:t>Det är viktigt att ge målvakten en chans att sätta sig upp så se till att skotten inte kommer förtidigt och glöm inte byta håll.</a:t>
            </a:r>
          </a:p>
        </p:txBody>
      </p:sp>
      <p:sp>
        <p:nvSpPr>
          <p:cNvPr id="8" name="Multiplicera 7"/>
          <p:cNvSpPr/>
          <p:nvPr/>
        </p:nvSpPr>
        <p:spPr>
          <a:xfrm flipV="1">
            <a:off x="2214546" y="335756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9" name="textruta 8"/>
          <p:cNvSpPr txBox="1"/>
          <p:nvPr/>
        </p:nvSpPr>
        <p:spPr>
          <a:xfrm>
            <a:off x="2285984" y="1214422"/>
            <a:ext cx="364202" cy="338554"/>
          </a:xfrm>
          <a:prstGeom prst="rect">
            <a:avLst/>
          </a:prstGeom>
          <a:noFill/>
        </p:spPr>
        <p:txBody>
          <a:bodyPr wrap="none" rtlCol="0">
            <a:spAutoFit/>
          </a:bodyPr>
          <a:lstStyle/>
          <a:p>
            <a:r>
              <a:rPr lang="sv-SE" sz="1600" b="1" dirty="0"/>
              <a:t>M</a:t>
            </a:r>
          </a:p>
        </p:txBody>
      </p:sp>
      <p:sp>
        <p:nvSpPr>
          <p:cNvPr id="10" name="Multiplicera 9"/>
          <p:cNvSpPr/>
          <p:nvPr/>
        </p:nvSpPr>
        <p:spPr>
          <a:xfrm flipV="1">
            <a:off x="2214546" y="292893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1" name="Multiplicera 10"/>
          <p:cNvSpPr/>
          <p:nvPr/>
        </p:nvSpPr>
        <p:spPr>
          <a:xfrm flipV="1">
            <a:off x="2214546" y="314324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12" name="Rak pil 11"/>
          <p:cNvCxnSpPr/>
          <p:nvPr/>
        </p:nvCxnSpPr>
        <p:spPr>
          <a:xfrm>
            <a:off x="2143108" y="1285860"/>
            <a:ext cx="642942" cy="1588"/>
          </a:xfrm>
          <a:prstGeom prst="straightConnector1">
            <a:avLst/>
          </a:prstGeom>
          <a:ln>
            <a:headEnd type="arrow"/>
            <a:tailEnd type="arrow"/>
          </a:ln>
        </p:spPr>
        <p:style>
          <a:lnRef idx="1">
            <a:schemeClr val="dk1"/>
          </a:lnRef>
          <a:fillRef idx="0">
            <a:schemeClr val="dk1"/>
          </a:fillRef>
          <a:effectRef idx="0">
            <a:schemeClr val="dk1"/>
          </a:effectRef>
          <a:fontRef idx="minor">
            <a:schemeClr val="tx1"/>
          </a:fontRef>
        </p:style>
      </p:cxnSp>
      <p:pic>
        <p:nvPicPr>
          <p:cNvPr id="13" name="Bildobjekt 12" descr="Boll.png"/>
          <p:cNvPicPr>
            <a:picLocks noChangeAspect="1"/>
          </p:cNvPicPr>
          <p:nvPr/>
        </p:nvPicPr>
        <p:blipFill>
          <a:blip r:embed="rId3" cstate="print"/>
          <a:stretch>
            <a:fillRect/>
          </a:stretch>
        </p:blipFill>
        <p:spPr>
          <a:xfrm>
            <a:off x="2000232" y="3214686"/>
            <a:ext cx="60955" cy="85337"/>
          </a:xfrm>
          <a:prstGeom prst="rect">
            <a:avLst/>
          </a:prstGeom>
        </p:spPr>
      </p:pic>
      <p:pic>
        <p:nvPicPr>
          <p:cNvPr id="14" name="Bildobjekt 13" descr="Boll.png"/>
          <p:cNvPicPr>
            <a:picLocks noChangeAspect="1"/>
          </p:cNvPicPr>
          <p:nvPr/>
        </p:nvPicPr>
        <p:blipFill>
          <a:blip r:embed="rId3" cstate="print"/>
          <a:stretch>
            <a:fillRect/>
          </a:stretch>
        </p:blipFill>
        <p:spPr>
          <a:xfrm>
            <a:off x="2285984" y="2857496"/>
            <a:ext cx="60955" cy="85337"/>
          </a:xfrm>
          <a:prstGeom prst="rect">
            <a:avLst/>
          </a:prstGeom>
        </p:spPr>
      </p:pic>
      <p:pic>
        <p:nvPicPr>
          <p:cNvPr id="15" name="Bildobjekt 14" descr="Boll.png"/>
          <p:cNvPicPr>
            <a:picLocks noChangeAspect="1"/>
          </p:cNvPicPr>
          <p:nvPr/>
        </p:nvPicPr>
        <p:blipFill>
          <a:blip r:embed="rId3" cstate="print"/>
          <a:stretch>
            <a:fillRect/>
          </a:stretch>
        </p:blipFill>
        <p:spPr>
          <a:xfrm>
            <a:off x="2010715" y="3057911"/>
            <a:ext cx="60955" cy="85337"/>
          </a:xfrm>
          <a:prstGeom prst="rect">
            <a:avLst/>
          </a:prstGeom>
        </p:spPr>
      </p:pic>
      <p:pic>
        <p:nvPicPr>
          <p:cNvPr id="16" name="Bildobjekt 15" descr="Boll.png"/>
          <p:cNvPicPr>
            <a:picLocks noChangeAspect="1"/>
          </p:cNvPicPr>
          <p:nvPr/>
        </p:nvPicPr>
        <p:blipFill>
          <a:blip r:embed="rId3" cstate="print"/>
          <a:stretch>
            <a:fillRect/>
          </a:stretch>
        </p:blipFill>
        <p:spPr>
          <a:xfrm>
            <a:off x="2071670" y="3357562"/>
            <a:ext cx="60955" cy="85337"/>
          </a:xfrm>
          <a:prstGeom prst="rect">
            <a:avLst/>
          </a:prstGeom>
        </p:spPr>
      </p:pic>
      <p:pic>
        <p:nvPicPr>
          <p:cNvPr id="17" name="Bildobjekt 16" descr="Skott.png"/>
          <p:cNvPicPr>
            <a:picLocks noChangeAspect="1"/>
          </p:cNvPicPr>
          <p:nvPr/>
        </p:nvPicPr>
        <p:blipFill>
          <a:blip r:embed="rId4" cstate="print"/>
          <a:stretch>
            <a:fillRect/>
          </a:stretch>
        </p:blipFill>
        <p:spPr>
          <a:xfrm rot="815960">
            <a:off x="1483349" y="1959839"/>
            <a:ext cx="324000" cy="503234"/>
          </a:xfrm>
          <a:prstGeom prst="rect">
            <a:avLst/>
          </a:prstGeom>
        </p:spPr>
      </p:pic>
      <p:sp>
        <p:nvSpPr>
          <p:cNvPr id="18" name="textruta 17"/>
          <p:cNvSpPr txBox="1"/>
          <p:nvPr/>
        </p:nvSpPr>
        <p:spPr>
          <a:xfrm>
            <a:off x="2357422" y="5715016"/>
            <a:ext cx="364202" cy="338554"/>
          </a:xfrm>
          <a:prstGeom prst="rect">
            <a:avLst/>
          </a:prstGeom>
          <a:noFill/>
        </p:spPr>
        <p:txBody>
          <a:bodyPr wrap="none" rtlCol="0">
            <a:spAutoFit/>
          </a:bodyPr>
          <a:lstStyle/>
          <a:p>
            <a:r>
              <a:rPr lang="sv-SE" sz="1600" b="1" dirty="0"/>
              <a:t>M</a:t>
            </a:r>
          </a:p>
        </p:txBody>
      </p:sp>
      <p:pic>
        <p:nvPicPr>
          <p:cNvPr id="19" name="Bildobjekt 18" descr="Boll.png"/>
          <p:cNvPicPr>
            <a:picLocks noChangeAspect="1"/>
          </p:cNvPicPr>
          <p:nvPr/>
        </p:nvPicPr>
        <p:blipFill>
          <a:blip r:embed="rId3" cstate="print"/>
          <a:stretch>
            <a:fillRect/>
          </a:stretch>
        </p:blipFill>
        <p:spPr>
          <a:xfrm>
            <a:off x="2071670" y="3357562"/>
            <a:ext cx="60955" cy="85337"/>
          </a:xfrm>
          <a:prstGeom prst="rect">
            <a:avLst/>
          </a:prstGeom>
        </p:spPr>
      </p:pic>
      <p:pic>
        <p:nvPicPr>
          <p:cNvPr id="20" name="Bildobjekt 19" descr="Boll.png"/>
          <p:cNvPicPr>
            <a:picLocks noChangeAspect="1"/>
          </p:cNvPicPr>
          <p:nvPr/>
        </p:nvPicPr>
        <p:blipFill>
          <a:blip r:embed="rId3" cstate="print"/>
          <a:stretch>
            <a:fillRect/>
          </a:stretch>
        </p:blipFill>
        <p:spPr>
          <a:xfrm>
            <a:off x="2000232" y="3214686"/>
            <a:ext cx="60955" cy="85337"/>
          </a:xfrm>
          <a:prstGeom prst="rect">
            <a:avLst/>
          </a:prstGeom>
        </p:spPr>
      </p:pic>
      <p:pic>
        <p:nvPicPr>
          <p:cNvPr id="21" name="Bildobjekt 20" descr="Boll.png"/>
          <p:cNvPicPr>
            <a:picLocks noChangeAspect="1"/>
          </p:cNvPicPr>
          <p:nvPr/>
        </p:nvPicPr>
        <p:blipFill>
          <a:blip r:embed="rId3" cstate="print"/>
          <a:stretch>
            <a:fillRect/>
          </a:stretch>
        </p:blipFill>
        <p:spPr>
          <a:xfrm>
            <a:off x="2143108" y="3200787"/>
            <a:ext cx="60955" cy="85337"/>
          </a:xfrm>
          <a:prstGeom prst="rect">
            <a:avLst/>
          </a:prstGeom>
        </p:spPr>
      </p:pic>
      <p:pic>
        <p:nvPicPr>
          <p:cNvPr id="22" name="Bildobjekt 21" descr="Boll.png"/>
          <p:cNvPicPr>
            <a:picLocks noChangeAspect="1"/>
          </p:cNvPicPr>
          <p:nvPr/>
        </p:nvPicPr>
        <p:blipFill>
          <a:blip r:embed="rId3" cstate="print"/>
          <a:stretch>
            <a:fillRect/>
          </a:stretch>
        </p:blipFill>
        <p:spPr>
          <a:xfrm>
            <a:off x="714348" y="4071942"/>
            <a:ext cx="60955" cy="85337"/>
          </a:xfrm>
          <a:prstGeom prst="rect">
            <a:avLst/>
          </a:prstGeom>
        </p:spPr>
      </p:pic>
      <p:pic>
        <p:nvPicPr>
          <p:cNvPr id="23" name="Bildobjekt 22" descr="Boll.png"/>
          <p:cNvPicPr>
            <a:picLocks noChangeAspect="1"/>
          </p:cNvPicPr>
          <p:nvPr/>
        </p:nvPicPr>
        <p:blipFill>
          <a:blip r:embed="rId3" cstate="print"/>
          <a:stretch>
            <a:fillRect/>
          </a:stretch>
        </p:blipFill>
        <p:spPr>
          <a:xfrm>
            <a:off x="928662" y="4286256"/>
            <a:ext cx="60955" cy="85337"/>
          </a:xfrm>
          <a:prstGeom prst="rect">
            <a:avLst/>
          </a:prstGeom>
        </p:spPr>
      </p:pic>
      <p:pic>
        <p:nvPicPr>
          <p:cNvPr id="24" name="Bildobjekt 23" descr="Boll.png"/>
          <p:cNvPicPr>
            <a:picLocks noChangeAspect="1"/>
          </p:cNvPicPr>
          <p:nvPr/>
        </p:nvPicPr>
        <p:blipFill>
          <a:blip r:embed="rId3" cstate="print"/>
          <a:stretch>
            <a:fillRect/>
          </a:stretch>
        </p:blipFill>
        <p:spPr>
          <a:xfrm>
            <a:off x="1000100" y="4214818"/>
            <a:ext cx="60955" cy="85337"/>
          </a:xfrm>
          <a:prstGeom prst="rect">
            <a:avLst/>
          </a:prstGeom>
        </p:spPr>
      </p:pic>
      <p:pic>
        <p:nvPicPr>
          <p:cNvPr id="25" name="Bildobjekt 24" descr="Boll.png"/>
          <p:cNvPicPr>
            <a:picLocks noChangeAspect="1"/>
          </p:cNvPicPr>
          <p:nvPr/>
        </p:nvPicPr>
        <p:blipFill>
          <a:blip r:embed="rId3" cstate="print"/>
          <a:stretch>
            <a:fillRect/>
          </a:stretch>
        </p:blipFill>
        <p:spPr>
          <a:xfrm>
            <a:off x="1000100" y="4357694"/>
            <a:ext cx="60955" cy="85337"/>
          </a:xfrm>
          <a:prstGeom prst="rect">
            <a:avLst/>
          </a:prstGeom>
        </p:spPr>
      </p:pic>
      <p:pic>
        <p:nvPicPr>
          <p:cNvPr id="26" name="Bildobjekt 25" descr="Boll.png"/>
          <p:cNvPicPr>
            <a:picLocks noChangeAspect="1"/>
          </p:cNvPicPr>
          <p:nvPr/>
        </p:nvPicPr>
        <p:blipFill>
          <a:blip r:embed="rId3" cstate="print"/>
          <a:stretch>
            <a:fillRect/>
          </a:stretch>
        </p:blipFill>
        <p:spPr>
          <a:xfrm>
            <a:off x="857224" y="4143380"/>
            <a:ext cx="60955" cy="85337"/>
          </a:xfrm>
          <a:prstGeom prst="rect">
            <a:avLst/>
          </a:prstGeom>
        </p:spPr>
      </p:pic>
      <p:sp>
        <p:nvSpPr>
          <p:cNvPr id="27" name="Multiplicera 26"/>
          <p:cNvSpPr/>
          <p:nvPr/>
        </p:nvSpPr>
        <p:spPr>
          <a:xfrm flipV="1">
            <a:off x="571472" y="407194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8" name="Multiplicera 27"/>
          <p:cNvSpPr/>
          <p:nvPr/>
        </p:nvSpPr>
        <p:spPr>
          <a:xfrm flipV="1">
            <a:off x="723872" y="422434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9" name="Multiplicera 28"/>
          <p:cNvSpPr/>
          <p:nvPr/>
        </p:nvSpPr>
        <p:spPr>
          <a:xfrm flipV="1">
            <a:off x="876272" y="437674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0" name="Rektangel med rundade hörn 29"/>
          <p:cNvSpPr/>
          <p:nvPr/>
        </p:nvSpPr>
        <p:spPr>
          <a:xfrm>
            <a:off x="1785918" y="2428868"/>
            <a:ext cx="1214446" cy="142876"/>
          </a:xfrm>
          <a:prstGeom prst="roundRect">
            <a:avLst/>
          </a:prstGeom>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1" name="Frihandsfigur 30"/>
          <p:cNvSpPr/>
          <p:nvPr/>
        </p:nvSpPr>
        <p:spPr>
          <a:xfrm>
            <a:off x="1466045" y="2537138"/>
            <a:ext cx="762000" cy="463639"/>
          </a:xfrm>
          <a:custGeom>
            <a:avLst/>
            <a:gdLst>
              <a:gd name="connsiteX0" fmla="*/ 762000 w 762000"/>
              <a:gd name="connsiteY0" fmla="*/ 463639 h 463639"/>
              <a:gd name="connsiteX1" fmla="*/ 684727 w 762000"/>
              <a:gd name="connsiteY1" fmla="*/ 334851 h 463639"/>
              <a:gd name="connsiteX2" fmla="*/ 555938 w 762000"/>
              <a:gd name="connsiteY2" fmla="*/ 412124 h 463639"/>
              <a:gd name="connsiteX3" fmla="*/ 427149 w 762000"/>
              <a:gd name="connsiteY3" fmla="*/ 283335 h 463639"/>
              <a:gd name="connsiteX4" fmla="*/ 285482 w 762000"/>
              <a:gd name="connsiteY4" fmla="*/ 296214 h 463639"/>
              <a:gd name="connsiteX5" fmla="*/ 130935 w 762000"/>
              <a:gd name="connsiteY5" fmla="*/ 141668 h 463639"/>
              <a:gd name="connsiteX6" fmla="*/ 15025 w 762000"/>
              <a:gd name="connsiteY6" fmla="*/ 154547 h 463639"/>
              <a:gd name="connsiteX7" fmla="*/ 40783 w 762000"/>
              <a:gd name="connsiteY7" fmla="*/ 0 h 463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62000" h="463639">
                <a:moveTo>
                  <a:pt x="762000" y="463639"/>
                </a:moveTo>
                <a:cubicBezTo>
                  <a:pt x="740535" y="403538"/>
                  <a:pt x="719071" y="343437"/>
                  <a:pt x="684727" y="334851"/>
                </a:cubicBezTo>
                <a:cubicBezTo>
                  <a:pt x="650383" y="326265"/>
                  <a:pt x="598868" y="420710"/>
                  <a:pt x="555938" y="412124"/>
                </a:cubicBezTo>
                <a:cubicBezTo>
                  <a:pt x="513008" y="403538"/>
                  <a:pt x="472225" y="302653"/>
                  <a:pt x="427149" y="283335"/>
                </a:cubicBezTo>
                <a:cubicBezTo>
                  <a:pt x="382073" y="264017"/>
                  <a:pt x="334851" y="319825"/>
                  <a:pt x="285482" y="296214"/>
                </a:cubicBezTo>
                <a:cubicBezTo>
                  <a:pt x="236113" y="272603"/>
                  <a:pt x="176011" y="165279"/>
                  <a:pt x="130935" y="141668"/>
                </a:cubicBezTo>
                <a:cubicBezTo>
                  <a:pt x="85859" y="118057"/>
                  <a:pt x="30050" y="178158"/>
                  <a:pt x="15025" y="154547"/>
                </a:cubicBezTo>
                <a:cubicBezTo>
                  <a:pt x="0" y="130936"/>
                  <a:pt x="20391" y="65468"/>
                  <a:pt x="40783" y="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32" name="Frihandsfigur 31"/>
          <p:cNvSpPr/>
          <p:nvPr/>
        </p:nvSpPr>
        <p:spPr>
          <a:xfrm>
            <a:off x="1120462" y="4350913"/>
            <a:ext cx="2472743" cy="298360"/>
          </a:xfrm>
          <a:custGeom>
            <a:avLst/>
            <a:gdLst>
              <a:gd name="connsiteX0" fmla="*/ 0 w 2472743"/>
              <a:gd name="connsiteY0" fmla="*/ 221087 h 298360"/>
              <a:gd name="connsiteX1" fmla="*/ 244699 w 2472743"/>
              <a:gd name="connsiteY1" fmla="*/ 27904 h 298360"/>
              <a:gd name="connsiteX2" fmla="*/ 386366 w 2472743"/>
              <a:gd name="connsiteY2" fmla="*/ 272602 h 298360"/>
              <a:gd name="connsiteX3" fmla="*/ 785611 w 2472743"/>
              <a:gd name="connsiteY3" fmla="*/ 2146 h 298360"/>
              <a:gd name="connsiteX4" fmla="*/ 862884 w 2472743"/>
              <a:gd name="connsiteY4" fmla="*/ 285481 h 298360"/>
              <a:gd name="connsiteX5" fmla="*/ 1390918 w 2472743"/>
              <a:gd name="connsiteY5" fmla="*/ 79419 h 298360"/>
              <a:gd name="connsiteX6" fmla="*/ 1493949 w 2472743"/>
              <a:gd name="connsiteY6" fmla="*/ 285481 h 298360"/>
              <a:gd name="connsiteX7" fmla="*/ 1918952 w 2472743"/>
              <a:gd name="connsiteY7" fmla="*/ 92298 h 298360"/>
              <a:gd name="connsiteX8" fmla="*/ 1970468 w 2472743"/>
              <a:gd name="connsiteY8" fmla="*/ 246845 h 298360"/>
              <a:gd name="connsiteX9" fmla="*/ 2408349 w 2472743"/>
              <a:gd name="connsiteY9" fmla="*/ 169572 h 298360"/>
              <a:gd name="connsiteX10" fmla="*/ 2356834 w 2472743"/>
              <a:gd name="connsiteY10" fmla="*/ 259724 h 298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72743" h="298360">
                <a:moveTo>
                  <a:pt x="0" y="221087"/>
                </a:moveTo>
                <a:cubicBezTo>
                  <a:pt x="90152" y="120202"/>
                  <a:pt x="180305" y="19318"/>
                  <a:pt x="244699" y="27904"/>
                </a:cubicBezTo>
                <a:cubicBezTo>
                  <a:pt x="309093" y="36490"/>
                  <a:pt x="296214" y="276895"/>
                  <a:pt x="386366" y="272602"/>
                </a:cubicBezTo>
                <a:cubicBezTo>
                  <a:pt x="476518" y="268309"/>
                  <a:pt x="706191" y="0"/>
                  <a:pt x="785611" y="2146"/>
                </a:cubicBezTo>
                <a:cubicBezTo>
                  <a:pt x="865031" y="4293"/>
                  <a:pt x="762000" y="272602"/>
                  <a:pt x="862884" y="285481"/>
                </a:cubicBezTo>
                <a:cubicBezTo>
                  <a:pt x="963768" y="298360"/>
                  <a:pt x="1285741" y="79419"/>
                  <a:pt x="1390918" y="79419"/>
                </a:cubicBezTo>
                <a:cubicBezTo>
                  <a:pt x="1496095" y="79419"/>
                  <a:pt x="1405943" y="283335"/>
                  <a:pt x="1493949" y="285481"/>
                </a:cubicBezTo>
                <a:cubicBezTo>
                  <a:pt x="1581955" y="287627"/>
                  <a:pt x="1839532" y="98737"/>
                  <a:pt x="1918952" y="92298"/>
                </a:cubicBezTo>
                <a:cubicBezTo>
                  <a:pt x="1998372" y="85859"/>
                  <a:pt x="1888902" y="233966"/>
                  <a:pt x="1970468" y="246845"/>
                </a:cubicBezTo>
                <a:cubicBezTo>
                  <a:pt x="2052034" y="259724"/>
                  <a:pt x="2343955" y="167426"/>
                  <a:pt x="2408349" y="169572"/>
                </a:cubicBezTo>
                <a:cubicBezTo>
                  <a:pt x="2472743" y="171719"/>
                  <a:pt x="2414788" y="215721"/>
                  <a:pt x="2356834" y="259724"/>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33" name="Likbent triangel 32"/>
          <p:cNvSpPr/>
          <p:nvPr/>
        </p:nvSpPr>
        <p:spPr>
          <a:xfrm>
            <a:off x="1142976" y="457200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4" name="Likbent triangel 33"/>
          <p:cNvSpPr/>
          <p:nvPr/>
        </p:nvSpPr>
        <p:spPr>
          <a:xfrm>
            <a:off x="3571868" y="457200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36" name="Picture 35"/>
          <p:cNvPicPr>
            <a:picLocks noChangeAspect="1"/>
          </p:cNvPicPr>
          <p:nvPr/>
        </p:nvPicPr>
        <p:blipFill>
          <a:blip r:embed="rId5"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textruta 5"/>
          <p:cNvSpPr txBox="1"/>
          <p:nvPr/>
        </p:nvSpPr>
        <p:spPr>
          <a:xfrm>
            <a:off x="357158" y="214290"/>
            <a:ext cx="3714776" cy="400110"/>
          </a:xfrm>
          <a:prstGeom prst="rect">
            <a:avLst/>
          </a:prstGeom>
          <a:noFill/>
        </p:spPr>
        <p:txBody>
          <a:bodyPr wrap="square" rtlCol="0">
            <a:spAutoFit/>
          </a:bodyPr>
          <a:lstStyle>
            <a:defPPr>
              <a:defRPr lang="sv-SE"/>
            </a:defPPr>
            <a:lvl1pPr>
              <a:defRPr sz="2000" b="1">
                <a:solidFill>
                  <a:srgbClr val="E90118"/>
                </a:solidFill>
                <a:latin typeface="Times New Roman" pitchFamily="18" charset="0"/>
                <a:cs typeface="Times New Roman" pitchFamily="18" charset="0"/>
              </a:defRPr>
            </a:lvl1pPr>
          </a:lstStyle>
          <a:p>
            <a:r>
              <a:rPr lang="sv-SE" dirty="0"/>
              <a:t>Syfte: Sidledsförflyttning </a:t>
            </a:r>
          </a:p>
        </p:txBody>
      </p:sp>
      <p:sp>
        <p:nvSpPr>
          <p:cNvPr id="7" name="textruta 6"/>
          <p:cNvSpPr txBox="1"/>
          <p:nvPr/>
        </p:nvSpPr>
        <p:spPr>
          <a:xfrm>
            <a:off x="4714876" y="1394767"/>
            <a:ext cx="4143404" cy="4770537"/>
          </a:xfrm>
          <a:prstGeom prst="rect">
            <a:avLst/>
          </a:prstGeom>
          <a:noFill/>
        </p:spPr>
        <p:txBody>
          <a:bodyPr wrap="square" rtlCol="0">
            <a:spAutoFit/>
          </a:bodyPr>
          <a:lstStyle/>
          <a:p>
            <a:r>
              <a:rPr lang="sv-SE" sz="1600" dirty="0"/>
              <a:t>1. Utespelarna passar och tar sedan ett litet kliv inåt i banan för att skjuta.</a:t>
            </a:r>
          </a:p>
          <a:p>
            <a:endParaRPr lang="sv-SE" sz="1600" dirty="0"/>
          </a:p>
          <a:p>
            <a:r>
              <a:rPr lang="sv-SE" sz="1600" dirty="0"/>
              <a:t>Målvakten kommer att få jobba i sidled för att hinna över och täcka sin ”första stolpe”. </a:t>
            </a:r>
          </a:p>
          <a:p>
            <a:r>
              <a:rPr lang="sv-SE" sz="1600" dirty="0"/>
              <a:t>Han/hon skall sitta relativt nära mål när han/hon förflyttar sig.</a:t>
            </a:r>
          </a:p>
          <a:p>
            <a:r>
              <a:rPr lang="sv-SE" sz="1600" dirty="0"/>
              <a:t>Denna övning går att kör längre ifrån målet och då flyttar målvakten ut en bit ifrån målet.</a:t>
            </a:r>
          </a:p>
          <a:p>
            <a:endParaRPr lang="sv-SE" sz="1600" dirty="0"/>
          </a:p>
          <a:p>
            <a:r>
              <a:rPr lang="sv-SE" sz="1600" dirty="0"/>
              <a:t>2. Det övre ledet går mot första stolpen där målvakten sitter. Denne kan nu välja att skjuta själv eller passa den framstörtande medspelaren på andra sidan.</a:t>
            </a:r>
          </a:p>
          <a:p>
            <a:endParaRPr lang="sv-SE" sz="1600" dirty="0"/>
          </a:p>
          <a:p>
            <a:r>
              <a:rPr lang="sv-SE" sz="1600" dirty="0"/>
              <a:t>Målvakten kommer här att få göra en snabb sidledsförflyttning men kan inte göra det för tidigt  då han/hon blottar första stolpen. Det blir därför även lite spelförståelse</a:t>
            </a:r>
            <a:r>
              <a:rPr lang="sv-SE" sz="1600" dirty="0" smtClean="0"/>
              <a:t>.</a:t>
            </a:r>
            <a:endParaRPr lang="sv-SE" sz="1600" dirty="0"/>
          </a:p>
        </p:txBody>
      </p:sp>
      <p:pic>
        <p:nvPicPr>
          <p:cNvPr id="8" name="Bildobjekt 7" descr="Boll.png"/>
          <p:cNvPicPr>
            <a:picLocks noChangeAspect="1"/>
          </p:cNvPicPr>
          <p:nvPr/>
        </p:nvPicPr>
        <p:blipFill>
          <a:blip r:embed="rId3" cstate="print"/>
          <a:stretch>
            <a:fillRect/>
          </a:stretch>
        </p:blipFill>
        <p:spPr>
          <a:xfrm>
            <a:off x="714348" y="2428868"/>
            <a:ext cx="60955" cy="85337"/>
          </a:xfrm>
          <a:prstGeom prst="rect">
            <a:avLst/>
          </a:prstGeom>
        </p:spPr>
      </p:pic>
      <p:sp>
        <p:nvSpPr>
          <p:cNvPr id="9" name="Multiplicera 8"/>
          <p:cNvSpPr/>
          <p:nvPr/>
        </p:nvSpPr>
        <p:spPr>
          <a:xfrm flipV="1">
            <a:off x="1071538" y="207167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0" name="textruta 9"/>
          <p:cNvSpPr txBox="1"/>
          <p:nvPr/>
        </p:nvSpPr>
        <p:spPr>
          <a:xfrm>
            <a:off x="2285984" y="1214422"/>
            <a:ext cx="364202" cy="338554"/>
          </a:xfrm>
          <a:prstGeom prst="rect">
            <a:avLst/>
          </a:prstGeom>
          <a:noFill/>
        </p:spPr>
        <p:txBody>
          <a:bodyPr wrap="none" rtlCol="0">
            <a:spAutoFit/>
          </a:bodyPr>
          <a:lstStyle/>
          <a:p>
            <a:r>
              <a:rPr lang="sv-SE" sz="1600" b="1" dirty="0"/>
              <a:t>M</a:t>
            </a:r>
          </a:p>
        </p:txBody>
      </p:sp>
      <p:sp>
        <p:nvSpPr>
          <p:cNvPr id="11" name="Multiplicera 10"/>
          <p:cNvSpPr/>
          <p:nvPr/>
        </p:nvSpPr>
        <p:spPr>
          <a:xfrm flipV="1">
            <a:off x="3714744" y="214311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Multiplicera 11"/>
          <p:cNvSpPr/>
          <p:nvPr/>
        </p:nvSpPr>
        <p:spPr>
          <a:xfrm flipV="1">
            <a:off x="857224" y="207167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Multiplicera 12"/>
          <p:cNvSpPr/>
          <p:nvPr/>
        </p:nvSpPr>
        <p:spPr>
          <a:xfrm flipV="1">
            <a:off x="642910" y="207167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Multiplicera 13"/>
          <p:cNvSpPr/>
          <p:nvPr/>
        </p:nvSpPr>
        <p:spPr>
          <a:xfrm flipV="1">
            <a:off x="3500430" y="214311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15" name="Rak pil 14"/>
          <p:cNvCxnSpPr/>
          <p:nvPr/>
        </p:nvCxnSpPr>
        <p:spPr>
          <a:xfrm>
            <a:off x="2143108" y="1285860"/>
            <a:ext cx="642942" cy="1588"/>
          </a:xfrm>
          <a:prstGeom prst="straightConnector1">
            <a:avLst/>
          </a:prstGeom>
          <a:ln>
            <a:headEnd type="arrow"/>
            <a:tailEnd type="arrow"/>
          </a:ln>
        </p:spPr>
        <p:style>
          <a:lnRef idx="1">
            <a:schemeClr val="dk1"/>
          </a:lnRef>
          <a:fillRef idx="0">
            <a:schemeClr val="dk1"/>
          </a:fillRef>
          <a:effectRef idx="0">
            <a:schemeClr val="dk1"/>
          </a:effectRef>
          <a:fontRef idx="minor">
            <a:schemeClr val="tx1"/>
          </a:fontRef>
        </p:style>
      </p:cxnSp>
      <p:sp>
        <p:nvSpPr>
          <p:cNvPr id="16" name="Multiplicera 15"/>
          <p:cNvSpPr/>
          <p:nvPr/>
        </p:nvSpPr>
        <p:spPr>
          <a:xfrm flipV="1">
            <a:off x="3929058" y="214311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7" name="Bildobjekt 16" descr="Boll.png"/>
          <p:cNvPicPr>
            <a:picLocks noChangeAspect="1"/>
          </p:cNvPicPr>
          <p:nvPr/>
        </p:nvPicPr>
        <p:blipFill>
          <a:blip r:embed="rId3" cstate="print"/>
          <a:stretch>
            <a:fillRect/>
          </a:stretch>
        </p:blipFill>
        <p:spPr>
          <a:xfrm>
            <a:off x="866748" y="2581268"/>
            <a:ext cx="60955" cy="85337"/>
          </a:xfrm>
          <a:prstGeom prst="rect">
            <a:avLst/>
          </a:prstGeom>
        </p:spPr>
      </p:pic>
      <p:pic>
        <p:nvPicPr>
          <p:cNvPr id="18" name="Bildobjekt 17" descr="Boll.png"/>
          <p:cNvPicPr>
            <a:picLocks noChangeAspect="1"/>
          </p:cNvPicPr>
          <p:nvPr/>
        </p:nvPicPr>
        <p:blipFill>
          <a:blip r:embed="rId3" cstate="print"/>
          <a:stretch>
            <a:fillRect/>
          </a:stretch>
        </p:blipFill>
        <p:spPr>
          <a:xfrm>
            <a:off x="3500430" y="2500306"/>
            <a:ext cx="60955" cy="85337"/>
          </a:xfrm>
          <a:prstGeom prst="rect">
            <a:avLst/>
          </a:prstGeom>
        </p:spPr>
      </p:pic>
      <p:pic>
        <p:nvPicPr>
          <p:cNvPr id="19" name="Bildobjekt 18" descr="Boll.png"/>
          <p:cNvPicPr>
            <a:picLocks noChangeAspect="1"/>
          </p:cNvPicPr>
          <p:nvPr/>
        </p:nvPicPr>
        <p:blipFill>
          <a:blip r:embed="rId3" cstate="print"/>
          <a:stretch>
            <a:fillRect/>
          </a:stretch>
        </p:blipFill>
        <p:spPr>
          <a:xfrm>
            <a:off x="928662" y="2428868"/>
            <a:ext cx="60955" cy="85337"/>
          </a:xfrm>
          <a:prstGeom prst="rect">
            <a:avLst/>
          </a:prstGeom>
        </p:spPr>
      </p:pic>
      <p:pic>
        <p:nvPicPr>
          <p:cNvPr id="20" name="Bildobjekt 19" descr="Boll.png"/>
          <p:cNvPicPr>
            <a:picLocks noChangeAspect="1"/>
          </p:cNvPicPr>
          <p:nvPr/>
        </p:nvPicPr>
        <p:blipFill>
          <a:blip r:embed="rId3" cstate="print"/>
          <a:stretch>
            <a:fillRect/>
          </a:stretch>
        </p:blipFill>
        <p:spPr>
          <a:xfrm>
            <a:off x="1071538" y="2643182"/>
            <a:ext cx="60955" cy="85337"/>
          </a:xfrm>
          <a:prstGeom prst="rect">
            <a:avLst/>
          </a:prstGeom>
        </p:spPr>
      </p:pic>
      <p:pic>
        <p:nvPicPr>
          <p:cNvPr id="21" name="Bildobjekt 20" descr="Boll.png"/>
          <p:cNvPicPr>
            <a:picLocks noChangeAspect="1"/>
          </p:cNvPicPr>
          <p:nvPr/>
        </p:nvPicPr>
        <p:blipFill>
          <a:blip r:embed="rId3" cstate="print"/>
          <a:stretch>
            <a:fillRect/>
          </a:stretch>
        </p:blipFill>
        <p:spPr>
          <a:xfrm>
            <a:off x="1071538" y="2428868"/>
            <a:ext cx="60955" cy="85337"/>
          </a:xfrm>
          <a:prstGeom prst="rect">
            <a:avLst/>
          </a:prstGeom>
        </p:spPr>
      </p:pic>
      <p:pic>
        <p:nvPicPr>
          <p:cNvPr id="22" name="Bildobjekt 21" descr="Boll.png"/>
          <p:cNvPicPr>
            <a:picLocks noChangeAspect="1"/>
          </p:cNvPicPr>
          <p:nvPr/>
        </p:nvPicPr>
        <p:blipFill>
          <a:blip r:embed="rId3" cstate="print"/>
          <a:stretch>
            <a:fillRect/>
          </a:stretch>
        </p:blipFill>
        <p:spPr>
          <a:xfrm>
            <a:off x="3643306" y="2571744"/>
            <a:ext cx="60955" cy="85337"/>
          </a:xfrm>
          <a:prstGeom prst="rect">
            <a:avLst/>
          </a:prstGeom>
        </p:spPr>
      </p:pic>
      <p:pic>
        <p:nvPicPr>
          <p:cNvPr id="23" name="Bildobjekt 22" descr="Boll.png"/>
          <p:cNvPicPr>
            <a:picLocks noChangeAspect="1"/>
          </p:cNvPicPr>
          <p:nvPr/>
        </p:nvPicPr>
        <p:blipFill>
          <a:blip r:embed="rId3" cstate="print"/>
          <a:stretch>
            <a:fillRect/>
          </a:stretch>
        </p:blipFill>
        <p:spPr>
          <a:xfrm>
            <a:off x="3857620" y="2571744"/>
            <a:ext cx="60955" cy="85337"/>
          </a:xfrm>
          <a:prstGeom prst="rect">
            <a:avLst/>
          </a:prstGeom>
        </p:spPr>
      </p:pic>
      <p:pic>
        <p:nvPicPr>
          <p:cNvPr id="24" name="Bildobjekt 23" descr="Boll.png"/>
          <p:cNvPicPr>
            <a:picLocks noChangeAspect="1"/>
          </p:cNvPicPr>
          <p:nvPr/>
        </p:nvPicPr>
        <p:blipFill>
          <a:blip r:embed="rId3" cstate="print"/>
          <a:stretch>
            <a:fillRect/>
          </a:stretch>
        </p:blipFill>
        <p:spPr>
          <a:xfrm>
            <a:off x="3786182" y="2500306"/>
            <a:ext cx="60955" cy="85337"/>
          </a:xfrm>
          <a:prstGeom prst="rect">
            <a:avLst/>
          </a:prstGeom>
        </p:spPr>
      </p:pic>
      <p:pic>
        <p:nvPicPr>
          <p:cNvPr id="25" name="Bildobjekt 24" descr="Boll.png"/>
          <p:cNvPicPr>
            <a:picLocks noChangeAspect="1"/>
          </p:cNvPicPr>
          <p:nvPr/>
        </p:nvPicPr>
        <p:blipFill>
          <a:blip r:embed="rId3" cstate="print"/>
          <a:stretch>
            <a:fillRect/>
          </a:stretch>
        </p:blipFill>
        <p:spPr>
          <a:xfrm>
            <a:off x="3938582" y="2652706"/>
            <a:ext cx="60955" cy="85337"/>
          </a:xfrm>
          <a:prstGeom prst="rect">
            <a:avLst/>
          </a:prstGeom>
        </p:spPr>
      </p:pic>
      <p:cxnSp>
        <p:nvCxnSpPr>
          <p:cNvPr id="26" name="Rak 25"/>
          <p:cNvCxnSpPr/>
          <p:nvPr/>
        </p:nvCxnSpPr>
        <p:spPr>
          <a:xfrm>
            <a:off x="1357290" y="235743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27" name="Rak 26"/>
          <p:cNvCxnSpPr/>
          <p:nvPr/>
        </p:nvCxnSpPr>
        <p:spPr>
          <a:xfrm>
            <a:off x="1785918" y="235743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28" name="Rak 27"/>
          <p:cNvCxnSpPr/>
          <p:nvPr/>
        </p:nvCxnSpPr>
        <p:spPr>
          <a:xfrm>
            <a:off x="2357422" y="235743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29" name="Rak 28"/>
          <p:cNvCxnSpPr/>
          <p:nvPr/>
        </p:nvCxnSpPr>
        <p:spPr>
          <a:xfrm>
            <a:off x="2857488" y="235743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30" name="Rak pil 29"/>
          <p:cNvCxnSpPr/>
          <p:nvPr/>
        </p:nvCxnSpPr>
        <p:spPr>
          <a:xfrm>
            <a:off x="1285852" y="2285992"/>
            <a:ext cx="50006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pic>
        <p:nvPicPr>
          <p:cNvPr id="31" name="Bildobjekt 30" descr="Skott.png"/>
          <p:cNvPicPr>
            <a:picLocks noChangeAspect="1"/>
          </p:cNvPicPr>
          <p:nvPr/>
        </p:nvPicPr>
        <p:blipFill>
          <a:blip r:embed="rId4" cstate="print"/>
          <a:stretch>
            <a:fillRect/>
          </a:stretch>
        </p:blipFill>
        <p:spPr>
          <a:xfrm rot="815960">
            <a:off x="1697663" y="1674086"/>
            <a:ext cx="324000" cy="503234"/>
          </a:xfrm>
          <a:prstGeom prst="rect">
            <a:avLst/>
          </a:prstGeom>
        </p:spPr>
      </p:pic>
      <p:sp>
        <p:nvSpPr>
          <p:cNvPr id="32" name="textruta 31"/>
          <p:cNvSpPr txBox="1"/>
          <p:nvPr/>
        </p:nvSpPr>
        <p:spPr>
          <a:xfrm>
            <a:off x="2357422" y="5715016"/>
            <a:ext cx="364202" cy="338554"/>
          </a:xfrm>
          <a:prstGeom prst="rect">
            <a:avLst/>
          </a:prstGeom>
          <a:noFill/>
        </p:spPr>
        <p:txBody>
          <a:bodyPr wrap="none" rtlCol="0">
            <a:spAutoFit/>
          </a:bodyPr>
          <a:lstStyle/>
          <a:p>
            <a:r>
              <a:rPr lang="sv-SE" sz="1600" b="1" dirty="0"/>
              <a:t>M</a:t>
            </a:r>
          </a:p>
        </p:txBody>
      </p:sp>
      <p:sp>
        <p:nvSpPr>
          <p:cNvPr id="33" name="Multiplicera 32"/>
          <p:cNvSpPr/>
          <p:nvPr/>
        </p:nvSpPr>
        <p:spPr>
          <a:xfrm flipV="1">
            <a:off x="3929058" y="371475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34" name="Bildobjekt 33" descr="Boll.png"/>
          <p:cNvPicPr>
            <a:picLocks noChangeAspect="1"/>
          </p:cNvPicPr>
          <p:nvPr/>
        </p:nvPicPr>
        <p:blipFill>
          <a:blip r:embed="rId3" cstate="print"/>
          <a:stretch>
            <a:fillRect/>
          </a:stretch>
        </p:blipFill>
        <p:spPr>
          <a:xfrm>
            <a:off x="3428992" y="2500306"/>
            <a:ext cx="60955" cy="85337"/>
          </a:xfrm>
          <a:prstGeom prst="rect">
            <a:avLst/>
          </a:prstGeom>
        </p:spPr>
      </p:pic>
      <p:pic>
        <p:nvPicPr>
          <p:cNvPr id="35" name="Bildobjekt 34" descr="Boll.png"/>
          <p:cNvPicPr>
            <a:picLocks noChangeAspect="1"/>
          </p:cNvPicPr>
          <p:nvPr/>
        </p:nvPicPr>
        <p:blipFill>
          <a:blip r:embed="rId3" cstate="print"/>
          <a:stretch>
            <a:fillRect/>
          </a:stretch>
        </p:blipFill>
        <p:spPr>
          <a:xfrm>
            <a:off x="3571868" y="2571744"/>
            <a:ext cx="60955" cy="85337"/>
          </a:xfrm>
          <a:prstGeom prst="rect">
            <a:avLst/>
          </a:prstGeom>
        </p:spPr>
      </p:pic>
      <p:pic>
        <p:nvPicPr>
          <p:cNvPr id="36" name="Bildobjekt 35" descr="Boll.png"/>
          <p:cNvPicPr>
            <a:picLocks noChangeAspect="1"/>
          </p:cNvPicPr>
          <p:nvPr/>
        </p:nvPicPr>
        <p:blipFill>
          <a:blip r:embed="rId3" cstate="print"/>
          <a:stretch>
            <a:fillRect/>
          </a:stretch>
        </p:blipFill>
        <p:spPr>
          <a:xfrm>
            <a:off x="3714744" y="2500306"/>
            <a:ext cx="60955" cy="85337"/>
          </a:xfrm>
          <a:prstGeom prst="rect">
            <a:avLst/>
          </a:prstGeom>
        </p:spPr>
      </p:pic>
      <p:pic>
        <p:nvPicPr>
          <p:cNvPr id="37" name="Bildobjekt 36" descr="Boll.png"/>
          <p:cNvPicPr>
            <a:picLocks noChangeAspect="1"/>
          </p:cNvPicPr>
          <p:nvPr/>
        </p:nvPicPr>
        <p:blipFill>
          <a:blip r:embed="rId3" cstate="print"/>
          <a:stretch>
            <a:fillRect/>
          </a:stretch>
        </p:blipFill>
        <p:spPr>
          <a:xfrm>
            <a:off x="3867144" y="2652706"/>
            <a:ext cx="60955" cy="85337"/>
          </a:xfrm>
          <a:prstGeom prst="rect">
            <a:avLst/>
          </a:prstGeom>
        </p:spPr>
      </p:pic>
      <p:pic>
        <p:nvPicPr>
          <p:cNvPr id="38" name="Bildobjekt 37" descr="Boll.png"/>
          <p:cNvPicPr>
            <a:picLocks noChangeAspect="1"/>
          </p:cNvPicPr>
          <p:nvPr/>
        </p:nvPicPr>
        <p:blipFill>
          <a:blip r:embed="rId3" cstate="print"/>
          <a:stretch>
            <a:fillRect/>
          </a:stretch>
        </p:blipFill>
        <p:spPr>
          <a:xfrm>
            <a:off x="3714744" y="3857628"/>
            <a:ext cx="60955" cy="85337"/>
          </a:xfrm>
          <a:prstGeom prst="rect">
            <a:avLst/>
          </a:prstGeom>
        </p:spPr>
      </p:pic>
      <p:pic>
        <p:nvPicPr>
          <p:cNvPr id="39" name="Bildobjekt 38" descr="Boll.png"/>
          <p:cNvPicPr>
            <a:picLocks noChangeAspect="1"/>
          </p:cNvPicPr>
          <p:nvPr/>
        </p:nvPicPr>
        <p:blipFill>
          <a:blip r:embed="rId3" cstate="print"/>
          <a:stretch>
            <a:fillRect/>
          </a:stretch>
        </p:blipFill>
        <p:spPr>
          <a:xfrm>
            <a:off x="3857620" y="3786190"/>
            <a:ext cx="60955" cy="85337"/>
          </a:xfrm>
          <a:prstGeom prst="rect">
            <a:avLst/>
          </a:prstGeom>
        </p:spPr>
      </p:pic>
      <p:pic>
        <p:nvPicPr>
          <p:cNvPr id="40" name="Bildobjekt 39" descr="Boll.png"/>
          <p:cNvPicPr>
            <a:picLocks noChangeAspect="1"/>
          </p:cNvPicPr>
          <p:nvPr/>
        </p:nvPicPr>
        <p:blipFill>
          <a:blip r:embed="rId3" cstate="print"/>
          <a:stretch>
            <a:fillRect/>
          </a:stretch>
        </p:blipFill>
        <p:spPr>
          <a:xfrm>
            <a:off x="3715703" y="3762767"/>
            <a:ext cx="60955" cy="85337"/>
          </a:xfrm>
          <a:prstGeom prst="rect">
            <a:avLst/>
          </a:prstGeom>
        </p:spPr>
      </p:pic>
      <p:pic>
        <p:nvPicPr>
          <p:cNvPr id="41" name="Bildobjekt 40" descr="Boll.png"/>
          <p:cNvPicPr>
            <a:picLocks noChangeAspect="1"/>
          </p:cNvPicPr>
          <p:nvPr/>
        </p:nvPicPr>
        <p:blipFill>
          <a:blip r:embed="rId3" cstate="print"/>
          <a:stretch>
            <a:fillRect/>
          </a:stretch>
        </p:blipFill>
        <p:spPr>
          <a:xfrm>
            <a:off x="3868103" y="3915167"/>
            <a:ext cx="60955" cy="85337"/>
          </a:xfrm>
          <a:prstGeom prst="rect">
            <a:avLst/>
          </a:prstGeom>
        </p:spPr>
      </p:pic>
      <p:pic>
        <p:nvPicPr>
          <p:cNvPr id="42" name="Bildobjekt 41" descr="Boll.png"/>
          <p:cNvPicPr>
            <a:picLocks noChangeAspect="1"/>
          </p:cNvPicPr>
          <p:nvPr/>
        </p:nvPicPr>
        <p:blipFill>
          <a:blip r:embed="rId3" cstate="print"/>
          <a:stretch>
            <a:fillRect/>
          </a:stretch>
        </p:blipFill>
        <p:spPr>
          <a:xfrm>
            <a:off x="3867144" y="4010028"/>
            <a:ext cx="60955" cy="85337"/>
          </a:xfrm>
          <a:prstGeom prst="rect">
            <a:avLst/>
          </a:prstGeom>
        </p:spPr>
      </p:pic>
      <p:sp>
        <p:nvSpPr>
          <p:cNvPr id="43" name="Multiplicera 42"/>
          <p:cNvSpPr/>
          <p:nvPr/>
        </p:nvSpPr>
        <p:spPr>
          <a:xfrm flipV="1">
            <a:off x="4071934" y="350043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4" name="Multiplicera 43"/>
          <p:cNvSpPr/>
          <p:nvPr/>
        </p:nvSpPr>
        <p:spPr>
          <a:xfrm flipV="1">
            <a:off x="3929058" y="392906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5" name="Frihandsfigur 44"/>
          <p:cNvSpPr/>
          <p:nvPr/>
        </p:nvSpPr>
        <p:spPr>
          <a:xfrm>
            <a:off x="3116687" y="4250028"/>
            <a:ext cx="933719" cy="1043189"/>
          </a:xfrm>
          <a:custGeom>
            <a:avLst/>
            <a:gdLst>
              <a:gd name="connsiteX0" fmla="*/ 798490 w 933719"/>
              <a:gd name="connsiteY0" fmla="*/ 0 h 1043189"/>
              <a:gd name="connsiteX1" fmla="*/ 888643 w 933719"/>
              <a:gd name="connsiteY1" fmla="*/ 296214 h 1043189"/>
              <a:gd name="connsiteX2" fmla="*/ 528034 w 933719"/>
              <a:gd name="connsiteY2" fmla="*/ 334851 h 1043189"/>
              <a:gd name="connsiteX3" fmla="*/ 618186 w 933719"/>
              <a:gd name="connsiteY3" fmla="*/ 553792 h 1043189"/>
              <a:gd name="connsiteX4" fmla="*/ 425003 w 933719"/>
              <a:gd name="connsiteY4" fmla="*/ 618186 h 1043189"/>
              <a:gd name="connsiteX5" fmla="*/ 540913 w 933719"/>
              <a:gd name="connsiteY5" fmla="*/ 811369 h 1043189"/>
              <a:gd name="connsiteX6" fmla="*/ 90152 w 933719"/>
              <a:gd name="connsiteY6" fmla="*/ 965916 h 1043189"/>
              <a:gd name="connsiteX7" fmla="*/ 0 w 933719"/>
              <a:gd name="connsiteY7" fmla="*/ 1043189 h 10431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33719" h="1043189">
                <a:moveTo>
                  <a:pt x="798490" y="0"/>
                </a:moveTo>
                <a:cubicBezTo>
                  <a:pt x="866104" y="120203"/>
                  <a:pt x="933719" y="240406"/>
                  <a:pt x="888643" y="296214"/>
                </a:cubicBezTo>
                <a:cubicBezTo>
                  <a:pt x="843567" y="352023"/>
                  <a:pt x="573110" y="291921"/>
                  <a:pt x="528034" y="334851"/>
                </a:cubicBezTo>
                <a:cubicBezTo>
                  <a:pt x="482958" y="377781"/>
                  <a:pt x="635358" y="506570"/>
                  <a:pt x="618186" y="553792"/>
                </a:cubicBezTo>
                <a:cubicBezTo>
                  <a:pt x="601014" y="601014"/>
                  <a:pt x="437882" y="575257"/>
                  <a:pt x="425003" y="618186"/>
                </a:cubicBezTo>
                <a:cubicBezTo>
                  <a:pt x="412124" y="661116"/>
                  <a:pt x="596722" y="753414"/>
                  <a:pt x="540913" y="811369"/>
                </a:cubicBezTo>
                <a:cubicBezTo>
                  <a:pt x="485105" y="869324"/>
                  <a:pt x="180304" y="927279"/>
                  <a:pt x="90152" y="965916"/>
                </a:cubicBezTo>
                <a:cubicBezTo>
                  <a:pt x="0" y="1004553"/>
                  <a:pt x="0" y="1023871"/>
                  <a:pt x="0" y="1043189"/>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46" name="Multiplicera 45"/>
          <p:cNvSpPr/>
          <p:nvPr/>
        </p:nvSpPr>
        <p:spPr>
          <a:xfrm flipV="1">
            <a:off x="571472" y="407194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7" name="Multiplicera 46"/>
          <p:cNvSpPr/>
          <p:nvPr/>
        </p:nvSpPr>
        <p:spPr>
          <a:xfrm flipV="1">
            <a:off x="723872" y="422434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8" name="Multiplicera 47"/>
          <p:cNvSpPr/>
          <p:nvPr/>
        </p:nvSpPr>
        <p:spPr>
          <a:xfrm flipV="1">
            <a:off x="876272" y="437674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49" name="Rak pil 48"/>
          <p:cNvCxnSpPr/>
          <p:nvPr/>
        </p:nvCxnSpPr>
        <p:spPr>
          <a:xfrm rot="16200000" flipH="1">
            <a:off x="1107257" y="4822041"/>
            <a:ext cx="642942" cy="57150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0" name="Rak 49"/>
          <p:cNvCxnSpPr/>
          <p:nvPr/>
        </p:nvCxnSpPr>
        <p:spPr>
          <a:xfrm rot="10800000" flipV="1">
            <a:off x="2714612" y="5357826"/>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51" name="Rak 50"/>
          <p:cNvCxnSpPr/>
          <p:nvPr/>
        </p:nvCxnSpPr>
        <p:spPr>
          <a:xfrm rot="10800000" flipV="1">
            <a:off x="2357422" y="5429264"/>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52" name="Rak 51"/>
          <p:cNvCxnSpPr/>
          <p:nvPr/>
        </p:nvCxnSpPr>
        <p:spPr>
          <a:xfrm rot="10800000" flipV="1">
            <a:off x="2000232" y="5500702"/>
            <a:ext cx="214314" cy="71438"/>
          </a:xfrm>
          <a:prstGeom prst="line">
            <a:avLst/>
          </a:prstGeom>
        </p:spPr>
        <p:style>
          <a:lnRef idx="1">
            <a:schemeClr val="dk1"/>
          </a:lnRef>
          <a:fillRef idx="0">
            <a:schemeClr val="dk1"/>
          </a:fillRef>
          <a:effectRef idx="0">
            <a:schemeClr val="dk1"/>
          </a:effectRef>
          <a:fontRef idx="minor">
            <a:schemeClr val="tx1"/>
          </a:fontRef>
        </p:style>
      </p:cxnSp>
      <p:pic>
        <p:nvPicPr>
          <p:cNvPr id="54" name="Picture 53"/>
          <p:cNvPicPr>
            <a:picLocks noChangeAspect="1"/>
          </p:cNvPicPr>
          <p:nvPr/>
        </p:nvPicPr>
        <p:blipFill>
          <a:blip r:embed="rId5"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3"/>
          <p:cNvSpPr/>
          <p:nvPr/>
        </p:nvSpPr>
        <p:spPr>
          <a:xfrm>
            <a:off x="0" y="1571612"/>
            <a:ext cx="9144000" cy="2369880"/>
          </a:xfrm>
          <a:prstGeom prst="rect">
            <a:avLst/>
          </a:prstGeom>
        </p:spPr>
        <p:txBody>
          <a:bodyPr wrap="square">
            <a:spAutoFit/>
          </a:bodyPr>
          <a:lstStyle/>
          <a:p>
            <a:pPr algn="ctr"/>
            <a:r>
              <a:rPr lang="sv-SE" sz="8800" b="1" dirty="0">
                <a:solidFill>
                  <a:srgbClr val="EA0116"/>
                </a:solidFill>
                <a:latin typeface="Times New Roman" pitchFamily="18" charset="0"/>
                <a:cs typeface="Times New Roman" pitchFamily="18" charset="0"/>
              </a:rPr>
              <a:t>ÖVNINGAR</a:t>
            </a:r>
          </a:p>
          <a:p>
            <a:pPr algn="ctr"/>
            <a:r>
              <a:rPr lang="sv-SE" sz="6000" b="1" dirty="0">
                <a:solidFill>
                  <a:srgbClr val="EA0116"/>
                </a:solidFill>
                <a:latin typeface="Times New Roman" pitchFamily="18" charset="0"/>
                <a:cs typeface="Times New Roman" pitchFamily="18" charset="0"/>
              </a:rPr>
              <a:t>Uppspel</a:t>
            </a:r>
          </a:p>
        </p:txBody>
      </p:sp>
      <p:pic>
        <p:nvPicPr>
          <p:cNvPr id="5" name="Picture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Bildobjekt 5"/>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8" name="textruta 7"/>
          <p:cNvSpPr txBox="1"/>
          <p:nvPr/>
        </p:nvSpPr>
        <p:spPr>
          <a:xfrm>
            <a:off x="357158" y="214291"/>
            <a:ext cx="5072098" cy="400110"/>
          </a:xfrm>
          <a:prstGeom prst="rect">
            <a:avLst/>
          </a:prstGeom>
          <a:noFill/>
        </p:spPr>
        <p:txBody>
          <a:bodyPr wrap="square" rtlCol="0">
            <a:spAutoFit/>
          </a:bodyPr>
          <a:lstStyle>
            <a:defPPr>
              <a:defRPr lang="sv-SE"/>
            </a:defPPr>
            <a:lvl1pPr>
              <a:defRPr sz="2000" b="1">
                <a:solidFill>
                  <a:srgbClr val="E90118"/>
                </a:solidFill>
                <a:latin typeface="Times New Roman" pitchFamily="18" charset="0"/>
                <a:cs typeface="Times New Roman" pitchFamily="18" charset="0"/>
              </a:defRPr>
            </a:lvl1pPr>
          </a:lstStyle>
          <a:p>
            <a:r>
              <a:rPr lang="sv-SE" dirty="0"/>
              <a:t>Syfte: Uppspel 1-2-1-1 </a:t>
            </a:r>
            <a:r>
              <a:rPr lang="sv-SE" dirty="0" err="1"/>
              <a:t>sargupp</a:t>
            </a:r>
            <a:r>
              <a:rPr lang="sv-SE" dirty="0"/>
              <a:t>  </a:t>
            </a:r>
          </a:p>
        </p:txBody>
      </p:sp>
      <p:sp>
        <p:nvSpPr>
          <p:cNvPr id="9" name="textruta 8"/>
          <p:cNvSpPr txBox="1"/>
          <p:nvPr/>
        </p:nvSpPr>
        <p:spPr>
          <a:xfrm>
            <a:off x="4714876" y="1534140"/>
            <a:ext cx="4143404" cy="3046988"/>
          </a:xfrm>
          <a:prstGeom prst="rect">
            <a:avLst/>
          </a:prstGeom>
          <a:noFill/>
        </p:spPr>
        <p:txBody>
          <a:bodyPr wrap="square" rtlCol="0">
            <a:spAutoFit/>
          </a:bodyPr>
          <a:lstStyle/>
          <a:p>
            <a:r>
              <a:rPr lang="sv-SE" sz="1600" dirty="0" err="1"/>
              <a:t>Pointen</a:t>
            </a:r>
            <a:r>
              <a:rPr lang="sv-SE" sz="1600" dirty="0"/>
              <a:t> (A) passar B eller C som förlänger ner i hörn där spelar D kommer. I Exemplet passar A till B. Detta innebär att E löper till motsatt hörn som avlastning och C kliver in i mitten.</a:t>
            </a:r>
          </a:p>
          <a:p>
            <a:endParaRPr lang="sv-SE" sz="1600" dirty="0"/>
          </a:p>
          <a:p>
            <a:r>
              <a:rPr lang="sv-SE" sz="1600" dirty="0"/>
              <a:t>Alternativa avslut är:</a:t>
            </a:r>
          </a:p>
          <a:p>
            <a:r>
              <a:rPr lang="sv-SE" sz="1600" dirty="0"/>
              <a:t>- D bågar själv in i slottet och skjuter.</a:t>
            </a:r>
          </a:p>
          <a:p>
            <a:r>
              <a:rPr lang="sv-SE" sz="1600" dirty="0"/>
              <a:t>- D passar B som skjuter</a:t>
            </a:r>
          </a:p>
          <a:p>
            <a:r>
              <a:rPr lang="sv-SE" sz="1600" dirty="0"/>
              <a:t>- D bågar in i slottet men passar A (som förflyttat sig) alt. B som skjuter</a:t>
            </a:r>
          </a:p>
          <a:p>
            <a:r>
              <a:rPr lang="sv-SE" sz="1600" dirty="0"/>
              <a:t>- D passar E som bågar in och skjuter.</a:t>
            </a:r>
          </a:p>
          <a:p>
            <a:r>
              <a:rPr lang="sv-SE" sz="1600" dirty="0"/>
              <a:t>- D passar E som bågar in och passar A alt. B</a:t>
            </a:r>
            <a:endParaRPr lang="sv-SE" dirty="0">
              <a:solidFill>
                <a:schemeClr val="bg1">
                  <a:lumMod val="50000"/>
                </a:schemeClr>
              </a:solidFill>
            </a:endParaRPr>
          </a:p>
        </p:txBody>
      </p:sp>
      <p:pic>
        <p:nvPicPr>
          <p:cNvPr id="10" name="Bildobjekt 9" descr="Boll.png"/>
          <p:cNvPicPr>
            <a:picLocks noChangeAspect="1"/>
          </p:cNvPicPr>
          <p:nvPr/>
        </p:nvPicPr>
        <p:blipFill>
          <a:blip r:embed="rId3" cstate="print"/>
          <a:stretch>
            <a:fillRect/>
          </a:stretch>
        </p:blipFill>
        <p:spPr>
          <a:xfrm>
            <a:off x="2214546" y="3929066"/>
            <a:ext cx="60955" cy="85337"/>
          </a:xfrm>
          <a:prstGeom prst="rect">
            <a:avLst/>
          </a:prstGeom>
        </p:spPr>
      </p:pic>
      <p:sp>
        <p:nvSpPr>
          <p:cNvPr id="11" name="Multiplicera 10"/>
          <p:cNvSpPr/>
          <p:nvPr/>
        </p:nvSpPr>
        <p:spPr>
          <a:xfrm flipV="1">
            <a:off x="4000496" y="285749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textruta 11"/>
          <p:cNvSpPr txBox="1"/>
          <p:nvPr/>
        </p:nvSpPr>
        <p:spPr>
          <a:xfrm>
            <a:off x="2071670" y="3929066"/>
            <a:ext cx="309700" cy="338554"/>
          </a:xfrm>
          <a:prstGeom prst="rect">
            <a:avLst/>
          </a:prstGeom>
          <a:noFill/>
        </p:spPr>
        <p:txBody>
          <a:bodyPr wrap="none" rtlCol="0">
            <a:spAutoFit/>
          </a:bodyPr>
          <a:lstStyle/>
          <a:p>
            <a:r>
              <a:rPr lang="sv-SE" sz="1600" b="1" dirty="0"/>
              <a:t>A</a:t>
            </a:r>
          </a:p>
        </p:txBody>
      </p:sp>
      <p:sp>
        <p:nvSpPr>
          <p:cNvPr id="13" name="Multiplicera 12"/>
          <p:cNvSpPr/>
          <p:nvPr/>
        </p:nvSpPr>
        <p:spPr>
          <a:xfrm flipV="1">
            <a:off x="2357422" y="121442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Multiplicera 13"/>
          <p:cNvSpPr/>
          <p:nvPr/>
        </p:nvSpPr>
        <p:spPr>
          <a:xfrm flipV="1">
            <a:off x="2285984" y="185736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5" name="Multiplicera 14"/>
          <p:cNvSpPr/>
          <p:nvPr/>
        </p:nvSpPr>
        <p:spPr>
          <a:xfrm flipV="1">
            <a:off x="714348" y="285749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Multiplicera 15"/>
          <p:cNvSpPr/>
          <p:nvPr/>
        </p:nvSpPr>
        <p:spPr>
          <a:xfrm flipV="1">
            <a:off x="2285984" y="392906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7" name="textruta 16"/>
          <p:cNvSpPr txBox="1"/>
          <p:nvPr/>
        </p:nvSpPr>
        <p:spPr>
          <a:xfrm>
            <a:off x="4057604" y="3071810"/>
            <a:ext cx="300082" cy="338554"/>
          </a:xfrm>
          <a:prstGeom prst="rect">
            <a:avLst/>
          </a:prstGeom>
          <a:noFill/>
        </p:spPr>
        <p:txBody>
          <a:bodyPr wrap="none" rtlCol="0">
            <a:spAutoFit/>
          </a:bodyPr>
          <a:lstStyle/>
          <a:p>
            <a:r>
              <a:rPr lang="sv-SE" sz="1600" b="1" dirty="0"/>
              <a:t>B</a:t>
            </a:r>
          </a:p>
        </p:txBody>
      </p:sp>
      <p:sp>
        <p:nvSpPr>
          <p:cNvPr id="18" name="textruta 17"/>
          <p:cNvSpPr txBox="1"/>
          <p:nvPr/>
        </p:nvSpPr>
        <p:spPr>
          <a:xfrm>
            <a:off x="857224" y="2857496"/>
            <a:ext cx="293670" cy="338554"/>
          </a:xfrm>
          <a:prstGeom prst="rect">
            <a:avLst/>
          </a:prstGeom>
          <a:noFill/>
        </p:spPr>
        <p:txBody>
          <a:bodyPr wrap="none" rtlCol="0">
            <a:spAutoFit/>
          </a:bodyPr>
          <a:lstStyle/>
          <a:p>
            <a:r>
              <a:rPr lang="sv-SE" sz="1600" b="1" dirty="0"/>
              <a:t>C</a:t>
            </a:r>
          </a:p>
        </p:txBody>
      </p:sp>
      <p:sp>
        <p:nvSpPr>
          <p:cNvPr id="19" name="textruta 18"/>
          <p:cNvSpPr txBox="1"/>
          <p:nvPr/>
        </p:nvSpPr>
        <p:spPr>
          <a:xfrm>
            <a:off x="2500298" y="1214422"/>
            <a:ext cx="314510" cy="338554"/>
          </a:xfrm>
          <a:prstGeom prst="rect">
            <a:avLst/>
          </a:prstGeom>
          <a:noFill/>
        </p:spPr>
        <p:txBody>
          <a:bodyPr wrap="none" rtlCol="0">
            <a:spAutoFit/>
          </a:bodyPr>
          <a:lstStyle/>
          <a:p>
            <a:r>
              <a:rPr lang="sv-SE" sz="1600" b="1" dirty="0"/>
              <a:t>D</a:t>
            </a:r>
          </a:p>
        </p:txBody>
      </p:sp>
      <p:sp>
        <p:nvSpPr>
          <p:cNvPr id="20" name="textruta 19"/>
          <p:cNvSpPr txBox="1"/>
          <p:nvPr/>
        </p:nvSpPr>
        <p:spPr>
          <a:xfrm>
            <a:off x="2400102" y="1857364"/>
            <a:ext cx="284052" cy="338554"/>
          </a:xfrm>
          <a:prstGeom prst="rect">
            <a:avLst/>
          </a:prstGeom>
          <a:noFill/>
        </p:spPr>
        <p:txBody>
          <a:bodyPr wrap="none" rtlCol="0">
            <a:spAutoFit/>
          </a:bodyPr>
          <a:lstStyle/>
          <a:p>
            <a:r>
              <a:rPr lang="sv-SE" sz="1600" b="1" dirty="0"/>
              <a:t>E</a:t>
            </a:r>
          </a:p>
        </p:txBody>
      </p:sp>
      <p:cxnSp>
        <p:nvCxnSpPr>
          <p:cNvPr id="21" name="Rak pil 20"/>
          <p:cNvCxnSpPr/>
          <p:nvPr/>
        </p:nvCxnSpPr>
        <p:spPr>
          <a:xfrm rot="10800000">
            <a:off x="928662" y="1071546"/>
            <a:ext cx="1357322" cy="85725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2" name="Rak pil 21"/>
          <p:cNvCxnSpPr>
            <a:stCxn id="19" idx="0"/>
          </p:cNvCxnSpPr>
          <p:nvPr/>
        </p:nvCxnSpPr>
        <p:spPr>
          <a:xfrm rot="5400000" flipH="1" flipV="1">
            <a:off x="3186148" y="471513"/>
            <a:ext cx="214314" cy="1271505"/>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3" name="Rak pil 22"/>
          <p:cNvCxnSpPr/>
          <p:nvPr/>
        </p:nvCxnSpPr>
        <p:spPr>
          <a:xfrm flipV="1">
            <a:off x="1142976" y="2357430"/>
            <a:ext cx="1428760" cy="50006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4" name="Rak pil 23"/>
          <p:cNvCxnSpPr>
            <a:stCxn id="12" idx="1"/>
          </p:cNvCxnSpPr>
          <p:nvPr/>
        </p:nvCxnSpPr>
        <p:spPr>
          <a:xfrm rot="10800000">
            <a:off x="857224" y="3571877"/>
            <a:ext cx="1214446" cy="526467"/>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5" name="Rak 24"/>
          <p:cNvCxnSpPr/>
          <p:nvPr/>
        </p:nvCxnSpPr>
        <p:spPr>
          <a:xfrm flipV="1">
            <a:off x="2571736" y="3786190"/>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26" name="Rak 25"/>
          <p:cNvCxnSpPr/>
          <p:nvPr/>
        </p:nvCxnSpPr>
        <p:spPr>
          <a:xfrm flipV="1">
            <a:off x="2928926" y="3571876"/>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27" name="Rak 26"/>
          <p:cNvCxnSpPr/>
          <p:nvPr/>
        </p:nvCxnSpPr>
        <p:spPr>
          <a:xfrm flipV="1">
            <a:off x="3286116" y="3357562"/>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28" name="Rak 27"/>
          <p:cNvCxnSpPr/>
          <p:nvPr/>
        </p:nvCxnSpPr>
        <p:spPr>
          <a:xfrm flipV="1">
            <a:off x="3714744" y="3071810"/>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29" name="Rak 28"/>
          <p:cNvCxnSpPr/>
          <p:nvPr/>
        </p:nvCxnSpPr>
        <p:spPr>
          <a:xfrm rot="5400000" flipH="1" flipV="1">
            <a:off x="3929058" y="271462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30" name="Rak 29"/>
          <p:cNvCxnSpPr/>
          <p:nvPr/>
        </p:nvCxnSpPr>
        <p:spPr>
          <a:xfrm rot="5400000" flipH="1" flipV="1">
            <a:off x="3929058" y="2285992"/>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31" name="Rak 30"/>
          <p:cNvCxnSpPr/>
          <p:nvPr/>
        </p:nvCxnSpPr>
        <p:spPr>
          <a:xfrm rot="5400000" flipH="1" flipV="1">
            <a:off x="3929058" y="1857364"/>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32" name="Rak 31"/>
          <p:cNvCxnSpPr/>
          <p:nvPr/>
        </p:nvCxnSpPr>
        <p:spPr>
          <a:xfrm rot="5400000" flipH="1" flipV="1">
            <a:off x="3929058" y="1428736"/>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33" name="Rak pil 32"/>
          <p:cNvCxnSpPr/>
          <p:nvPr/>
        </p:nvCxnSpPr>
        <p:spPr>
          <a:xfrm rot="5400000" flipH="1" flipV="1">
            <a:off x="2285190" y="2000240"/>
            <a:ext cx="71438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pic>
        <p:nvPicPr>
          <p:cNvPr id="35" name="Picture 34"/>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Bildobjekt 4"/>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14" name="textruta 13"/>
          <p:cNvSpPr txBox="1"/>
          <p:nvPr/>
        </p:nvSpPr>
        <p:spPr>
          <a:xfrm>
            <a:off x="357158" y="214290"/>
            <a:ext cx="3714776" cy="400110"/>
          </a:xfrm>
          <a:prstGeom prst="rect">
            <a:avLst/>
          </a:prstGeom>
          <a:noFill/>
        </p:spPr>
        <p:txBody>
          <a:bodyPr wrap="square" rtlCol="0">
            <a:spAutoFit/>
          </a:bodyPr>
          <a:lstStyle>
            <a:defPPr>
              <a:defRPr lang="sv-SE"/>
            </a:defPPr>
            <a:lvl1pPr>
              <a:defRPr sz="2000" b="1">
                <a:solidFill>
                  <a:srgbClr val="E90118"/>
                </a:solidFill>
                <a:latin typeface="Times New Roman" pitchFamily="18" charset="0"/>
                <a:cs typeface="Times New Roman" pitchFamily="18" charset="0"/>
              </a:defRPr>
            </a:lvl1pPr>
          </a:lstStyle>
          <a:p>
            <a:r>
              <a:rPr lang="sv-SE" dirty="0"/>
              <a:t>Syfte: Uppspel 2-1-2 (översikt)</a:t>
            </a:r>
          </a:p>
        </p:txBody>
      </p:sp>
      <p:sp>
        <p:nvSpPr>
          <p:cNvPr id="15" name="textruta 14"/>
          <p:cNvSpPr txBox="1"/>
          <p:nvPr/>
        </p:nvSpPr>
        <p:spPr>
          <a:xfrm>
            <a:off x="4714876" y="1510333"/>
            <a:ext cx="4143404" cy="1846659"/>
          </a:xfrm>
          <a:prstGeom prst="rect">
            <a:avLst/>
          </a:prstGeom>
          <a:noFill/>
        </p:spPr>
        <p:txBody>
          <a:bodyPr wrap="square" rtlCol="0">
            <a:spAutoFit/>
          </a:bodyPr>
          <a:lstStyle/>
          <a:p>
            <a:r>
              <a:rPr lang="sv-SE" sz="1600" dirty="0"/>
              <a:t>E trampar in med bollen och passar till en mötande B som direkt spelar ut till A. A går på avslut eller spelar en diagonal till D igenom ytan som B skapat.</a:t>
            </a:r>
          </a:p>
          <a:p>
            <a:r>
              <a:rPr lang="sv-SE" sz="1600" dirty="0"/>
              <a:t>B faller hem och blir back.</a:t>
            </a:r>
          </a:p>
          <a:p>
            <a:endParaRPr lang="sv-SE" sz="1600" dirty="0"/>
          </a:p>
          <a:p>
            <a:pPr lvl="0"/>
            <a:endParaRPr lang="sv-SE" dirty="0">
              <a:solidFill>
                <a:schemeClr val="bg1">
                  <a:lumMod val="50000"/>
                </a:schemeClr>
              </a:solidFill>
            </a:endParaRPr>
          </a:p>
        </p:txBody>
      </p:sp>
      <p:pic>
        <p:nvPicPr>
          <p:cNvPr id="26" name="Bildobjekt 25" descr="Boll.png"/>
          <p:cNvPicPr>
            <a:picLocks noChangeAspect="1"/>
          </p:cNvPicPr>
          <p:nvPr/>
        </p:nvPicPr>
        <p:blipFill>
          <a:blip r:embed="rId3" cstate="print"/>
          <a:stretch>
            <a:fillRect/>
          </a:stretch>
        </p:blipFill>
        <p:spPr>
          <a:xfrm>
            <a:off x="1428728" y="4071942"/>
            <a:ext cx="60955" cy="85337"/>
          </a:xfrm>
          <a:prstGeom prst="rect">
            <a:avLst/>
          </a:prstGeom>
        </p:spPr>
      </p:pic>
      <p:sp>
        <p:nvSpPr>
          <p:cNvPr id="27" name="Multiplicera 26"/>
          <p:cNvSpPr/>
          <p:nvPr/>
        </p:nvSpPr>
        <p:spPr>
          <a:xfrm flipV="1">
            <a:off x="1928794" y="121442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28" name="textruta 36"/>
          <p:cNvSpPr txBox="1"/>
          <p:nvPr/>
        </p:nvSpPr>
        <p:spPr>
          <a:xfrm>
            <a:off x="3786182" y="4214818"/>
            <a:ext cx="309700"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a:t>A</a:t>
            </a:r>
          </a:p>
        </p:txBody>
      </p:sp>
      <p:sp>
        <p:nvSpPr>
          <p:cNvPr id="29" name="textruta 37"/>
          <p:cNvSpPr txBox="1"/>
          <p:nvPr/>
        </p:nvSpPr>
        <p:spPr>
          <a:xfrm>
            <a:off x="2714612" y="1428736"/>
            <a:ext cx="293670"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a:t>C</a:t>
            </a:r>
          </a:p>
        </p:txBody>
      </p:sp>
      <p:sp>
        <p:nvSpPr>
          <p:cNvPr id="30" name="Multiplicera 29"/>
          <p:cNvSpPr/>
          <p:nvPr/>
        </p:nvSpPr>
        <p:spPr>
          <a:xfrm flipV="1">
            <a:off x="3643306"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31" name="Multiplicera 30"/>
          <p:cNvSpPr/>
          <p:nvPr/>
        </p:nvSpPr>
        <p:spPr>
          <a:xfrm flipV="1">
            <a:off x="2214546" y="264318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32" name="Multiplicera 31"/>
          <p:cNvSpPr/>
          <p:nvPr/>
        </p:nvSpPr>
        <p:spPr>
          <a:xfrm flipV="1">
            <a:off x="1214414" y="400050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33" name="textruta 42"/>
          <p:cNvSpPr txBox="1"/>
          <p:nvPr/>
        </p:nvSpPr>
        <p:spPr>
          <a:xfrm>
            <a:off x="1357290" y="4143380"/>
            <a:ext cx="284052"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a:t>E</a:t>
            </a:r>
          </a:p>
        </p:txBody>
      </p:sp>
      <p:sp>
        <p:nvSpPr>
          <p:cNvPr id="34" name="textruta 43"/>
          <p:cNvSpPr txBox="1"/>
          <p:nvPr/>
        </p:nvSpPr>
        <p:spPr>
          <a:xfrm>
            <a:off x="1928794" y="1500174"/>
            <a:ext cx="314510"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a:t>D</a:t>
            </a:r>
          </a:p>
        </p:txBody>
      </p:sp>
      <p:sp>
        <p:nvSpPr>
          <p:cNvPr id="35" name="textruta 37"/>
          <p:cNvSpPr txBox="1"/>
          <p:nvPr/>
        </p:nvSpPr>
        <p:spPr>
          <a:xfrm>
            <a:off x="2357422" y="2643182"/>
            <a:ext cx="300082"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a:t>B</a:t>
            </a:r>
          </a:p>
        </p:txBody>
      </p:sp>
      <p:sp>
        <p:nvSpPr>
          <p:cNvPr id="36" name="Multiplicera 35"/>
          <p:cNvSpPr/>
          <p:nvPr/>
        </p:nvSpPr>
        <p:spPr>
          <a:xfrm flipV="1">
            <a:off x="2714612" y="121442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37" name="Frihandsfigur 36"/>
          <p:cNvSpPr/>
          <p:nvPr/>
        </p:nvSpPr>
        <p:spPr>
          <a:xfrm>
            <a:off x="1468192" y="4116946"/>
            <a:ext cx="1236371" cy="167426"/>
          </a:xfrm>
          <a:custGeom>
            <a:avLst/>
            <a:gdLst>
              <a:gd name="connsiteX0" fmla="*/ 0 w 1236371"/>
              <a:gd name="connsiteY0" fmla="*/ 81567 h 167426"/>
              <a:gd name="connsiteX1" fmla="*/ 218940 w 1236371"/>
              <a:gd name="connsiteY1" fmla="*/ 17172 h 167426"/>
              <a:gd name="connsiteX2" fmla="*/ 270456 w 1236371"/>
              <a:gd name="connsiteY2" fmla="*/ 81567 h 167426"/>
              <a:gd name="connsiteX3" fmla="*/ 579549 w 1236371"/>
              <a:gd name="connsiteY3" fmla="*/ 55809 h 167426"/>
              <a:gd name="connsiteX4" fmla="*/ 656822 w 1236371"/>
              <a:gd name="connsiteY4" fmla="*/ 158840 h 167426"/>
              <a:gd name="connsiteX5" fmla="*/ 991673 w 1236371"/>
              <a:gd name="connsiteY5" fmla="*/ 4293 h 167426"/>
              <a:gd name="connsiteX6" fmla="*/ 1094704 w 1236371"/>
              <a:gd name="connsiteY6" fmla="*/ 133082 h 167426"/>
              <a:gd name="connsiteX7" fmla="*/ 1236371 w 1236371"/>
              <a:gd name="connsiteY7" fmla="*/ 30051 h 167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36371" h="167426">
                <a:moveTo>
                  <a:pt x="0" y="81567"/>
                </a:moveTo>
                <a:cubicBezTo>
                  <a:pt x="86932" y="49369"/>
                  <a:pt x="173864" y="17172"/>
                  <a:pt x="218940" y="17172"/>
                </a:cubicBezTo>
                <a:cubicBezTo>
                  <a:pt x="264016" y="17172"/>
                  <a:pt x="210354" y="75127"/>
                  <a:pt x="270456" y="81567"/>
                </a:cubicBezTo>
                <a:cubicBezTo>
                  <a:pt x="330558" y="88007"/>
                  <a:pt x="515155" y="42930"/>
                  <a:pt x="579549" y="55809"/>
                </a:cubicBezTo>
                <a:cubicBezTo>
                  <a:pt x="643943" y="68688"/>
                  <a:pt x="588135" y="167426"/>
                  <a:pt x="656822" y="158840"/>
                </a:cubicBezTo>
                <a:cubicBezTo>
                  <a:pt x="725509" y="150254"/>
                  <a:pt x="918693" y="8586"/>
                  <a:pt x="991673" y="4293"/>
                </a:cubicBezTo>
                <a:cubicBezTo>
                  <a:pt x="1064653" y="0"/>
                  <a:pt x="1053921" y="128789"/>
                  <a:pt x="1094704" y="133082"/>
                </a:cubicBezTo>
                <a:cubicBezTo>
                  <a:pt x="1135487" y="137375"/>
                  <a:pt x="1185929" y="83713"/>
                  <a:pt x="1236371" y="30051"/>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58" name="Rak pil 57"/>
          <p:cNvCxnSpPr/>
          <p:nvPr/>
        </p:nvCxnSpPr>
        <p:spPr>
          <a:xfrm rot="10800000" flipV="1">
            <a:off x="1000100" y="1428736"/>
            <a:ext cx="928694" cy="78581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60" name="Rak pil 59"/>
          <p:cNvCxnSpPr/>
          <p:nvPr/>
        </p:nvCxnSpPr>
        <p:spPr>
          <a:xfrm rot="16200000" flipH="1">
            <a:off x="2214546" y="3071810"/>
            <a:ext cx="214314"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62" name="Rak pil 61"/>
          <p:cNvCxnSpPr/>
          <p:nvPr/>
        </p:nvCxnSpPr>
        <p:spPr>
          <a:xfrm rot="5400000" flipH="1" flipV="1">
            <a:off x="3428992" y="3500438"/>
            <a:ext cx="1214446"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64" name="Rak pil 63"/>
          <p:cNvCxnSpPr/>
          <p:nvPr/>
        </p:nvCxnSpPr>
        <p:spPr>
          <a:xfrm rot="10800000" flipV="1">
            <a:off x="1571604" y="3357562"/>
            <a:ext cx="785818" cy="57150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66" name="Rak pil 65"/>
          <p:cNvCxnSpPr/>
          <p:nvPr/>
        </p:nvCxnSpPr>
        <p:spPr>
          <a:xfrm>
            <a:off x="2643174" y="4429132"/>
            <a:ext cx="785818"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68" name="Rak pil 67"/>
          <p:cNvCxnSpPr>
            <a:stCxn id="36" idx="0"/>
          </p:cNvCxnSpPr>
          <p:nvPr/>
        </p:nvCxnSpPr>
        <p:spPr>
          <a:xfrm rot="10800000">
            <a:off x="2500299" y="1214422"/>
            <a:ext cx="265787" cy="27140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69" name="Ned 68"/>
          <p:cNvSpPr/>
          <p:nvPr/>
        </p:nvSpPr>
        <p:spPr>
          <a:xfrm rot="8165346">
            <a:off x="3714744" y="2285992"/>
            <a:ext cx="357190" cy="500066"/>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72" name="Rak 71"/>
          <p:cNvCxnSpPr/>
          <p:nvPr/>
        </p:nvCxnSpPr>
        <p:spPr>
          <a:xfrm rot="10800000">
            <a:off x="3500430" y="2857496"/>
            <a:ext cx="357190" cy="71438"/>
          </a:xfrm>
          <a:prstGeom prst="line">
            <a:avLst/>
          </a:prstGeom>
        </p:spPr>
        <p:style>
          <a:lnRef idx="1">
            <a:schemeClr val="dk1"/>
          </a:lnRef>
          <a:fillRef idx="0">
            <a:schemeClr val="dk1"/>
          </a:fillRef>
          <a:effectRef idx="0">
            <a:schemeClr val="dk1"/>
          </a:effectRef>
          <a:fontRef idx="minor">
            <a:schemeClr val="tx1"/>
          </a:fontRef>
        </p:style>
      </p:cxnSp>
      <p:cxnSp>
        <p:nvCxnSpPr>
          <p:cNvPr id="73" name="Rak 72"/>
          <p:cNvCxnSpPr/>
          <p:nvPr/>
        </p:nvCxnSpPr>
        <p:spPr>
          <a:xfrm rot="10800000">
            <a:off x="3000364" y="2714620"/>
            <a:ext cx="357190" cy="71438"/>
          </a:xfrm>
          <a:prstGeom prst="line">
            <a:avLst/>
          </a:prstGeom>
        </p:spPr>
        <p:style>
          <a:lnRef idx="1">
            <a:schemeClr val="dk1"/>
          </a:lnRef>
          <a:fillRef idx="0">
            <a:schemeClr val="dk1"/>
          </a:fillRef>
          <a:effectRef idx="0">
            <a:schemeClr val="dk1"/>
          </a:effectRef>
          <a:fontRef idx="minor">
            <a:schemeClr val="tx1"/>
          </a:fontRef>
        </p:style>
      </p:cxnSp>
      <p:cxnSp>
        <p:nvCxnSpPr>
          <p:cNvPr id="74" name="Rak 73"/>
          <p:cNvCxnSpPr/>
          <p:nvPr/>
        </p:nvCxnSpPr>
        <p:spPr>
          <a:xfrm rot="10800000">
            <a:off x="2500298" y="2643182"/>
            <a:ext cx="357190" cy="71438"/>
          </a:xfrm>
          <a:prstGeom prst="line">
            <a:avLst/>
          </a:prstGeom>
        </p:spPr>
        <p:style>
          <a:lnRef idx="1">
            <a:schemeClr val="dk1"/>
          </a:lnRef>
          <a:fillRef idx="0">
            <a:schemeClr val="dk1"/>
          </a:fillRef>
          <a:effectRef idx="0">
            <a:schemeClr val="dk1"/>
          </a:effectRef>
          <a:fontRef idx="minor">
            <a:schemeClr val="tx1"/>
          </a:fontRef>
        </p:style>
      </p:cxnSp>
      <p:cxnSp>
        <p:nvCxnSpPr>
          <p:cNvPr id="75" name="Rak 74"/>
          <p:cNvCxnSpPr/>
          <p:nvPr/>
        </p:nvCxnSpPr>
        <p:spPr>
          <a:xfrm rot="10800000">
            <a:off x="1928794" y="2500306"/>
            <a:ext cx="357190" cy="71438"/>
          </a:xfrm>
          <a:prstGeom prst="line">
            <a:avLst/>
          </a:prstGeom>
        </p:spPr>
        <p:style>
          <a:lnRef idx="1">
            <a:schemeClr val="dk1"/>
          </a:lnRef>
          <a:fillRef idx="0">
            <a:schemeClr val="dk1"/>
          </a:fillRef>
          <a:effectRef idx="0">
            <a:schemeClr val="dk1"/>
          </a:effectRef>
          <a:fontRef idx="minor">
            <a:schemeClr val="tx1"/>
          </a:fontRef>
        </p:style>
      </p:cxnSp>
      <p:cxnSp>
        <p:nvCxnSpPr>
          <p:cNvPr id="77" name="Rak 76"/>
          <p:cNvCxnSpPr/>
          <p:nvPr/>
        </p:nvCxnSpPr>
        <p:spPr>
          <a:xfrm rot="10800000">
            <a:off x="1357290" y="2357430"/>
            <a:ext cx="357190" cy="71438"/>
          </a:xfrm>
          <a:prstGeom prst="line">
            <a:avLst/>
          </a:prstGeom>
        </p:spPr>
        <p:style>
          <a:lnRef idx="1">
            <a:schemeClr val="dk1"/>
          </a:lnRef>
          <a:fillRef idx="0">
            <a:schemeClr val="dk1"/>
          </a:fillRef>
          <a:effectRef idx="0">
            <a:schemeClr val="dk1"/>
          </a:effectRef>
          <a:fontRef idx="minor">
            <a:schemeClr val="tx1"/>
          </a:fontRef>
        </p:style>
      </p:cxnSp>
      <p:cxnSp>
        <p:nvCxnSpPr>
          <p:cNvPr id="79" name="Rak 78"/>
          <p:cNvCxnSpPr/>
          <p:nvPr/>
        </p:nvCxnSpPr>
        <p:spPr>
          <a:xfrm rot="16200000" flipV="1">
            <a:off x="2500298" y="3929066"/>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80" name="Rak 79"/>
          <p:cNvCxnSpPr/>
          <p:nvPr/>
        </p:nvCxnSpPr>
        <p:spPr>
          <a:xfrm rot="16200000" flipV="1">
            <a:off x="2428860" y="3643314"/>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81" name="Rak 80"/>
          <p:cNvCxnSpPr/>
          <p:nvPr/>
        </p:nvCxnSpPr>
        <p:spPr>
          <a:xfrm rot="16200000" flipV="1">
            <a:off x="2285984" y="3357563"/>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82" name="Rak 81"/>
          <p:cNvCxnSpPr/>
          <p:nvPr/>
        </p:nvCxnSpPr>
        <p:spPr>
          <a:xfrm rot="10800000" flipV="1">
            <a:off x="2428860" y="2928933"/>
            <a:ext cx="285752" cy="1"/>
          </a:xfrm>
          <a:prstGeom prst="line">
            <a:avLst/>
          </a:prstGeom>
        </p:spPr>
        <p:style>
          <a:lnRef idx="1">
            <a:schemeClr val="dk1"/>
          </a:lnRef>
          <a:fillRef idx="0">
            <a:schemeClr val="dk1"/>
          </a:fillRef>
          <a:effectRef idx="0">
            <a:schemeClr val="dk1"/>
          </a:effectRef>
          <a:fontRef idx="minor">
            <a:schemeClr val="tx1"/>
          </a:fontRef>
        </p:style>
      </p:cxnSp>
      <p:cxnSp>
        <p:nvCxnSpPr>
          <p:cNvPr id="84" name="Rak 83"/>
          <p:cNvCxnSpPr/>
          <p:nvPr/>
        </p:nvCxnSpPr>
        <p:spPr>
          <a:xfrm rot="10800000" flipV="1">
            <a:off x="2786050" y="2928934"/>
            <a:ext cx="285752" cy="1"/>
          </a:xfrm>
          <a:prstGeom prst="line">
            <a:avLst/>
          </a:prstGeom>
        </p:spPr>
        <p:style>
          <a:lnRef idx="1">
            <a:schemeClr val="dk1"/>
          </a:lnRef>
          <a:fillRef idx="0">
            <a:schemeClr val="dk1"/>
          </a:fillRef>
          <a:effectRef idx="0">
            <a:schemeClr val="dk1"/>
          </a:effectRef>
          <a:fontRef idx="minor">
            <a:schemeClr val="tx1"/>
          </a:fontRef>
        </p:style>
      </p:cxnSp>
      <p:cxnSp>
        <p:nvCxnSpPr>
          <p:cNvPr id="85" name="Rak 84"/>
          <p:cNvCxnSpPr/>
          <p:nvPr/>
        </p:nvCxnSpPr>
        <p:spPr>
          <a:xfrm rot="10800000" flipV="1">
            <a:off x="3143240" y="2928934"/>
            <a:ext cx="285752" cy="1"/>
          </a:xfrm>
          <a:prstGeom prst="line">
            <a:avLst/>
          </a:prstGeom>
        </p:spPr>
        <p:style>
          <a:lnRef idx="1">
            <a:schemeClr val="dk1"/>
          </a:lnRef>
          <a:fillRef idx="0">
            <a:schemeClr val="dk1"/>
          </a:fillRef>
          <a:effectRef idx="0">
            <a:schemeClr val="dk1"/>
          </a:effectRef>
          <a:fontRef idx="minor">
            <a:schemeClr val="tx1"/>
          </a:fontRef>
        </p:style>
      </p:cxnSp>
      <p:cxnSp>
        <p:nvCxnSpPr>
          <p:cNvPr id="86" name="Rak 85"/>
          <p:cNvCxnSpPr/>
          <p:nvPr/>
        </p:nvCxnSpPr>
        <p:spPr>
          <a:xfrm rot="10800000" flipV="1">
            <a:off x="3500430" y="2928934"/>
            <a:ext cx="285752" cy="1"/>
          </a:xfrm>
          <a:prstGeom prst="line">
            <a:avLst/>
          </a:prstGeom>
        </p:spPr>
        <p:style>
          <a:lnRef idx="1">
            <a:schemeClr val="dk1"/>
          </a:lnRef>
          <a:fillRef idx="0">
            <a:schemeClr val="dk1"/>
          </a:fillRef>
          <a:effectRef idx="0">
            <a:schemeClr val="dk1"/>
          </a:effectRef>
          <a:fontRef idx="minor">
            <a:schemeClr val="tx1"/>
          </a:fontRef>
        </p:style>
      </p:cxnSp>
      <p:pic>
        <p:nvPicPr>
          <p:cNvPr id="39" name="Picture 38"/>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 name="Bildobjekt 38"/>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41" name="textruta 40"/>
          <p:cNvSpPr txBox="1"/>
          <p:nvPr/>
        </p:nvSpPr>
        <p:spPr>
          <a:xfrm>
            <a:off x="357158" y="214290"/>
            <a:ext cx="3714776" cy="400110"/>
          </a:xfrm>
          <a:prstGeom prst="rect">
            <a:avLst/>
          </a:prstGeom>
          <a:noFill/>
        </p:spPr>
        <p:txBody>
          <a:bodyPr wrap="square" rtlCol="0">
            <a:spAutoFit/>
          </a:bodyPr>
          <a:lstStyle>
            <a:defPPr>
              <a:defRPr lang="sv-SE"/>
            </a:defPPr>
            <a:lvl1pPr>
              <a:defRPr sz="2000" b="1">
                <a:solidFill>
                  <a:srgbClr val="E90118"/>
                </a:solidFill>
                <a:latin typeface="Times New Roman" pitchFamily="18" charset="0"/>
                <a:cs typeface="Times New Roman" pitchFamily="18" charset="0"/>
              </a:defRPr>
            </a:lvl1pPr>
          </a:lstStyle>
          <a:p>
            <a:r>
              <a:rPr lang="sv-SE" dirty="0"/>
              <a:t>Syfte: Uppspel 2-1-2 (Del 1)</a:t>
            </a:r>
          </a:p>
        </p:txBody>
      </p:sp>
      <p:sp>
        <p:nvSpPr>
          <p:cNvPr id="42" name="textruta 41"/>
          <p:cNvSpPr txBox="1"/>
          <p:nvPr/>
        </p:nvSpPr>
        <p:spPr>
          <a:xfrm>
            <a:off x="4714876" y="1484784"/>
            <a:ext cx="4143404" cy="1107996"/>
          </a:xfrm>
          <a:prstGeom prst="rect">
            <a:avLst/>
          </a:prstGeom>
          <a:noFill/>
        </p:spPr>
        <p:txBody>
          <a:bodyPr wrap="square" rtlCol="0">
            <a:spAutoFit/>
          </a:bodyPr>
          <a:lstStyle/>
          <a:p>
            <a:r>
              <a:rPr lang="sv-SE" sz="1600" dirty="0"/>
              <a:t>E trampar in med bollen och passar till en mötande B som direkt spelar ut till A. A går på avslut.</a:t>
            </a:r>
          </a:p>
          <a:p>
            <a:pPr lvl="0"/>
            <a:endParaRPr lang="sv-SE" dirty="0">
              <a:solidFill>
                <a:schemeClr val="bg1">
                  <a:lumMod val="50000"/>
                </a:schemeClr>
              </a:solidFill>
            </a:endParaRPr>
          </a:p>
        </p:txBody>
      </p:sp>
      <p:pic>
        <p:nvPicPr>
          <p:cNvPr id="43" name="Bildobjekt 42" descr="Boll.png"/>
          <p:cNvPicPr>
            <a:picLocks noChangeAspect="1"/>
          </p:cNvPicPr>
          <p:nvPr/>
        </p:nvPicPr>
        <p:blipFill>
          <a:blip r:embed="rId3" cstate="print"/>
          <a:stretch>
            <a:fillRect/>
          </a:stretch>
        </p:blipFill>
        <p:spPr>
          <a:xfrm>
            <a:off x="1000100" y="4000504"/>
            <a:ext cx="60955" cy="85337"/>
          </a:xfrm>
          <a:prstGeom prst="rect">
            <a:avLst/>
          </a:prstGeom>
        </p:spPr>
      </p:pic>
      <p:sp>
        <p:nvSpPr>
          <p:cNvPr id="45" name="textruta 36"/>
          <p:cNvSpPr txBox="1"/>
          <p:nvPr/>
        </p:nvSpPr>
        <p:spPr>
          <a:xfrm>
            <a:off x="3786182" y="4214818"/>
            <a:ext cx="309700"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a:t>A</a:t>
            </a:r>
          </a:p>
        </p:txBody>
      </p:sp>
      <p:sp>
        <p:nvSpPr>
          <p:cNvPr id="47" name="Multiplicera 46"/>
          <p:cNvSpPr/>
          <p:nvPr/>
        </p:nvSpPr>
        <p:spPr>
          <a:xfrm flipV="1">
            <a:off x="3643306"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48" name="Multiplicera 47"/>
          <p:cNvSpPr/>
          <p:nvPr/>
        </p:nvSpPr>
        <p:spPr>
          <a:xfrm flipV="1">
            <a:off x="2143108" y="257174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49" name="Multiplicera 48"/>
          <p:cNvSpPr/>
          <p:nvPr/>
        </p:nvSpPr>
        <p:spPr>
          <a:xfrm flipV="1">
            <a:off x="1214414" y="400050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50" name="textruta 42"/>
          <p:cNvSpPr txBox="1"/>
          <p:nvPr/>
        </p:nvSpPr>
        <p:spPr>
          <a:xfrm>
            <a:off x="1357290" y="4143380"/>
            <a:ext cx="284052"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a:t>E</a:t>
            </a:r>
          </a:p>
        </p:txBody>
      </p:sp>
      <p:sp>
        <p:nvSpPr>
          <p:cNvPr id="52" name="textruta 37"/>
          <p:cNvSpPr txBox="1"/>
          <p:nvPr/>
        </p:nvSpPr>
        <p:spPr>
          <a:xfrm>
            <a:off x="2357422" y="2643182"/>
            <a:ext cx="300082"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a:t>B</a:t>
            </a:r>
          </a:p>
        </p:txBody>
      </p:sp>
      <p:sp>
        <p:nvSpPr>
          <p:cNvPr id="54" name="Frihandsfigur 53"/>
          <p:cNvSpPr/>
          <p:nvPr/>
        </p:nvSpPr>
        <p:spPr>
          <a:xfrm>
            <a:off x="1468192" y="4116946"/>
            <a:ext cx="1236371" cy="167426"/>
          </a:xfrm>
          <a:custGeom>
            <a:avLst/>
            <a:gdLst>
              <a:gd name="connsiteX0" fmla="*/ 0 w 1236371"/>
              <a:gd name="connsiteY0" fmla="*/ 81567 h 167426"/>
              <a:gd name="connsiteX1" fmla="*/ 218940 w 1236371"/>
              <a:gd name="connsiteY1" fmla="*/ 17172 h 167426"/>
              <a:gd name="connsiteX2" fmla="*/ 270456 w 1236371"/>
              <a:gd name="connsiteY2" fmla="*/ 81567 h 167426"/>
              <a:gd name="connsiteX3" fmla="*/ 579549 w 1236371"/>
              <a:gd name="connsiteY3" fmla="*/ 55809 h 167426"/>
              <a:gd name="connsiteX4" fmla="*/ 656822 w 1236371"/>
              <a:gd name="connsiteY4" fmla="*/ 158840 h 167426"/>
              <a:gd name="connsiteX5" fmla="*/ 991673 w 1236371"/>
              <a:gd name="connsiteY5" fmla="*/ 4293 h 167426"/>
              <a:gd name="connsiteX6" fmla="*/ 1094704 w 1236371"/>
              <a:gd name="connsiteY6" fmla="*/ 133082 h 167426"/>
              <a:gd name="connsiteX7" fmla="*/ 1236371 w 1236371"/>
              <a:gd name="connsiteY7" fmla="*/ 30051 h 167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36371" h="167426">
                <a:moveTo>
                  <a:pt x="0" y="81567"/>
                </a:moveTo>
                <a:cubicBezTo>
                  <a:pt x="86932" y="49369"/>
                  <a:pt x="173864" y="17172"/>
                  <a:pt x="218940" y="17172"/>
                </a:cubicBezTo>
                <a:cubicBezTo>
                  <a:pt x="264016" y="17172"/>
                  <a:pt x="210354" y="75127"/>
                  <a:pt x="270456" y="81567"/>
                </a:cubicBezTo>
                <a:cubicBezTo>
                  <a:pt x="330558" y="88007"/>
                  <a:pt x="515155" y="42930"/>
                  <a:pt x="579549" y="55809"/>
                </a:cubicBezTo>
                <a:cubicBezTo>
                  <a:pt x="643943" y="68688"/>
                  <a:pt x="588135" y="167426"/>
                  <a:pt x="656822" y="158840"/>
                </a:cubicBezTo>
                <a:cubicBezTo>
                  <a:pt x="725509" y="150254"/>
                  <a:pt x="918693" y="8586"/>
                  <a:pt x="991673" y="4293"/>
                </a:cubicBezTo>
                <a:cubicBezTo>
                  <a:pt x="1064653" y="0"/>
                  <a:pt x="1053921" y="128789"/>
                  <a:pt x="1094704" y="133082"/>
                </a:cubicBezTo>
                <a:cubicBezTo>
                  <a:pt x="1135487" y="137375"/>
                  <a:pt x="1185929" y="83713"/>
                  <a:pt x="1236371" y="30051"/>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56" name="Rak pil 55"/>
          <p:cNvCxnSpPr/>
          <p:nvPr/>
        </p:nvCxnSpPr>
        <p:spPr>
          <a:xfrm rot="16200000" flipH="1">
            <a:off x="2214546" y="3071810"/>
            <a:ext cx="214314"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7" name="Rak pil 56"/>
          <p:cNvCxnSpPr/>
          <p:nvPr/>
        </p:nvCxnSpPr>
        <p:spPr>
          <a:xfrm rot="5400000" flipH="1" flipV="1">
            <a:off x="3428992" y="3500438"/>
            <a:ext cx="1214446"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61" name="Ned 60"/>
          <p:cNvSpPr/>
          <p:nvPr/>
        </p:nvSpPr>
        <p:spPr>
          <a:xfrm rot="8165346">
            <a:off x="3714744" y="2285992"/>
            <a:ext cx="357190" cy="500066"/>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67" name="Rak 66"/>
          <p:cNvCxnSpPr/>
          <p:nvPr/>
        </p:nvCxnSpPr>
        <p:spPr>
          <a:xfrm rot="16200000" flipV="1">
            <a:off x="2500298" y="3929066"/>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68" name="Rak 67"/>
          <p:cNvCxnSpPr/>
          <p:nvPr/>
        </p:nvCxnSpPr>
        <p:spPr>
          <a:xfrm rot="16200000" flipV="1">
            <a:off x="2428860" y="3643314"/>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69" name="Rak 68"/>
          <p:cNvCxnSpPr/>
          <p:nvPr/>
        </p:nvCxnSpPr>
        <p:spPr>
          <a:xfrm rot="16200000" flipV="1">
            <a:off x="2285984" y="3357563"/>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70" name="Rak 69"/>
          <p:cNvCxnSpPr/>
          <p:nvPr/>
        </p:nvCxnSpPr>
        <p:spPr>
          <a:xfrm rot="10800000" flipV="1">
            <a:off x="2428860" y="2928933"/>
            <a:ext cx="285752" cy="1"/>
          </a:xfrm>
          <a:prstGeom prst="line">
            <a:avLst/>
          </a:prstGeom>
        </p:spPr>
        <p:style>
          <a:lnRef idx="1">
            <a:schemeClr val="dk1"/>
          </a:lnRef>
          <a:fillRef idx="0">
            <a:schemeClr val="dk1"/>
          </a:fillRef>
          <a:effectRef idx="0">
            <a:schemeClr val="dk1"/>
          </a:effectRef>
          <a:fontRef idx="minor">
            <a:schemeClr val="tx1"/>
          </a:fontRef>
        </p:style>
      </p:cxnSp>
      <p:cxnSp>
        <p:nvCxnSpPr>
          <p:cNvPr id="71" name="Rak 70"/>
          <p:cNvCxnSpPr/>
          <p:nvPr/>
        </p:nvCxnSpPr>
        <p:spPr>
          <a:xfrm rot="10800000" flipV="1">
            <a:off x="2786050" y="2928934"/>
            <a:ext cx="285752" cy="1"/>
          </a:xfrm>
          <a:prstGeom prst="line">
            <a:avLst/>
          </a:prstGeom>
        </p:spPr>
        <p:style>
          <a:lnRef idx="1">
            <a:schemeClr val="dk1"/>
          </a:lnRef>
          <a:fillRef idx="0">
            <a:schemeClr val="dk1"/>
          </a:fillRef>
          <a:effectRef idx="0">
            <a:schemeClr val="dk1"/>
          </a:effectRef>
          <a:fontRef idx="minor">
            <a:schemeClr val="tx1"/>
          </a:fontRef>
        </p:style>
      </p:cxnSp>
      <p:cxnSp>
        <p:nvCxnSpPr>
          <p:cNvPr id="72" name="Rak 71"/>
          <p:cNvCxnSpPr/>
          <p:nvPr/>
        </p:nvCxnSpPr>
        <p:spPr>
          <a:xfrm rot="10800000" flipV="1">
            <a:off x="3143240" y="2928934"/>
            <a:ext cx="285752" cy="1"/>
          </a:xfrm>
          <a:prstGeom prst="line">
            <a:avLst/>
          </a:prstGeom>
        </p:spPr>
        <p:style>
          <a:lnRef idx="1">
            <a:schemeClr val="dk1"/>
          </a:lnRef>
          <a:fillRef idx="0">
            <a:schemeClr val="dk1"/>
          </a:fillRef>
          <a:effectRef idx="0">
            <a:schemeClr val="dk1"/>
          </a:effectRef>
          <a:fontRef idx="minor">
            <a:schemeClr val="tx1"/>
          </a:fontRef>
        </p:style>
      </p:cxnSp>
      <p:cxnSp>
        <p:nvCxnSpPr>
          <p:cNvPr id="73" name="Rak 72"/>
          <p:cNvCxnSpPr/>
          <p:nvPr/>
        </p:nvCxnSpPr>
        <p:spPr>
          <a:xfrm rot="10800000" flipV="1">
            <a:off x="3500430" y="2928934"/>
            <a:ext cx="285752" cy="1"/>
          </a:xfrm>
          <a:prstGeom prst="line">
            <a:avLst/>
          </a:prstGeom>
        </p:spPr>
        <p:style>
          <a:lnRef idx="1">
            <a:schemeClr val="dk1"/>
          </a:lnRef>
          <a:fillRef idx="0">
            <a:schemeClr val="dk1"/>
          </a:fillRef>
          <a:effectRef idx="0">
            <a:schemeClr val="dk1"/>
          </a:effectRef>
          <a:fontRef idx="minor">
            <a:schemeClr val="tx1"/>
          </a:fontRef>
        </p:style>
      </p:cxnSp>
      <p:pic>
        <p:nvPicPr>
          <p:cNvPr id="74" name="Bildobjekt 73" descr="Boll.png"/>
          <p:cNvPicPr>
            <a:picLocks noChangeAspect="1"/>
          </p:cNvPicPr>
          <p:nvPr/>
        </p:nvPicPr>
        <p:blipFill>
          <a:blip r:embed="rId3" cstate="print"/>
          <a:stretch>
            <a:fillRect/>
          </a:stretch>
        </p:blipFill>
        <p:spPr>
          <a:xfrm>
            <a:off x="1152500" y="3857628"/>
            <a:ext cx="60955" cy="85337"/>
          </a:xfrm>
          <a:prstGeom prst="rect">
            <a:avLst/>
          </a:prstGeom>
        </p:spPr>
      </p:pic>
      <p:pic>
        <p:nvPicPr>
          <p:cNvPr id="75" name="Bildobjekt 74" descr="Boll.png"/>
          <p:cNvPicPr>
            <a:picLocks noChangeAspect="1"/>
          </p:cNvPicPr>
          <p:nvPr/>
        </p:nvPicPr>
        <p:blipFill>
          <a:blip r:embed="rId3" cstate="print"/>
          <a:stretch>
            <a:fillRect/>
          </a:stretch>
        </p:blipFill>
        <p:spPr>
          <a:xfrm>
            <a:off x="1304900" y="3786190"/>
            <a:ext cx="60955" cy="85337"/>
          </a:xfrm>
          <a:prstGeom prst="rect">
            <a:avLst/>
          </a:prstGeom>
        </p:spPr>
      </p:pic>
      <p:pic>
        <p:nvPicPr>
          <p:cNvPr id="76" name="Bildobjekt 75" descr="Boll.png"/>
          <p:cNvPicPr>
            <a:picLocks noChangeAspect="1"/>
          </p:cNvPicPr>
          <p:nvPr/>
        </p:nvPicPr>
        <p:blipFill>
          <a:blip r:embed="rId3" cstate="print"/>
          <a:stretch>
            <a:fillRect/>
          </a:stretch>
        </p:blipFill>
        <p:spPr>
          <a:xfrm>
            <a:off x="1285852" y="3929066"/>
            <a:ext cx="60955" cy="85337"/>
          </a:xfrm>
          <a:prstGeom prst="rect">
            <a:avLst/>
          </a:prstGeom>
        </p:spPr>
      </p:pic>
      <p:pic>
        <p:nvPicPr>
          <p:cNvPr id="77" name="Bildobjekt 76" descr="Boll.png"/>
          <p:cNvPicPr>
            <a:picLocks noChangeAspect="1"/>
          </p:cNvPicPr>
          <p:nvPr/>
        </p:nvPicPr>
        <p:blipFill>
          <a:blip r:embed="rId3" cstate="print"/>
          <a:stretch>
            <a:fillRect/>
          </a:stretch>
        </p:blipFill>
        <p:spPr>
          <a:xfrm>
            <a:off x="1438252" y="4000504"/>
            <a:ext cx="60955" cy="85337"/>
          </a:xfrm>
          <a:prstGeom prst="rect">
            <a:avLst/>
          </a:prstGeom>
        </p:spPr>
      </p:pic>
      <p:pic>
        <p:nvPicPr>
          <p:cNvPr id="78" name="Bildobjekt 77" descr="Boll.png"/>
          <p:cNvPicPr>
            <a:picLocks noChangeAspect="1"/>
          </p:cNvPicPr>
          <p:nvPr/>
        </p:nvPicPr>
        <p:blipFill>
          <a:blip r:embed="rId3" cstate="print"/>
          <a:stretch>
            <a:fillRect/>
          </a:stretch>
        </p:blipFill>
        <p:spPr>
          <a:xfrm>
            <a:off x="1142976" y="4000504"/>
            <a:ext cx="60955" cy="85337"/>
          </a:xfrm>
          <a:prstGeom prst="rect">
            <a:avLst/>
          </a:prstGeom>
        </p:spPr>
      </p:pic>
      <p:sp>
        <p:nvSpPr>
          <p:cNvPr id="79" name="Multiplicera 78"/>
          <p:cNvSpPr/>
          <p:nvPr/>
        </p:nvSpPr>
        <p:spPr>
          <a:xfrm flipV="1">
            <a:off x="928662" y="43576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80" name="Multiplicera 79"/>
          <p:cNvSpPr/>
          <p:nvPr/>
        </p:nvSpPr>
        <p:spPr>
          <a:xfrm flipV="1">
            <a:off x="1000100"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81" name="Multiplicera 80"/>
          <p:cNvSpPr/>
          <p:nvPr/>
        </p:nvSpPr>
        <p:spPr>
          <a:xfrm flipV="1">
            <a:off x="1785918" y="228599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82" name="Multiplicera 81"/>
          <p:cNvSpPr/>
          <p:nvPr/>
        </p:nvSpPr>
        <p:spPr>
          <a:xfrm flipV="1">
            <a:off x="1928794" y="24288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pic>
        <p:nvPicPr>
          <p:cNvPr id="33" name="Picture 32"/>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textruta 5"/>
          <p:cNvSpPr txBox="1"/>
          <p:nvPr/>
        </p:nvSpPr>
        <p:spPr>
          <a:xfrm>
            <a:off x="357158" y="214290"/>
            <a:ext cx="3714776" cy="400110"/>
          </a:xfrm>
          <a:prstGeom prst="rect">
            <a:avLst/>
          </a:prstGeom>
          <a:noFill/>
        </p:spPr>
        <p:txBody>
          <a:bodyPr wrap="square" rtlCol="0">
            <a:spAutoFit/>
          </a:bodyPr>
          <a:lstStyle>
            <a:defPPr>
              <a:defRPr lang="sv-SE"/>
            </a:defPPr>
            <a:lvl1pPr>
              <a:defRPr sz="2000" b="1">
                <a:solidFill>
                  <a:srgbClr val="E90118"/>
                </a:solidFill>
                <a:latin typeface="Times New Roman" pitchFamily="18" charset="0"/>
                <a:cs typeface="Times New Roman" pitchFamily="18" charset="0"/>
              </a:defRPr>
            </a:lvl1pPr>
          </a:lstStyle>
          <a:p>
            <a:r>
              <a:rPr lang="sv-SE" dirty="0"/>
              <a:t>Syfte: Uppspel 2-1-2 (Del 2)</a:t>
            </a:r>
          </a:p>
        </p:txBody>
      </p:sp>
      <p:sp>
        <p:nvSpPr>
          <p:cNvPr id="7" name="textruta 6"/>
          <p:cNvSpPr txBox="1"/>
          <p:nvPr/>
        </p:nvSpPr>
        <p:spPr>
          <a:xfrm>
            <a:off x="4714876" y="1456908"/>
            <a:ext cx="4143404" cy="1107996"/>
          </a:xfrm>
          <a:prstGeom prst="rect">
            <a:avLst/>
          </a:prstGeom>
          <a:noFill/>
        </p:spPr>
        <p:txBody>
          <a:bodyPr wrap="square" rtlCol="0">
            <a:spAutoFit/>
          </a:bodyPr>
          <a:lstStyle/>
          <a:p>
            <a:r>
              <a:rPr lang="sv-SE" sz="1600" dirty="0"/>
              <a:t>E trampar in med bollen och passar till en mötande B som direkt spelar ut till A. A går på avslut eller Passar till D.</a:t>
            </a:r>
          </a:p>
          <a:p>
            <a:pPr lvl="0"/>
            <a:endParaRPr lang="sv-SE" dirty="0">
              <a:solidFill>
                <a:schemeClr val="bg1">
                  <a:lumMod val="50000"/>
                </a:schemeClr>
              </a:solidFill>
            </a:endParaRPr>
          </a:p>
        </p:txBody>
      </p:sp>
      <p:pic>
        <p:nvPicPr>
          <p:cNvPr id="8" name="Bildobjekt 7" descr="Boll.png"/>
          <p:cNvPicPr>
            <a:picLocks noChangeAspect="1"/>
          </p:cNvPicPr>
          <p:nvPr/>
        </p:nvPicPr>
        <p:blipFill>
          <a:blip r:embed="rId3" cstate="print"/>
          <a:stretch>
            <a:fillRect/>
          </a:stretch>
        </p:blipFill>
        <p:spPr>
          <a:xfrm>
            <a:off x="1000100" y="4000504"/>
            <a:ext cx="60955" cy="85337"/>
          </a:xfrm>
          <a:prstGeom prst="rect">
            <a:avLst/>
          </a:prstGeom>
        </p:spPr>
      </p:pic>
      <p:sp>
        <p:nvSpPr>
          <p:cNvPr id="9" name="textruta 36"/>
          <p:cNvSpPr txBox="1"/>
          <p:nvPr/>
        </p:nvSpPr>
        <p:spPr>
          <a:xfrm>
            <a:off x="3786182" y="4214818"/>
            <a:ext cx="309700"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a:t>A</a:t>
            </a:r>
          </a:p>
        </p:txBody>
      </p:sp>
      <p:sp>
        <p:nvSpPr>
          <p:cNvPr id="10" name="Multiplicera 9"/>
          <p:cNvSpPr/>
          <p:nvPr/>
        </p:nvSpPr>
        <p:spPr>
          <a:xfrm flipV="1">
            <a:off x="3643306"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1" name="Multiplicera 10"/>
          <p:cNvSpPr/>
          <p:nvPr/>
        </p:nvSpPr>
        <p:spPr>
          <a:xfrm flipV="1">
            <a:off x="2143108" y="257174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2" name="Multiplicera 11"/>
          <p:cNvSpPr/>
          <p:nvPr/>
        </p:nvSpPr>
        <p:spPr>
          <a:xfrm flipV="1">
            <a:off x="1214414" y="400050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3" name="textruta 42"/>
          <p:cNvSpPr txBox="1"/>
          <p:nvPr/>
        </p:nvSpPr>
        <p:spPr>
          <a:xfrm>
            <a:off x="1357290" y="4143380"/>
            <a:ext cx="284052"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a:t>E</a:t>
            </a:r>
          </a:p>
        </p:txBody>
      </p:sp>
      <p:sp>
        <p:nvSpPr>
          <p:cNvPr id="14" name="textruta 37"/>
          <p:cNvSpPr txBox="1"/>
          <p:nvPr/>
        </p:nvSpPr>
        <p:spPr>
          <a:xfrm>
            <a:off x="2357422" y="2643182"/>
            <a:ext cx="300082"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a:t>B</a:t>
            </a:r>
          </a:p>
        </p:txBody>
      </p:sp>
      <p:sp>
        <p:nvSpPr>
          <p:cNvPr id="15" name="Frihandsfigur 14"/>
          <p:cNvSpPr/>
          <p:nvPr/>
        </p:nvSpPr>
        <p:spPr>
          <a:xfrm>
            <a:off x="1468192" y="4116946"/>
            <a:ext cx="1236371" cy="167426"/>
          </a:xfrm>
          <a:custGeom>
            <a:avLst/>
            <a:gdLst>
              <a:gd name="connsiteX0" fmla="*/ 0 w 1236371"/>
              <a:gd name="connsiteY0" fmla="*/ 81567 h 167426"/>
              <a:gd name="connsiteX1" fmla="*/ 218940 w 1236371"/>
              <a:gd name="connsiteY1" fmla="*/ 17172 h 167426"/>
              <a:gd name="connsiteX2" fmla="*/ 270456 w 1236371"/>
              <a:gd name="connsiteY2" fmla="*/ 81567 h 167426"/>
              <a:gd name="connsiteX3" fmla="*/ 579549 w 1236371"/>
              <a:gd name="connsiteY3" fmla="*/ 55809 h 167426"/>
              <a:gd name="connsiteX4" fmla="*/ 656822 w 1236371"/>
              <a:gd name="connsiteY4" fmla="*/ 158840 h 167426"/>
              <a:gd name="connsiteX5" fmla="*/ 991673 w 1236371"/>
              <a:gd name="connsiteY5" fmla="*/ 4293 h 167426"/>
              <a:gd name="connsiteX6" fmla="*/ 1094704 w 1236371"/>
              <a:gd name="connsiteY6" fmla="*/ 133082 h 167426"/>
              <a:gd name="connsiteX7" fmla="*/ 1236371 w 1236371"/>
              <a:gd name="connsiteY7" fmla="*/ 30051 h 167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36371" h="167426">
                <a:moveTo>
                  <a:pt x="0" y="81567"/>
                </a:moveTo>
                <a:cubicBezTo>
                  <a:pt x="86932" y="49369"/>
                  <a:pt x="173864" y="17172"/>
                  <a:pt x="218940" y="17172"/>
                </a:cubicBezTo>
                <a:cubicBezTo>
                  <a:pt x="264016" y="17172"/>
                  <a:pt x="210354" y="75127"/>
                  <a:pt x="270456" y="81567"/>
                </a:cubicBezTo>
                <a:cubicBezTo>
                  <a:pt x="330558" y="88007"/>
                  <a:pt x="515155" y="42930"/>
                  <a:pt x="579549" y="55809"/>
                </a:cubicBezTo>
                <a:cubicBezTo>
                  <a:pt x="643943" y="68688"/>
                  <a:pt x="588135" y="167426"/>
                  <a:pt x="656822" y="158840"/>
                </a:cubicBezTo>
                <a:cubicBezTo>
                  <a:pt x="725509" y="150254"/>
                  <a:pt x="918693" y="8586"/>
                  <a:pt x="991673" y="4293"/>
                </a:cubicBezTo>
                <a:cubicBezTo>
                  <a:pt x="1064653" y="0"/>
                  <a:pt x="1053921" y="128789"/>
                  <a:pt x="1094704" y="133082"/>
                </a:cubicBezTo>
                <a:cubicBezTo>
                  <a:pt x="1135487" y="137375"/>
                  <a:pt x="1185929" y="83713"/>
                  <a:pt x="1236371" y="30051"/>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16" name="Rak pil 15"/>
          <p:cNvCxnSpPr/>
          <p:nvPr/>
        </p:nvCxnSpPr>
        <p:spPr>
          <a:xfrm rot="16200000" flipH="1">
            <a:off x="2214546" y="3071810"/>
            <a:ext cx="214314"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7" name="Rak pil 16"/>
          <p:cNvCxnSpPr/>
          <p:nvPr/>
        </p:nvCxnSpPr>
        <p:spPr>
          <a:xfrm rot="5400000" flipH="1" flipV="1">
            <a:off x="3428992" y="3500438"/>
            <a:ext cx="1214446"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8" name="Ned 17"/>
          <p:cNvSpPr/>
          <p:nvPr/>
        </p:nvSpPr>
        <p:spPr>
          <a:xfrm rot="8165346">
            <a:off x="3714744" y="2285992"/>
            <a:ext cx="357190" cy="500066"/>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19" name="Rak 18"/>
          <p:cNvCxnSpPr/>
          <p:nvPr/>
        </p:nvCxnSpPr>
        <p:spPr>
          <a:xfrm rot="16200000" flipV="1">
            <a:off x="2500298" y="3929066"/>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20" name="Rak 19"/>
          <p:cNvCxnSpPr/>
          <p:nvPr/>
        </p:nvCxnSpPr>
        <p:spPr>
          <a:xfrm rot="16200000" flipV="1">
            <a:off x="2428860" y="3643314"/>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21" name="Rak 20"/>
          <p:cNvCxnSpPr/>
          <p:nvPr/>
        </p:nvCxnSpPr>
        <p:spPr>
          <a:xfrm rot="16200000" flipV="1">
            <a:off x="2285984" y="3357563"/>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22" name="Rak 21"/>
          <p:cNvCxnSpPr/>
          <p:nvPr/>
        </p:nvCxnSpPr>
        <p:spPr>
          <a:xfrm rot="10800000" flipV="1">
            <a:off x="2428860" y="2928933"/>
            <a:ext cx="285752" cy="1"/>
          </a:xfrm>
          <a:prstGeom prst="line">
            <a:avLst/>
          </a:prstGeom>
        </p:spPr>
        <p:style>
          <a:lnRef idx="1">
            <a:schemeClr val="dk1"/>
          </a:lnRef>
          <a:fillRef idx="0">
            <a:schemeClr val="dk1"/>
          </a:fillRef>
          <a:effectRef idx="0">
            <a:schemeClr val="dk1"/>
          </a:effectRef>
          <a:fontRef idx="minor">
            <a:schemeClr val="tx1"/>
          </a:fontRef>
        </p:style>
      </p:cxnSp>
      <p:cxnSp>
        <p:nvCxnSpPr>
          <p:cNvPr id="23" name="Rak 22"/>
          <p:cNvCxnSpPr/>
          <p:nvPr/>
        </p:nvCxnSpPr>
        <p:spPr>
          <a:xfrm rot="10800000" flipV="1">
            <a:off x="2786050" y="2928934"/>
            <a:ext cx="285752" cy="1"/>
          </a:xfrm>
          <a:prstGeom prst="line">
            <a:avLst/>
          </a:prstGeom>
        </p:spPr>
        <p:style>
          <a:lnRef idx="1">
            <a:schemeClr val="dk1"/>
          </a:lnRef>
          <a:fillRef idx="0">
            <a:schemeClr val="dk1"/>
          </a:fillRef>
          <a:effectRef idx="0">
            <a:schemeClr val="dk1"/>
          </a:effectRef>
          <a:fontRef idx="minor">
            <a:schemeClr val="tx1"/>
          </a:fontRef>
        </p:style>
      </p:cxnSp>
      <p:cxnSp>
        <p:nvCxnSpPr>
          <p:cNvPr id="24" name="Rak 23"/>
          <p:cNvCxnSpPr/>
          <p:nvPr/>
        </p:nvCxnSpPr>
        <p:spPr>
          <a:xfrm rot="10800000" flipV="1">
            <a:off x="3143240" y="2928934"/>
            <a:ext cx="285752" cy="1"/>
          </a:xfrm>
          <a:prstGeom prst="line">
            <a:avLst/>
          </a:prstGeom>
        </p:spPr>
        <p:style>
          <a:lnRef idx="1">
            <a:schemeClr val="dk1"/>
          </a:lnRef>
          <a:fillRef idx="0">
            <a:schemeClr val="dk1"/>
          </a:fillRef>
          <a:effectRef idx="0">
            <a:schemeClr val="dk1"/>
          </a:effectRef>
          <a:fontRef idx="minor">
            <a:schemeClr val="tx1"/>
          </a:fontRef>
        </p:style>
      </p:cxnSp>
      <p:cxnSp>
        <p:nvCxnSpPr>
          <p:cNvPr id="25" name="Rak 24"/>
          <p:cNvCxnSpPr/>
          <p:nvPr/>
        </p:nvCxnSpPr>
        <p:spPr>
          <a:xfrm rot="10800000" flipV="1">
            <a:off x="3500430" y="2928934"/>
            <a:ext cx="285752" cy="1"/>
          </a:xfrm>
          <a:prstGeom prst="line">
            <a:avLst/>
          </a:prstGeom>
        </p:spPr>
        <p:style>
          <a:lnRef idx="1">
            <a:schemeClr val="dk1"/>
          </a:lnRef>
          <a:fillRef idx="0">
            <a:schemeClr val="dk1"/>
          </a:fillRef>
          <a:effectRef idx="0">
            <a:schemeClr val="dk1"/>
          </a:effectRef>
          <a:fontRef idx="minor">
            <a:schemeClr val="tx1"/>
          </a:fontRef>
        </p:style>
      </p:cxnSp>
      <p:pic>
        <p:nvPicPr>
          <p:cNvPr id="26" name="Bildobjekt 25" descr="Boll.png"/>
          <p:cNvPicPr>
            <a:picLocks noChangeAspect="1"/>
          </p:cNvPicPr>
          <p:nvPr/>
        </p:nvPicPr>
        <p:blipFill>
          <a:blip r:embed="rId3" cstate="print"/>
          <a:stretch>
            <a:fillRect/>
          </a:stretch>
        </p:blipFill>
        <p:spPr>
          <a:xfrm>
            <a:off x="1152500" y="3857628"/>
            <a:ext cx="60955" cy="85337"/>
          </a:xfrm>
          <a:prstGeom prst="rect">
            <a:avLst/>
          </a:prstGeom>
        </p:spPr>
      </p:pic>
      <p:pic>
        <p:nvPicPr>
          <p:cNvPr id="27" name="Bildobjekt 26" descr="Boll.png"/>
          <p:cNvPicPr>
            <a:picLocks noChangeAspect="1"/>
          </p:cNvPicPr>
          <p:nvPr/>
        </p:nvPicPr>
        <p:blipFill>
          <a:blip r:embed="rId3" cstate="print"/>
          <a:stretch>
            <a:fillRect/>
          </a:stretch>
        </p:blipFill>
        <p:spPr>
          <a:xfrm>
            <a:off x="1304900" y="3786190"/>
            <a:ext cx="60955" cy="85337"/>
          </a:xfrm>
          <a:prstGeom prst="rect">
            <a:avLst/>
          </a:prstGeom>
        </p:spPr>
      </p:pic>
      <p:pic>
        <p:nvPicPr>
          <p:cNvPr id="28" name="Bildobjekt 27" descr="Boll.png"/>
          <p:cNvPicPr>
            <a:picLocks noChangeAspect="1"/>
          </p:cNvPicPr>
          <p:nvPr/>
        </p:nvPicPr>
        <p:blipFill>
          <a:blip r:embed="rId3" cstate="print"/>
          <a:stretch>
            <a:fillRect/>
          </a:stretch>
        </p:blipFill>
        <p:spPr>
          <a:xfrm>
            <a:off x="1285852" y="3929066"/>
            <a:ext cx="60955" cy="85337"/>
          </a:xfrm>
          <a:prstGeom prst="rect">
            <a:avLst/>
          </a:prstGeom>
        </p:spPr>
      </p:pic>
      <p:pic>
        <p:nvPicPr>
          <p:cNvPr id="29" name="Bildobjekt 28" descr="Boll.png"/>
          <p:cNvPicPr>
            <a:picLocks noChangeAspect="1"/>
          </p:cNvPicPr>
          <p:nvPr/>
        </p:nvPicPr>
        <p:blipFill>
          <a:blip r:embed="rId3" cstate="print"/>
          <a:stretch>
            <a:fillRect/>
          </a:stretch>
        </p:blipFill>
        <p:spPr>
          <a:xfrm>
            <a:off x="1438252" y="4000504"/>
            <a:ext cx="60955" cy="85337"/>
          </a:xfrm>
          <a:prstGeom prst="rect">
            <a:avLst/>
          </a:prstGeom>
        </p:spPr>
      </p:pic>
      <p:pic>
        <p:nvPicPr>
          <p:cNvPr id="30" name="Bildobjekt 29" descr="Boll.png"/>
          <p:cNvPicPr>
            <a:picLocks noChangeAspect="1"/>
          </p:cNvPicPr>
          <p:nvPr/>
        </p:nvPicPr>
        <p:blipFill>
          <a:blip r:embed="rId3" cstate="print"/>
          <a:stretch>
            <a:fillRect/>
          </a:stretch>
        </p:blipFill>
        <p:spPr>
          <a:xfrm>
            <a:off x="1142976" y="4000504"/>
            <a:ext cx="60955" cy="85337"/>
          </a:xfrm>
          <a:prstGeom prst="rect">
            <a:avLst/>
          </a:prstGeom>
        </p:spPr>
      </p:pic>
      <p:sp>
        <p:nvSpPr>
          <p:cNvPr id="31" name="Multiplicera 30"/>
          <p:cNvSpPr/>
          <p:nvPr/>
        </p:nvSpPr>
        <p:spPr>
          <a:xfrm flipV="1">
            <a:off x="928662" y="43576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32" name="Multiplicera 31"/>
          <p:cNvSpPr/>
          <p:nvPr/>
        </p:nvSpPr>
        <p:spPr>
          <a:xfrm flipV="1">
            <a:off x="1000100"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33" name="Multiplicera 32"/>
          <p:cNvSpPr/>
          <p:nvPr/>
        </p:nvSpPr>
        <p:spPr>
          <a:xfrm flipV="1">
            <a:off x="1857356" y="264318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34" name="Multiplicera 33"/>
          <p:cNvSpPr/>
          <p:nvPr/>
        </p:nvSpPr>
        <p:spPr>
          <a:xfrm flipV="1">
            <a:off x="1643042" y="271462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35" name="Multiplicera 34"/>
          <p:cNvSpPr/>
          <p:nvPr/>
        </p:nvSpPr>
        <p:spPr>
          <a:xfrm flipV="1">
            <a:off x="1000100" y="214311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36" name="textruta 43"/>
          <p:cNvSpPr txBox="1"/>
          <p:nvPr/>
        </p:nvSpPr>
        <p:spPr>
          <a:xfrm>
            <a:off x="928662" y="2500306"/>
            <a:ext cx="314510"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a:t>D</a:t>
            </a:r>
          </a:p>
        </p:txBody>
      </p:sp>
      <p:cxnSp>
        <p:nvCxnSpPr>
          <p:cNvPr id="38" name="Rak 37"/>
          <p:cNvCxnSpPr/>
          <p:nvPr/>
        </p:nvCxnSpPr>
        <p:spPr>
          <a:xfrm rot="10800000">
            <a:off x="3500430" y="2857496"/>
            <a:ext cx="357190" cy="71438"/>
          </a:xfrm>
          <a:prstGeom prst="line">
            <a:avLst/>
          </a:prstGeom>
        </p:spPr>
        <p:style>
          <a:lnRef idx="1">
            <a:schemeClr val="dk1"/>
          </a:lnRef>
          <a:fillRef idx="0">
            <a:schemeClr val="dk1"/>
          </a:fillRef>
          <a:effectRef idx="0">
            <a:schemeClr val="dk1"/>
          </a:effectRef>
          <a:fontRef idx="minor">
            <a:schemeClr val="tx1"/>
          </a:fontRef>
        </p:style>
      </p:cxnSp>
      <p:cxnSp>
        <p:nvCxnSpPr>
          <p:cNvPr id="39" name="Rak 38"/>
          <p:cNvCxnSpPr/>
          <p:nvPr/>
        </p:nvCxnSpPr>
        <p:spPr>
          <a:xfrm rot="10800000">
            <a:off x="3000364" y="2714620"/>
            <a:ext cx="357190" cy="71438"/>
          </a:xfrm>
          <a:prstGeom prst="line">
            <a:avLst/>
          </a:prstGeom>
        </p:spPr>
        <p:style>
          <a:lnRef idx="1">
            <a:schemeClr val="dk1"/>
          </a:lnRef>
          <a:fillRef idx="0">
            <a:schemeClr val="dk1"/>
          </a:fillRef>
          <a:effectRef idx="0">
            <a:schemeClr val="dk1"/>
          </a:effectRef>
          <a:fontRef idx="minor">
            <a:schemeClr val="tx1"/>
          </a:fontRef>
        </p:style>
      </p:cxnSp>
      <p:cxnSp>
        <p:nvCxnSpPr>
          <p:cNvPr id="40" name="Rak 39"/>
          <p:cNvCxnSpPr/>
          <p:nvPr/>
        </p:nvCxnSpPr>
        <p:spPr>
          <a:xfrm rot="10800000">
            <a:off x="2500298" y="2643182"/>
            <a:ext cx="357190" cy="71438"/>
          </a:xfrm>
          <a:prstGeom prst="line">
            <a:avLst/>
          </a:prstGeom>
        </p:spPr>
        <p:style>
          <a:lnRef idx="1">
            <a:schemeClr val="dk1"/>
          </a:lnRef>
          <a:fillRef idx="0">
            <a:schemeClr val="dk1"/>
          </a:fillRef>
          <a:effectRef idx="0">
            <a:schemeClr val="dk1"/>
          </a:effectRef>
          <a:fontRef idx="minor">
            <a:schemeClr val="tx1"/>
          </a:fontRef>
        </p:style>
      </p:cxnSp>
      <p:cxnSp>
        <p:nvCxnSpPr>
          <p:cNvPr id="41" name="Rak 40"/>
          <p:cNvCxnSpPr/>
          <p:nvPr/>
        </p:nvCxnSpPr>
        <p:spPr>
          <a:xfrm rot="10800000">
            <a:off x="1928794" y="2500306"/>
            <a:ext cx="357190" cy="71438"/>
          </a:xfrm>
          <a:prstGeom prst="line">
            <a:avLst/>
          </a:prstGeom>
        </p:spPr>
        <p:style>
          <a:lnRef idx="1">
            <a:schemeClr val="dk1"/>
          </a:lnRef>
          <a:fillRef idx="0">
            <a:schemeClr val="dk1"/>
          </a:fillRef>
          <a:effectRef idx="0">
            <a:schemeClr val="dk1"/>
          </a:effectRef>
          <a:fontRef idx="minor">
            <a:schemeClr val="tx1"/>
          </a:fontRef>
        </p:style>
      </p:cxnSp>
      <p:cxnSp>
        <p:nvCxnSpPr>
          <p:cNvPr id="42" name="Rak 41"/>
          <p:cNvCxnSpPr/>
          <p:nvPr/>
        </p:nvCxnSpPr>
        <p:spPr>
          <a:xfrm rot="10800000">
            <a:off x="1357290" y="2357430"/>
            <a:ext cx="357190" cy="71438"/>
          </a:xfrm>
          <a:prstGeom prst="line">
            <a:avLst/>
          </a:prstGeom>
        </p:spPr>
        <p:style>
          <a:lnRef idx="1">
            <a:schemeClr val="dk1"/>
          </a:lnRef>
          <a:fillRef idx="0">
            <a:schemeClr val="dk1"/>
          </a:fillRef>
          <a:effectRef idx="0">
            <a:schemeClr val="dk1"/>
          </a:effectRef>
          <a:fontRef idx="minor">
            <a:schemeClr val="tx1"/>
          </a:fontRef>
        </p:style>
      </p:cxnSp>
      <p:sp>
        <p:nvSpPr>
          <p:cNvPr id="43" name="Multiplicera 42"/>
          <p:cNvSpPr/>
          <p:nvPr/>
        </p:nvSpPr>
        <p:spPr>
          <a:xfrm flipV="1">
            <a:off x="642910" y="250030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44" name="Multiplicera 43"/>
          <p:cNvSpPr/>
          <p:nvPr/>
        </p:nvSpPr>
        <p:spPr>
          <a:xfrm flipV="1">
            <a:off x="714348" y="228599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45" name="Multiplicera 44"/>
          <p:cNvSpPr/>
          <p:nvPr/>
        </p:nvSpPr>
        <p:spPr>
          <a:xfrm flipV="1">
            <a:off x="3500430" y="457200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46" name="Multiplicera 45"/>
          <p:cNvSpPr/>
          <p:nvPr/>
        </p:nvSpPr>
        <p:spPr>
          <a:xfrm flipV="1">
            <a:off x="3571868" y="43576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pic>
        <p:nvPicPr>
          <p:cNvPr id="48" name="Picture 47"/>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textruta 5"/>
          <p:cNvSpPr txBox="1"/>
          <p:nvPr/>
        </p:nvSpPr>
        <p:spPr>
          <a:xfrm>
            <a:off x="357158" y="214290"/>
            <a:ext cx="3714776" cy="400110"/>
          </a:xfrm>
          <a:prstGeom prst="rect">
            <a:avLst/>
          </a:prstGeom>
          <a:noFill/>
        </p:spPr>
        <p:txBody>
          <a:bodyPr wrap="square" rtlCol="0">
            <a:spAutoFit/>
          </a:bodyPr>
          <a:lstStyle>
            <a:defPPr>
              <a:defRPr lang="sv-SE"/>
            </a:defPPr>
            <a:lvl1pPr>
              <a:defRPr sz="2000" b="1">
                <a:solidFill>
                  <a:srgbClr val="E90118"/>
                </a:solidFill>
                <a:latin typeface="Times New Roman" pitchFamily="18" charset="0"/>
                <a:cs typeface="Times New Roman" pitchFamily="18" charset="0"/>
              </a:defRPr>
            </a:lvl1pPr>
          </a:lstStyle>
          <a:p>
            <a:r>
              <a:rPr lang="sv-SE" dirty="0"/>
              <a:t>Syfte: Uppspel 2-1-2 (Del 3)</a:t>
            </a:r>
          </a:p>
        </p:txBody>
      </p:sp>
      <p:sp>
        <p:nvSpPr>
          <p:cNvPr id="7" name="textruta 6"/>
          <p:cNvSpPr txBox="1"/>
          <p:nvPr/>
        </p:nvSpPr>
        <p:spPr>
          <a:xfrm>
            <a:off x="4714876" y="1498719"/>
            <a:ext cx="4143404" cy="1354217"/>
          </a:xfrm>
          <a:prstGeom prst="rect">
            <a:avLst/>
          </a:prstGeom>
          <a:noFill/>
        </p:spPr>
        <p:txBody>
          <a:bodyPr wrap="square" rtlCol="0">
            <a:spAutoFit/>
          </a:bodyPr>
          <a:lstStyle/>
          <a:p>
            <a:r>
              <a:rPr lang="sv-SE" sz="1600" dirty="0"/>
              <a:t>E trampar in med bollen och passar till en mötande B som direkt spelar ut till A. A går på avslut eller Passar till D som rört sig upp från mål.</a:t>
            </a:r>
          </a:p>
          <a:p>
            <a:pPr lvl="0"/>
            <a:endParaRPr lang="sv-SE" dirty="0">
              <a:solidFill>
                <a:schemeClr val="bg1">
                  <a:lumMod val="50000"/>
                </a:schemeClr>
              </a:solidFill>
            </a:endParaRPr>
          </a:p>
        </p:txBody>
      </p:sp>
      <p:pic>
        <p:nvPicPr>
          <p:cNvPr id="8" name="Bildobjekt 7" descr="Boll.png"/>
          <p:cNvPicPr>
            <a:picLocks noChangeAspect="1"/>
          </p:cNvPicPr>
          <p:nvPr/>
        </p:nvPicPr>
        <p:blipFill>
          <a:blip r:embed="rId3" cstate="print"/>
          <a:stretch>
            <a:fillRect/>
          </a:stretch>
        </p:blipFill>
        <p:spPr>
          <a:xfrm>
            <a:off x="1000100" y="4000504"/>
            <a:ext cx="60955" cy="85337"/>
          </a:xfrm>
          <a:prstGeom prst="rect">
            <a:avLst/>
          </a:prstGeom>
        </p:spPr>
      </p:pic>
      <p:sp>
        <p:nvSpPr>
          <p:cNvPr id="9" name="textruta 36"/>
          <p:cNvSpPr txBox="1"/>
          <p:nvPr/>
        </p:nvSpPr>
        <p:spPr>
          <a:xfrm>
            <a:off x="3786182" y="4214818"/>
            <a:ext cx="309700"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a:t>A</a:t>
            </a:r>
          </a:p>
        </p:txBody>
      </p:sp>
      <p:sp>
        <p:nvSpPr>
          <p:cNvPr id="10" name="Multiplicera 9"/>
          <p:cNvSpPr/>
          <p:nvPr/>
        </p:nvSpPr>
        <p:spPr>
          <a:xfrm flipV="1">
            <a:off x="3643306"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1" name="Multiplicera 10"/>
          <p:cNvSpPr/>
          <p:nvPr/>
        </p:nvSpPr>
        <p:spPr>
          <a:xfrm flipV="1">
            <a:off x="2143108" y="257174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2" name="Multiplicera 11"/>
          <p:cNvSpPr/>
          <p:nvPr/>
        </p:nvSpPr>
        <p:spPr>
          <a:xfrm flipV="1">
            <a:off x="1214414" y="400050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3" name="textruta 42"/>
          <p:cNvSpPr txBox="1"/>
          <p:nvPr/>
        </p:nvSpPr>
        <p:spPr>
          <a:xfrm>
            <a:off x="1357290" y="4143380"/>
            <a:ext cx="284052"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a:t>E</a:t>
            </a:r>
          </a:p>
        </p:txBody>
      </p:sp>
      <p:sp>
        <p:nvSpPr>
          <p:cNvPr id="14" name="textruta 37"/>
          <p:cNvSpPr txBox="1"/>
          <p:nvPr/>
        </p:nvSpPr>
        <p:spPr>
          <a:xfrm>
            <a:off x="2357422" y="2643182"/>
            <a:ext cx="300082"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a:t>B</a:t>
            </a:r>
          </a:p>
        </p:txBody>
      </p:sp>
      <p:sp>
        <p:nvSpPr>
          <p:cNvPr id="15" name="Frihandsfigur 14"/>
          <p:cNvSpPr/>
          <p:nvPr/>
        </p:nvSpPr>
        <p:spPr>
          <a:xfrm>
            <a:off x="1468192" y="4116946"/>
            <a:ext cx="1236371" cy="167426"/>
          </a:xfrm>
          <a:custGeom>
            <a:avLst/>
            <a:gdLst>
              <a:gd name="connsiteX0" fmla="*/ 0 w 1236371"/>
              <a:gd name="connsiteY0" fmla="*/ 81567 h 167426"/>
              <a:gd name="connsiteX1" fmla="*/ 218940 w 1236371"/>
              <a:gd name="connsiteY1" fmla="*/ 17172 h 167426"/>
              <a:gd name="connsiteX2" fmla="*/ 270456 w 1236371"/>
              <a:gd name="connsiteY2" fmla="*/ 81567 h 167426"/>
              <a:gd name="connsiteX3" fmla="*/ 579549 w 1236371"/>
              <a:gd name="connsiteY3" fmla="*/ 55809 h 167426"/>
              <a:gd name="connsiteX4" fmla="*/ 656822 w 1236371"/>
              <a:gd name="connsiteY4" fmla="*/ 158840 h 167426"/>
              <a:gd name="connsiteX5" fmla="*/ 991673 w 1236371"/>
              <a:gd name="connsiteY5" fmla="*/ 4293 h 167426"/>
              <a:gd name="connsiteX6" fmla="*/ 1094704 w 1236371"/>
              <a:gd name="connsiteY6" fmla="*/ 133082 h 167426"/>
              <a:gd name="connsiteX7" fmla="*/ 1236371 w 1236371"/>
              <a:gd name="connsiteY7" fmla="*/ 30051 h 167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36371" h="167426">
                <a:moveTo>
                  <a:pt x="0" y="81567"/>
                </a:moveTo>
                <a:cubicBezTo>
                  <a:pt x="86932" y="49369"/>
                  <a:pt x="173864" y="17172"/>
                  <a:pt x="218940" y="17172"/>
                </a:cubicBezTo>
                <a:cubicBezTo>
                  <a:pt x="264016" y="17172"/>
                  <a:pt x="210354" y="75127"/>
                  <a:pt x="270456" y="81567"/>
                </a:cubicBezTo>
                <a:cubicBezTo>
                  <a:pt x="330558" y="88007"/>
                  <a:pt x="515155" y="42930"/>
                  <a:pt x="579549" y="55809"/>
                </a:cubicBezTo>
                <a:cubicBezTo>
                  <a:pt x="643943" y="68688"/>
                  <a:pt x="588135" y="167426"/>
                  <a:pt x="656822" y="158840"/>
                </a:cubicBezTo>
                <a:cubicBezTo>
                  <a:pt x="725509" y="150254"/>
                  <a:pt x="918693" y="8586"/>
                  <a:pt x="991673" y="4293"/>
                </a:cubicBezTo>
                <a:cubicBezTo>
                  <a:pt x="1064653" y="0"/>
                  <a:pt x="1053921" y="128789"/>
                  <a:pt x="1094704" y="133082"/>
                </a:cubicBezTo>
                <a:cubicBezTo>
                  <a:pt x="1135487" y="137375"/>
                  <a:pt x="1185929" y="83713"/>
                  <a:pt x="1236371" y="30051"/>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16" name="Rak pil 15"/>
          <p:cNvCxnSpPr/>
          <p:nvPr/>
        </p:nvCxnSpPr>
        <p:spPr>
          <a:xfrm rot="16200000" flipH="1">
            <a:off x="2214546" y="3071810"/>
            <a:ext cx="214314"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7" name="Rak pil 16"/>
          <p:cNvCxnSpPr/>
          <p:nvPr/>
        </p:nvCxnSpPr>
        <p:spPr>
          <a:xfrm rot="5400000" flipH="1" flipV="1">
            <a:off x="3428992" y="3500438"/>
            <a:ext cx="1214446"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8" name="Ned 17"/>
          <p:cNvSpPr/>
          <p:nvPr/>
        </p:nvSpPr>
        <p:spPr>
          <a:xfrm rot="8165346">
            <a:off x="3714744" y="2285992"/>
            <a:ext cx="357190" cy="500066"/>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19" name="Rak 18"/>
          <p:cNvCxnSpPr/>
          <p:nvPr/>
        </p:nvCxnSpPr>
        <p:spPr>
          <a:xfrm rot="16200000" flipV="1">
            <a:off x="2500298" y="3929066"/>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20" name="Rak 19"/>
          <p:cNvCxnSpPr/>
          <p:nvPr/>
        </p:nvCxnSpPr>
        <p:spPr>
          <a:xfrm rot="16200000" flipV="1">
            <a:off x="2428860" y="3643314"/>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21" name="Rak 20"/>
          <p:cNvCxnSpPr/>
          <p:nvPr/>
        </p:nvCxnSpPr>
        <p:spPr>
          <a:xfrm rot="16200000" flipV="1">
            <a:off x="2285984" y="3357563"/>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22" name="Rak 21"/>
          <p:cNvCxnSpPr/>
          <p:nvPr/>
        </p:nvCxnSpPr>
        <p:spPr>
          <a:xfrm rot="10800000" flipV="1">
            <a:off x="2428860" y="2928933"/>
            <a:ext cx="285752" cy="1"/>
          </a:xfrm>
          <a:prstGeom prst="line">
            <a:avLst/>
          </a:prstGeom>
        </p:spPr>
        <p:style>
          <a:lnRef idx="1">
            <a:schemeClr val="dk1"/>
          </a:lnRef>
          <a:fillRef idx="0">
            <a:schemeClr val="dk1"/>
          </a:fillRef>
          <a:effectRef idx="0">
            <a:schemeClr val="dk1"/>
          </a:effectRef>
          <a:fontRef idx="minor">
            <a:schemeClr val="tx1"/>
          </a:fontRef>
        </p:style>
      </p:cxnSp>
      <p:cxnSp>
        <p:nvCxnSpPr>
          <p:cNvPr id="23" name="Rak 22"/>
          <p:cNvCxnSpPr/>
          <p:nvPr/>
        </p:nvCxnSpPr>
        <p:spPr>
          <a:xfrm rot="10800000" flipV="1">
            <a:off x="2786050" y="2928934"/>
            <a:ext cx="285752" cy="1"/>
          </a:xfrm>
          <a:prstGeom prst="line">
            <a:avLst/>
          </a:prstGeom>
        </p:spPr>
        <p:style>
          <a:lnRef idx="1">
            <a:schemeClr val="dk1"/>
          </a:lnRef>
          <a:fillRef idx="0">
            <a:schemeClr val="dk1"/>
          </a:fillRef>
          <a:effectRef idx="0">
            <a:schemeClr val="dk1"/>
          </a:effectRef>
          <a:fontRef idx="minor">
            <a:schemeClr val="tx1"/>
          </a:fontRef>
        </p:style>
      </p:cxnSp>
      <p:cxnSp>
        <p:nvCxnSpPr>
          <p:cNvPr id="24" name="Rak 23"/>
          <p:cNvCxnSpPr/>
          <p:nvPr/>
        </p:nvCxnSpPr>
        <p:spPr>
          <a:xfrm rot="10800000" flipV="1">
            <a:off x="3143240" y="2928934"/>
            <a:ext cx="285752" cy="1"/>
          </a:xfrm>
          <a:prstGeom prst="line">
            <a:avLst/>
          </a:prstGeom>
        </p:spPr>
        <p:style>
          <a:lnRef idx="1">
            <a:schemeClr val="dk1"/>
          </a:lnRef>
          <a:fillRef idx="0">
            <a:schemeClr val="dk1"/>
          </a:fillRef>
          <a:effectRef idx="0">
            <a:schemeClr val="dk1"/>
          </a:effectRef>
          <a:fontRef idx="minor">
            <a:schemeClr val="tx1"/>
          </a:fontRef>
        </p:style>
      </p:cxnSp>
      <p:cxnSp>
        <p:nvCxnSpPr>
          <p:cNvPr id="25" name="Rak 24"/>
          <p:cNvCxnSpPr/>
          <p:nvPr/>
        </p:nvCxnSpPr>
        <p:spPr>
          <a:xfrm rot="10800000" flipV="1">
            <a:off x="3500430" y="2928934"/>
            <a:ext cx="285752" cy="1"/>
          </a:xfrm>
          <a:prstGeom prst="line">
            <a:avLst/>
          </a:prstGeom>
        </p:spPr>
        <p:style>
          <a:lnRef idx="1">
            <a:schemeClr val="dk1"/>
          </a:lnRef>
          <a:fillRef idx="0">
            <a:schemeClr val="dk1"/>
          </a:fillRef>
          <a:effectRef idx="0">
            <a:schemeClr val="dk1"/>
          </a:effectRef>
          <a:fontRef idx="minor">
            <a:schemeClr val="tx1"/>
          </a:fontRef>
        </p:style>
      </p:cxnSp>
      <p:pic>
        <p:nvPicPr>
          <p:cNvPr id="26" name="Bildobjekt 25" descr="Boll.png"/>
          <p:cNvPicPr>
            <a:picLocks noChangeAspect="1"/>
          </p:cNvPicPr>
          <p:nvPr/>
        </p:nvPicPr>
        <p:blipFill>
          <a:blip r:embed="rId3" cstate="print"/>
          <a:stretch>
            <a:fillRect/>
          </a:stretch>
        </p:blipFill>
        <p:spPr>
          <a:xfrm>
            <a:off x="1152500" y="3857628"/>
            <a:ext cx="60955" cy="85337"/>
          </a:xfrm>
          <a:prstGeom prst="rect">
            <a:avLst/>
          </a:prstGeom>
        </p:spPr>
      </p:pic>
      <p:pic>
        <p:nvPicPr>
          <p:cNvPr id="27" name="Bildobjekt 26" descr="Boll.png"/>
          <p:cNvPicPr>
            <a:picLocks noChangeAspect="1"/>
          </p:cNvPicPr>
          <p:nvPr/>
        </p:nvPicPr>
        <p:blipFill>
          <a:blip r:embed="rId3" cstate="print"/>
          <a:stretch>
            <a:fillRect/>
          </a:stretch>
        </p:blipFill>
        <p:spPr>
          <a:xfrm>
            <a:off x="1304900" y="3786190"/>
            <a:ext cx="60955" cy="85337"/>
          </a:xfrm>
          <a:prstGeom prst="rect">
            <a:avLst/>
          </a:prstGeom>
        </p:spPr>
      </p:pic>
      <p:pic>
        <p:nvPicPr>
          <p:cNvPr id="28" name="Bildobjekt 27" descr="Boll.png"/>
          <p:cNvPicPr>
            <a:picLocks noChangeAspect="1"/>
          </p:cNvPicPr>
          <p:nvPr/>
        </p:nvPicPr>
        <p:blipFill>
          <a:blip r:embed="rId3" cstate="print"/>
          <a:stretch>
            <a:fillRect/>
          </a:stretch>
        </p:blipFill>
        <p:spPr>
          <a:xfrm>
            <a:off x="1285852" y="3929066"/>
            <a:ext cx="60955" cy="85337"/>
          </a:xfrm>
          <a:prstGeom prst="rect">
            <a:avLst/>
          </a:prstGeom>
        </p:spPr>
      </p:pic>
      <p:pic>
        <p:nvPicPr>
          <p:cNvPr id="29" name="Bildobjekt 28" descr="Boll.png"/>
          <p:cNvPicPr>
            <a:picLocks noChangeAspect="1"/>
          </p:cNvPicPr>
          <p:nvPr/>
        </p:nvPicPr>
        <p:blipFill>
          <a:blip r:embed="rId3" cstate="print"/>
          <a:stretch>
            <a:fillRect/>
          </a:stretch>
        </p:blipFill>
        <p:spPr>
          <a:xfrm>
            <a:off x="1438252" y="4000504"/>
            <a:ext cx="60955" cy="85337"/>
          </a:xfrm>
          <a:prstGeom prst="rect">
            <a:avLst/>
          </a:prstGeom>
        </p:spPr>
      </p:pic>
      <p:pic>
        <p:nvPicPr>
          <p:cNvPr id="30" name="Bildobjekt 29" descr="Boll.png"/>
          <p:cNvPicPr>
            <a:picLocks noChangeAspect="1"/>
          </p:cNvPicPr>
          <p:nvPr/>
        </p:nvPicPr>
        <p:blipFill>
          <a:blip r:embed="rId3" cstate="print"/>
          <a:stretch>
            <a:fillRect/>
          </a:stretch>
        </p:blipFill>
        <p:spPr>
          <a:xfrm>
            <a:off x="1142976" y="4000504"/>
            <a:ext cx="60955" cy="85337"/>
          </a:xfrm>
          <a:prstGeom prst="rect">
            <a:avLst/>
          </a:prstGeom>
        </p:spPr>
      </p:pic>
      <p:sp>
        <p:nvSpPr>
          <p:cNvPr id="31" name="Multiplicera 30"/>
          <p:cNvSpPr/>
          <p:nvPr/>
        </p:nvSpPr>
        <p:spPr>
          <a:xfrm flipV="1">
            <a:off x="928662" y="43576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32" name="Multiplicera 31"/>
          <p:cNvSpPr/>
          <p:nvPr/>
        </p:nvSpPr>
        <p:spPr>
          <a:xfrm flipV="1">
            <a:off x="1000100"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33" name="Multiplicera 32"/>
          <p:cNvSpPr/>
          <p:nvPr/>
        </p:nvSpPr>
        <p:spPr>
          <a:xfrm flipV="1">
            <a:off x="1857356" y="264318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34" name="Multiplicera 33"/>
          <p:cNvSpPr/>
          <p:nvPr/>
        </p:nvSpPr>
        <p:spPr>
          <a:xfrm flipV="1">
            <a:off x="1643042" y="271462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cxnSp>
        <p:nvCxnSpPr>
          <p:cNvPr id="37" name="Rak 36"/>
          <p:cNvCxnSpPr/>
          <p:nvPr/>
        </p:nvCxnSpPr>
        <p:spPr>
          <a:xfrm rot="10800000">
            <a:off x="3500430" y="2857496"/>
            <a:ext cx="357190" cy="71438"/>
          </a:xfrm>
          <a:prstGeom prst="line">
            <a:avLst/>
          </a:prstGeom>
        </p:spPr>
        <p:style>
          <a:lnRef idx="1">
            <a:schemeClr val="dk1"/>
          </a:lnRef>
          <a:fillRef idx="0">
            <a:schemeClr val="dk1"/>
          </a:fillRef>
          <a:effectRef idx="0">
            <a:schemeClr val="dk1"/>
          </a:effectRef>
          <a:fontRef idx="minor">
            <a:schemeClr val="tx1"/>
          </a:fontRef>
        </p:style>
      </p:cxnSp>
      <p:cxnSp>
        <p:nvCxnSpPr>
          <p:cNvPr id="38" name="Rak 37"/>
          <p:cNvCxnSpPr/>
          <p:nvPr/>
        </p:nvCxnSpPr>
        <p:spPr>
          <a:xfrm rot="10800000">
            <a:off x="3000364" y="2714620"/>
            <a:ext cx="357190" cy="71438"/>
          </a:xfrm>
          <a:prstGeom prst="line">
            <a:avLst/>
          </a:prstGeom>
        </p:spPr>
        <p:style>
          <a:lnRef idx="1">
            <a:schemeClr val="dk1"/>
          </a:lnRef>
          <a:fillRef idx="0">
            <a:schemeClr val="dk1"/>
          </a:fillRef>
          <a:effectRef idx="0">
            <a:schemeClr val="dk1"/>
          </a:effectRef>
          <a:fontRef idx="minor">
            <a:schemeClr val="tx1"/>
          </a:fontRef>
        </p:style>
      </p:cxnSp>
      <p:cxnSp>
        <p:nvCxnSpPr>
          <p:cNvPr id="39" name="Rak 38"/>
          <p:cNvCxnSpPr/>
          <p:nvPr/>
        </p:nvCxnSpPr>
        <p:spPr>
          <a:xfrm rot="10800000">
            <a:off x="2500298" y="2643182"/>
            <a:ext cx="357190" cy="71438"/>
          </a:xfrm>
          <a:prstGeom prst="line">
            <a:avLst/>
          </a:prstGeom>
        </p:spPr>
        <p:style>
          <a:lnRef idx="1">
            <a:schemeClr val="dk1"/>
          </a:lnRef>
          <a:fillRef idx="0">
            <a:schemeClr val="dk1"/>
          </a:fillRef>
          <a:effectRef idx="0">
            <a:schemeClr val="dk1"/>
          </a:effectRef>
          <a:fontRef idx="minor">
            <a:schemeClr val="tx1"/>
          </a:fontRef>
        </p:style>
      </p:cxnSp>
      <p:cxnSp>
        <p:nvCxnSpPr>
          <p:cNvPr id="40" name="Rak 39"/>
          <p:cNvCxnSpPr/>
          <p:nvPr/>
        </p:nvCxnSpPr>
        <p:spPr>
          <a:xfrm rot="10800000">
            <a:off x="1928794" y="2500306"/>
            <a:ext cx="357190" cy="71438"/>
          </a:xfrm>
          <a:prstGeom prst="line">
            <a:avLst/>
          </a:prstGeom>
        </p:spPr>
        <p:style>
          <a:lnRef idx="1">
            <a:schemeClr val="dk1"/>
          </a:lnRef>
          <a:fillRef idx="0">
            <a:schemeClr val="dk1"/>
          </a:fillRef>
          <a:effectRef idx="0">
            <a:schemeClr val="dk1"/>
          </a:effectRef>
          <a:fontRef idx="minor">
            <a:schemeClr val="tx1"/>
          </a:fontRef>
        </p:style>
      </p:cxnSp>
      <p:cxnSp>
        <p:nvCxnSpPr>
          <p:cNvPr id="41" name="Rak 40"/>
          <p:cNvCxnSpPr/>
          <p:nvPr/>
        </p:nvCxnSpPr>
        <p:spPr>
          <a:xfrm rot="10800000">
            <a:off x="1357290" y="2357430"/>
            <a:ext cx="357190" cy="71438"/>
          </a:xfrm>
          <a:prstGeom prst="line">
            <a:avLst/>
          </a:prstGeom>
        </p:spPr>
        <p:style>
          <a:lnRef idx="1">
            <a:schemeClr val="dk1"/>
          </a:lnRef>
          <a:fillRef idx="0">
            <a:schemeClr val="dk1"/>
          </a:fillRef>
          <a:effectRef idx="0">
            <a:schemeClr val="dk1"/>
          </a:effectRef>
          <a:fontRef idx="minor">
            <a:schemeClr val="tx1"/>
          </a:fontRef>
        </p:style>
      </p:cxnSp>
      <p:sp>
        <p:nvSpPr>
          <p:cNvPr id="44" name="Multiplicera 43"/>
          <p:cNvSpPr/>
          <p:nvPr/>
        </p:nvSpPr>
        <p:spPr>
          <a:xfrm flipV="1">
            <a:off x="3500430" y="457200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45" name="Multiplicera 44"/>
          <p:cNvSpPr/>
          <p:nvPr/>
        </p:nvSpPr>
        <p:spPr>
          <a:xfrm flipV="1">
            <a:off x="3571868" y="43576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46" name="Multiplicera 45"/>
          <p:cNvSpPr/>
          <p:nvPr/>
        </p:nvSpPr>
        <p:spPr>
          <a:xfrm flipV="1">
            <a:off x="1928794" y="121442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47" name="textruta 43"/>
          <p:cNvSpPr txBox="1"/>
          <p:nvPr/>
        </p:nvSpPr>
        <p:spPr>
          <a:xfrm>
            <a:off x="1928794" y="1500174"/>
            <a:ext cx="314510"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a:t>D</a:t>
            </a:r>
          </a:p>
        </p:txBody>
      </p:sp>
      <p:cxnSp>
        <p:nvCxnSpPr>
          <p:cNvPr id="48" name="Rak pil 47"/>
          <p:cNvCxnSpPr/>
          <p:nvPr/>
        </p:nvCxnSpPr>
        <p:spPr>
          <a:xfrm rot="10800000" flipV="1">
            <a:off x="1000100" y="1428736"/>
            <a:ext cx="928694" cy="78581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49" name="Multiplicera 48"/>
          <p:cNvSpPr/>
          <p:nvPr/>
        </p:nvSpPr>
        <p:spPr>
          <a:xfrm flipV="1">
            <a:off x="1071538" y="107154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50" name="Multiplicera 49"/>
          <p:cNvSpPr/>
          <p:nvPr/>
        </p:nvSpPr>
        <p:spPr>
          <a:xfrm flipV="1">
            <a:off x="928662" y="100010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pic>
        <p:nvPicPr>
          <p:cNvPr id="52" name="Picture 51"/>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285720" y="642918"/>
            <a:ext cx="4214842" cy="6000792"/>
          </a:xfrm>
          <a:prstGeom prst="rect">
            <a:avLst/>
          </a:prstGeom>
          <a:ln w="190500" cap="sq">
            <a:solidFill>
              <a:srgbClr val="000000"/>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textruta 5"/>
          <p:cNvSpPr txBox="1"/>
          <p:nvPr/>
        </p:nvSpPr>
        <p:spPr>
          <a:xfrm>
            <a:off x="357158" y="214290"/>
            <a:ext cx="3714776" cy="400110"/>
          </a:xfrm>
          <a:prstGeom prst="rect">
            <a:avLst/>
          </a:prstGeom>
          <a:noFill/>
        </p:spPr>
        <p:txBody>
          <a:bodyPr wrap="square" rtlCol="0">
            <a:spAutoFit/>
          </a:bodyPr>
          <a:lstStyle>
            <a:defPPr>
              <a:defRPr lang="sv-SE"/>
            </a:defPPr>
            <a:lvl1pPr>
              <a:defRPr sz="2000" b="1">
                <a:solidFill>
                  <a:srgbClr val="E90118"/>
                </a:solidFill>
                <a:latin typeface="Times New Roman" pitchFamily="18" charset="0"/>
                <a:cs typeface="Times New Roman" pitchFamily="18" charset="0"/>
              </a:defRPr>
            </a:lvl1pPr>
          </a:lstStyle>
          <a:p>
            <a:r>
              <a:rPr lang="sv-SE" dirty="0"/>
              <a:t>Övning: Balans</a:t>
            </a:r>
          </a:p>
        </p:txBody>
      </p:sp>
      <p:sp>
        <p:nvSpPr>
          <p:cNvPr id="7" name="textruta 6"/>
          <p:cNvSpPr txBox="1"/>
          <p:nvPr/>
        </p:nvSpPr>
        <p:spPr>
          <a:xfrm>
            <a:off x="4714876" y="1415678"/>
            <a:ext cx="4143404" cy="1077218"/>
          </a:xfrm>
          <a:prstGeom prst="rect">
            <a:avLst/>
          </a:prstGeom>
          <a:noFill/>
        </p:spPr>
        <p:txBody>
          <a:bodyPr wrap="square" rtlCol="0">
            <a:spAutoFit/>
          </a:bodyPr>
          <a:lstStyle/>
          <a:p>
            <a:pPr marL="342900" indent="-342900"/>
            <a:r>
              <a:rPr lang="sv-SE" sz="1600" dirty="0">
                <a:solidFill>
                  <a:srgbClr val="000000"/>
                </a:solidFill>
              </a:rPr>
              <a:t>1. Vem kan stå på ett ben längst?</a:t>
            </a:r>
          </a:p>
          <a:p>
            <a:pPr marL="342900" indent="-342900"/>
            <a:r>
              <a:rPr lang="sv-SE" sz="1600" dirty="0">
                <a:solidFill>
                  <a:srgbClr val="000000"/>
                </a:solidFill>
              </a:rPr>
              <a:t>Vem kan blunda och stå på ett ben </a:t>
            </a:r>
          </a:p>
          <a:p>
            <a:pPr marL="342900" indent="-342900"/>
            <a:r>
              <a:rPr lang="sv-SE" sz="1600" dirty="0">
                <a:solidFill>
                  <a:srgbClr val="000000"/>
                </a:solidFill>
              </a:rPr>
              <a:t>Längst? Testa olika sätta att tävla </a:t>
            </a:r>
          </a:p>
          <a:p>
            <a:pPr marL="342900" indent="-342900"/>
            <a:r>
              <a:rPr lang="sv-SE" sz="1600" dirty="0">
                <a:solidFill>
                  <a:srgbClr val="000000"/>
                </a:solidFill>
              </a:rPr>
              <a:t>på där vi testar vår balans.</a:t>
            </a:r>
          </a:p>
        </p:txBody>
      </p:sp>
      <p:sp>
        <p:nvSpPr>
          <p:cNvPr id="8" name="textruta 7"/>
          <p:cNvSpPr txBox="1"/>
          <p:nvPr/>
        </p:nvSpPr>
        <p:spPr>
          <a:xfrm>
            <a:off x="4714876" y="3786190"/>
            <a:ext cx="4071966" cy="1877437"/>
          </a:xfrm>
          <a:prstGeom prst="rect">
            <a:avLst/>
          </a:prstGeom>
          <a:noFill/>
        </p:spPr>
        <p:txBody>
          <a:bodyPr wrap="square" rtlCol="0">
            <a:spAutoFit/>
          </a:bodyPr>
          <a:lstStyle/>
          <a:p>
            <a:r>
              <a:rPr lang="sv-SE" sz="1600" dirty="0">
                <a:solidFill>
                  <a:srgbClr val="000000"/>
                </a:solidFill>
              </a:rPr>
              <a:t>2. Spelaren går på en utav de linjer som finns på golvet och för samtidigt bollen med </a:t>
            </a:r>
            <a:r>
              <a:rPr lang="sv-SE" sz="1600" dirty="0"/>
              <a:t>sig för att sedan skjuta mot mål. Skulle detta bli för svårt så ta bort bollen och börja utan. Tanken är att detta skall leda till en övning där spelarna går på en bänk eller liknande.</a:t>
            </a:r>
          </a:p>
          <a:p>
            <a:pPr lvl="0"/>
            <a:endParaRPr lang="sv-SE" dirty="0">
              <a:solidFill>
                <a:srgbClr val="000000"/>
              </a:solidFill>
            </a:endParaRPr>
          </a:p>
        </p:txBody>
      </p:sp>
      <p:sp>
        <p:nvSpPr>
          <p:cNvPr id="9" name="Likbent triangel 8"/>
          <p:cNvSpPr/>
          <p:nvPr/>
        </p:nvSpPr>
        <p:spPr>
          <a:xfrm>
            <a:off x="3428992" y="371475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0" name="Ellips 9"/>
          <p:cNvSpPr/>
          <p:nvPr/>
        </p:nvSpPr>
        <p:spPr>
          <a:xfrm flipH="1">
            <a:off x="2857488" y="4000504"/>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1" name="Ellips 10"/>
          <p:cNvSpPr/>
          <p:nvPr/>
        </p:nvSpPr>
        <p:spPr>
          <a:xfrm flipH="1">
            <a:off x="3000364" y="4143380"/>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Ellips 11"/>
          <p:cNvSpPr/>
          <p:nvPr/>
        </p:nvSpPr>
        <p:spPr>
          <a:xfrm flipH="1">
            <a:off x="3143240" y="4000504"/>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Ellips 12"/>
          <p:cNvSpPr/>
          <p:nvPr/>
        </p:nvSpPr>
        <p:spPr>
          <a:xfrm flipH="1">
            <a:off x="3071802" y="4000504"/>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Höger 13"/>
          <p:cNvSpPr/>
          <p:nvPr/>
        </p:nvSpPr>
        <p:spPr>
          <a:xfrm rot="5400000">
            <a:off x="2143108" y="5143512"/>
            <a:ext cx="428628" cy="285752"/>
          </a:xfrm>
          <a:prstGeom prst="rightArrow">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5" name="Likbent triangel 14"/>
          <p:cNvSpPr/>
          <p:nvPr/>
        </p:nvSpPr>
        <p:spPr>
          <a:xfrm>
            <a:off x="3428992" y="521495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6" name="Likbent triangel 15"/>
          <p:cNvSpPr/>
          <p:nvPr/>
        </p:nvSpPr>
        <p:spPr>
          <a:xfrm>
            <a:off x="2571736" y="492919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Multiplicera 16"/>
          <p:cNvSpPr/>
          <p:nvPr/>
        </p:nvSpPr>
        <p:spPr>
          <a:xfrm flipV="1">
            <a:off x="3143240" y="364331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8" name="Multiplicera 17"/>
          <p:cNvSpPr/>
          <p:nvPr/>
        </p:nvSpPr>
        <p:spPr>
          <a:xfrm flipV="1">
            <a:off x="2714612" y="364331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9" name="Multiplicera 18"/>
          <p:cNvSpPr/>
          <p:nvPr/>
        </p:nvSpPr>
        <p:spPr>
          <a:xfrm flipV="1">
            <a:off x="2928926" y="364331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0" name="Frihandsfigur 19"/>
          <p:cNvSpPr/>
          <p:nvPr/>
        </p:nvSpPr>
        <p:spPr>
          <a:xfrm>
            <a:off x="2318197" y="3979572"/>
            <a:ext cx="1332963" cy="1603419"/>
          </a:xfrm>
          <a:custGeom>
            <a:avLst/>
            <a:gdLst>
              <a:gd name="connsiteX0" fmla="*/ 1120462 w 1332963"/>
              <a:gd name="connsiteY0" fmla="*/ 0 h 1603419"/>
              <a:gd name="connsiteX1" fmla="*/ 1107583 w 1332963"/>
              <a:gd name="connsiteY1" fmla="*/ 231820 h 1603419"/>
              <a:gd name="connsiteX2" fmla="*/ 1133341 w 1332963"/>
              <a:gd name="connsiteY2" fmla="*/ 450760 h 1603419"/>
              <a:gd name="connsiteX3" fmla="*/ 1107583 w 1332963"/>
              <a:gd name="connsiteY3" fmla="*/ 798490 h 1603419"/>
              <a:gd name="connsiteX4" fmla="*/ 1184857 w 1332963"/>
              <a:gd name="connsiteY4" fmla="*/ 1133341 h 1603419"/>
              <a:gd name="connsiteX5" fmla="*/ 1326524 w 1332963"/>
              <a:gd name="connsiteY5" fmla="*/ 1339403 h 1603419"/>
              <a:gd name="connsiteX6" fmla="*/ 1223493 w 1332963"/>
              <a:gd name="connsiteY6" fmla="*/ 1584101 h 1603419"/>
              <a:gd name="connsiteX7" fmla="*/ 1017431 w 1332963"/>
              <a:gd name="connsiteY7" fmla="*/ 1455313 h 1603419"/>
              <a:gd name="connsiteX8" fmla="*/ 978795 w 1332963"/>
              <a:gd name="connsiteY8" fmla="*/ 1236372 h 1603419"/>
              <a:gd name="connsiteX9" fmla="*/ 759854 w 1332963"/>
              <a:gd name="connsiteY9" fmla="*/ 1249251 h 1603419"/>
              <a:gd name="connsiteX10" fmla="*/ 721217 w 1332963"/>
              <a:gd name="connsiteY10" fmla="*/ 1017431 h 1603419"/>
              <a:gd name="connsiteX11" fmla="*/ 515155 w 1332963"/>
              <a:gd name="connsiteY11" fmla="*/ 1004552 h 1603419"/>
              <a:gd name="connsiteX12" fmla="*/ 334851 w 1332963"/>
              <a:gd name="connsiteY12" fmla="*/ 850005 h 1603419"/>
              <a:gd name="connsiteX13" fmla="*/ 51516 w 1332963"/>
              <a:gd name="connsiteY13" fmla="*/ 1017431 h 1603419"/>
              <a:gd name="connsiteX14" fmla="*/ 25758 w 1332963"/>
              <a:gd name="connsiteY14" fmla="*/ 1043189 h 16034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32963" h="1603419">
                <a:moveTo>
                  <a:pt x="1120462" y="0"/>
                </a:moveTo>
                <a:cubicBezTo>
                  <a:pt x="1112949" y="78346"/>
                  <a:pt x="1105437" y="156693"/>
                  <a:pt x="1107583" y="231820"/>
                </a:cubicBezTo>
                <a:cubicBezTo>
                  <a:pt x="1109730" y="306947"/>
                  <a:pt x="1133341" y="356315"/>
                  <a:pt x="1133341" y="450760"/>
                </a:cubicBezTo>
                <a:cubicBezTo>
                  <a:pt x="1133341" y="545205"/>
                  <a:pt x="1098997" y="684727"/>
                  <a:pt x="1107583" y="798490"/>
                </a:cubicBezTo>
                <a:cubicBezTo>
                  <a:pt x="1116169" y="912254"/>
                  <a:pt x="1148367" y="1043189"/>
                  <a:pt x="1184857" y="1133341"/>
                </a:cubicBezTo>
                <a:cubicBezTo>
                  <a:pt x="1221347" y="1223493"/>
                  <a:pt x="1320085" y="1264276"/>
                  <a:pt x="1326524" y="1339403"/>
                </a:cubicBezTo>
                <a:cubicBezTo>
                  <a:pt x="1332963" y="1414530"/>
                  <a:pt x="1275008" y="1564783"/>
                  <a:pt x="1223493" y="1584101"/>
                </a:cubicBezTo>
                <a:cubicBezTo>
                  <a:pt x="1171978" y="1603419"/>
                  <a:pt x="1058214" y="1513268"/>
                  <a:pt x="1017431" y="1455313"/>
                </a:cubicBezTo>
                <a:cubicBezTo>
                  <a:pt x="976648" y="1397358"/>
                  <a:pt x="1021724" y="1270716"/>
                  <a:pt x="978795" y="1236372"/>
                </a:cubicBezTo>
                <a:cubicBezTo>
                  <a:pt x="935866" y="1202028"/>
                  <a:pt x="802784" y="1285741"/>
                  <a:pt x="759854" y="1249251"/>
                </a:cubicBezTo>
                <a:cubicBezTo>
                  <a:pt x="716924" y="1212761"/>
                  <a:pt x="762000" y="1058214"/>
                  <a:pt x="721217" y="1017431"/>
                </a:cubicBezTo>
                <a:cubicBezTo>
                  <a:pt x="680434" y="976648"/>
                  <a:pt x="579549" y="1032456"/>
                  <a:pt x="515155" y="1004552"/>
                </a:cubicBezTo>
                <a:cubicBezTo>
                  <a:pt x="450761" y="976648"/>
                  <a:pt x="412124" y="847859"/>
                  <a:pt x="334851" y="850005"/>
                </a:cubicBezTo>
                <a:cubicBezTo>
                  <a:pt x="257578" y="852151"/>
                  <a:pt x="103032" y="985234"/>
                  <a:pt x="51516" y="1017431"/>
                </a:cubicBezTo>
                <a:cubicBezTo>
                  <a:pt x="0" y="1049628"/>
                  <a:pt x="12879" y="1046408"/>
                  <a:pt x="25758" y="1043189"/>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pic>
        <p:nvPicPr>
          <p:cNvPr id="22" name="Picture 21"/>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Bildobjekt 4"/>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14" name="textruta 13"/>
          <p:cNvSpPr txBox="1"/>
          <p:nvPr/>
        </p:nvSpPr>
        <p:spPr>
          <a:xfrm>
            <a:off x="357158" y="214290"/>
            <a:ext cx="4214842" cy="400110"/>
          </a:xfrm>
          <a:prstGeom prst="rect">
            <a:avLst/>
          </a:prstGeom>
          <a:noFill/>
        </p:spPr>
        <p:txBody>
          <a:bodyPr wrap="square" rtlCol="0">
            <a:spAutoFit/>
          </a:bodyPr>
          <a:lstStyle>
            <a:defPPr>
              <a:defRPr lang="sv-SE"/>
            </a:defPPr>
            <a:lvl1pPr>
              <a:defRPr sz="2000" b="1">
                <a:solidFill>
                  <a:srgbClr val="E90118"/>
                </a:solidFill>
                <a:latin typeface="Times New Roman" pitchFamily="18" charset="0"/>
                <a:cs typeface="Times New Roman" pitchFamily="18" charset="0"/>
              </a:defRPr>
            </a:lvl1pPr>
          </a:lstStyle>
          <a:p>
            <a:r>
              <a:rPr lang="sv-SE" dirty="0"/>
              <a:t>Syfte: Uppspel 2-2-1 Back med fart </a:t>
            </a:r>
          </a:p>
        </p:txBody>
      </p:sp>
      <p:pic>
        <p:nvPicPr>
          <p:cNvPr id="28" name="Bildobjekt 27" descr="Boll.png"/>
          <p:cNvPicPr>
            <a:picLocks noChangeAspect="1"/>
          </p:cNvPicPr>
          <p:nvPr/>
        </p:nvPicPr>
        <p:blipFill>
          <a:blip r:embed="rId3" cstate="print"/>
          <a:stretch>
            <a:fillRect/>
          </a:stretch>
        </p:blipFill>
        <p:spPr>
          <a:xfrm>
            <a:off x="3571868" y="4071942"/>
            <a:ext cx="60955" cy="85337"/>
          </a:xfrm>
          <a:prstGeom prst="rect">
            <a:avLst/>
          </a:prstGeom>
        </p:spPr>
      </p:pic>
      <p:sp>
        <p:nvSpPr>
          <p:cNvPr id="29" name="Multiplicera 28"/>
          <p:cNvSpPr/>
          <p:nvPr/>
        </p:nvSpPr>
        <p:spPr>
          <a:xfrm flipV="1">
            <a:off x="2428860" y="128586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0" name="textruta 29"/>
          <p:cNvSpPr txBox="1"/>
          <p:nvPr/>
        </p:nvSpPr>
        <p:spPr>
          <a:xfrm>
            <a:off x="3786182" y="4357694"/>
            <a:ext cx="309700" cy="338554"/>
          </a:xfrm>
          <a:prstGeom prst="rect">
            <a:avLst/>
          </a:prstGeom>
          <a:noFill/>
        </p:spPr>
        <p:txBody>
          <a:bodyPr wrap="none" rtlCol="0">
            <a:spAutoFit/>
          </a:bodyPr>
          <a:lstStyle/>
          <a:p>
            <a:r>
              <a:rPr lang="sv-SE" sz="1600" b="1" dirty="0"/>
              <a:t>A</a:t>
            </a:r>
          </a:p>
        </p:txBody>
      </p:sp>
      <p:sp>
        <p:nvSpPr>
          <p:cNvPr id="31" name="textruta 30"/>
          <p:cNvSpPr txBox="1"/>
          <p:nvPr/>
        </p:nvSpPr>
        <p:spPr>
          <a:xfrm>
            <a:off x="2357422" y="1643050"/>
            <a:ext cx="293670" cy="338554"/>
          </a:xfrm>
          <a:prstGeom prst="rect">
            <a:avLst/>
          </a:prstGeom>
          <a:noFill/>
        </p:spPr>
        <p:txBody>
          <a:bodyPr wrap="none" rtlCol="0">
            <a:spAutoFit/>
          </a:bodyPr>
          <a:lstStyle/>
          <a:p>
            <a:r>
              <a:rPr lang="sv-SE" sz="1600" b="1" dirty="0"/>
              <a:t>C</a:t>
            </a:r>
          </a:p>
        </p:txBody>
      </p:sp>
      <p:sp>
        <p:nvSpPr>
          <p:cNvPr id="32" name="Multiplicera 31"/>
          <p:cNvSpPr/>
          <p:nvPr/>
        </p:nvSpPr>
        <p:spPr>
          <a:xfrm flipV="1">
            <a:off x="3643306"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3" name="Multiplicera 32"/>
          <p:cNvSpPr/>
          <p:nvPr/>
        </p:nvSpPr>
        <p:spPr>
          <a:xfrm flipV="1">
            <a:off x="571472" y="221455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4" name="Multiplicera 33"/>
          <p:cNvSpPr/>
          <p:nvPr/>
        </p:nvSpPr>
        <p:spPr>
          <a:xfrm flipV="1">
            <a:off x="4214810" y="307181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5" name="Multiplicera 34"/>
          <p:cNvSpPr/>
          <p:nvPr/>
        </p:nvSpPr>
        <p:spPr>
          <a:xfrm flipV="1">
            <a:off x="785786" y="385762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6" name="textruta 35"/>
          <p:cNvSpPr txBox="1"/>
          <p:nvPr/>
        </p:nvSpPr>
        <p:spPr>
          <a:xfrm>
            <a:off x="930362" y="4000504"/>
            <a:ext cx="284052" cy="338554"/>
          </a:xfrm>
          <a:prstGeom prst="rect">
            <a:avLst/>
          </a:prstGeom>
          <a:noFill/>
        </p:spPr>
        <p:txBody>
          <a:bodyPr wrap="none" rtlCol="0">
            <a:spAutoFit/>
          </a:bodyPr>
          <a:lstStyle/>
          <a:p>
            <a:r>
              <a:rPr lang="sv-SE" sz="1600" b="1" dirty="0"/>
              <a:t>E</a:t>
            </a:r>
          </a:p>
        </p:txBody>
      </p:sp>
      <p:sp>
        <p:nvSpPr>
          <p:cNvPr id="37" name="textruta 36"/>
          <p:cNvSpPr txBox="1"/>
          <p:nvPr/>
        </p:nvSpPr>
        <p:spPr>
          <a:xfrm>
            <a:off x="714348" y="2428868"/>
            <a:ext cx="314510" cy="338554"/>
          </a:xfrm>
          <a:prstGeom prst="rect">
            <a:avLst/>
          </a:prstGeom>
          <a:noFill/>
        </p:spPr>
        <p:txBody>
          <a:bodyPr wrap="none" rtlCol="0">
            <a:spAutoFit/>
          </a:bodyPr>
          <a:lstStyle/>
          <a:p>
            <a:r>
              <a:rPr lang="sv-SE" sz="1600" b="1" dirty="0"/>
              <a:t>D</a:t>
            </a:r>
          </a:p>
        </p:txBody>
      </p:sp>
      <p:sp>
        <p:nvSpPr>
          <p:cNvPr id="38" name="textruta 37"/>
          <p:cNvSpPr txBox="1"/>
          <p:nvPr/>
        </p:nvSpPr>
        <p:spPr>
          <a:xfrm>
            <a:off x="3929058" y="2857496"/>
            <a:ext cx="300082" cy="338554"/>
          </a:xfrm>
          <a:prstGeom prst="rect">
            <a:avLst/>
          </a:prstGeom>
          <a:noFill/>
        </p:spPr>
        <p:txBody>
          <a:bodyPr wrap="none" rtlCol="0">
            <a:spAutoFit/>
          </a:bodyPr>
          <a:lstStyle/>
          <a:p>
            <a:r>
              <a:rPr lang="sv-SE" sz="1600" b="1" dirty="0"/>
              <a:t>B</a:t>
            </a:r>
          </a:p>
        </p:txBody>
      </p:sp>
      <p:cxnSp>
        <p:nvCxnSpPr>
          <p:cNvPr id="40" name="Rak pil 39"/>
          <p:cNvCxnSpPr/>
          <p:nvPr/>
        </p:nvCxnSpPr>
        <p:spPr>
          <a:xfrm>
            <a:off x="785786" y="2428868"/>
            <a:ext cx="1571636" cy="14287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41" name="textruta 40"/>
          <p:cNvSpPr txBox="1"/>
          <p:nvPr/>
        </p:nvSpPr>
        <p:spPr>
          <a:xfrm>
            <a:off x="4786314" y="1469102"/>
            <a:ext cx="4000528" cy="1815882"/>
          </a:xfrm>
          <a:prstGeom prst="rect">
            <a:avLst/>
          </a:prstGeom>
          <a:noFill/>
        </p:spPr>
        <p:txBody>
          <a:bodyPr wrap="square" rtlCol="0">
            <a:spAutoFit/>
          </a:bodyPr>
          <a:lstStyle/>
          <a:p>
            <a:r>
              <a:rPr lang="sv-SE" sz="1600" dirty="0">
                <a:cs typeface="Times New Roman" pitchFamily="18" charset="0"/>
              </a:rPr>
              <a:t>D löper in i mitten och stannar till. När A ser D  röra sig sätter han/hon fart med bollen in centralt och passar D som möter bollen och skarvar ut den till E. </a:t>
            </a:r>
          </a:p>
          <a:p>
            <a:r>
              <a:rPr lang="sv-SE" sz="1600" dirty="0">
                <a:cs typeface="Times New Roman" pitchFamily="18" charset="0"/>
              </a:rPr>
              <a:t>E går på avslut med C framför mål. A vrider över till andra kanten och B eller D faller hem och blir Back, den andra fyller på i anfallet.</a:t>
            </a:r>
          </a:p>
        </p:txBody>
      </p:sp>
      <p:cxnSp>
        <p:nvCxnSpPr>
          <p:cNvPr id="44" name="Rak pil 43"/>
          <p:cNvCxnSpPr/>
          <p:nvPr/>
        </p:nvCxnSpPr>
        <p:spPr>
          <a:xfrm rot="5400000">
            <a:off x="2357422" y="2786058"/>
            <a:ext cx="285752"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47" name="Frihandsfigur 46"/>
          <p:cNvSpPr/>
          <p:nvPr/>
        </p:nvSpPr>
        <p:spPr>
          <a:xfrm>
            <a:off x="2923504" y="4091189"/>
            <a:ext cx="669702" cy="236112"/>
          </a:xfrm>
          <a:custGeom>
            <a:avLst/>
            <a:gdLst>
              <a:gd name="connsiteX0" fmla="*/ 669702 w 669702"/>
              <a:gd name="connsiteY0" fmla="*/ 236112 h 236112"/>
              <a:gd name="connsiteX1" fmla="*/ 631065 w 669702"/>
              <a:gd name="connsiteY1" fmla="*/ 197476 h 236112"/>
              <a:gd name="connsiteX2" fmla="*/ 450761 w 669702"/>
              <a:gd name="connsiteY2" fmla="*/ 4293 h 236112"/>
              <a:gd name="connsiteX3" fmla="*/ 321972 w 669702"/>
              <a:gd name="connsiteY3" fmla="*/ 223234 h 236112"/>
              <a:gd name="connsiteX4" fmla="*/ 64395 w 669702"/>
              <a:gd name="connsiteY4" fmla="*/ 42929 h 236112"/>
              <a:gd name="connsiteX5" fmla="*/ 0 w 669702"/>
              <a:gd name="connsiteY5" fmla="*/ 55808 h 2361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69702" h="236112">
                <a:moveTo>
                  <a:pt x="669702" y="236112"/>
                </a:moveTo>
                <a:cubicBezTo>
                  <a:pt x="668628" y="235039"/>
                  <a:pt x="667555" y="236112"/>
                  <a:pt x="631065" y="197476"/>
                </a:cubicBezTo>
                <a:cubicBezTo>
                  <a:pt x="594575" y="158840"/>
                  <a:pt x="502276" y="0"/>
                  <a:pt x="450761" y="4293"/>
                </a:cubicBezTo>
                <a:cubicBezTo>
                  <a:pt x="399246" y="8586"/>
                  <a:pt x="386366" y="216795"/>
                  <a:pt x="321972" y="223234"/>
                </a:cubicBezTo>
                <a:cubicBezTo>
                  <a:pt x="257578" y="229673"/>
                  <a:pt x="118057" y="70833"/>
                  <a:pt x="64395" y="42929"/>
                </a:cubicBezTo>
                <a:cubicBezTo>
                  <a:pt x="10733" y="15025"/>
                  <a:pt x="5366" y="35416"/>
                  <a:pt x="0" y="55808"/>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49" name="Rak 48"/>
          <p:cNvCxnSpPr/>
          <p:nvPr/>
        </p:nvCxnSpPr>
        <p:spPr>
          <a:xfrm rot="16200000" flipV="1">
            <a:off x="2714612" y="3857628"/>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50" name="Rak 49"/>
          <p:cNvCxnSpPr/>
          <p:nvPr/>
        </p:nvCxnSpPr>
        <p:spPr>
          <a:xfrm rot="16200000" flipV="1">
            <a:off x="2571736" y="3500438"/>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52" name="Rak 51"/>
          <p:cNvCxnSpPr/>
          <p:nvPr/>
        </p:nvCxnSpPr>
        <p:spPr>
          <a:xfrm rot="16200000" flipV="1">
            <a:off x="2428860" y="3143248"/>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54" name="Rak 53"/>
          <p:cNvCxnSpPr/>
          <p:nvPr/>
        </p:nvCxnSpPr>
        <p:spPr>
          <a:xfrm rot="10800000">
            <a:off x="2071670" y="3000372"/>
            <a:ext cx="357190" cy="0"/>
          </a:xfrm>
          <a:prstGeom prst="line">
            <a:avLst/>
          </a:prstGeom>
        </p:spPr>
        <p:style>
          <a:lnRef idx="1">
            <a:schemeClr val="dk1"/>
          </a:lnRef>
          <a:fillRef idx="0">
            <a:schemeClr val="dk1"/>
          </a:fillRef>
          <a:effectRef idx="0">
            <a:schemeClr val="dk1"/>
          </a:effectRef>
          <a:fontRef idx="minor">
            <a:schemeClr val="tx1"/>
          </a:fontRef>
        </p:style>
      </p:cxnSp>
      <p:cxnSp>
        <p:nvCxnSpPr>
          <p:cNvPr id="58" name="Rak 57"/>
          <p:cNvCxnSpPr/>
          <p:nvPr/>
        </p:nvCxnSpPr>
        <p:spPr>
          <a:xfrm rot="10800000">
            <a:off x="1571604" y="3000372"/>
            <a:ext cx="357190" cy="0"/>
          </a:xfrm>
          <a:prstGeom prst="line">
            <a:avLst/>
          </a:prstGeom>
        </p:spPr>
        <p:style>
          <a:lnRef idx="1">
            <a:schemeClr val="dk1"/>
          </a:lnRef>
          <a:fillRef idx="0">
            <a:schemeClr val="dk1"/>
          </a:fillRef>
          <a:effectRef idx="0">
            <a:schemeClr val="dk1"/>
          </a:effectRef>
          <a:fontRef idx="minor">
            <a:schemeClr val="tx1"/>
          </a:fontRef>
        </p:style>
      </p:cxnSp>
      <p:cxnSp>
        <p:nvCxnSpPr>
          <p:cNvPr id="59" name="Rak 58"/>
          <p:cNvCxnSpPr/>
          <p:nvPr/>
        </p:nvCxnSpPr>
        <p:spPr>
          <a:xfrm rot="10800000">
            <a:off x="1071538" y="3000372"/>
            <a:ext cx="357190" cy="0"/>
          </a:xfrm>
          <a:prstGeom prst="line">
            <a:avLst/>
          </a:prstGeom>
        </p:spPr>
        <p:style>
          <a:lnRef idx="1">
            <a:schemeClr val="dk1"/>
          </a:lnRef>
          <a:fillRef idx="0">
            <a:schemeClr val="dk1"/>
          </a:fillRef>
          <a:effectRef idx="0">
            <a:schemeClr val="dk1"/>
          </a:effectRef>
          <a:fontRef idx="minor">
            <a:schemeClr val="tx1"/>
          </a:fontRef>
        </p:style>
      </p:cxnSp>
      <p:cxnSp>
        <p:nvCxnSpPr>
          <p:cNvPr id="60" name="Rak 59"/>
          <p:cNvCxnSpPr/>
          <p:nvPr/>
        </p:nvCxnSpPr>
        <p:spPr>
          <a:xfrm rot="10800000">
            <a:off x="714348" y="300037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64" name="Rak pil 63"/>
          <p:cNvCxnSpPr/>
          <p:nvPr/>
        </p:nvCxnSpPr>
        <p:spPr>
          <a:xfrm rot="16200000" flipV="1">
            <a:off x="214282" y="3357562"/>
            <a:ext cx="1000132" cy="14287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pic>
        <p:nvPicPr>
          <p:cNvPr id="39" name="Picture 38"/>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textruta 5"/>
          <p:cNvSpPr txBox="1"/>
          <p:nvPr/>
        </p:nvSpPr>
        <p:spPr>
          <a:xfrm>
            <a:off x="357158" y="214290"/>
            <a:ext cx="4862914" cy="400110"/>
          </a:xfrm>
          <a:prstGeom prst="rect">
            <a:avLst/>
          </a:prstGeom>
          <a:noFill/>
        </p:spPr>
        <p:txBody>
          <a:bodyPr wrap="square" rtlCol="0">
            <a:spAutoFit/>
          </a:bodyPr>
          <a:lstStyle>
            <a:defPPr>
              <a:defRPr lang="sv-SE"/>
            </a:defPPr>
            <a:lvl1pPr>
              <a:defRPr sz="2000" b="1">
                <a:solidFill>
                  <a:srgbClr val="E90118"/>
                </a:solidFill>
                <a:latin typeface="Times New Roman" pitchFamily="18" charset="0"/>
                <a:cs typeface="Times New Roman" pitchFamily="18" charset="0"/>
              </a:defRPr>
            </a:lvl1pPr>
          </a:lstStyle>
          <a:p>
            <a:r>
              <a:rPr lang="sv-SE" dirty="0"/>
              <a:t>Syfte: Uppspel 2-2-1 Back med fart (del 1) </a:t>
            </a:r>
          </a:p>
        </p:txBody>
      </p:sp>
      <p:pic>
        <p:nvPicPr>
          <p:cNvPr id="7" name="Bildobjekt 6" descr="Boll.png"/>
          <p:cNvPicPr>
            <a:picLocks noChangeAspect="1"/>
          </p:cNvPicPr>
          <p:nvPr/>
        </p:nvPicPr>
        <p:blipFill>
          <a:blip r:embed="rId3" cstate="print"/>
          <a:stretch>
            <a:fillRect/>
          </a:stretch>
        </p:blipFill>
        <p:spPr>
          <a:xfrm>
            <a:off x="2786050" y="4286256"/>
            <a:ext cx="60955" cy="85337"/>
          </a:xfrm>
          <a:prstGeom prst="rect">
            <a:avLst/>
          </a:prstGeom>
        </p:spPr>
      </p:pic>
      <p:sp>
        <p:nvSpPr>
          <p:cNvPr id="9" name="textruta 8"/>
          <p:cNvSpPr txBox="1"/>
          <p:nvPr/>
        </p:nvSpPr>
        <p:spPr>
          <a:xfrm>
            <a:off x="3357554" y="4357694"/>
            <a:ext cx="309700" cy="338554"/>
          </a:xfrm>
          <a:prstGeom prst="rect">
            <a:avLst/>
          </a:prstGeom>
          <a:noFill/>
        </p:spPr>
        <p:txBody>
          <a:bodyPr wrap="none" rtlCol="0">
            <a:spAutoFit/>
          </a:bodyPr>
          <a:lstStyle/>
          <a:p>
            <a:r>
              <a:rPr lang="sv-SE" sz="1600" b="1" dirty="0"/>
              <a:t>A</a:t>
            </a:r>
          </a:p>
        </p:txBody>
      </p:sp>
      <p:sp>
        <p:nvSpPr>
          <p:cNvPr id="11" name="Multiplicera 10"/>
          <p:cNvSpPr/>
          <p:nvPr/>
        </p:nvSpPr>
        <p:spPr>
          <a:xfrm flipV="1">
            <a:off x="2857488" y="407194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Multiplicera 13"/>
          <p:cNvSpPr/>
          <p:nvPr/>
        </p:nvSpPr>
        <p:spPr>
          <a:xfrm flipV="1">
            <a:off x="785786" y="385762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5" name="textruta 14"/>
          <p:cNvSpPr txBox="1"/>
          <p:nvPr/>
        </p:nvSpPr>
        <p:spPr>
          <a:xfrm>
            <a:off x="930362" y="4000504"/>
            <a:ext cx="284052" cy="338554"/>
          </a:xfrm>
          <a:prstGeom prst="rect">
            <a:avLst/>
          </a:prstGeom>
          <a:noFill/>
        </p:spPr>
        <p:txBody>
          <a:bodyPr wrap="none" rtlCol="0">
            <a:spAutoFit/>
          </a:bodyPr>
          <a:lstStyle/>
          <a:p>
            <a:r>
              <a:rPr lang="sv-SE" sz="1600" b="1" dirty="0"/>
              <a:t>E</a:t>
            </a:r>
          </a:p>
        </p:txBody>
      </p:sp>
      <p:sp>
        <p:nvSpPr>
          <p:cNvPr id="19" name="textruta 18"/>
          <p:cNvSpPr txBox="1"/>
          <p:nvPr/>
        </p:nvSpPr>
        <p:spPr>
          <a:xfrm>
            <a:off x="4786314" y="1529497"/>
            <a:ext cx="4000528" cy="1323439"/>
          </a:xfrm>
          <a:prstGeom prst="rect">
            <a:avLst/>
          </a:prstGeom>
          <a:noFill/>
        </p:spPr>
        <p:txBody>
          <a:bodyPr wrap="square" rtlCol="0">
            <a:spAutoFit/>
          </a:bodyPr>
          <a:lstStyle/>
          <a:p>
            <a:r>
              <a:rPr lang="sv-SE" sz="1600" dirty="0">
                <a:cs typeface="Times New Roman" pitchFamily="18" charset="0"/>
              </a:rPr>
              <a:t>I detta exemplet så har vi två stillastående spelare för att passningarna skall bli lättar. I löpningen från E är det viktig med tajming. Genom att ”säkra” passningarna så blir det lättare. E skjuter när han får bollen.</a:t>
            </a:r>
          </a:p>
        </p:txBody>
      </p:sp>
      <p:cxnSp>
        <p:nvCxnSpPr>
          <p:cNvPr id="22" name="Rak 21"/>
          <p:cNvCxnSpPr/>
          <p:nvPr/>
        </p:nvCxnSpPr>
        <p:spPr>
          <a:xfrm rot="16200000" flipV="1">
            <a:off x="2714612" y="3857628"/>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23" name="Rak 22"/>
          <p:cNvCxnSpPr/>
          <p:nvPr/>
        </p:nvCxnSpPr>
        <p:spPr>
          <a:xfrm rot="16200000" flipV="1">
            <a:off x="2571736" y="3500438"/>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24" name="Rak 23"/>
          <p:cNvCxnSpPr/>
          <p:nvPr/>
        </p:nvCxnSpPr>
        <p:spPr>
          <a:xfrm rot="16200000" flipV="1">
            <a:off x="2428860" y="3143248"/>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25" name="Rak 24"/>
          <p:cNvCxnSpPr/>
          <p:nvPr/>
        </p:nvCxnSpPr>
        <p:spPr>
          <a:xfrm rot="10800000">
            <a:off x="2071670" y="3000372"/>
            <a:ext cx="357190" cy="0"/>
          </a:xfrm>
          <a:prstGeom prst="line">
            <a:avLst/>
          </a:prstGeom>
        </p:spPr>
        <p:style>
          <a:lnRef idx="1">
            <a:schemeClr val="dk1"/>
          </a:lnRef>
          <a:fillRef idx="0">
            <a:schemeClr val="dk1"/>
          </a:fillRef>
          <a:effectRef idx="0">
            <a:schemeClr val="dk1"/>
          </a:effectRef>
          <a:fontRef idx="minor">
            <a:schemeClr val="tx1"/>
          </a:fontRef>
        </p:style>
      </p:cxnSp>
      <p:cxnSp>
        <p:nvCxnSpPr>
          <p:cNvPr id="26" name="Rak 25"/>
          <p:cNvCxnSpPr/>
          <p:nvPr/>
        </p:nvCxnSpPr>
        <p:spPr>
          <a:xfrm rot="10800000">
            <a:off x="1571604" y="3000372"/>
            <a:ext cx="357190" cy="0"/>
          </a:xfrm>
          <a:prstGeom prst="line">
            <a:avLst/>
          </a:prstGeom>
        </p:spPr>
        <p:style>
          <a:lnRef idx="1">
            <a:schemeClr val="dk1"/>
          </a:lnRef>
          <a:fillRef idx="0">
            <a:schemeClr val="dk1"/>
          </a:fillRef>
          <a:effectRef idx="0">
            <a:schemeClr val="dk1"/>
          </a:effectRef>
          <a:fontRef idx="minor">
            <a:schemeClr val="tx1"/>
          </a:fontRef>
        </p:style>
      </p:cxnSp>
      <p:cxnSp>
        <p:nvCxnSpPr>
          <p:cNvPr id="27" name="Rak 26"/>
          <p:cNvCxnSpPr/>
          <p:nvPr/>
        </p:nvCxnSpPr>
        <p:spPr>
          <a:xfrm rot="10800000">
            <a:off x="1071538" y="3000372"/>
            <a:ext cx="357190" cy="0"/>
          </a:xfrm>
          <a:prstGeom prst="line">
            <a:avLst/>
          </a:prstGeom>
        </p:spPr>
        <p:style>
          <a:lnRef idx="1">
            <a:schemeClr val="dk1"/>
          </a:lnRef>
          <a:fillRef idx="0">
            <a:schemeClr val="dk1"/>
          </a:fillRef>
          <a:effectRef idx="0">
            <a:schemeClr val="dk1"/>
          </a:effectRef>
          <a:fontRef idx="minor">
            <a:schemeClr val="tx1"/>
          </a:fontRef>
        </p:style>
      </p:cxnSp>
      <p:cxnSp>
        <p:nvCxnSpPr>
          <p:cNvPr id="28" name="Rak 27"/>
          <p:cNvCxnSpPr/>
          <p:nvPr/>
        </p:nvCxnSpPr>
        <p:spPr>
          <a:xfrm rot="10800000">
            <a:off x="714348" y="300037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29" name="Rak pil 28"/>
          <p:cNvCxnSpPr/>
          <p:nvPr/>
        </p:nvCxnSpPr>
        <p:spPr>
          <a:xfrm rot="16200000" flipV="1">
            <a:off x="214282" y="3357562"/>
            <a:ext cx="1000132" cy="14287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30" name="Multiplicera 29"/>
          <p:cNvSpPr/>
          <p:nvPr/>
        </p:nvSpPr>
        <p:spPr>
          <a:xfrm flipV="1">
            <a:off x="3009888" y="422434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1" name="Multiplicera 30"/>
          <p:cNvSpPr/>
          <p:nvPr/>
        </p:nvSpPr>
        <p:spPr>
          <a:xfrm flipV="1">
            <a:off x="3162288" y="437674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2" name="Ned 31"/>
          <p:cNvSpPr/>
          <p:nvPr/>
        </p:nvSpPr>
        <p:spPr>
          <a:xfrm rot="13345192">
            <a:off x="681402" y="2343159"/>
            <a:ext cx="357190" cy="500066"/>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3" name="Multiplicera 32"/>
          <p:cNvSpPr/>
          <p:nvPr/>
        </p:nvSpPr>
        <p:spPr>
          <a:xfrm flipV="1">
            <a:off x="785786" y="43576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4" name="Multiplicera 33"/>
          <p:cNvSpPr/>
          <p:nvPr/>
        </p:nvSpPr>
        <p:spPr>
          <a:xfrm flipV="1">
            <a:off x="714348"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35" name="Bildobjekt 34" descr="Boll.png"/>
          <p:cNvPicPr>
            <a:picLocks noChangeAspect="1"/>
          </p:cNvPicPr>
          <p:nvPr/>
        </p:nvPicPr>
        <p:blipFill>
          <a:blip r:embed="rId3" cstate="print"/>
          <a:stretch>
            <a:fillRect/>
          </a:stretch>
        </p:blipFill>
        <p:spPr>
          <a:xfrm>
            <a:off x="2938450" y="4438656"/>
            <a:ext cx="60955" cy="85337"/>
          </a:xfrm>
          <a:prstGeom prst="rect">
            <a:avLst/>
          </a:prstGeom>
        </p:spPr>
      </p:pic>
      <p:pic>
        <p:nvPicPr>
          <p:cNvPr id="36" name="Bildobjekt 35" descr="Boll.png"/>
          <p:cNvPicPr>
            <a:picLocks noChangeAspect="1"/>
          </p:cNvPicPr>
          <p:nvPr/>
        </p:nvPicPr>
        <p:blipFill>
          <a:blip r:embed="rId3" cstate="print"/>
          <a:stretch>
            <a:fillRect/>
          </a:stretch>
        </p:blipFill>
        <p:spPr>
          <a:xfrm>
            <a:off x="2786050" y="4429132"/>
            <a:ext cx="60955" cy="85337"/>
          </a:xfrm>
          <a:prstGeom prst="rect">
            <a:avLst/>
          </a:prstGeom>
        </p:spPr>
      </p:pic>
      <p:pic>
        <p:nvPicPr>
          <p:cNvPr id="37" name="Bildobjekt 36" descr="Boll.png"/>
          <p:cNvPicPr>
            <a:picLocks noChangeAspect="1"/>
          </p:cNvPicPr>
          <p:nvPr/>
        </p:nvPicPr>
        <p:blipFill>
          <a:blip r:embed="rId3" cstate="print"/>
          <a:stretch>
            <a:fillRect/>
          </a:stretch>
        </p:blipFill>
        <p:spPr>
          <a:xfrm>
            <a:off x="2857488" y="4500570"/>
            <a:ext cx="60955" cy="85337"/>
          </a:xfrm>
          <a:prstGeom prst="rect">
            <a:avLst/>
          </a:prstGeom>
        </p:spPr>
      </p:pic>
      <p:pic>
        <p:nvPicPr>
          <p:cNvPr id="38" name="Bildobjekt 37" descr="Boll.png"/>
          <p:cNvPicPr>
            <a:picLocks noChangeAspect="1"/>
          </p:cNvPicPr>
          <p:nvPr/>
        </p:nvPicPr>
        <p:blipFill>
          <a:blip r:embed="rId3" cstate="print"/>
          <a:stretch>
            <a:fillRect/>
          </a:stretch>
        </p:blipFill>
        <p:spPr>
          <a:xfrm>
            <a:off x="3000364" y="4572008"/>
            <a:ext cx="60955" cy="85337"/>
          </a:xfrm>
          <a:prstGeom prst="rect">
            <a:avLst/>
          </a:prstGeom>
        </p:spPr>
      </p:pic>
      <p:sp>
        <p:nvSpPr>
          <p:cNvPr id="39" name="Multiplicera 38"/>
          <p:cNvSpPr/>
          <p:nvPr/>
        </p:nvSpPr>
        <p:spPr>
          <a:xfrm flipV="1">
            <a:off x="2428860" y="264318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0" name="textruta 39"/>
          <p:cNvSpPr txBox="1"/>
          <p:nvPr/>
        </p:nvSpPr>
        <p:spPr>
          <a:xfrm>
            <a:off x="2571736" y="2857496"/>
            <a:ext cx="314510" cy="338554"/>
          </a:xfrm>
          <a:prstGeom prst="rect">
            <a:avLst/>
          </a:prstGeom>
          <a:noFill/>
        </p:spPr>
        <p:txBody>
          <a:bodyPr wrap="none" rtlCol="0">
            <a:spAutoFit/>
          </a:bodyPr>
          <a:lstStyle/>
          <a:p>
            <a:r>
              <a:rPr lang="sv-SE" sz="1600" b="1" dirty="0"/>
              <a:t>D</a:t>
            </a:r>
          </a:p>
        </p:txBody>
      </p:sp>
      <p:sp>
        <p:nvSpPr>
          <p:cNvPr id="41" name="Multiplicera 40"/>
          <p:cNvSpPr/>
          <p:nvPr/>
        </p:nvSpPr>
        <p:spPr>
          <a:xfrm flipV="1">
            <a:off x="2643174" y="221455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2" name="Multiplicera 41"/>
          <p:cNvSpPr/>
          <p:nvPr/>
        </p:nvSpPr>
        <p:spPr>
          <a:xfrm flipV="1">
            <a:off x="2500298" y="24288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44" name="Picture 43"/>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Bildobjekt 4"/>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7" name="textruta 6"/>
          <p:cNvSpPr txBox="1"/>
          <p:nvPr/>
        </p:nvSpPr>
        <p:spPr>
          <a:xfrm>
            <a:off x="357158" y="214408"/>
            <a:ext cx="4790906" cy="400110"/>
          </a:xfrm>
          <a:prstGeom prst="rect">
            <a:avLst/>
          </a:prstGeom>
          <a:noFill/>
        </p:spPr>
        <p:txBody>
          <a:bodyPr wrap="square" rtlCol="0">
            <a:spAutoFit/>
          </a:bodyPr>
          <a:lstStyle>
            <a:defPPr>
              <a:defRPr lang="sv-SE"/>
            </a:defPPr>
            <a:lvl1pPr>
              <a:defRPr sz="2000" b="1">
                <a:solidFill>
                  <a:srgbClr val="E90118"/>
                </a:solidFill>
                <a:latin typeface="Times New Roman" pitchFamily="18" charset="0"/>
                <a:cs typeface="Times New Roman" pitchFamily="18" charset="0"/>
              </a:defRPr>
            </a:lvl1pPr>
          </a:lstStyle>
          <a:p>
            <a:r>
              <a:rPr lang="sv-SE" dirty="0"/>
              <a:t>Syfte: Uppspel 2-2-1 Back med fart (del 2) </a:t>
            </a:r>
          </a:p>
        </p:txBody>
      </p:sp>
      <p:sp>
        <p:nvSpPr>
          <p:cNvPr id="11" name="Multiplicera 10"/>
          <p:cNvSpPr/>
          <p:nvPr/>
        </p:nvSpPr>
        <p:spPr>
          <a:xfrm flipV="1">
            <a:off x="785786" y="385762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textruta 11"/>
          <p:cNvSpPr txBox="1"/>
          <p:nvPr/>
        </p:nvSpPr>
        <p:spPr>
          <a:xfrm>
            <a:off x="930362" y="4000504"/>
            <a:ext cx="284052" cy="338554"/>
          </a:xfrm>
          <a:prstGeom prst="rect">
            <a:avLst/>
          </a:prstGeom>
          <a:noFill/>
        </p:spPr>
        <p:txBody>
          <a:bodyPr wrap="none" rtlCol="0">
            <a:spAutoFit/>
          </a:bodyPr>
          <a:lstStyle/>
          <a:p>
            <a:r>
              <a:rPr lang="sv-SE" sz="1600" b="1" dirty="0"/>
              <a:t>E</a:t>
            </a:r>
          </a:p>
        </p:txBody>
      </p:sp>
      <p:sp>
        <p:nvSpPr>
          <p:cNvPr id="13" name="textruta 12"/>
          <p:cNvSpPr txBox="1"/>
          <p:nvPr/>
        </p:nvSpPr>
        <p:spPr>
          <a:xfrm>
            <a:off x="4786314" y="1445875"/>
            <a:ext cx="4000528" cy="830997"/>
          </a:xfrm>
          <a:prstGeom prst="rect">
            <a:avLst/>
          </a:prstGeom>
          <a:noFill/>
        </p:spPr>
        <p:txBody>
          <a:bodyPr wrap="square" rtlCol="0">
            <a:spAutoFit/>
          </a:bodyPr>
          <a:lstStyle/>
          <a:p>
            <a:r>
              <a:rPr lang="sv-SE" sz="1600" dirty="0">
                <a:cs typeface="Times New Roman" pitchFamily="18" charset="0"/>
              </a:rPr>
              <a:t>Nästa steg blir att få spelarna att slå passningarna i rörelse. A tar sin ”riktiga” löpning medans D bara sätts i rörelse.</a:t>
            </a:r>
          </a:p>
        </p:txBody>
      </p:sp>
      <p:cxnSp>
        <p:nvCxnSpPr>
          <p:cNvPr id="14" name="Rak 13"/>
          <p:cNvCxnSpPr/>
          <p:nvPr/>
        </p:nvCxnSpPr>
        <p:spPr>
          <a:xfrm rot="16200000" flipV="1">
            <a:off x="2714612" y="3857628"/>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15" name="Rak 14"/>
          <p:cNvCxnSpPr/>
          <p:nvPr/>
        </p:nvCxnSpPr>
        <p:spPr>
          <a:xfrm rot="16200000" flipV="1">
            <a:off x="2571736" y="3500438"/>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16" name="Rak 15"/>
          <p:cNvCxnSpPr/>
          <p:nvPr/>
        </p:nvCxnSpPr>
        <p:spPr>
          <a:xfrm rot="16200000" flipV="1">
            <a:off x="2428860" y="3143248"/>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17" name="Rak 16"/>
          <p:cNvCxnSpPr/>
          <p:nvPr/>
        </p:nvCxnSpPr>
        <p:spPr>
          <a:xfrm rot="10800000">
            <a:off x="2071670" y="3000372"/>
            <a:ext cx="357190" cy="0"/>
          </a:xfrm>
          <a:prstGeom prst="line">
            <a:avLst/>
          </a:prstGeom>
        </p:spPr>
        <p:style>
          <a:lnRef idx="1">
            <a:schemeClr val="dk1"/>
          </a:lnRef>
          <a:fillRef idx="0">
            <a:schemeClr val="dk1"/>
          </a:fillRef>
          <a:effectRef idx="0">
            <a:schemeClr val="dk1"/>
          </a:effectRef>
          <a:fontRef idx="minor">
            <a:schemeClr val="tx1"/>
          </a:fontRef>
        </p:style>
      </p:cxnSp>
      <p:cxnSp>
        <p:nvCxnSpPr>
          <p:cNvPr id="18" name="Rak 17"/>
          <p:cNvCxnSpPr/>
          <p:nvPr/>
        </p:nvCxnSpPr>
        <p:spPr>
          <a:xfrm rot="10800000">
            <a:off x="1571604" y="3000372"/>
            <a:ext cx="357190" cy="0"/>
          </a:xfrm>
          <a:prstGeom prst="line">
            <a:avLst/>
          </a:prstGeom>
        </p:spPr>
        <p:style>
          <a:lnRef idx="1">
            <a:schemeClr val="dk1"/>
          </a:lnRef>
          <a:fillRef idx="0">
            <a:schemeClr val="dk1"/>
          </a:fillRef>
          <a:effectRef idx="0">
            <a:schemeClr val="dk1"/>
          </a:effectRef>
          <a:fontRef idx="minor">
            <a:schemeClr val="tx1"/>
          </a:fontRef>
        </p:style>
      </p:cxnSp>
      <p:cxnSp>
        <p:nvCxnSpPr>
          <p:cNvPr id="19" name="Rak 18"/>
          <p:cNvCxnSpPr/>
          <p:nvPr/>
        </p:nvCxnSpPr>
        <p:spPr>
          <a:xfrm rot="10800000">
            <a:off x="1071538" y="3000372"/>
            <a:ext cx="357190" cy="0"/>
          </a:xfrm>
          <a:prstGeom prst="line">
            <a:avLst/>
          </a:prstGeom>
        </p:spPr>
        <p:style>
          <a:lnRef idx="1">
            <a:schemeClr val="dk1"/>
          </a:lnRef>
          <a:fillRef idx="0">
            <a:schemeClr val="dk1"/>
          </a:fillRef>
          <a:effectRef idx="0">
            <a:schemeClr val="dk1"/>
          </a:effectRef>
          <a:fontRef idx="minor">
            <a:schemeClr val="tx1"/>
          </a:fontRef>
        </p:style>
      </p:cxnSp>
      <p:cxnSp>
        <p:nvCxnSpPr>
          <p:cNvPr id="20" name="Rak 19"/>
          <p:cNvCxnSpPr/>
          <p:nvPr/>
        </p:nvCxnSpPr>
        <p:spPr>
          <a:xfrm rot="10800000">
            <a:off x="714348" y="300037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21" name="Rak pil 20"/>
          <p:cNvCxnSpPr/>
          <p:nvPr/>
        </p:nvCxnSpPr>
        <p:spPr>
          <a:xfrm rot="16200000" flipV="1">
            <a:off x="214282" y="3357562"/>
            <a:ext cx="1000132" cy="14287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4" name="Ned 23"/>
          <p:cNvSpPr/>
          <p:nvPr/>
        </p:nvSpPr>
        <p:spPr>
          <a:xfrm rot="13345192">
            <a:off x="681402" y="2343159"/>
            <a:ext cx="357190" cy="500066"/>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5" name="Multiplicera 24"/>
          <p:cNvSpPr/>
          <p:nvPr/>
        </p:nvSpPr>
        <p:spPr>
          <a:xfrm flipV="1">
            <a:off x="785786" y="43576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6" name="Multiplicera 25"/>
          <p:cNvSpPr/>
          <p:nvPr/>
        </p:nvSpPr>
        <p:spPr>
          <a:xfrm flipV="1">
            <a:off x="714348"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1" name="Multiplicera 30"/>
          <p:cNvSpPr/>
          <p:nvPr/>
        </p:nvSpPr>
        <p:spPr>
          <a:xfrm flipV="1">
            <a:off x="2428860" y="221455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2" name="textruta 31"/>
          <p:cNvSpPr txBox="1"/>
          <p:nvPr/>
        </p:nvSpPr>
        <p:spPr>
          <a:xfrm>
            <a:off x="2571736" y="2428868"/>
            <a:ext cx="314510" cy="338554"/>
          </a:xfrm>
          <a:prstGeom prst="rect">
            <a:avLst/>
          </a:prstGeom>
          <a:noFill/>
        </p:spPr>
        <p:txBody>
          <a:bodyPr wrap="none" rtlCol="0">
            <a:spAutoFit/>
          </a:bodyPr>
          <a:lstStyle/>
          <a:p>
            <a:r>
              <a:rPr lang="sv-SE" sz="1600" b="1" dirty="0"/>
              <a:t>D</a:t>
            </a:r>
          </a:p>
        </p:txBody>
      </p:sp>
      <p:sp>
        <p:nvSpPr>
          <p:cNvPr id="33" name="Multiplicera 32"/>
          <p:cNvSpPr/>
          <p:nvPr/>
        </p:nvSpPr>
        <p:spPr>
          <a:xfrm flipV="1">
            <a:off x="2643174" y="178592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4" name="Multiplicera 33"/>
          <p:cNvSpPr/>
          <p:nvPr/>
        </p:nvSpPr>
        <p:spPr>
          <a:xfrm flipV="1">
            <a:off x="2500298" y="200024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35" name="Bildobjekt 34" descr="Boll.png"/>
          <p:cNvPicPr>
            <a:picLocks noChangeAspect="1"/>
          </p:cNvPicPr>
          <p:nvPr/>
        </p:nvPicPr>
        <p:blipFill>
          <a:blip r:embed="rId3" cstate="print"/>
          <a:stretch>
            <a:fillRect/>
          </a:stretch>
        </p:blipFill>
        <p:spPr>
          <a:xfrm>
            <a:off x="3500430" y="4357694"/>
            <a:ext cx="60955" cy="85337"/>
          </a:xfrm>
          <a:prstGeom prst="rect">
            <a:avLst/>
          </a:prstGeom>
        </p:spPr>
      </p:pic>
      <p:sp>
        <p:nvSpPr>
          <p:cNvPr id="36" name="textruta 35"/>
          <p:cNvSpPr txBox="1"/>
          <p:nvPr/>
        </p:nvSpPr>
        <p:spPr>
          <a:xfrm>
            <a:off x="3786182" y="4357694"/>
            <a:ext cx="309700" cy="338554"/>
          </a:xfrm>
          <a:prstGeom prst="rect">
            <a:avLst/>
          </a:prstGeom>
          <a:noFill/>
        </p:spPr>
        <p:txBody>
          <a:bodyPr wrap="none" rtlCol="0">
            <a:spAutoFit/>
          </a:bodyPr>
          <a:lstStyle/>
          <a:p>
            <a:r>
              <a:rPr lang="sv-SE" sz="1600" b="1" dirty="0"/>
              <a:t>A</a:t>
            </a:r>
          </a:p>
        </p:txBody>
      </p:sp>
      <p:sp>
        <p:nvSpPr>
          <p:cNvPr id="38" name="Frihandsfigur 37"/>
          <p:cNvSpPr/>
          <p:nvPr/>
        </p:nvSpPr>
        <p:spPr>
          <a:xfrm>
            <a:off x="2923504" y="4091189"/>
            <a:ext cx="669702" cy="236112"/>
          </a:xfrm>
          <a:custGeom>
            <a:avLst/>
            <a:gdLst>
              <a:gd name="connsiteX0" fmla="*/ 669702 w 669702"/>
              <a:gd name="connsiteY0" fmla="*/ 236112 h 236112"/>
              <a:gd name="connsiteX1" fmla="*/ 631065 w 669702"/>
              <a:gd name="connsiteY1" fmla="*/ 197476 h 236112"/>
              <a:gd name="connsiteX2" fmla="*/ 450761 w 669702"/>
              <a:gd name="connsiteY2" fmla="*/ 4293 h 236112"/>
              <a:gd name="connsiteX3" fmla="*/ 321972 w 669702"/>
              <a:gd name="connsiteY3" fmla="*/ 223234 h 236112"/>
              <a:gd name="connsiteX4" fmla="*/ 64395 w 669702"/>
              <a:gd name="connsiteY4" fmla="*/ 42929 h 236112"/>
              <a:gd name="connsiteX5" fmla="*/ 0 w 669702"/>
              <a:gd name="connsiteY5" fmla="*/ 55808 h 2361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69702" h="236112">
                <a:moveTo>
                  <a:pt x="669702" y="236112"/>
                </a:moveTo>
                <a:cubicBezTo>
                  <a:pt x="668628" y="235039"/>
                  <a:pt x="667555" y="236112"/>
                  <a:pt x="631065" y="197476"/>
                </a:cubicBezTo>
                <a:cubicBezTo>
                  <a:pt x="594575" y="158840"/>
                  <a:pt x="502276" y="0"/>
                  <a:pt x="450761" y="4293"/>
                </a:cubicBezTo>
                <a:cubicBezTo>
                  <a:pt x="399246" y="8586"/>
                  <a:pt x="386366" y="216795"/>
                  <a:pt x="321972" y="223234"/>
                </a:cubicBezTo>
                <a:cubicBezTo>
                  <a:pt x="257578" y="229673"/>
                  <a:pt x="118057" y="70833"/>
                  <a:pt x="64395" y="42929"/>
                </a:cubicBezTo>
                <a:cubicBezTo>
                  <a:pt x="10733" y="15025"/>
                  <a:pt x="5366" y="35416"/>
                  <a:pt x="0" y="55808"/>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pic>
        <p:nvPicPr>
          <p:cNvPr id="39" name="Bildobjekt 38" descr="Boll.png"/>
          <p:cNvPicPr>
            <a:picLocks noChangeAspect="1"/>
          </p:cNvPicPr>
          <p:nvPr/>
        </p:nvPicPr>
        <p:blipFill>
          <a:blip r:embed="rId3" cstate="print"/>
          <a:stretch>
            <a:fillRect/>
          </a:stretch>
        </p:blipFill>
        <p:spPr>
          <a:xfrm>
            <a:off x="3652830" y="4510094"/>
            <a:ext cx="60955" cy="85337"/>
          </a:xfrm>
          <a:prstGeom prst="rect">
            <a:avLst/>
          </a:prstGeom>
        </p:spPr>
      </p:pic>
      <p:pic>
        <p:nvPicPr>
          <p:cNvPr id="40" name="Bildobjekt 39" descr="Boll.png"/>
          <p:cNvPicPr>
            <a:picLocks noChangeAspect="1"/>
          </p:cNvPicPr>
          <p:nvPr/>
        </p:nvPicPr>
        <p:blipFill>
          <a:blip r:embed="rId3" cstate="print"/>
          <a:stretch>
            <a:fillRect/>
          </a:stretch>
        </p:blipFill>
        <p:spPr>
          <a:xfrm>
            <a:off x="3805230" y="4662494"/>
            <a:ext cx="60955" cy="85337"/>
          </a:xfrm>
          <a:prstGeom prst="rect">
            <a:avLst/>
          </a:prstGeom>
        </p:spPr>
      </p:pic>
      <p:pic>
        <p:nvPicPr>
          <p:cNvPr id="41" name="Bildobjekt 40" descr="Boll.png"/>
          <p:cNvPicPr>
            <a:picLocks noChangeAspect="1"/>
          </p:cNvPicPr>
          <p:nvPr/>
        </p:nvPicPr>
        <p:blipFill>
          <a:blip r:embed="rId3" cstate="print"/>
          <a:stretch>
            <a:fillRect/>
          </a:stretch>
        </p:blipFill>
        <p:spPr>
          <a:xfrm>
            <a:off x="3428992" y="4572008"/>
            <a:ext cx="60955" cy="85337"/>
          </a:xfrm>
          <a:prstGeom prst="rect">
            <a:avLst/>
          </a:prstGeom>
        </p:spPr>
      </p:pic>
      <p:pic>
        <p:nvPicPr>
          <p:cNvPr id="42" name="Bildobjekt 41" descr="Boll.png"/>
          <p:cNvPicPr>
            <a:picLocks noChangeAspect="1"/>
          </p:cNvPicPr>
          <p:nvPr/>
        </p:nvPicPr>
        <p:blipFill>
          <a:blip r:embed="rId3" cstate="print"/>
          <a:stretch>
            <a:fillRect/>
          </a:stretch>
        </p:blipFill>
        <p:spPr>
          <a:xfrm>
            <a:off x="3725227" y="4500570"/>
            <a:ext cx="60955" cy="85337"/>
          </a:xfrm>
          <a:prstGeom prst="rect">
            <a:avLst/>
          </a:prstGeom>
        </p:spPr>
      </p:pic>
      <p:sp>
        <p:nvSpPr>
          <p:cNvPr id="43" name="Multiplicera 42"/>
          <p:cNvSpPr/>
          <p:nvPr/>
        </p:nvSpPr>
        <p:spPr>
          <a:xfrm flipV="1">
            <a:off x="3643306"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4" name="Multiplicera 43"/>
          <p:cNvSpPr/>
          <p:nvPr/>
        </p:nvSpPr>
        <p:spPr>
          <a:xfrm flipV="1">
            <a:off x="3795706"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5" name="Multiplicera 44"/>
          <p:cNvSpPr/>
          <p:nvPr/>
        </p:nvSpPr>
        <p:spPr>
          <a:xfrm flipV="1">
            <a:off x="4000496"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47" name="Rak pil 46"/>
          <p:cNvCxnSpPr/>
          <p:nvPr/>
        </p:nvCxnSpPr>
        <p:spPr>
          <a:xfrm rot="5400000">
            <a:off x="2322497" y="2678107"/>
            <a:ext cx="35719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pic>
        <p:nvPicPr>
          <p:cNvPr id="46" name="Picture 45"/>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textruta 5"/>
          <p:cNvSpPr txBox="1"/>
          <p:nvPr/>
        </p:nvSpPr>
        <p:spPr>
          <a:xfrm>
            <a:off x="357158" y="214291"/>
            <a:ext cx="4934922" cy="400110"/>
          </a:xfrm>
          <a:prstGeom prst="rect">
            <a:avLst/>
          </a:prstGeom>
          <a:noFill/>
        </p:spPr>
        <p:txBody>
          <a:bodyPr wrap="square" rtlCol="0">
            <a:spAutoFit/>
          </a:bodyPr>
          <a:lstStyle>
            <a:defPPr>
              <a:defRPr lang="sv-SE"/>
            </a:defPPr>
            <a:lvl1pPr>
              <a:defRPr sz="2000" b="1">
                <a:solidFill>
                  <a:srgbClr val="E90118"/>
                </a:solidFill>
                <a:latin typeface="Times New Roman" pitchFamily="18" charset="0"/>
                <a:cs typeface="Times New Roman" pitchFamily="18" charset="0"/>
              </a:defRPr>
            </a:lvl1pPr>
          </a:lstStyle>
          <a:p>
            <a:r>
              <a:rPr lang="sv-SE" dirty="0"/>
              <a:t>Syfte: Uppspel 2-2-1 Förlängning till hörn </a:t>
            </a:r>
          </a:p>
        </p:txBody>
      </p:sp>
      <p:sp>
        <p:nvSpPr>
          <p:cNvPr id="7" name="textruta 6"/>
          <p:cNvSpPr txBox="1"/>
          <p:nvPr/>
        </p:nvSpPr>
        <p:spPr>
          <a:xfrm>
            <a:off x="4714876" y="1412776"/>
            <a:ext cx="4143404" cy="5539978"/>
          </a:xfrm>
          <a:prstGeom prst="rect">
            <a:avLst/>
          </a:prstGeom>
          <a:noFill/>
        </p:spPr>
        <p:txBody>
          <a:bodyPr wrap="square" rtlCol="0">
            <a:spAutoFit/>
          </a:bodyPr>
          <a:lstStyle/>
          <a:p>
            <a:r>
              <a:rPr lang="sv-SE" sz="1600" dirty="0"/>
              <a:t>A passar B som förlänger ner i hörn dit C löpt. </a:t>
            </a:r>
          </a:p>
          <a:p>
            <a:r>
              <a:rPr lang="sv-SE" sz="1600" dirty="0" smtClean="0"/>
              <a:t>Alternativa </a:t>
            </a:r>
            <a:r>
              <a:rPr lang="sv-SE" sz="1600" dirty="0"/>
              <a:t>avslut är:</a:t>
            </a:r>
          </a:p>
          <a:p>
            <a:r>
              <a:rPr lang="sv-SE" sz="1600" dirty="0"/>
              <a:t>- C förlänger direkt till D som fyllt på i motsatt hörn. D passar E som fyllt på från backposition, E avslutar med B och C framför mål.</a:t>
            </a:r>
          </a:p>
          <a:p>
            <a:r>
              <a:rPr lang="sv-SE" sz="1600" dirty="0"/>
              <a:t>- D bågar in i slottet och passar E eller skjuter själv. B går mot mål och är beredd på att falla ut i Ds hörn.</a:t>
            </a:r>
          </a:p>
          <a:p>
            <a:pPr>
              <a:buFontTx/>
              <a:buChar char="-"/>
            </a:pPr>
            <a:r>
              <a:rPr lang="sv-SE" sz="1600" dirty="0"/>
              <a:t> C bågar in i slottet och passar B eller skjuter själv. </a:t>
            </a:r>
          </a:p>
          <a:p>
            <a:pPr>
              <a:buFontTx/>
              <a:buChar char="-"/>
            </a:pPr>
            <a:r>
              <a:rPr lang="sv-SE" sz="1600" dirty="0"/>
              <a:t>C passar bakom B till A och sedan går mot mål. A skjuter eller passar till E som skjuter eller passar D som skjuter</a:t>
            </a:r>
          </a:p>
          <a:p>
            <a:pPr>
              <a:buFontTx/>
              <a:buChar char="-"/>
            </a:pPr>
            <a:endParaRPr lang="sv-SE" sz="1600" dirty="0"/>
          </a:p>
          <a:p>
            <a:r>
              <a:rPr lang="sv-SE" sz="1600" dirty="0"/>
              <a:t>Bilden visar första löpningen som är lika på alla varianterna. </a:t>
            </a:r>
          </a:p>
          <a:p>
            <a:r>
              <a:rPr lang="sv-SE" sz="1600" dirty="0"/>
              <a:t>Det är viktigt att backarna flyttar fram så att de får en bra position för avslut om det skulle vara så att det är deras uppgift. Beroende på vilka böjar spelarna har så kan du köra från vänster eller höger.</a:t>
            </a:r>
          </a:p>
          <a:p>
            <a:pPr lvl="0"/>
            <a:endParaRPr lang="sv-SE" dirty="0">
              <a:solidFill>
                <a:schemeClr val="bg1">
                  <a:lumMod val="50000"/>
                </a:schemeClr>
              </a:solidFill>
            </a:endParaRPr>
          </a:p>
        </p:txBody>
      </p:sp>
      <p:pic>
        <p:nvPicPr>
          <p:cNvPr id="8" name="Bildobjekt 7" descr="Boll.png"/>
          <p:cNvPicPr>
            <a:picLocks noChangeAspect="1"/>
          </p:cNvPicPr>
          <p:nvPr/>
        </p:nvPicPr>
        <p:blipFill>
          <a:blip r:embed="rId3" cstate="print"/>
          <a:stretch>
            <a:fillRect/>
          </a:stretch>
        </p:blipFill>
        <p:spPr>
          <a:xfrm>
            <a:off x="3071802" y="4214818"/>
            <a:ext cx="60955" cy="85337"/>
          </a:xfrm>
          <a:prstGeom prst="rect">
            <a:avLst/>
          </a:prstGeom>
        </p:spPr>
      </p:pic>
      <p:sp>
        <p:nvSpPr>
          <p:cNvPr id="9" name="Multiplicera 8"/>
          <p:cNvSpPr/>
          <p:nvPr/>
        </p:nvSpPr>
        <p:spPr>
          <a:xfrm flipV="1">
            <a:off x="2428860" y="128586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0" name="textruta 9"/>
          <p:cNvSpPr txBox="1"/>
          <p:nvPr/>
        </p:nvSpPr>
        <p:spPr>
          <a:xfrm>
            <a:off x="2643174" y="4214818"/>
            <a:ext cx="309700" cy="338554"/>
          </a:xfrm>
          <a:prstGeom prst="rect">
            <a:avLst/>
          </a:prstGeom>
          <a:noFill/>
        </p:spPr>
        <p:txBody>
          <a:bodyPr wrap="none" rtlCol="0">
            <a:spAutoFit/>
          </a:bodyPr>
          <a:lstStyle/>
          <a:p>
            <a:r>
              <a:rPr lang="sv-SE" sz="1600" b="1"/>
              <a:t>A</a:t>
            </a:r>
            <a:endParaRPr lang="sv-SE" sz="1600" b="1" dirty="0"/>
          </a:p>
        </p:txBody>
      </p:sp>
      <p:sp>
        <p:nvSpPr>
          <p:cNvPr id="11" name="textruta 10"/>
          <p:cNvSpPr txBox="1"/>
          <p:nvPr/>
        </p:nvSpPr>
        <p:spPr>
          <a:xfrm>
            <a:off x="2357422" y="1643050"/>
            <a:ext cx="293670" cy="338554"/>
          </a:xfrm>
          <a:prstGeom prst="rect">
            <a:avLst/>
          </a:prstGeom>
          <a:noFill/>
        </p:spPr>
        <p:txBody>
          <a:bodyPr wrap="none" rtlCol="0">
            <a:spAutoFit/>
          </a:bodyPr>
          <a:lstStyle/>
          <a:p>
            <a:r>
              <a:rPr lang="sv-SE" sz="1600" b="1" dirty="0"/>
              <a:t>C</a:t>
            </a:r>
          </a:p>
        </p:txBody>
      </p:sp>
      <p:sp>
        <p:nvSpPr>
          <p:cNvPr id="12" name="Multiplicera 11"/>
          <p:cNvSpPr/>
          <p:nvPr/>
        </p:nvSpPr>
        <p:spPr>
          <a:xfrm flipV="1">
            <a:off x="3071802" y="421481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Multiplicera 12"/>
          <p:cNvSpPr/>
          <p:nvPr/>
        </p:nvSpPr>
        <p:spPr>
          <a:xfrm flipV="1">
            <a:off x="500034" y="24288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Multiplicera 13"/>
          <p:cNvSpPr/>
          <p:nvPr/>
        </p:nvSpPr>
        <p:spPr>
          <a:xfrm flipV="1">
            <a:off x="4214810" y="307181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5" name="Multiplicera 14"/>
          <p:cNvSpPr/>
          <p:nvPr/>
        </p:nvSpPr>
        <p:spPr>
          <a:xfrm flipV="1">
            <a:off x="1285852" y="428625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textruta 15"/>
          <p:cNvSpPr txBox="1"/>
          <p:nvPr/>
        </p:nvSpPr>
        <p:spPr>
          <a:xfrm>
            <a:off x="1500166" y="4286256"/>
            <a:ext cx="284052" cy="338554"/>
          </a:xfrm>
          <a:prstGeom prst="rect">
            <a:avLst/>
          </a:prstGeom>
          <a:noFill/>
        </p:spPr>
        <p:txBody>
          <a:bodyPr wrap="none" rtlCol="0">
            <a:spAutoFit/>
          </a:bodyPr>
          <a:lstStyle/>
          <a:p>
            <a:r>
              <a:rPr lang="sv-SE" sz="1600" b="1" dirty="0"/>
              <a:t>E</a:t>
            </a:r>
          </a:p>
        </p:txBody>
      </p:sp>
      <p:sp>
        <p:nvSpPr>
          <p:cNvPr id="17" name="textruta 16"/>
          <p:cNvSpPr txBox="1"/>
          <p:nvPr/>
        </p:nvSpPr>
        <p:spPr>
          <a:xfrm>
            <a:off x="714348" y="2428868"/>
            <a:ext cx="314510" cy="338554"/>
          </a:xfrm>
          <a:prstGeom prst="rect">
            <a:avLst/>
          </a:prstGeom>
          <a:noFill/>
        </p:spPr>
        <p:txBody>
          <a:bodyPr wrap="none" rtlCol="0">
            <a:spAutoFit/>
          </a:bodyPr>
          <a:lstStyle/>
          <a:p>
            <a:r>
              <a:rPr lang="sv-SE" sz="1600" b="1" dirty="0"/>
              <a:t>D</a:t>
            </a:r>
          </a:p>
        </p:txBody>
      </p:sp>
      <p:sp>
        <p:nvSpPr>
          <p:cNvPr id="18" name="textruta 17"/>
          <p:cNvSpPr txBox="1"/>
          <p:nvPr/>
        </p:nvSpPr>
        <p:spPr>
          <a:xfrm>
            <a:off x="3929058" y="2857496"/>
            <a:ext cx="300082" cy="338554"/>
          </a:xfrm>
          <a:prstGeom prst="rect">
            <a:avLst/>
          </a:prstGeom>
          <a:noFill/>
        </p:spPr>
        <p:txBody>
          <a:bodyPr wrap="none" rtlCol="0">
            <a:spAutoFit/>
          </a:bodyPr>
          <a:lstStyle/>
          <a:p>
            <a:r>
              <a:rPr lang="sv-SE" sz="1600" b="1" dirty="0"/>
              <a:t>B</a:t>
            </a:r>
          </a:p>
        </p:txBody>
      </p:sp>
      <p:cxnSp>
        <p:nvCxnSpPr>
          <p:cNvPr id="19" name="Rak 18"/>
          <p:cNvCxnSpPr/>
          <p:nvPr/>
        </p:nvCxnSpPr>
        <p:spPr>
          <a:xfrm rot="10800000" flipV="1">
            <a:off x="3286116" y="4071942"/>
            <a:ext cx="214314" cy="200020"/>
          </a:xfrm>
          <a:prstGeom prst="line">
            <a:avLst/>
          </a:prstGeom>
        </p:spPr>
        <p:style>
          <a:lnRef idx="1">
            <a:schemeClr val="dk1"/>
          </a:lnRef>
          <a:fillRef idx="0">
            <a:schemeClr val="dk1"/>
          </a:fillRef>
          <a:effectRef idx="0">
            <a:schemeClr val="dk1"/>
          </a:effectRef>
          <a:fontRef idx="minor">
            <a:schemeClr val="tx1"/>
          </a:fontRef>
        </p:style>
      </p:cxnSp>
      <p:cxnSp>
        <p:nvCxnSpPr>
          <p:cNvPr id="20" name="Rak 19"/>
          <p:cNvCxnSpPr/>
          <p:nvPr/>
        </p:nvCxnSpPr>
        <p:spPr>
          <a:xfrm rot="10800000" flipV="1">
            <a:off x="3571868" y="3786190"/>
            <a:ext cx="214314" cy="200020"/>
          </a:xfrm>
          <a:prstGeom prst="line">
            <a:avLst/>
          </a:prstGeom>
        </p:spPr>
        <p:style>
          <a:lnRef idx="1">
            <a:schemeClr val="dk1"/>
          </a:lnRef>
          <a:fillRef idx="0">
            <a:schemeClr val="dk1"/>
          </a:fillRef>
          <a:effectRef idx="0">
            <a:schemeClr val="dk1"/>
          </a:effectRef>
          <a:fontRef idx="minor">
            <a:schemeClr val="tx1"/>
          </a:fontRef>
        </p:style>
      </p:cxnSp>
      <p:cxnSp>
        <p:nvCxnSpPr>
          <p:cNvPr id="21" name="Rak 20"/>
          <p:cNvCxnSpPr/>
          <p:nvPr/>
        </p:nvCxnSpPr>
        <p:spPr>
          <a:xfrm rot="10800000" flipV="1">
            <a:off x="3929058" y="3429000"/>
            <a:ext cx="214314" cy="200020"/>
          </a:xfrm>
          <a:prstGeom prst="line">
            <a:avLst/>
          </a:prstGeom>
        </p:spPr>
        <p:style>
          <a:lnRef idx="1">
            <a:schemeClr val="dk1"/>
          </a:lnRef>
          <a:fillRef idx="0">
            <a:schemeClr val="dk1"/>
          </a:fillRef>
          <a:effectRef idx="0">
            <a:schemeClr val="dk1"/>
          </a:effectRef>
          <a:fontRef idx="minor">
            <a:schemeClr val="tx1"/>
          </a:fontRef>
        </p:style>
      </p:cxnSp>
      <p:cxnSp>
        <p:nvCxnSpPr>
          <p:cNvPr id="22" name="Rak 21"/>
          <p:cNvCxnSpPr/>
          <p:nvPr/>
        </p:nvCxnSpPr>
        <p:spPr>
          <a:xfrm rot="5400000">
            <a:off x="4150519" y="2921787"/>
            <a:ext cx="271458" cy="0"/>
          </a:xfrm>
          <a:prstGeom prst="line">
            <a:avLst/>
          </a:prstGeom>
        </p:spPr>
        <p:style>
          <a:lnRef idx="1">
            <a:schemeClr val="dk1"/>
          </a:lnRef>
          <a:fillRef idx="0">
            <a:schemeClr val="dk1"/>
          </a:fillRef>
          <a:effectRef idx="0">
            <a:schemeClr val="dk1"/>
          </a:effectRef>
          <a:fontRef idx="minor">
            <a:schemeClr val="tx1"/>
          </a:fontRef>
        </p:style>
      </p:cxnSp>
      <p:cxnSp>
        <p:nvCxnSpPr>
          <p:cNvPr id="23" name="Rak 22"/>
          <p:cNvCxnSpPr/>
          <p:nvPr/>
        </p:nvCxnSpPr>
        <p:spPr>
          <a:xfrm rot="5400000">
            <a:off x="4150519" y="2564597"/>
            <a:ext cx="271458" cy="0"/>
          </a:xfrm>
          <a:prstGeom prst="line">
            <a:avLst/>
          </a:prstGeom>
        </p:spPr>
        <p:style>
          <a:lnRef idx="1">
            <a:schemeClr val="dk1"/>
          </a:lnRef>
          <a:fillRef idx="0">
            <a:schemeClr val="dk1"/>
          </a:fillRef>
          <a:effectRef idx="0">
            <a:schemeClr val="dk1"/>
          </a:effectRef>
          <a:fontRef idx="minor">
            <a:schemeClr val="tx1"/>
          </a:fontRef>
        </p:style>
      </p:cxnSp>
      <p:cxnSp>
        <p:nvCxnSpPr>
          <p:cNvPr id="24" name="Rak 23"/>
          <p:cNvCxnSpPr/>
          <p:nvPr/>
        </p:nvCxnSpPr>
        <p:spPr>
          <a:xfrm rot="5400000">
            <a:off x="4150519" y="2207407"/>
            <a:ext cx="271458" cy="0"/>
          </a:xfrm>
          <a:prstGeom prst="line">
            <a:avLst/>
          </a:prstGeom>
        </p:spPr>
        <p:style>
          <a:lnRef idx="1">
            <a:schemeClr val="dk1"/>
          </a:lnRef>
          <a:fillRef idx="0">
            <a:schemeClr val="dk1"/>
          </a:fillRef>
          <a:effectRef idx="0">
            <a:schemeClr val="dk1"/>
          </a:effectRef>
          <a:fontRef idx="minor">
            <a:schemeClr val="tx1"/>
          </a:fontRef>
        </p:style>
      </p:cxnSp>
      <p:cxnSp>
        <p:nvCxnSpPr>
          <p:cNvPr id="25" name="Rak 24"/>
          <p:cNvCxnSpPr/>
          <p:nvPr/>
        </p:nvCxnSpPr>
        <p:spPr>
          <a:xfrm rot="5400000">
            <a:off x="4150519" y="1850217"/>
            <a:ext cx="271458" cy="0"/>
          </a:xfrm>
          <a:prstGeom prst="line">
            <a:avLst/>
          </a:prstGeom>
        </p:spPr>
        <p:style>
          <a:lnRef idx="1">
            <a:schemeClr val="dk1"/>
          </a:lnRef>
          <a:fillRef idx="0">
            <a:schemeClr val="dk1"/>
          </a:fillRef>
          <a:effectRef idx="0">
            <a:schemeClr val="dk1"/>
          </a:effectRef>
          <a:fontRef idx="minor">
            <a:schemeClr val="tx1"/>
          </a:fontRef>
        </p:style>
      </p:cxnSp>
      <p:cxnSp>
        <p:nvCxnSpPr>
          <p:cNvPr id="26" name="Rak 25"/>
          <p:cNvCxnSpPr/>
          <p:nvPr/>
        </p:nvCxnSpPr>
        <p:spPr>
          <a:xfrm rot="5400000">
            <a:off x="4150519" y="1421589"/>
            <a:ext cx="271458" cy="0"/>
          </a:xfrm>
          <a:prstGeom prst="line">
            <a:avLst/>
          </a:prstGeom>
        </p:spPr>
        <p:style>
          <a:lnRef idx="1">
            <a:schemeClr val="dk1"/>
          </a:lnRef>
          <a:fillRef idx="0">
            <a:schemeClr val="dk1"/>
          </a:fillRef>
          <a:effectRef idx="0">
            <a:schemeClr val="dk1"/>
          </a:effectRef>
          <a:fontRef idx="minor">
            <a:schemeClr val="tx1"/>
          </a:fontRef>
        </p:style>
      </p:cxnSp>
      <p:cxnSp>
        <p:nvCxnSpPr>
          <p:cNvPr id="27" name="Rak pil 26"/>
          <p:cNvCxnSpPr/>
          <p:nvPr/>
        </p:nvCxnSpPr>
        <p:spPr>
          <a:xfrm flipV="1">
            <a:off x="2714612" y="1071546"/>
            <a:ext cx="1357322" cy="50006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8" name="Rak pil 27"/>
          <p:cNvCxnSpPr/>
          <p:nvPr/>
        </p:nvCxnSpPr>
        <p:spPr>
          <a:xfrm rot="5400000" flipH="1" flipV="1">
            <a:off x="71406" y="1643050"/>
            <a:ext cx="1214446"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9" name="Rak pil 28"/>
          <p:cNvCxnSpPr/>
          <p:nvPr/>
        </p:nvCxnSpPr>
        <p:spPr>
          <a:xfrm rot="5400000" flipH="1" flipV="1">
            <a:off x="3036083" y="3964785"/>
            <a:ext cx="35719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0" name="Rak pil 29"/>
          <p:cNvCxnSpPr/>
          <p:nvPr/>
        </p:nvCxnSpPr>
        <p:spPr>
          <a:xfrm rot="5400000" flipH="1" flipV="1">
            <a:off x="1071538" y="3929066"/>
            <a:ext cx="57150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pic>
        <p:nvPicPr>
          <p:cNvPr id="32" name="Picture 31"/>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textruta 5"/>
          <p:cNvSpPr txBox="1"/>
          <p:nvPr/>
        </p:nvSpPr>
        <p:spPr>
          <a:xfrm>
            <a:off x="357158" y="214290"/>
            <a:ext cx="4357718" cy="400110"/>
          </a:xfrm>
          <a:prstGeom prst="rect">
            <a:avLst/>
          </a:prstGeom>
          <a:noFill/>
        </p:spPr>
        <p:txBody>
          <a:bodyPr wrap="square" rtlCol="0">
            <a:spAutoFit/>
          </a:bodyPr>
          <a:lstStyle>
            <a:defPPr>
              <a:defRPr lang="sv-SE"/>
            </a:defPPr>
            <a:lvl1pPr>
              <a:defRPr sz="2000" b="1">
                <a:solidFill>
                  <a:srgbClr val="E90118"/>
                </a:solidFill>
                <a:latin typeface="Times New Roman" pitchFamily="18" charset="0"/>
                <a:cs typeface="Times New Roman" pitchFamily="18" charset="0"/>
              </a:defRPr>
            </a:lvl1pPr>
          </a:lstStyle>
          <a:p>
            <a:r>
              <a:rPr lang="sv-SE" dirty="0"/>
              <a:t>Syfte: Uppspel 2-2-1 släpp till ficka</a:t>
            </a:r>
          </a:p>
        </p:txBody>
      </p:sp>
      <p:sp>
        <p:nvSpPr>
          <p:cNvPr id="7" name="textruta 6"/>
          <p:cNvSpPr txBox="1"/>
          <p:nvPr/>
        </p:nvSpPr>
        <p:spPr>
          <a:xfrm>
            <a:off x="4714876" y="1468522"/>
            <a:ext cx="4143404" cy="1600438"/>
          </a:xfrm>
          <a:prstGeom prst="rect">
            <a:avLst/>
          </a:prstGeom>
          <a:noFill/>
        </p:spPr>
        <p:txBody>
          <a:bodyPr wrap="square" rtlCol="0">
            <a:spAutoFit/>
          </a:bodyPr>
          <a:lstStyle/>
          <a:p>
            <a:r>
              <a:rPr lang="sv-SE" sz="1600" dirty="0"/>
              <a:t>C löper ut mot sargen för att sedan löpa mot mål. B löper in på </a:t>
            </a:r>
            <a:r>
              <a:rPr lang="sv-SE" sz="1600" dirty="0" err="1"/>
              <a:t>Cs</a:t>
            </a:r>
            <a:r>
              <a:rPr lang="sv-SE" sz="1600" dirty="0"/>
              <a:t> plats och möter i mitten, men släpper Es passning förbi sig till D som skjuter eller passar C.</a:t>
            </a:r>
          </a:p>
          <a:p>
            <a:endParaRPr lang="sv-SE" sz="1600" dirty="0"/>
          </a:p>
          <a:p>
            <a:pPr lvl="0"/>
            <a:endParaRPr lang="sv-SE" dirty="0">
              <a:solidFill>
                <a:schemeClr val="bg1">
                  <a:lumMod val="50000"/>
                </a:schemeClr>
              </a:solidFill>
            </a:endParaRPr>
          </a:p>
        </p:txBody>
      </p:sp>
      <p:pic>
        <p:nvPicPr>
          <p:cNvPr id="8" name="Bildobjekt 7" descr="Boll.png"/>
          <p:cNvPicPr>
            <a:picLocks noChangeAspect="1"/>
          </p:cNvPicPr>
          <p:nvPr/>
        </p:nvPicPr>
        <p:blipFill>
          <a:blip r:embed="rId3" cstate="print"/>
          <a:stretch>
            <a:fillRect/>
          </a:stretch>
        </p:blipFill>
        <p:spPr>
          <a:xfrm>
            <a:off x="1428728" y="4071942"/>
            <a:ext cx="60955" cy="85337"/>
          </a:xfrm>
          <a:prstGeom prst="rect">
            <a:avLst/>
          </a:prstGeom>
        </p:spPr>
      </p:pic>
      <p:sp>
        <p:nvSpPr>
          <p:cNvPr id="9" name="Multiplicera 8"/>
          <p:cNvSpPr/>
          <p:nvPr/>
        </p:nvSpPr>
        <p:spPr>
          <a:xfrm flipV="1">
            <a:off x="3071802" y="128586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0" name="textruta 36"/>
          <p:cNvSpPr txBox="1"/>
          <p:nvPr/>
        </p:nvSpPr>
        <p:spPr>
          <a:xfrm>
            <a:off x="3786182" y="4214818"/>
            <a:ext cx="309700"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a:t>A</a:t>
            </a:r>
          </a:p>
        </p:txBody>
      </p:sp>
      <p:sp>
        <p:nvSpPr>
          <p:cNvPr id="11" name="textruta 37"/>
          <p:cNvSpPr txBox="1"/>
          <p:nvPr/>
        </p:nvSpPr>
        <p:spPr>
          <a:xfrm>
            <a:off x="2214546" y="2643182"/>
            <a:ext cx="293670"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a:t>C</a:t>
            </a:r>
          </a:p>
        </p:txBody>
      </p:sp>
      <p:sp>
        <p:nvSpPr>
          <p:cNvPr id="12" name="Multiplicera 11"/>
          <p:cNvSpPr/>
          <p:nvPr/>
        </p:nvSpPr>
        <p:spPr>
          <a:xfrm flipV="1">
            <a:off x="3643306"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3" name="Multiplicera 12"/>
          <p:cNvSpPr/>
          <p:nvPr/>
        </p:nvSpPr>
        <p:spPr>
          <a:xfrm flipV="1">
            <a:off x="3929058" y="257174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4" name="Multiplicera 13"/>
          <p:cNvSpPr/>
          <p:nvPr/>
        </p:nvSpPr>
        <p:spPr>
          <a:xfrm flipV="1">
            <a:off x="1214414" y="400050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5" name="textruta 42"/>
          <p:cNvSpPr txBox="1"/>
          <p:nvPr/>
        </p:nvSpPr>
        <p:spPr>
          <a:xfrm>
            <a:off x="1357290" y="4143380"/>
            <a:ext cx="284052"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a:t>E</a:t>
            </a:r>
          </a:p>
        </p:txBody>
      </p:sp>
      <p:sp>
        <p:nvSpPr>
          <p:cNvPr id="16" name="textruta 43"/>
          <p:cNvSpPr txBox="1"/>
          <p:nvPr/>
        </p:nvSpPr>
        <p:spPr>
          <a:xfrm>
            <a:off x="3143240" y="1142984"/>
            <a:ext cx="314510"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a:t>D</a:t>
            </a:r>
          </a:p>
        </p:txBody>
      </p:sp>
      <p:sp>
        <p:nvSpPr>
          <p:cNvPr id="17" name="textruta 37"/>
          <p:cNvSpPr txBox="1"/>
          <p:nvPr/>
        </p:nvSpPr>
        <p:spPr>
          <a:xfrm>
            <a:off x="3929058" y="2428868"/>
            <a:ext cx="300082"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a:t>B</a:t>
            </a:r>
          </a:p>
        </p:txBody>
      </p:sp>
      <p:sp>
        <p:nvSpPr>
          <p:cNvPr id="18" name="Multiplicera 17"/>
          <p:cNvSpPr/>
          <p:nvPr/>
        </p:nvSpPr>
        <p:spPr>
          <a:xfrm flipV="1">
            <a:off x="2143108" y="250030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cxnSp>
        <p:nvCxnSpPr>
          <p:cNvPr id="19" name="Rak pil 18"/>
          <p:cNvCxnSpPr/>
          <p:nvPr/>
        </p:nvCxnSpPr>
        <p:spPr>
          <a:xfrm rot="10800000" flipV="1">
            <a:off x="928662" y="2786058"/>
            <a:ext cx="1143008" cy="28575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0" name="Rak pil 19"/>
          <p:cNvCxnSpPr/>
          <p:nvPr/>
        </p:nvCxnSpPr>
        <p:spPr>
          <a:xfrm flipV="1">
            <a:off x="857224" y="2143116"/>
            <a:ext cx="1285884" cy="85725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1" name="Rak pil 20"/>
          <p:cNvCxnSpPr/>
          <p:nvPr/>
        </p:nvCxnSpPr>
        <p:spPr>
          <a:xfrm rot="10800000" flipV="1">
            <a:off x="2857488" y="2786058"/>
            <a:ext cx="1000132"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2" name="Rak pil 21"/>
          <p:cNvCxnSpPr/>
          <p:nvPr/>
        </p:nvCxnSpPr>
        <p:spPr>
          <a:xfrm rot="5400000">
            <a:off x="2357422" y="3071810"/>
            <a:ext cx="571504" cy="28575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3" name="Rak pil 22"/>
          <p:cNvCxnSpPr/>
          <p:nvPr/>
        </p:nvCxnSpPr>
        <p:spPr>
          <a:xfrm>
            <a:off x="3286116" y="1643050"/>
            <a:ext cx="1000132" cy="92869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4" name="Rak 23"/>
          <p:cNvCxnSpPr/>
          <p:nvPr/>
        </p:nvCxnSpPr>
        <p:spPr>
          <a:xfrm rot="10800000" flipV="1">
            <a:off x="1571604" y="4071942"/>
            <a:ext cx="285752" cy="142876"/>
          </a:xfrm>
          <a:prstGeom prst="line">
            <a:avLst/>
          </a:prstGeom>
        </p:spPr>
        <p:style>
          <a:lnRef idx="1">
            <a:schemeClr val="dk1"/>
          </a:lnRef>
          <a:fillRef idx="0">
            <a:schemeClr val="dk1"/>
          </a:fillRef>
          <a:effectRef idx="0">
            <a:schemeClr val="dk1"/>
          </a:effectRef>
          <a:fontRef idx="minor">
            <a:schemeClr val="tx1"/>
          </a:fontRef>
        </p:style>
      </p:cxnSp>
      <p:cxnSp>
        <p:nvCxnSpPr>
          <p:cNvPr id="25" name="Rak 24"/>
          <p:cNvCxnSpPr/>
          <p:nvPr/>
        </p:nvCxnSpPr>
        <p:spPr>
          <a:xfrm rot="10800000" flipV="1">
            <a:off x="1928794" y="3857628"/>
            <a:ext cx="285752" cy="142876"/>
          </a:xfrm>
          <a:prstGeom prst="line">
            <a:avLst/>
          </a:prstGeom>
        </p:spPr>
        <p:style>
          <a:lnRef idx="1">
            <a:schemeClr val="dk1"/>
          </a:lnRef>
          <a:fillRef idx="0">
            <a:schemeClr val="dk1"/>
          </a:fillRef>
          <a:effectRef idx="0">
            <a:schemeClr val="dk1"/>
          </a:effectRef>
          <a:fontRef idx="minor">
            <a:schemeClr val="tx1"/>
          </a:fontRef>
        </p:style>
      </p:cxnSp>
      <p:cxnSp>
        <p:nvCxnSpPr>
          <p:cNvPr id="26" name="Rak 25"/>
          <p:cNvCxnSpPr/>
          <p:nvPr/>
        </p:nvCxnSpPr>
        <p:spPr>
          <a:xfrm rot="10800000" flipV="1">
            <a:off x="2285984" y="3714752"/>
            <a:ext cx="285752" cy="142876"/>
          </a:xfrm>
          <a:prstGeom prst="line">
            <a:avLst/>
          </a:prstGeom>
        </p:spPr>
        <p:style>
          <a:lnRef idx="1">
            <a:schemeClr val="dk1"/>
          </a:lnRef>
          <a:fillRef idx="0">
            <a:schemeClr val="dk1"/>
          </a:fillRef>
          <a:effectRef idx="0">
            <a:schemeClr val="dk1"/>
          </a:effectRef>
          <a:fontRef idx="minor">
            <a:schemeClr val="tx1"/>
          </a:fontRef>
        </p:style>
      </p:cxnSp>
      <p:cxnSp>
        <p:nvCxnSpPr>
          <p:cNvPr id="27" name="Rak 26"/>
          <p:cNvCxnSpPr/>
          <p:nvPr/>
        </p:nvCxnSpPr>
        <p:spPr>
          <a:xfrm rot="10800000" flipV="1">
            <a:off x="2643174" y="3500438"/>
            <a:ext cx="285752" cy="142876"/>
          </a:xfrm>
          <a:prstGeom prst="line">
            <a:avLst/>
          </a:prstGeom>
        </p:spPr>
        <p:style>
          <a:lnRef idx="1">
            <a:schemeClr val="dk1"/>
          </a:lnRef>
          <a:fillRef idx="0">
            <a:schemeClr val="dk1"/>
          </a:fillRef>
          <a:effectRef idx="0">
            <a:schemeClr val="dk1"/>
          </a:effectRef>
          <a:fontRef idx="minor">
            <a:schemeClr val="tx1"/>
          </a:fontRef>
        </p:style>
      </p:cxnSp>
      <p:cxnSp>
        <p:nvCxnSpPr>
          <p:cNvPr id="28" name="Rak 27"/>
          <p:cNvCxnSpPr/>
          <p:nvPr/>
        </p:nvCxnSpPr>
        <p:spPr>
          <a:xfrm rot="10800000" flipV="1">
            <a:off x="3071802" y="3286124"/>
            <a:ext cx="285752" cy="142876"/>
          </a:xfrm>
          <a:prstGeom prst="line">
            <a:avLst/>
          </a:prstGeom>
        </p:spPr>
        <p:style>
          <a:lnRef idx="1">
            <a:schemeClr val="dk1"/>
          </a:lnRef>
          <a:fillRef idx="0">
            <a:schemeClr val="dk1"/>
          </a:fillRef>
          <a:effectRef idx="0">
            <a:schemeClr val="dk1"/>
          </a:effectRef>
          <a:fontRef idx="minor">
            <a:schemeClr val="tx1"/>
          </a:fontRef>
        </p:style>
      </p:cxnSp>
      <p:cxnSp>
        <p:nvCxnSpPr>
          <p:cNvPr id="29" name="Rak 28"/>
          <p:cNvCxnSpPr/>
          <p:nvPr/>
        </p:nvCxnSpPr>
        <p:spPr>
          <a:xfrm rot="10800000" flipV="1">
            <a:off x="3929058" y="2857496"/>
            <a:ext cx="285752" cy="142876"/>
          </a:xfrm>
          <a:prstGeom prst="line">
            <a:avLst/>
          </a:prstGeom>
        </p:spPr>
        <p:style>
          <a:lnRef idx="1">
            <a:schemeClr val="dk1"/>
          </a:lnRef>
          <a:fillRef idx="0">
            <a:schemeClr val="dk1"/>
          </a:fillRef>
          <a:effectRef idx="0">
            <a:schemeClr val="dk1"/>
          </a:effectRef>
          <a:fontRef idx="minor">
            <a:schemeClr val="tx1"/>
          </a:fontRef>
        </p:style>
      </p:cxnSp>
      <p:cxnSp>
        <p:nvCxnSpPr>
          <p:cNvPr id="30" name="Rak 29"/>
          <p:cNvCxnSpPr/>
          <p:nvPr/>
        </p:nvCxnSpPr>
        <p:spPr>
          <a:xfrm rot="10800000" flipV="1">
            <a:off x="3500431" y="3071809"/>
            <a:ext cx="285752" cy="142876"/>
          </a:xfrm>
          <a:prstGeom prst="line">
            <a:avLst/>
          </a:prstGeom>
        </p:spPr>
        <p:style>
          <a:lnRef idx="1">
            <a:schemeClr val="dk1"/>
          </a:lnRef>
          <a:fillRef idx="0">
            <a:schemeClr val="dk1"/>
          </a:fillRef>
          <a:effectRef idx="0">
            <a:schemeClr val="dk1"/>
          </a:effectRef>
          <a:fontRef idx="minor">
            <a:schemeClr val="tx1"/>
          </a:fontRef>
        </p:style>
      </p:cxnSp>
      <p:pic>
        <p:nvPicPr>
          <p:cNvPr id="32" name="Picture 31"/>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7" name="textruta 6"/>
          <p:cNvSpPr txBox="1"/>
          <p:nvPr/>
        </p:nvSpPr>
        <p:spPr>
          <a:xfrm>
            <a:off x="4714876" y="1285860"/>
            <a:ext cx="4143404" cy="615553"/>
          </a:xfrm>
          <a:prstGeom prst="rect">
            <a:avLst/>
          </a:prstGeom>
          <a:noFill/>
        </p:spPr>
        <p:txBody>
          <a:bodyPr wrap="square" rtlCol="0">
            <a:spAutoFit/>
          </a:bodyPr>
          <a:lstStyle/>
          <a:p>
            <a:endParaRPr lang="sv-SE" sz="1600" dirty="0"/>
          </a:p>
          <a:p>
            <a:pPr lvl="0"/>
            <a:endParaRPr lang="sv-SE" dirty="0">
              <a:solidFill>
                <a:schemeClr val="bg1">
                  <a:lumMod val="50000"/>
                </a:schemeClr>
              </a:solidFill>
            </a:endParaRPr>
          </a:p>
        </p:txBody>
      </p:sp>
      <p:sp>
        <p:nvSpPr>
          <p:cNvPr id="8" name="textruta 7"/>
          <p:cNvSpPr txBox="1"/>
          <p:nvPr/>
        </p:nvSpPr>
        <p:spPr>
          <a:xfrm>
            <a:off x="250001" y="216439"/>
            <a:ext cx="4643470" cy="400110"/>
          </a:xfrm>
          <a:prstGeom prst="rect">
            <a:avLst/>
          </a:prstGeom>
          <a:noFill/>
        </p:spPr>
        <p:txBody>
          <a:bodyPr wrap="square" rtlCol="0">
            <a:spAutoFit/>
          </a:bodyPr>
          <a:lstStyle>
            <a:defPPr>
              <a:defRPr lang="sv-SE"/>
            </a:defPPr>
            <a:lvl1pPr>
              <a:defRPr sz="2000" b="1">
                <a:solidFill>
                  <a:srgbClr val="E90118"/>
                </a:solidFill>
                <a:latin typeface="Times New Roman" pitchFamily="18" charset="0"/>
                <a:cs typeface="Times New Roman" pitchFamily="18" charset="0"/>
              </a:defRPr>
            </a:lvl1pPr>
          </a:lstStyle>
          <a:p>
            <a:r>
              <a:rPr lang="sv-SE" dirty="0"/>
              <a:t>Syfte: Uppspel 2-2-1 styra i fickan</a:t>
            </a:r>
          </a:p>
        </p:txBody>
      </p:sp>
      <p:sp>
        <p:nvSpPr>
          <p:cNvPr id="9" name="textruta 8"/>
          <p:cNvSpPr txBox="1"/>
          <p:nvPr/>
        </p:nvSpPr>
        <p:spPr>
          <a:xfrm>
            <a:off x="4714876" y="1490002"/>
            <a:ext cx="4143404" cy="5755422"/>
          </a:xfrm>
          <a:prstGeom prst="rect">
            <a:avLst/>
          </a:prstGeom>
          <a:noFill/>
        </p:spPr>
        <p:txBody>
          <a:bodyPr wrap="square" rtlCol="0">
            <a:spAutoFit/>
          </a:bodyPr>
          <a:lstStyle/>
          <a:p>
            <a:r>
              <a:rPr lang="sv-SE" sz="1600" dirty="0"/>
              <a:t>A och E passar mellan varandra. D gör en avledande löpning mot mitten för att skapa en yta i fickan. När D är på väg ut mot sargen så tar A med sig bollen i en snabbrörelse inåt i banan för att kunna slå en diagonalare till C som nu Styr ifrån fickan.</a:t>
            </a:r>
          </a:p>
          <a:p>
            <a:endParaRPr lang="sv-SE" sz="1600" dirty="0"/>
          </a:p>
          <a:p>
            <a:r>
              <a:rPr lang="sv-SE" sz="1600" dirty="0"/>
              <a:t>Alternativa avslut är:</a:t>
            </a:r>
          </a:p>
          <a:p>
            <a:pPr>
              <a:buFontTx/>
              <a:buChar char="-"/>
            </a:pPr>
            <a:r>
              <a:rPr lang="sv-SE" sz="1600" dirty="0"/>
              <a:t> C avslutar snabbt (direkt) själv när D är framför mål.</a:t>
            </a:r>
          </a:p>
          <a:p>
            <a:pPr>
              <a:buFontTx/>
              <a:buChar char="-"/>
            </a:pPr>
            <a:r>
              <a:rPr lang="sv-SE" sz="1600" dirty="0"/>
              <a:t> C passar B som kommer i fullfart in i slottet.</a:t>
            </a:r>
          </a:p>
          <a:p>
            <a:pPr>
              <a:buFontTx/>
              <a:buChar char="-"/>
            </a:pPr>
            <a:r>
              <a:rPr lang="sv-SE" sz="1600" dirty="0"/>
              <a:t> C passar till D i hörnet som kan båga in i slottet och skjuta eller passa E som kan ta avslut. </a:t>
            </a:r>
          </a:p>
          <a:p>
            <a:r>
              <a:rPr lang="sv-SE" sz="1600" dirty="0"/>
              <a:t>C kan även passa E direkt för att börja om uppspelet. </a:t>
            </a:r>
          </a:p>
          <a:p>
            <a:r>
              <a:rPr lang="sv-SE" sz="1600" dirty="0"/>
              <a:t>Det man skall sträva efter med detta uppspelet är att C skall skjuta direkt på diagonal passen då motståndarna och deras målvakt har en sidledsförflyttning.</a:t>
            </a:r>
          </a:p>
          <a:p>
            <a:endParaRPr lang="sv-SE" sz="1600" dirty="0"/>
          </a:p>
          <a:p>
            <a:endParaRPr lang="sv-SE" sz="1600" dirty="0"/>
          </a:p>
          <a:p>
            <a:endParaRPr lang="sv-SE" sz="1600" dirty="0"/>
          </a:p>
          <a:p>
            <a:r>
              <a:rPr lang="sv-SE" sz="1600" dirty="0"/>
              <a:t> </a:t>
            </a:r>
            <a:endParaRPr lang="sv-SE" dirty="0">
              <a:solidFill>
                <a:schemeClr val="bg1">
                  <a:lumMod val="50000"/>
                </a:schemeClr>
              </a:solidFill>
            </a:endParaRPr>
          </a:p>
        </p:txBody>
      </p:sp>
      <p:pic>
        <p:nvPicPr>
          <p:cNvPr id="10" name="Bildobjekt 9" descr="Boll.png"/>
          <p:cNvPicPr>
            <a:picLocks noChangeAspect="1"/>
          </p:cNvPicPr>
          <p:nvPr/>
        </p:nvPicPr>
        <p:blipFill>
          <a:blip r:embed="rId3" cstate="print"/>
          <a:stretch>
            <a:fillRect/>
          </a:stretch>
        </p:blipFill>
        <p:spPr>
          <a:xfrm>
            <a:off x="3857620" y="4214818"/>
            <a:ext cx="60955" cy="85337"/>
          </a:xfrm>
          <a:prstGeom prst="rect">
            <a:avLst/>
          </a:prstGeom>
        </p:spPr>
      </p:pic>
      <p:sp>
        <p:nvSpPr>
          <p:cNvPr id="11" name="Multiplicera 10"/>
          <p:cNvSpPr/>
          <p:nvPr/>
        </p:nvSpPr>
        <p:spPr>
          <a:xfrm flipV="1">
            <a:off x="2428860" y="128586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textruta 11"/>
          <p:cNvSpPr txBox="1"/>
          <p:nvPr/>
        </p:nvSpPr>
        <p:spPr>
          <a:xfrm>
            <a:off x="3786182" y="4357694"/>
            <a:ext cx="309700" cy="338554"/>
          </a:xfrm>
          <a:prstGeom prst="rect">
            <a:avLst/>
          </a:prstGeom>
          <a:noFill/>
        </p:spPr>
        <p:txBody>
          <a:bodyPr wrap="none" rtlCol="0">
            <a:spAutoFit/>
          </a:bodyPr>
          <a:lstStyle/>
          <a:p>
            <a:r>
              <a:rPr lang="sv-SE" sz="1600" b="1" dirty="0"/>
              <a:t>A</a:t>
            </a:r>
          </a:p>
        </p:txBody>
      </p:sp>
      <p:sp>
        <p:nvSpPr>
          <p:cNvPr id="13" name="textruta 12"/>
          <p:cNvSpPr txBox="1"/>
          <p:nvPr/>
        </p:nvSpPr>
        <p:spPr>
          <a:xfrm>
            <a:off x="2357422" y="1643050"/>
            <a:ext cx="293670" cy="338554"/>
          </a:xfrm>
          <a:prstGeom prst="rect">
            <a:avLst/>
          </a:prstGeom>
          <a:noFill/>
        </p:spPr>
        <p:txBody>
          <a:bodyPr wrap="none" rtlCol="0">
            <a:spAutoFit/>
          </a:bodyPr>
          <a:lstStyle/>
          <a:p>
            <a:r>
              <a:rPr lang="sv-SE" sz="1600" b="1" dirty="0"/>
              <a:t>C</a:t>
            </a:r>
          </a:p>
        </p:txBody>
      </p:sp>
      <p:sp>
        <p:nvSpPr>
          <p:cNvPr id="14" name="Multiplicera 13"/>
          <p:cNvSpPr/>
          <p:nvPr/>
        </p:nvSpPr>
        <p:spPr>
          <a:xfrm flipV="1">
            <a:off x="4071934" y="428625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5" name="Multiplicera 14"/>
          <p:cNvSpPr/>
          <p:nvPr/>
        </p:nvSpPr>
        <p:spPr>
          <a:xfrm flipV="1">
            <a:off x="500034" y="24288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Multiplicera 15"/>
          <p:cNvSpPr/>
          <p:nvPr/>
        </p:nvSpPr>
        <p:spPr>
          <a:xfrm flipV="1">
            <a:off x="4214810" y="307181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7" name="Multiplicera 16"/>
          <p:cNvSpPr/>
          <p:nvPr/>
        </p:nvSpPr>
        <p:spPr>
          <a:xfrm flipV="1">
            <a:off x="785786" y="421481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8" name="textruta 17"/>
          <p:cNvSpPr txBox="1"/>
          <p:nvPr/>
        </p:nvSpPr>
        <p:spPr>
          <a:xfrm>
            <a:off x="1000100" y="4500570"/>
            <a:ext cx="284052" cy="338554"/>
          </a:xfrm>
          <a:prstGeom prst="rect">
            <a:avLst/>
          </a:prstGeom>
          <a:noFill/>
        </p:spPr>
        <p:txBody>
          <a:bodyPr wrap="none" rtlCol="0">
            <a:spAutoFit/>
          </a:bodyPr>
          <a:lstStyle/>
          <a:p>
            <a:r>
              <a:rPr lang="sv-SE" sz="1600" b="1" dirty="0"/>
              <a:t>E</a:t>
            </a:r>
          </a:p>
        </p:txBody>
      </p:sp>
      <p:sp>
        <p:nvSpPr>
          <p:cNvPr id="19" name="textruta 18"/>
          <p:cNvSpPr txBox="1"/>
          <p:nvPr/>
        </p:nvSpPr>
        <p:spPr>
          <a:xfrm>
            <a:off x="714348" y="2428868"/>
            <a:ext cx="314510" cy="338554"/>
          </a:xfrm>
          <a:prstGeom prst="rect">
            <a:avLst/>
          </a:prstGeom>
          <a:noFill/>
        </p:spPr>
        <p:txBody>
          <a:bodyPr wrap="none" rtlCol="0">
            <a:spAutoFit/>
          </a:bodyPr>
          <a:lstStyle/>
          <a:p>
            <a:r>
              <a:rPr lang="sv-SE" sz="1600" b="1" dirty="0"/>
              <a:t>D</a:t>
            </a:r>
          </a:p>
        </p:txBody>
      </p:sp>
      <p:sp>
        <p:nvSpPr>
          <p:cNvPr id="20" name="textruta 19"/>
          <p:cNvSpPr txBox="1"/>
          <p:nvPr/>
        </p:nvSpPr>
        <p:spPr>
          <a:xfrm>
            <a:off x="3929058" y="2857496"/>
            <a:ext cx="300082" cy="338554"/>
          </a:xfrm>
          <a:prstGeom prst="rect">
            <a:avLst/>
          </a:prstGeom>
          <a:noFill/>
        </p:spPr>
        <p:txBody>
          <a:bodyPr wrap="none" rtlCol="0">
            <a:spAutoFit/>
          </a:bodyPr>
          <a:lstStyle/>
          <a:p>
            <a:r>
              <a:rPr lang="sv-SE" sz="1600" b="1" dirty="0"/>
              <a:t>B</a:t>
            </a:r>
          </a:p>
        </p:txBody>
      </p:sp>
      <p:sp>
        <p:nvSpPr>
          <p:cNvPr id="21" name="Båge 20"/>
          <p:cNvSpPr/>
          <p:nvPr/>
        </p:nvSpPr>
        <p:spPr>
          <a:xfrm rot="10800000">
            <a:off x="642910" y="2143116"/>
            <a:ext cx="3429024" cy="1285884"/>
          </a:xfrm>
          <a:prstGeom prst="arc">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22" name="Rak pil 21"/>
          <p:cNvCxnSpPr/>
          <p:nvPr/>
        </p:nvCxnSpPr>
        <p:spPr>
          <a:xfrm flipV="1">
            <a:off x="2428860" y="2643182"/>
            <a:ext cx="1071570" cy="78581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3" name="Rak pil 22"/>
          <p:cNvCxnSpPr/>
          <p:nvPr/>
        </p:nvCxnSpPr>
        <p:spPr>
          <a:xfrm rot="10800000">
            <a:off x="1428728" y="1214422"/>
            <a:ext cx="2000264" cy="128588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4" name="Rak pil 23"/>
          <p:cNvCxnSpPr/>
          <p:nvPr/>
        </p:nvCxnSpPr>
        <p:spPr>
          <a:xfrm rot="10800000" flipV="1">
            <a:off x="857224" y="1643050"/>
            <a:ext cx="1357322" cy="57150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5" name="Rak pil 24"/>
          <p:cNvCxnSpPr/>
          <p:nvPr/>
        </p:nvCxnSpPr>
        <p:spPr>
          <a:xfrm rot="10800000">
            <a:off x="2714612" y="2857496"/>
            <a:ext cx="1357322" cy="42862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6" name="Freeform 25"/>
          <p:cNvSpPr/>
          <p:nvPr/>
        </p:nvSpPr>
        <p:spPr>
          <a:xfrm>
            <a:off x="2879678" y="3971499"/>
            <a:ext cx="805218" cy="261582"/>
          </a:xfrm>
          <a:custGeom>
            <a:avLst/>
            <a:gdLst>
              <a:gd name="connsiteX0" fmla="*/ 805218 w 805218"/>
              <a:gd name="connsiteY0" fmla="*/ 259307 h 261582"/>
              <a:gd name="connsiteX1" fmla="*/ 586853 w 805218"/>
              <a:gd name="connsiteY1" fmla="*/ 122829 h 261582"/>
              <a:gd name="connsiteX2" fmla="*/ 532262 w 805218"/>
              <a:gd name="connsiteY2" fmla="*/ 259307 h 261582"/>
              <a:gd name="connsiteX3" fmla="*/ 122829 w 805218"/>
              <a:gd name="connsiteY3" fmla="*/ 136477 h 261582"/>
              <a:gd name="connsiteX4" fmla="*/ 0 w 805218"/>
              <a:gd name="connsiteY4" fmla="*/ 0 h 2615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05218" h="261582">
                <a:moveTo>
                  <a:pt x="805218" y="259307"/>
                </a:moveTo>
                <a:cubicBezTo>
                  <a:pt x="718782" y="191068"/>
                  <a:pt x="632346" y="122829"/>
                  <a:pt x="586853" y="122829"/>
                </a:cubicBezTo>
                <a:cubicBezTo>
                  <a:pt x="541360" y="122829"/>
                  <a:pt x="609599" y="257032"/>
                  <a:pt x="532262" y="259307"/>
                </a:cubicBezTo>
                <a:cubicBezTo>
                  <a:pt x="454925" y="261582"/>
                  <a:pt x="211539" y="179695"/>
                  <a:pt x="122829" y="136477"/>
                </a:cubicBezTo>
                <a:cubicBezTo>
                  <a:pt x="34119" y="93259"/>
                  <a:pt x="17059" y="46629"/>
                  <a:pt x="0" y="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28" name="Straight Connector 27"/>
          <p:cNvCxnSpPr>
            <a:stCxn id="18" idx="0"/>
          </p:cNvCxnSpPr>
          <p:nvPr/>
        </p:nvCxnSpPr>
        <p:spPr>
          <a:xfrm rot="5400000" flipH="1" flipV="1">
            <a:off x="1321146" y="4321550"/>
            <a:ext cx="1588" cy="358040"/>
          </a:xfrm>
          <a:prstGeom prst="line">
            <a:avLst/>
          </a:prstGeom>
        </p:spPr>
        <p:style>
          <a:lnRef idx="1">
            <a:schemeClr val="dk1"/>
          </a:lnRef>
          <a:fillRef idx="0">
            <a:schemeClr val="dk1"/>
          </a:fillRef>
          <a:effectRef idx="0">
            <a:schemeClr val="dk1"/>
          </a:effectRef>
          <a:fontRef idx="minor">
            <a:schemeClr val="tx1"/>
          </a:fontRef>
        </p:style>
      </p:cxnSp>
      <p:cxnSp>
        <p:nvCxnSpPr>
          <p:cNvPr id="29" name="Straight Connector 28"/>
          <p:cNvCxnSpPr/>
          <p:nvPr/>
        </p:nvCxnSpPr>
        <p:spPr>
          <a:xfrm rot="5400000" flipH="1" flipV="1">
            <a:off x="1820418" y="4322344"/>
            <a:ext cx="1588" cy="358040"/>
          </a:xfrm>
          <a:prstGeom prst="line">
            <a:avLst/>
          </a:prstGeom>
        </p:spPr>
        <p:style>
          <a:lnRef idx="1">
            <a:schemeClr val="dk1"/>
          </a:lnRef>
          <a:fillRef idx="0">
            <a:schemeClr val="dk1"/>
          </a:fillRef>
          <a:effectRef idx="0">
            <a:schemeClr val="dk1"/>
          </a:effectRef>
          <a:fontRef idx="minor">
            <a:schemeClr val="tx1"/>
          </a:fontRef>
        </p:style>
      </p:cxnSp>
      <p:cxnSp>
        <p:nvCxnSpPr>
          <p:cNvPr id="30" name="Straight Connector 29"/>
          <p:cNvCxnSpPr/>
          <p:nvPr/>
        </p:nvCxnSpPr>
        <p:spPr>
          <a:xfrm rot="5400000" flipH="1" flipV="1">
            <a:off x="2321334" y="4322344"/>
            <a:ext cx="1588" cy="358040"/>
          </a:xfrm>
          <a:prstGeom prst="line">
            <a:avLst/>
          </a:prstGeom>
        </p:spPr>
        <p:style>
          <a:lnRef idx="1">
            <a:schemeClr val="dk1"/>
          </a:lnRef>
          <a:fillRef idx="0">
            <a:schemeClr val="dk1"/>
          </a:fillRef>
          <a:effectRef idx="0">
            <a:schemeClr val="dk1"/>
          </a:effectRef>
          <a:fontRef idx="minor">
            <a:schemeClr val="tx1"/>
          </a:fontRef>
        </p:style>
      </p:cxnSp>
      <p:cxnSp>
        <p:nvCxnSpPr>
          <p:cNvPr id="31" name="Straight Connector 30"/>
          <p:cNvCxnSpPr/>
          <p:nvPr/>
        </p:nvCxnSpPr>
        <p:spPr>
          <a:xfrm rot="5400000" flipH="1" flipV="1">
            <a:off x="2820550" y="4322344"/>
            <a:ext cx="1588" cy="358040"/>
          </a:xfrm>
          <a:prstGeom prst="line">
            <a:avLst/>
          </a:prstGeom>
        </p:spPr>
        <p:style>
          <a:lnRef idx="1">
            <a:schemeClr val="dk1"/>
          </a:lnRef>
          <a:fillRef idx="0">
            <a:schemeClr val="dk1"/>
          </a:fillRef>
          <a:effectRef idx="0">
            <a:schemeClr val="dk1"/>
          </a:effectRef>
          <a:fontRef idx="minor">
            <a:schemeClr val="tx1"/>
          </a:fontRef>
        </p:style>
      </p:cxnSp>
      <p:cxnSp>
        <p:nvCxnSpPr>
          <p:cNvPr id="32" name="Straight Connector 31"/>
          <p:cNvCxnSpPr/>
          <p:nvPr/>
        </p:nvCxnSpPr>
        <p:spPr>
          <a:xfrm rot="5400000" flipH="1" flipV="1">
            <a:off x="3249178" y="4322344"/>
            <a:ext cx="1588" cy="358040"/>
          </a:xfrm>
          <a:prstGeom prst="line">
            <a:avLst/>
          </a:prstGeom>
        </p:spPr>
        <p:style>
          <a:lnRef idx="1">
            <a:schemeClr val="dk1"/>
          </a:lnRef>
          <a:fillRef idx="0">
            <a:schemeClr val="dk1"/>
          </a:fillRef>
          <a:effectRef idx="0">
            <a:schemeClr val="dk1"/>
          </a:effectRef>
          <a:fontRef idx="minor">
            <a:schemeClr val="tx1"/>
          </a:fontRef>
        </p:style>
      </p:cxnSp>
      <p:cxnSp>
        <p:nvCxnSpPr>
          <p:cNvPr id="33" name="Straight Connector 32"/>
          <p:cNvCxnSpPr/>
          <p:nvPr/>
        </p:nvCxnSpPr>
        <p:spPr>
          <a:xfrm rot="16200000" flipV="1">
            <a:off x="2606662" y="3608390"/>
            <a:ext cx="287342" cy="214313"/>
          </a:xfrm>
          <a:prstGeom prst="line">
            <a:avLst/>
          </a:prstGeom>
        </p:spPr>
        <p:style>
          <a:lnRef idx="1">
            <a:schemeClr val="dk1"/>
          </a:lnRef>
          <a:fillRef idx="0">
            <a:schemeClr val="dk1"/>
          </a:fillRef>
          <a:effectRef idx="0">
            <a:schemeClr val="dk1"/>
          </a:effectRef>
          <a:fontRef idx="minor">
            <a:schemeClr val="tx1"/>
          </a:fontRef>
        </p:style>
      </p:cxnSp>
      <p:cxnSp>
        <p:nvCxnSpPr>
          <p:cNvPr id="36" name="Straight Connector 35"/>
          <p:cNvCxnSpPr/>
          <p:nvPr/>
        </p:nvCxnSpPr>
        <p:spPr>
          <a:xfrm rot="16200000" flipV="1">
            <a:off x="2320908" y="3251201"/>
            <a:ext cx="287342" cy="214313"/>
          </a:xfrm>
          <a:prstGeom prst="line">
            <a:avLst/>
          </a:prstGeom>
        </p:spPr>
        <p:style>
          <a:lnRef idx="1">
            <a:schemeClr val="dk1"/>
          </a:lnRef>
          <a:fillRef idx="0">
            <a:schemeClr val="dk1"/>
          </a:fillRef>
          <a:effectRef idx="0">
            <a:schemeClr val="dk1"/>
          </a:effectRef>
          <a:fontRef idx="minor">
            <a:schemeClr val="tx1"/>
          </a:fontRef>
        </p:style>
      </p:cxnSp>
      <p:cxnSp>
        <p:nvCxnSpPr>
          <p:cNvPr id="37" name="Straight Connector 36"/>
          <p:cNvCxnSpPr/>
          <p:nvPr/>
        </p:nvCxnSpPr>
        <p:spPr>
          <a:xfrm rot="16200000" flipV="1">
            <a:off x="2035156" y="2894011"/>
            <a:ext cx="287342" cy="214313"/>
          </a:xfrm>
          <a:prstGeom prst="line">
            <a:avLst/>
          </a:prstGeom>
        </p:spPr>
        <p:style>
          <a:lnRef idx="1">
            <a:schemeClr val="dk1"/>
          </a:lnRef>
          <a:fillRef idx="0">
            <a:schemeClr val="dk1"/>
          </a:fillRef>
          <a:effectRef idx="0">
            <a:schemeClr val="dk1"/>
          </a:effectRef>
          <a:fontRef idx="minor">
            <a:schemeClr val="tx1"/>
          </a:fontRef>
        </p:style>
      </p:cxnSp>
      <p:cxnSp>
        <p:nvCxnSpPr>
          <p:cNvPr id="38" name="Straight Connector 37"/>
          <p:cNvCxnSpPr/>
          <p:nvPr/>
        </p:nvCxnSpPr>
        <p:spPr>
          <a:xfrm rot="16200000" flipV="1">
            <a:off x="1749404" y="2536821"/>
            <a:ext cx="287342" cy="214313"/>
          </a:xfrm>
          <a:prstGeom prst="line">
            <a:avLst/>
          </a:prstGeom>
        </p:spPr>
        <p:style>
          <a:lnRef idx="1">
            <a:schemeClr val="dk1"/>
          </a:lnRef>
          <a:fillRef idx="0">
            <a:schemeClr val="dk1"/>
          </a:fillRef>
          <a:effectRef idx="0">
            <a:schemeClr val="dk1"/>
          </a:effectRef>
          <a:fontRef idx="minor">
            <a:schemeClr val="tx1"/>
          </a:fontRef>
        </p:style>
      </p:cxnSp>
      <p:cxnSp>
        <p:nvCxnSpPr>
          <p:cNvPr id="39" name="Straight Connector 38"/>
          <p:cNvCxnSpPr/>
          <p:nvPr/>
        </p:nvCxnSpPr>
        <p:spPr>
          <a:xfrm rot="16200000" flipV="1">
            <a:off x="1463652" y="2108193"/>
            <a:ext cx="287342" cy="214313"/>
          </a:xfrm>
          <a:prstGeom prst="line">
            <a:avLst/>
          </a:prstGeom>
        </p:spPr>
        <p:style>
          <a:lnRef idx="1">
            <a:schemeClr val="dk1"/>
          </a:lnRef>
          <a:fillRef idx="0">
            <a:schemeClr val="dk1"/>
          </a:fillRef>
          <a:effectRef idx="0">
            <a:schemeClr val="dk1"/>
          </a:effectRef>
          <a:fontRef idx="minor">
            <a:schemeClr val="tx1"/>
          </a:fontRef>
        </p:style>
      </p:cxnSp>
      <p:cxnSp>
        <p:nvCxnSpPr>
          <p:cNvPr id="40" name="Straight Connector 39"/>
          <p:cNvCxnSpPr/>
          <p:nvPr/>
        </p:nvCxnSpPr>
        <p:spPr>
          <a:xfrm rot="16200000" flipV="1">
            <a:off x="1177900" y="1679565"/>
            <a:ext cx="287342" cy="214313"/>
          </a:xfrm>
          <a:prstGeom prst="line">
            <a:avLst/>
          </a:prstGeom>
        </p:spPr>
        <p:style>
          <a:lnRef idx="1">
            <a:schemeClr val="dk1"/>
          </a:lnRef>
          <a:fillRef idx="0">
            <a:schemeClr val="dk1"/>
          </a:fillRef>
          <a:effectRef idx="0">
            <a:schemeClr val="dk1"/>
          </a:effectRef>
          <a:fontRef idx="minor">
            <a:schemeClr val="tx1"/>
          </a:fontRef>
        </p:style>
      </p:cxnSp>
      <p:cxnSp>
        <p:nvCxnSpPr>
          <p:cNvPr id="41" name="Straight Connector 40"/>
          <p:cNvCxnSpPr/>
          <p:nvPr/>
        </p:nvCxnSpPr>
        <p:spPr>
          <a:xfrm rot="16200000" flipV="1">
            <a:off x="892148" y="1250937"/>
            <a:ext cx="287342" cy="214313"/>
          </a:xfrm>
          <a:prstGeom prst="line">
            <a:avLst/>
          </a:prstGeom>
        </p:spPr>
        <p:style>
          <a:lnRef idx="1">
            <a:schemeClr val="dk1"/>
          </a:lnRef>
          <a:fillRef idx="0">
            <a:schemeClr val="dk1"/>
          </a:fillRef>
          <a:effectRef idx="0">
            <a:schemeClr val="dk1"/>
          </a:effectRef>
          <a:fontRef idx="minor">
            <a:schemeClr val="tx1"/>
          </a:fontRef>
        </p:style>
      </p:cxnSp>
      <p:pic>
        <p:nvPicPr>
          <p:cNvPr id="43" name="Picture 42"/>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textruta 5"/>
          <p:cNvSpPr txBox="1"/>
          <p:nvPr/>
        </p:nvSpPr>
        <p:spPr>
          <a:xfrm>
            <a:off x="357158" y="214290"/>
            <a:ext cx="3714776" cy="400110"/>
          </a:xfrm>
          <a:prstGeom prst="rect">
            <a:avLst/>
          </a:prstGeom>
          <a:noFill/>
        </p:spPr>
        <p:txBody>
          <a:bodyPr wrap="square" rtlCol="0">
            <a:spAutoFit/>
          </a:bodyPr>
          <a:lstStyle>
            <a:defPPr>
              <a:defRPr lang="sv-SE"/>
            </a:defPPr>
            <a:lvl1pPr>
              <a:defRPr sz="2000" b="1">
                <a:solidFill>
                  <a:srgbClr val="E90118"/>
                </a:solidFill>
                <a:latin typeface="Times New Roman" pitchFamily="18" charset="0"/>
                <a:cs typeface="Times New Roman" pitchFamily="18" charset="0"/>
              </a:defRPr>
            </a:lvl1pPr>
          </a:lstStyle>
          <a:p>
            <a:r>
              <a:rPr lang="sv-SE" dirty="0"/>
              <a:t>Syfte: Uppspel 2-3 överlapp</a:t>
            </a:r>
          </a:p>
        </p:txBody>
      </p:sp>
      <p:sp>
        <p:nvSpPr>
          <p:cNvPr id="7" name="textruta 6"/>
          <p:cNvSpPr txBox="1"/>
          <p:nvPr/>
        </p:nvSpPr>
        <p:spPr>
          <a:xfrm>
            <a:off x="4714876" y="1503362"/>
            <a:ext cx="4143404" cy="3077766"/>
          </a:xfrm>
          <a:prstGeom prst="rect">
            <a:avLst/>
          </a:prstGeom>
          <a:noFill/>
        </p:spPr>
        <p:txBody>
          <a:bodyPr wrap="square" rtlCol="0">
            <a:spAutoFit/>
          </a:bodyPr>
          <a:lstStyle/>
          <a:p>
            <a:r>
              <a:rPr lang="sv-SE" sz="1600" dirty="0"/>
              <a:t>E trampar in med bollen och gör en överlämning till A som passar till D. D slår en diagonal pass till B som ryckt ifrån sin spelare. Skulle diagonal passningen vara stäng så kan D skjuta själv. </a:t>
            </a:r>
          </a:p>
          <a:p>
            <a:endParaRPr lang="sv-SE" sz="1600" dirty="0"/>
          </a:p>
          <a:p>
            <a:r>
              <a:rPr lang="sv-SE" sz="1600" dirty="0"/>
              <a:t>Om E tycker att B har ett bättre läge så skippar han/hon överlämningen och passar B så denna får slå diagonalen.</a:t>
            </a:r>
          </a:p>
          <a:p>
            <a:r>
              <a:rPr lang="sv-SE" sz="1600" dirty="0"/>
              <a:t>C har till uppgift att skap yta i slottet. En yta som kan användas till att trampa in i för D och B</a:t>
            </a:r>
          </a:p>
          <a:p>
            <a:pPr lvl="0"/>
            <a:endParaRPr lang="sv-SE" dirty="0">
              <a:solidFill>
                <a:schemeClr val="bg1">
                  <a:lumMod val="50000"/>
                </a:schemeClr>
              </a:solidFill>
            </a:endParaRPr>
          </a:p>
        </p:txBody>
      </p:sp>
      <p:pic>
        <p:nvPicPr>
          <p:cNvPr id="8" name="Bildobjekt 7" descr="Boll.png"/>
          <p:cNvPicPr>
            <a:picLocks noChangeAspect="1"/>
          </p:cNvPicPr>
          <p:nvPr/>
        </p:nvPicPr>
        <p:blipFill>
          <a:blip r:embed="rId3" cstate="print"/>
          <a:stretch>
            <a:fillRect/>
          </a:stretch>
        </p:blipFill>
        <p:spPr>
          <a:xfrm>
            <a:off x="1428728" y="4071942"/>
            <a:ext cx="60955" cy="85337"/>
          </a:xfrm>
          <a:prstGeom prst="rect">
            <a:avLst/>
          </a:prstGeom>
        </p:spPr>
      </p:pic>
      <p:sp>
        <p:nvSpPr>
          <p:cNvPr id="9" name="Multiplicera 8"/>
          <p:cNvSpPr/>
          <p:nvPr/>
        </p:nvSpPr>
        <p:spPr>
          <a:xfrm flipV="1">
            <a:off x="2285984" y="228599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0" name="textruta 36"/>
          <p:cNvSpPr txBox="1"/>
          <p:nvPr/>
        </p:nvSpPr>
        <p:spPr>
          <a:xfrm>
            <a:off x="3786182" y="4214818"/>
            <a:ext cx="309700"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a:t>A</a:t>
            </a:r>
          </a:p>
        </p:txBody>
      </p:sp>
      <p:sp>
        <p:nvSpPr>
          <p:cNvPr id="11" name="textruta 37"/>
          <p:cNvSpPr txBox="1"/>
          <p:nvPr/>
        </p:nvSpPr>
        <p:spPr>
          <a:xfrm>
            <a:off x="2428860" y="2428868"/>
            <a:ext cx="293670"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a:t>C</a:t>
            </a:r>
          </a:p>
        </p:txBody>
      </p:sp>
      <p:sp>
        <p:nvSpPr>
          <p:cNvPr id="12" name="Multiplicera 11"/>
          <p:cNvSpPr/>
          <p:nvPr/>
        </p:nvSpPr>
        <p:spPr>
          <a:xfrm flipV="1">
            <a:off x="3643306"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3" name="Multiplicera 12"/>
          <p:cNvSpPr/>
          <p:nvPr/>
        </p:nvSpPr>
        <p:spPr>
          <a:xfrm flipV="1">
            <a:off x="642910" y="257174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4" name="Multiplicera 13"/>
          <p:cNvSpPr/>
          <p:nvPr/>
        </p:nvSpPr>
        <p:spPr>
          <a:xfrm flipV="1">
            <a:off x="1214414" y="400050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5" name="textruta 42"/>
          <p:cNvSpPr txBox="1"/>
          <p:nvPr/>
        </p:nvSpPr>
        <p:spPr>
          <a:xfrm>
            <a:off x="1357290" y="4143380"/>
            <a:ext cx="284052"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a:t>E</a:t>
            </a:r>
          </a:p>
        </p:txBody>
      </p:sp>
      <p:sp>
        <p:nvSpPr>
          <p:cNvPr id="16" name="textruta 43"/>
          <p:cNvSpPr txBox="1"/>
          <p:nvPr/>
        </p:nvSpPr>
        <p:spPr>
          <a:xfrm>
            <a:off x="785786" y="2571744"/>
            <a:ext cx="314510"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a:t>D</a:t>
            </a:r>
          </a:p>
        </p:txBody>
      </p:sp>
      <p:sp>
        <p:nvSpPr>
          <p:cNvPr id="17" name="textruta 37"/>
          <p:cNvSpPr txBox="1"/>
          <p:nvPr/>
        </p:nvSpPr>
        <p:spPr>
          <a:xfrm>
            <a:off x="4000496" y="2857496"/>
            <a:ext cx="300082"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a:t>B</a:t>
            </a:r>
          </a:p>
        </p:txBody>
      </p:sp>
      <p:sp>
        <p:nvSpPr>
          <p:cNvPr id="18" name="Multiplicera 17"/>
          <p:cNvSpPr/>
          <p:nvPr/>
        </p:nvSpPr>
        <p:spPr>
          <a:xfrm flipV="1">
            <a:off x="3929058" y="271462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9" name="Frihandsfigur 18"/>
          <p:cNvSpPr/>
          <p:nvPr/>
        </p:nvSpPr>
        <p:spPr>
          <a:xfrm>
            <a:off x="1468192" y="4116946"/>
            <a:ext cx="1236371" cy="167426"/>
          </a:xfrm>
          <a:custGeom>
            <a:avLst/>
            <a:gdLst>
              <a:gd name="connsiteX0" fmla="*/ 0 w 1236371"/>
              <a:gd name="connsiteY0" fmla="*/ 81567 h 167426"/>
              <a:gd name="connsiteX1" fmla="*/ 218940 w 1236371"/>
              <a:gd name="connsiteY1" fmla="*/ 17172 h 167426"/>
              <a:gd name="connsiteX2" fmla="*/ 270456 w 1236371"/>
              <a:gd name="connsiteY2" fmla="*/ 81567 h 167426"/>
              <a:gd name="connsiteX3" fmla="*/ 579549 w 1236371"/>
              <a:gd name="connsiteY3" fmla="*/ 55809 h 167426"/>
              <a:gd name="connsiteX4" fmla="*/ 656822 w 1236371"/>
              <a:gd name="connsiteY4" fmla="*/ 158840 h 167426"/>
              <a:gd name="connsiteX5" fmla="*/ 991673 w 1236371"/>
              <a:gd name="connsiteY5" fmla="*/ 4293 h 167426"/>
              <a:gd name="connsiteX6" fmla="*/ 1094704 w 1236371"/>
              <a:gd name="connsiteY6" fmla="*/ 133082 h 167426"/>
              <a:gd name="connsiteX7" fmla="*/ 1236371 w 1236371"/>
              <a:gd name="connsiteY7" fmla="*/ 30051 h 167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36371" h="167426">
                <a:moveTo>
                  <a:pt x="0" y="81567"/>
                </a:moveTo>
                <a:cubicBezTo>
                  <a:pt x="86932" y="49369"/>
                  <a:pt x="173864" y="17172"/>
                  <a:pt x="218940" y="17172"/>
                </a:cubicBezTo>
                <a:cubicBezTo>
                  <a:pt x="264016" y="17172"/>
                  <a:pt x="210354" y="75127"/>
                  <a:pt x="270456" y="81567"/>
                </a:cubicBezTo>
                <a:cubicBezTo>
                  <a:pt x="330558" y="88007"/>
                  <a:pt x="515155" y="42930"/>
                  <a:pt x="579549" y="55809"/>
                </a:cubicBezTo>
                <a:cubicBezTo>
                  <a:pt x="643943" y="68688"/>
                  <a:pt x="588135" y="167426"/>
                  <a:pt x="656822" y="158840"/>
                </a:cubicBezTo>
                <a:cubicBezTo>
                  <a:pt x="725509" y="150254"/>
                  <a:pt x="918693" y="8586"/>
                  <a:pt x="991673" y="4293"/>
                </a:cubicBezTo>
                <a:cubicBezTo>
                  <a:pt x="1064653" y="0"/>
                  <a:pt x="1053921" y="128789"/>
                  <a:pt x="1094704" y="133082"/>
                </a:cubicBezTo>
                <a:cubicBezTo>
                  <a:pt x="1135487" y="137375"/>
                  <a:pt x="1185929" y="83713"/>
                  <a:pt x="1236371" y="30051"/>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20" name="Rak pil 19"/>
          <p:cNvCxnSpPr/>
          <p:nvPr/>
        </p:nvCxnSpPr>
        <p:spPr>
          <a:xfrm rot="10800000" flipV="1">
            <a:off x="2000232" y="4357694"/>
            <a:ext cx="1571636" cy="14287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1" name="Rak pil 20"/>
          <p:cNvCxnSpPr/>
          <p:nvPr/>
        </p:nvCxnSpPr>
        <p:spPr>
          <a:xfrm rot="5400000" flipH="1" flipV="1">
            <a:off x="1893075" y="1750207"/>
            <a:ext cx="1071570" cy="14287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2" name="Rak pil 21"/>
          <p:cNvCxnSpPr>
            <a:stCxn id="17" idx="1"/>
          </p:cNvCxnSpPr>
          <p:nvPr/>
        </p:nvCxnSpPr>
        <p:spPr>
          <a:xfrm rot="10800000" flipH="1" flipV="1">
            <a:off x="4000496" y="3026772"/>
            <a:ext cx="142876" cy="473665"/>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3" name="Rak pil 22"/>
          <p:cNvCxnSpPr/>
          <p:nvPr/>
        </p:nvCxnSpPr>
        <p:spPr>
          <a:xfrm rot="5400000">
            <a:off x="429390" y="3071016"/>
            <a:ext cx="427834" cy="79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4" name="Rak pil 23"/>
          <p:cNvCxnSpPr/>
          <p:nvPr/>
        </p:nvCxnSpPr>
        <p:spPr>
          <a:xfrm rot="16200000" flipV="1">
            <a:off x="3643306" y="2571744"/>
            <a:ext cx="214314" cy="21431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5" name="Rak pil 24"/>
          <p:cNvCxnSpPr/>
          <p:nvPr/>
        </p:nvCxnSpPr>
        <p:spPr>
          <a:xfrm flipV="1">
            <a:off x="785786" y="2357430"/>
            <a:ext cx="285752" cy="21431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pic>
        <p:nvPicPr>
          <p:cNvPr id="27" name="Picture 26"/>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p:nvPr/>
        </p:nvPicPr>
        <p:blipFill>
          <a:blip r:embed="rId2"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textruta 5"/>
          <p:cNvSpPr txBox="1"/>
          <p:nvPr/>
        </p:nvSpPr>
        <p:spPr>
          <a:xfrm>
            <a:off x="357158" y="214290"/>
            <a:ext cx="3714776" cy="400110"/>
          </a:xfrm>
          <a:prstGeom prst="rect">
            <a:avLst/>
          </a:prstGeom>
          <a:noFill/>
        </p:spPr>
        <p:txBody>
          <a:bodyPr wrap="square" rtlCol="0">
            <a:spAutoFit/>
          </a:bodyPr>
          <a:lstStyle>
            <a:defPPr>
              <a:defRPr lang="sv-SE"/>
            </a:defPPr>
            <a:lvl1pPr>
              <a:defRPr sz="2000" b="1">
                <a:solidFill>
                  <a:srgbClr val="E90118"/>
                </a:solidFill>
                <a:latin typeface="Times New Roman" pitchFamily="18" charset="0"/>
                <a:cs typeface="Times New Roman" pitchFamily="18" charset="0"/>
              </a:defRPr>
            </a:lvl1pPr>
          </a:lstStyle>
          <a:p>
            <a:r>
              <a:rPr lang="sv-SE" dirty="0"/>
              <a:t>Syfte: </a:t>
            </a:r>
          </a:p>
        </p:txBody>
      </p:sp>
      <p:sp>
        <p:nvSpPr>
          <p:cNvPr id="7" name="textruta 6"/>
          <p:cNvSpPr txBox="1"/>
          <p:nvPr/>
        </p:nvSpPr>
        <p:spPr>
          <a:xfrm>
            <a:off x="4714876" y="1285860"/>
            <a:ext cx="4143404" cy="5232202"/>
          </a:xfrm>
          <a:prstGeom prst="rect">
            <a:avLst/>
          </a:prstGeom>
          <a:noFill/>
          <a:ln>
            <a:noFill/>
          </a:ln>
        </p:spPr>
        <p:txBody>
          <a:bodyPr wrap="square" rtlCol="0">
            <a:spAutoFit/>
          </a:bodyPr>
          <a:lstStyle/>
          <a:p>
            <a:endParaRPr lang="sv-SE" sz="1600" dirty="0"/>
          </a:p>
          <a:p>
            <a:r>
              <a:rPr lang="sv-SE" sz="1600" dirty="0"/>
              <a:t>______________________________________</a:t>
            </a:r>
          </a:p>
          <a:p>
            <a:endParaRPr lang="sv-SE" sz="1600" dirty="0"/>
          </a:p>
          <a:p>
            <a:r>
              <a:rPr lang="sv-SE" sz="1600" dirty="0"/>
              <a:t>______________________________________</a:t>
            </a:r>
          </a:p>
          <a:p>
            <a:endParaRPr lang="sv-SE" sz="1600" dirty="0"/>
          </a:p>
          <a:p>
            <a:r>
              <a:rPr lang="sv-SE" sz="1600" dirty="0"/>
              <a:t>______________________________________</a:t>
            </a:r>
          </a:p>
          <a:p>
            <a:endParaRPr lang="sv-SE" sz="1600" dirty="0"/>
          </a:p>
          <a:p>
            <a:r>
              <a:rPr lang="sv-SE" sz="1600" dirty="0"/>
              <a:t>______________________________________</a:t>
            </a:r>
          </a:p>
          <a:p>
            <a:endParaRPr lang="sv-SE" sz="1600" dirty="0"/>
          </a:p>
          <a:p>
            <a:r>
              <a:rPr lang="sv-SE" sz="1600" dirty="0"/>
              <a:t>______________________________________</a:t>
            </a:r>
          </a:p>
          <a:p>
            <a:endParaRPr lang="sv-SE" sz="1600" dirty="0"/>
          </a:p>
          <a:p>
            <a:r>
              <a:rPr lang="sv-SE" sz="1600" dirty="0"/>
              <a:t>______________________________________</a:t>
            </a:r>
          </a:p>
          <a:p>
            <a:endParaRPr lang="sv-SE" sz="1600" dirty="0"/>
          </a:p>
          <a:p>
            <a:pPr lvl="0"/>
            <a:r>
              <a:rPr lang="sv-SE" dirty="0"/>
              <a:t>__________________________________</a:t>
            </a:r>
          </a:p>
          <a:p>
            <a:pPr lvl="0"/>
            <a:endParaRPr lang="sv-SE" dirty="0"/>
          </a:p>
          <a:p>
            <a:pPr lvl="0"/>
            <a:r>
              <a:rPr lang="sv-SE" dirty="0"/>
              <a:t>__________________________________</a:t>
            </a:r>
          </a:p>
          <a:p>
            <a:pPr lvl="0"/>
            <a:endParaRPr lang="sv-SE" dirty="0"/>
          </a:p>
          <a:p>
            <a:pPr lvl="0"/>
            <a:r>
              <a:rPr lang="sv-SE" dirty="0"/>
              <a:t>__________________________________</a:t>
            </a:r>
          </a:p>
          <a:p>
            <a:pPr lvl="0"/>
            <a:endParaRPr lang="sv-SE" dirty="0"/>
          </a:p>
          <a:p>
            <a:pPr lvl="0"/>
            <a:r>
              <a:rPr lang="sv-SE" dirty="0"/>
              <a:t>__________________________________</a:t>
            </a:r>
          </a:p>
        </p:txBody>
      </p:sp>
      <p:pic>
        <p:nvPicPr>
          <p:cNvPr id="8" name="Picture 7"/>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ruta 3"/>
          <p:cNvSpPr txBox="1"/>
          <p:nvPr/>
        </p:nvSpPr>
        <p:spPr>
          <a:xfrm>
            <a:off x="323528" y="1336114"/>
            <a:ext cx="8643966" cy="5478423"/>
          </a:xfrm>
          <a:prstGeom prst="rect">
            <a:avLst/>
          </a:prstGeom>
          <a:noFill/>
        </p:spPr>
        <p:txBody>
          <a:bodyPr wrap="square" rtlCol="0">
            <a:spAutoFit/>
          </a:bodyPr>
          <a:lstStyle/>
          <a:p>
            <a:r>
              <a:rPr lang="sv-SE" sz="1400" b="1" dirty="0"/>
              <a:t>8 år</a:t>
            </a:r>
          </a:p>
          <a:p>
            <a:r>
              <a:rPr lang="sv-SE" sz="1200" dirty="0"/>
              <a:t> </a:t>
            </a:r>
            <a:r>
              <a:rPr lang="sv-SE" sz="1200" dirty="0" smtClean="0"/>
              <a:t>Nu </a:t>
            </a:r>
            <a:r>
              <a:rPr lang="sv-SE" sz="1200" dirty="0"/>
              <a:t>börjar barnen att ”hitta på innebandyplanen”. Fokus skall nu ligga på att lära dem att passa. Börja</a:t>
            </a:r>
          </a:p>
          <a:p>
            <a:r>
              <a:rPr lang="sv-SE" sz="1200" dirty="0"/>
              <a:t>med övningar där de står stilla för att sedan få dem att röra sig med bollen samtidigt som de passar.</a:t>
            </a:r>
          </a:p>
          <a:p>
            <a:r>
              <a:rPr lang="sv-SE" sz="1200" dirty="0"/>
              <a:t>Skott kommer ofta naturligt in i övningarna när man har passningar men det är inte ett måste. Tänk på att prata skott och passningstekniker med barnen.</a:t>
            </a:r>
          </a:p>
          <a:p>
            <a:r>
              <a:rPr lang="sv-SE" sz="1200" dirty="0"/>
              <a:t> </a:t>
            </a:r>
          </a:p>
          <a:p>
            <a:r>
              <a:rPr lang="sv-SE" sz="1200" u="sng" dirty="0"/>
              <a:t>Du som ledare:</a:t>
            </a:r>
            <a:endParaRPr lang="sv-SE" sz="1200" dirty="0"/>
          </a:p>
          <a:p>
            <a:r>
              <a:rPr lang="sv-SE" sz="1200" dirty="0"/>
              <a:t>Fortsätt vara positiv i ditt bemötande av med och motgång, men var samtidigt bestämd. Glöm inte att både visa och berätta hur det skall göra. Alla lär sig på olika sätt så det är viktigt att vi instruerar på flera sätt.</a:t>
            </a:r>
          </a:p>
          <a:p>
            <a:r>
              <a:rPr lang="sv-SE" sz="1200" dirty="0"/>
              <a:t> </a:t>
            </a:r>
          </a:p>
          <a:p>
            <a:r>
              <a:rPr lang="sv-SE" sz="1200" u="sng" dirty="0"/>
              <a:t>Viktiga träningsmoment:</a:t>
            </a:r>
            <a:endParaRPr lang="sv-SE" sz="1200" dirty="0"/>
          </a:p>
          <a:p>
            <a:pPr lvl="0"/>
            <a:r>
              <a:rPr lang="sv-SE" sz="1200" dirty="0"/>
              <a:t>Passningar</a:t>
            </a:r>
          </a:p>
          <a:p>
            <a:pPr lvl="0"/>
            <a:r>
              <a:rPr lang="sv-SE" sz="1200" dirty="0"/>
              <a:t>Bollkontroll</a:t>
            </a:r>
          </a:p>
          <a:p>
            <a:pPr lvl="0"/>
            <a:r>
              <a:rPr lang="sv-SE" sz="1200" dirty="0"/>
              <a:t>Skott</a:t>
            </a:r>
          </a:p>
          <a:p>
            <a:r>
              <a:rPr lang="sv-SE" sz="1200" dirty="0"/>
              <a:t> </a:t>
            </a:r>
          </a:p>
          <a:p>
            <a:r>
              <a:rPr lang="sv-SE" sz="1200" u="sng" dirty="0" err="1"/>
              <a:t>Fys</a:t>
            </a:r>
            <a:r>
              <a:rPr lang="sv-SE" sz="1200" u="sng" dirty="0"/>
              <a:t>:</a:t>
            </a:r>
            <a:endParaRPr lang="sv-SE" sz="1200" dirty="0"/>
          </a:p>
          <a:p>
            <a:pPr lvl="0"/>
            <a:r>
              <a:rPr lang="sv-SE" sz="1200" dirty="0"/>
              <a:t>Reaktion </a:t>
            </a:r>
          </a:p>
          <a:p>
            <a:pPr lvl="0"/>
            <a:r>
              <a:rPr lang="sv-SE" sz="1200" dirty="0"/>
              <a:t>Balans</a:t>
            </a:r>
          </a:p>
          <a:p>
            <a:pPr lvl="0"/>
            <a:r>
              <a:rPr lang="sv-SE" sz="1200" dirty="0"/>
              <a:t>Rörlighet</a:t>
            </a:r>
          </a:p>
          <a:p>
            <a:r>
              <a:rPr lang="sv-SE" sz="1200" dirty="0"/>
              <a:t> </a:t>
            </a:r>
          </a:p>
          <a:p>
            <a:r>
              <a:rPr lang="sv-SE" sz="1200" u="sng" dirty="0" err="1"/>
              <a:t>Uppvärming</a:t>
            </a:r>
            <a:r>
              <a:rPr lang="sv-SE" sz="1200" u="sng" dirty="0"/>
              <a:t> &amp; </a:t>
            </a:r>
            <a:r>
              <a:rPr lang="sv-SE" sz="1200" u="sng" dirty="0" err="1"/>
              <a:t>nervarvning</a:t>
            </a:r>
            <a:r>
              <a:rPr lang="sv-SE" sz="1200" u="sng" dirty="0"/>
              <a:t>:</a:t>
            </a:r>
            <a:endParaRPr lang="sv-SE" sz="1200" dirty="0"/>
          </a:p>
          <a:p>
            <a:pPr lvl="0"/>
            <a:r>
              <a:rPr lang="sv-SE" sz="1200" dirty="0"/>
              <a:t>Fortsätt använda lek innan träningarna för att vänja dem vid tanken uppvärmning. </a:t>
            </a:r>
          </a:p>
          <a:p>
            <a:pPr lvl="0"/>
            <a:r>
              <a:rPr lang="sv-SE" sz="1200" dirty="0"/>
              <a:t>Avsluta gärna med någon form av avslappning i samband med sista samlingen innan träningen slutar.</a:t>
            </a:r>
            <a:r>
              <a:rPr lang="sv-SE" sz="1200" u="sng" dirty="0"/>
              <a:t> </a:t>
            </a:r>
            <a:endParaRPr lang="sv-SE" sz="1200" dirty="0"/>
          </a:p>
          <a:p>
            <a:r>
              <a:rPr lang="sv-SE" sz="1200" dirty="0"/>
              <a:t> </a:t>
            </a:r>
          </a:p>
          <a:p>
            <a:r>
              <a:rPr lang="sv-SE" sz="1200" u="sng" dirty="0"/>
              <a:t>Sisu </a:t>
            </a:r>
            <a:r>
              <a:rPr lang="sv-SE" sz="1200" u="sng" dirty="0" err="1"/>
              <a:t>projeket</a:t>
            </a:r>
            <a:r>
              <a:rPr lang="sv-SE" sz="1200" u="sng" dirty="0"/>
              <a:t>:</a:t>
            </a:r>
            <a:endParaRPr lang="sv-SE" sz="1200" dirty="0"/>
          </a:p>
          <a:p>
            <a:r>
              <a:rPr lang="sv-SE" sz="1200" i="1" dirty="0"/>
              <a:t>Bra kompis</a:t>
            </a:r>
            <a:r>
              <a:rPr lang="sv-SE" sz="1200" dirty="0"/>
              <a:t> (4gånger/sesång, gärna på träningstid.)</a:t>
            </a:r>
          </a:p>
          <a:p>
            <a:r>
              <a:rPr lang="sv-SE" sz="1200" dirty="0"/>
              <a:t>Diskutera med SA hur ni vill jobba med projektet. Det viktiga är att få barnen att förstå vikten av att var snäll mot sina medspelare. Undvik om möjligt rena diskussioner och gör det hela som ex. en lek. </a:t>
            </a:r>
          </a:p>
          <a:p>
            <a:r>
              <a:rPr lang="sv-SE" sz="1200" dirty="0"/>
              <a:t>Detta drivs av ledaren samt SA utifrån frågorna: Vad är snäll? Hur är man snäll? Vad är dum</a:t>
            </a:r>
            <a:r>
              <a:rPr lang="sv-SE" sz="1200" dirty="0" smtClean="0"/>
              <a:t>?</a:t>
            </a:r>
            <a:endParaRPr lang="sv-SE" sz="1200" dirty="0"/>
          </a:p>
        </p:txBody>
      </p:sp>
      <p:pic>
        <p:nvPicPr>
          <p:cNvPr id="5" name="Picture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7402876" y="188640"/>
            <a:ext cx="1129564" cy="1210529"/>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1334</TotalTime>
  <Words>7700</Words>
  <Application>Microsoft Office PowerPoint</Application>
  <PresentationFormat>Bildspel på skärmen (4:3)</PresentationFormat>
  <Paragraphs>924</Paragraphs>
  <Slides>87</Slides>
  <Notes>1</Notes>
  <HiddenSlides>0</HiddenSlides>
  <MMClips>0</MMClips>
  <ScaleCrop>false</ScaleCrop>
  <HeadingPairs>
    <vt:vector size="4" baseType="variant">
      <vt:variant>
        <vt:lpstr>Tema</vt:lpstr>
      </vt:variant>
      <vt:variant>
        <vt:i4>1</vt:i4>
      </vt:variant>
      <vt:variant>
        <vt:lpstr>Bildrubriker</vt:lpstr>
      </vt:variant>
      <vt:variant>
        <vt:i4>87</vt:i4>
      </vt:variant>
    </vt:vector>
  </HeadingPairs>
  <TitlesOfParts>
    <vt:vector size="88" baseType="lpstr">
      <vt:lpstr>Office Theme</vt:lpstr>
      <vt:lpstr>Bild 1</vt:lpstr>
      <vt:lpstr>Bild 2</vt:lpstr>
      <vt:lpstr>Bild 3</vt:lpstr>
      <vt:lpstr>Bild 4</vt:lpstr>
      <vt:lpstr>Bild 5</vt:lpstr>
      <vt:lpstr>Bild 6</vt:lpstr>
      <vt:lpstr>Bild 7</vt:lpstr>
      <vt:lpstr>Bild 8</vt:lpstr>
      <vt:lpstr>Bild 9</vt:lpstr>
      <vt:lpstr>Bild 10</vt:lpstr>
      <vt:lpstr>Bild 11</vt:lpstr>
      <vt:lpstr>Bild 12</vt:lpstr>
      <vt:lpstr>Bild 13</vt:lpstr>
      <vt:lpstr>Bild 14</vt:lpstr>
      <vt:lpstr>Bild 15</vt:lpstr>
      <vt:lpstr>Bild 16</vt:lpstr>
      <vt:lpstr>Bild 17</vt:lpstr>
      <vt:lpstr>Bild 18</vt:lpstr>
      <vt:lpstr>Bild 19</vt:lpstr>
      <vt:lpstr>Bild 20</vt:lpstr>
      <vt:lpstr>Bild 21</vt:lpstr>
      <vt:lpstr>Bild 22</vt:lpstr>
      <vt:lpstr>Bild 23</vt:lpstr>
      <vt:lpstr>Bild 24</vt:lpstr>
      <vt:lpstr>Bild 25</vt:lpstr>
      <vt:lpstr>Bild 26</vt:lpstr>
      <vt:lpstr>Bild 27</vt:lpstr>
      <vt:lpstr>Bild 28</vt:lpstr>
      <vt:lpstr>Bild 29</vt:lpstr>
      <vt:lpstr>Bild 30</vt:lpstr>
      <vt:lpstr>Bild 31</vt:lpstr>
      <vt:lpstr>Bild 32</vt:lpstr>
      <vt:lpstr>Bild 33</vt:lpstr>
      <vt:lpstr>Bild 34</vt:lpstr>
      <vt:lpstr>Bild 35</vt:lpstr>
      <vt:lpstr>Bild 36</vt:lpstr>
      <vt:lpstr>Bild 37</vt:lpstr>
      <vt:lpstr>Bild 38</vt:lpstr>
      <vt:lpstr>Bild 39</vt:lpstr>
      <vt:lpstr>Bild 40</vt:lpstr>
      <vt:lpstr>Bild 41</vt:lpstr>
      <vt:lpstr>Bild 42</vt:lpstr>
      <vt:lpstr>Bild 43</vt:lpstr>
      <vt:lpstr>Bild 44</vt:lpstr>
      <vt:lpstr>Bild 45</vt:lpstr>
      <vt:lpstr>Bild 46</vt:lpstr>
      <vt:lpstr>Bild 47</vt:lpstr>
      <vt:lpstr>Bild 48</vt:lpstr>
      <vt:lpstr>Bild 49</vt:lpstr>
      <vt:lpstr>Bild 50</vt:lpstr>
      <vt:lpstr>Bild 51</vt:lpstr>
      <vt:lpstr>Bild 52</vt:lpstr>
      <vt:lpstr>Bild 53</vt:lpstr>
      <vt:lpstr>Bild 54</vt:lpstr>
      <vt:lpstr>Bild 55</vt:lpstr>
      <vt:lpstr>Bild 56</vt:lpstr>
      <vt:lpstr>Bild 57</vt:lpstr>
      <vt:lpstr>Bild 58</vt:lpstr>
      <vt:lpstr>Bild 59</vt:lpstr>
      <vt:lpstr>Bild 60</vt:lpstr>
      <vt:lpstr>Bild 61</vt:lpstr>
      <vt:lpstr>Bild 62</vt:lpstr>
      <vt:lpstr>Bild 63</vt:lpstr>
      <vt:lpstr>Bild 64</vt:lpstr>
      <vt:lpstr>Bild 65</vt:lpstr>
      <vt:lpstr>Bild 66</vt:lpstr>
      <vt:lpstr>Bild 67</vt:lpstr>
      <vt:lpstr>Bild 68</vt:lpstr>
      <vt:lpstr>Bild 69</vt:lpstr>
      <vt:lpstr>Bild 70</vt:lpstr>
      <vt:lpstr>Bild 71</vt:lpstr>
      <vt:lpstr>Bild 72</vt:lpstr>
      <vt:lpstr>Bild 73</vt:lpstr>
      <vt:lpstr>Bild 74</vt:lpstr>
      <vt:lpstr>Bild 75</vt:lpstr>
      <vt:lpstr>Bild 76</vt:lpstr>
      <vt:lpstr>Bild 77</vt:lpstr>
      <vt:lpstr>Bild 78</vt:lpstr>
      <vt:lpstr>Bild 79</vt:lpstr>
      <vt:lpstr>Bild 80</vt:lpstr>
      <vt:lpstr>Bild 81</vt:lpstr>
      <vt:lpstr>Bild 82</vt:lpstr>
      <vt:lpstr>Bild 83</vt:lpstr>
      <vt:lpstr>Bild 84</vt:lpstr>
      <vt:lpstr>Bild 85</vt:lpstr>
      <vt:lpstr>Bild 86</vt:lpstr>
      <vt:lpstr>Bild 87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Bild 1</dc:title>
  <dc:creator>Vipers</dc:creator>
  <cp:lastModifiedBy>Ekeby IF</cp:lastModifiedBy>
  <cp:revision>100</cp:revision>
  <dcterms:created xsi:type="dcterms:W3CDTF">2010-01-20T08:12:43Z</dcterms:created>
  <dcterms:modified xsi:type="dcterms:W3CDTF">2020-05-11T18:16:51Z</dcterms:modified>
</cp:coreProperties>
</file>