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7" r:id="rId4"/>
    <p:sldId id="266" r:id="rId5"/>
    <p:sldId id="263" r:id="rId6"/>
    <p:sldId id="264" r:id="rId7"/>
    <p:sldId id="268" r:id="rId8"/>
    <p:sldId id="270" r:id="rId9"/>
    <p:sldId id="271" r:id="rId10"/>
    <p:sldId id="265" r:id="rId11"/>
    <p:sldId id="269" r:id="rId12"/>
    <p:sldId id="273" r:id="rId13"/>
    <p:sldId id="274" r:id="rId14"/>
    <p:sldId id="275" r:id="rId15"/>
    <p:sldId id="277" r:id="rId16"/>
    <p:sldId id="278" r:id="rId17"/>
    <p:sldId id="279" r:id="rId18"/>
    <p:sldId id="280" r:id="rId19"/>
    <p:sldId id="276" r:id="rId20"/>
    <p:sldId id="287" r:id="rId21"/>
    <p:sldId id="288" r:id="rId22"/>
    <p:sldId id="281" r:id="rId23"/>
    <p:sldId id="282" r:id="rId24"/>
    <p:sldId id="284" r:id="rId25"/>
    <p:sldId id="283" r:id="rId26"/>
    <p:sldId id="286" r:id="rId27"/>
  </p:sldIdLst>
  <p:sldSz cx="9144000" cy="6858000" type="screen4x3"/>
  <p:notesSz cx="6858000" cy="9144000"/>
  <p:defaultTextStyle>
    <a:defPPr>
      <a:defRPr lang="sv-SE"/>
    </a:defPPr>
    <a:lvl1pPr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AD72B"/>
    <a:srgbClr val="0F2C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snapToGrid="0" snapToObjects="1">
      <p:cViewPr varScale="1">
        <p:scale>
          <a:sx n="74" d="100"/>
          <a:sy n="74" d="100"/>
        </p:scale>
        <p:origin x="12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894095"/>
            <a:ext cx="7772400" cy="675897"/>
          </a:xfrm>
          <a:prstGeom prst="rect">
            <a:avLst/>
          </a:prstGeom>
        </p:spPr>
        <p:txBody>
          <a:bodyPr/>
          <a:lstStyle>
            <a:lvl1pPr algn="l">
              <a:defRPr sz="3200" b="1" i="0" baseline="0">
                <a:solidFill>
                  <a:srgbClr val="000066"/>
                </a:solidFill>
                <a:latin typeface="Arial Bold"/>
                <a:cs typeface="Arial Bold"/>
              </a:defRPr>
            </a:lvl1pPr>
          </a:lstStyle>
          <a:p>
            <a:r>
              <a:rPr lang="sv-SE" smtClean="0"/>
              <a:t>Klicka här för att ändra format</a:t>
            </a:r>
            <a:endParaRPr lang="sv-SE" dirty="0"/>
          </a:p>
        </p:txBody>
      </p:sp>
      <p:sp>
        <p:nvSpPr>
          <p:cNvPr id="3" name="Underrubrik 2"/>
          <p:cNvSpPr>
            <a:spLocks noGrp="1"/>
          </p:cNvSpPr>
          <p:nvPr>
            <p:ph type="subTitle" idx="1"/>
          </p:nvPr>
        </p:nvSpPr>
        <p:spPr>
          <a:xfrm>
            <a:off x="685800" y="1817646"/>
            <a:ext cx="7772400" cy="1752600"/>
          </a:xfrm>
          <a:prstGeom prst="rect">
            <a:avLst/>
          </a:prstGeom>
        </p:spPr>
        <p:txBody>
          <a:bodyPr/>
          <a:lstStyle>
            <a:lvl1pPr marL="0" indent="0" algn="l">
              <a:buNone/>
              <a:defRPr sz="2400">
                <a:solidFill>
                  <a:srgbClr val="000066"/>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77572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800077" y="894095"/>
            <a:ext cx="3884774" cy="675897"/>
          </a:xfrm>
          <a:prstGeom prst="rect">
            <a:avLst/>
          </a:prstGeom>
        </p:spPr>
        <p:txBody>
          <a:bodyPr/>
          <a:lstStyle>
            <a:lvl1pPr algn="l">
              <a:defRPr sz="3200" b="1" i="0" baseline="0">
                <a:solidFill>
                  <a:srgbClr val="000066"/>
                </a:solidFill>
                <a:latin typeface="Arial Bold"/>
                <a:cs typeface="Arial Bold"/>
              </a:defRPr>
            </a:lvl1pPr>
          </a:lstStyle>
          <a:p>
            <a:r>
              <a:rPr lang="sv-SE" smtClean="0"/>
              <a:t>Klicka här för att ändra format</a:t>
            </a:r>
            <a:endParaRPr lang="sv-SE" dirty="0"/>
          </a:p>
        </p:txBody>
      </p:sp>
      <p:sp>
        <p:nvSpPr>
          <p:cNvPr id="3" name="Underrubrik 2"/>
          <p:cNvSpPr>
            <a:spLocks noGrp="1"/>
          </p:cNvSpPr>
          <p:nvPr>
            <p:ph type="subTitle" idx="1"/>
          </p:nvPr>
        </p:nvSpPr>
        <p:spPr>
          <a:xfrm>
            <a:off x="4800077" y="1817646"/>
            <a:ext cx="3884774" cy="1752600"/>
          </a:xfrm>
          <a:prstGeom prst="rect">
            <a:avLst/>
          </a:prstGeom>
        </p:spPr>
        <p:txBody>
          <a:bodyPr/>
          <a:lstStyle>
            <a:lvl1pPr marL="0" indent="0" algn="l">
              <a:buNone/>
              <a:defRPr sz="2400" baseline="0">
                <a:solidFill>
                  <a:srgbClr val="000066"/>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innehåll 2"/>
          <p:cNvSpPr>
            <a:spLocks noGrp="1"/>
          </p:cNvSpPr>
          <p:nvPr>
            <p:ph sz="half" idx="10"/>
          </p:nvPr>
        </p:nvSpPr>
        <p:spPr>
          <a:xfrm>
            <a:off x="457200" y="894095"/>
            <a:ext cx="4038600" cy="4525963"/>
          </a:xfrm>
          <a:prstGeom prst="rect">
            <a:avLst/>
          </a:prstGeom>
        </p:spPr>
        <p:txBody>
          <a:bodyPr/>
          <a:lstStyle>
            <a:lvl1pPr>
              <a:buNone/>
              <a:defRPr sz="2800"/>
            </a:lvl1pPr>
            <a:lvl2pPr>
              <a:defRPr sz="2400"/>
            </a:lvl2pPr>
            <a:lvl3pPr>
              <a:defRPr sz="2000"/>
            </a:lvl3pPr>
            <a:lvl4pPr>
              <a:defRPr sz="1800"/>
            </a:lvl4pPr>
            <a:lvl5pPr>
              <a:buNone/>
              <a:defRPr sz="1800"/>
            </a:lvl5pPr>
            <a:lvl6pPr>
              <a:defRPr sz="1800"/>
            </a:lvl6pPr>
            <a:lvl7pPr>
              <a:defRPr sz="1800"/>
            </a:lvl7pPr>
            <a:lvl8pPr>
              <a:defRPr sz="1800"/>
            </a:lvl8pPr>
            <a:lvl9pPr>
              <a:defRPr sz="1800"/>
            </a:lvl9pPr>
          </a:lstStyle>
          <a:p>
            <a:pPr lvl="0"/>
            <a:endParaRPr lang="sv-SE" dirty="0"/>
          </a:p>
        </p:txBody>
      </p:sp>
    </p:spTree>
    <p:extLst>
      <p:ext uri="{BB962C8B-B14F-4D97-AF65-F5344CB8AC3E}">
        <p14:creationId xmlns:p14="http://schemas.microsoft.com/office/powerpoint/2010/main" val="119381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AndTx" preserve="1">
  <p:cSld name="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648200" y="1600200"/>
            <a:ext cx="4038600" cy="4525963"/>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98736481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objekt 6" descr="Bakgrund_SvIHF_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9151938"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fad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ildobjekt 3" descr="Bakgrund_SvIHF_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93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ubrik 1"/>
          <p:cNvSpPr>
            <a:spLocks noGrp="1"/>
          </p:cNvSpPr>
          <p:nvPr>
            <p:ph type="ctrTitle"/>
          </p:nvPr>
        </p:nvSpPr>
        <p:spPr bwMode="auto">
          <a:xfrm>
            <a:off x="0" y="5310188"/>
            <a:ext cx="546735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sv-SE" altLang="sv-SE" smtClean="0">
                <a:solidFill>
                  <a:srgbClr val="FAD72B"/>
                </a:solidFill>
                <a:latin typeface="Arial Bold" charset="0"/>
              </a:rPr>
              <a:t>Regelgenomgång </a:t>
            </a:r>
            <a:br>
              <a:rPr lang="sv-SE" altLang="sv-SE" smtClean="0">
                <a:solidFill>
                  <a:srgbClr val="FAD72B"/>
                </a:solidFill>
                <a:latin typeface="Arial Bold" charset="0"/>
              </a:rPr>
            </a:br>
            <a:endParaRPr lang="sv-SE" altLang="sv-SE" smtClean="0">
              <a:solidFill>
                <a:srgbClr val="FAD72B"/>
              </a:solidFill>
              <a:latin typeface="Arial Bold" charset="0"/>
            </a:endParaRPr>
          </a:p>
        </p:txBody>
      </p:sp>
      <p:sp>
        <p:nvSpPr>
          <p:cNvPr id="2052" name="Rubrik 1"/>
          <p:cNvSpPr txBox="1">
            <a:spLocks/>
          </p:cNvSpPr>
          <p:nvPr/>
        </p:nvSpPr>
        <p:spPr bwMode="auto">
          <a:xfrm>
            <a:off x="6172200" y="5483225"/>
            <a:ext cx="25320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2000">
                <a:solidFill>
                  <a:srgbClr val="FAD72B"/>
                </a:solidFill>
                <a:latin typeface="Arial Bold" charset="0"/>
              </a:rPr>
              <a:t>Säsong 2015-2016</a:t>
            </a:r>
          </a:p>
        </p:txBody>
      </p:sp>
      <p:sp>
        <p:nvSpPr>
          <p:cNvPr id="2053" name="Rubrik 1"/>
          <p:cNvSpPr txBox="1">
            <a:spLocks/>
          </p:cNvSpPr>
          <p:nvPr/>
        </p:nvSpPr>
        <p:spPr bwMode="auto">
          <a:xfrm>
            <a:off x="0" y="0"/>
            <a:ext cx="54673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3200" b="1">
                <a:solidFill>
                  <a:srgbClr val="FAD72B"/>
                </a:solidFill>
                <a:latin typeface="Arial Bold" charset="0"/>
              </a:rPr>
              <a:t>Matchfunktionärs utbildning</a:t>
            </a:r>
          </a:p>
        </p:txBody>
      </p:sp>
      <p:sp>
        <p:nvSpPr>
          <p:cNvPr id="2054"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sz="half" idx="1"/>
          </p:nvPr>
        </p:nvSpPr>
        <p:spPr bwMode="auto">
          <a:xfrm>
            <a:off x="457200" y="1920875"/>
            <a:ext cx="7772400" cy="430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None/>
            </a:pPr>
            <a:r>
              <a:rPr lang="sv-SE" altLang="sv-SE" sz="2200" smtClean="0">
                <a:latin typeface="Arial" charset="0"/>
                <a:cs typeface="Arial" charset="0"/>
              </a:rPr>
              <a:t>	Om förseelsen på vilken </a:t>
            </a:r>
            <a:r>
              <a:rPr lang="sv-SE" altLang="sv-SE" sz="2200" b="1" smtClean="0">
                <a:latin typeface="Arial" charset="0"/>
                <a:cs typeface="Arial" charset="0"/>
              </a:rPr>
              <a:t>Straffslaget baserats </a:t>
            </a:r>
            <a:r>
              <a:rPr lang="sv-SE" altLang="sv-SE" sz="2200" smtClean="0">
                <a:latin typeface="Arial" charset="0"/>
                <a:cs typeface="Arial" charset="0"/>
              </a:rPr>
              <a:t>inträffar under ordinarie speltid, skall </a:t>
            </a:r>
            <a:r>
              <a:rPr lang="sv-SE" altLang="sv-SE" sz="2200" b="1" smtClean="0">
                <a:latin typeface="Arial" charset="0"/>
                <a:cs typeface="Arial" charset="0"/>
              </a:rPr>
              <a:t>Straffslag </a:t>
            </a:r>
            <a:r>
              <a:rPr lang="sv-SE" altLang="sv-SE" sz="2200" smtClean="0">
                <a:latin typeface="Arial" charset="0"/>
                <a:cs typeface="Arial" charset="0"/>
              </a:rPr>
              <a:t>utdömas och utföras omedelbart på vanligt sätt, oavsett om domaren avvaktar, så att ordinarie speltid upphör i någon period.</a:t>
            </a:r>
          </a:p>
          <a:p>
            <a:pPr>
              <a:buFont typeface="Arial" charset="0"/>
              <a:buNone/>
            </a:pPr>
            <a:endParaRPr lang="sv-SE" altLang="sv-SE" sz="2200" smtClean="0">
              <a:latin typeface="Arial" charset="0"/>
              <a:cs typeface="Arial" charset="0"/>
            </a:endParaRPr>
          </a:p>
          <a:p>
            <a:pPr>
              <a:buFont typeface="Arial" charset="0"/>
              <a:buNone/>
            </a:pPr>
            <a:r>
              <a:rPr lang="sv-SE" altLang="sv-SE" sz="2200" smtClean="0">
                <a:latin typeface="Arial" charset="0"/>
                <a:cs typeface="Arial" charset="0"/>
              </a:rPr>
              <a:t>	Den tid som åtgår för </a:t>
            </a:r>
            <a:r>
              <a:rPr lang="sv-SE" altLang="sv-SE" sz="2200" b="1" smtClean="0">
                <a:latin typeface="Arial" charset="0"/>
                <a:cs typeface="Arial" charset="0"/>
              </a:rPr>
              <a:t>Straffslagets utförande, </a:t>
            </a:r>
            <a:r>
              <a:rPr lang="sv-SE" altLang="sv-SE" sz="2200" smtClean="0">
                <a:latin typeface="Arial" charset="0"/>
                <a:cs typeface="Arial" charset="0"/>
              </a:rPr>
              <a:t>skall ej inräknas i ordinarie speltid eller förlängning.</a:t>
            </a:r>
          </a:p>
          <a:p>
            <a:pPr>
              <a:buFont typeface="Arial" charset="0"/>
              <a:buNone/>
            </a:pPr>
            <a:endParaRPr lang="sv-SE" altLang="sv-SE" sz="2200" smtClean="0">
              <a:latin typeface="Arial" charset="0"/>
              <a:cs typeface="Arial" charset="0"/>
            </a:endParaRPr>
          </a:p>
        </p:txBody>
      </p:sp>
      <p:sp>
        <p:nvSpPr>
          <p:cNvPr id="11267" name="Rubrik 6"/>
          <p:cNvSpPr>
            <a:spLocks/>
          </p:cNvSpPr>
          <p:nvPr/>
        </p:nvSpPr>
        <p:spPr bwMode="auto">
          <a:xfrm>
            <a:off x="457200" y="828675"/>
            <a:ext cx="82486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3200">
                <a:solidFill>
                  <a:srgbClr val="000066"/>
                </a:solidFill>
                <a:cs typeface="Arial" charset="0"/>
              </a:rPr>
              <a:t>	</a:t>
            </a:r>
            <a:r>
              <a:rPr lang="sv-SE" altLang="sv-SE" sz="3200" b="1">
                <a:solidFill>
                  <a:srgbClr val="000066"/>
                </a:solidFill>
                <a:cs typeface="Arial" charset="0"/>
              </a:rPr>
              <a:t>REGLER FÖR MATCHFUNKTIONÄRER </a:t>
            </a:r>
            <a:endParaRPr lang="sv-SE" altLang="sv-SE" sz="3200" b="1">
              <a:solidFill>
                <a:srgbClr val="000066"/>
              </a:solidFill>
              <a:latin typeface="Arial Bold" charset="0"/>
            </a:endParaRPr>
          </a:p>
        </p:txBody>
      </p:sp>
      <p:sp>
        <p:nvSpPr>
          <p:cNvPr id="11268"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4"/>
          <p:cNvSpPr>
            <a:spLocks noGrp="1"/>
          </p:cNvSpPr>
          <p:nvPr>
            <p:ph type="ctrTitle"/>
          </p:nvPr>
        </p:nvSpPr>
        <p:spPr bwMode="auto">
          <a:xfrm>
            <a:off x="685800" y="555625"/>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Bold" charset="0"/>
              </a:rPr>
              <a:t>FÖRST UT - FÖRST IN</a:t>
            </a:r>
          </a:p>
        </p:txBody>
      </p:sp>
      <p:sp>
        <p:nvSpPr>
          <p:cNvPr id="12291" name="Underrubrik 5"/>
          <p:cNvSpPr>
            <a:spLocks noGrp="1"/>
          </p:cNvSpPr>
          <p:nvPr>
            <p:ph type="subTitle" idx="1"/>
          </p:nvPr>
        </p:nvSpPr>
        <p:spPr bwMode="auto">
          <a:xfrm>
            <a:off x="685800" y="1231900"/>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200" smtClean="0">
                <a:solidFill>
                  <a:schemeClr val="tx1"/>
                </a:solidFill>
                <a:latin typeface="Arial" charset="0"/>
                <a:cs typeface="Arial" charset="0"/>
              </a:rPr>
              <a:t>När ett lag är underlägset i spelarantal beroende på ett eller flera Mindre straff eller Lagstraff och motståndarlaget gör mål, skall det </a:t>
            </a:r>
            <a:r>
              <a:rPr lang="sv-SE" altLang="sv-SE" sz="2200" b="1" smtClean="0">
                <a:solidFill>
                  <a:schemeClr val="tx1"/>
                </a:solidFill>
                <a:latin typeface="Arial" charset="0"/>
                <a:cs typeface="Arial" charset="0"/>
              </a:rPr>
              <a:t>först påbörjade straffet av dessa upphöra. Principen </a:t>
            </a:r>
            <a:r>
              <a:rPr lang="sv-SE" altLang="sv-SE" sz="2200" smtClean="0">
                <a:solidFill>
                  <a:schemeClr val="tx1"/>
                </a:solidFill>
                <a:latin typeface="Arial" charset="0"/>
                <a:cs typeface="Arial" charset="0"/>
              </a:rPr>
              <a:t>kallas </a:t>
            </a:r>
            <a:r>
              <a:rPr lang="sv-SE" altLang="sv-SE" sz="2200" i="1" smtClean="0">
                <a:solidFill>
                  <a:schemeClr val="tx1"/>
                </a:solidFill>
                <a:latin typeface="Arial" charset="0"/>
                <a:cs typeface="Arial" charset="0"/>
              </a:rPr>
              <a:t>Först UT - Först IN</a:t>
            </a:r>
          </a:p>
          <a:p>
            <a:endParaRPr lang="sv-SE" altLang="sv-SE" sz="2200" smtClean="0">
              <a:solidFill>
                <a:schemeClr val="tx1"/>
              </a:solidFill>
              <a:latin typeface="Arial" charset="0"/>
              <a:cs typeface="Arial" charset="0"/>
            </a:endParaRPr>
          </a:p>
          <a:p>
            <a:r>
              <a:rPr lang="sv-SE" altLang="sv-SE" sz="2200" smtClean="0">
                <a:solidFill>
                  <a:schemeClr val="tx1"/>
                </a:solidFill>
                <a:latin typeface="Arial" charset="0"/>
                <a:cs typeface="Arial" charset="0"/>
              </a:rPr>
              <a:t>Kontrollfrågor för att säkerställa att de är en först ut – först in situation finns: </a:t>
            </a:r>
          </a:p>
          <a:p>
            <a:r>
              <a:rPr lang="sv-SE" altLang="sv-SE" sz="2200" smtClean="0">
                <a:solidFill>
                  <a:schemeClr val="tx1"/>
                </a:solidFill>
                <a:latin typeface="Arial" charset="0"/>
                <a:cs typeface="Arial" charset="0"/>
              </a:rPr>
              <a:t>1. Har laget en eller flera spelare utvisade </a:t>
            </a:r>
            <a:r>
              <a:rPr lang="nb-NO" altLang="sv-SE" sz="2200" smtClean="0">
                <a:solidFill>
                  <a:schemeClr val="tx1"/>
                </a:solidFill>
                <a:latin typeface="Arial" charset="0"/>
                <a:cs typeface="Arial" charset="0"/>
              </a:rPr>
              <a:t>p.g.a. Mindre straffet eller Lagstraff?</a:t>
            </a:r>
          </a:p>
          <a:p>
            <a:r>
              <a:rPr lang="sv-SE" altLang="sv-SE" sz="2200" smtClean="0">
                <a:solidFill>
                  <a:schemeClr val="tx1"/>
                </a:solidFill>
                <a:latin typeface="Arial" charset="0"/>
                <a:cs typeface="Arial" charset="0"/>
              </a:rPr>
              <a:t>2. Är laget underlägset i spelarantal på isen?</a:t>
            </a:r>
          </a:p>
          <a:p>
            <a:r>
              <a:rPr lang="sv-SE" altLang="sv-SE" sz="2200" smtClean="0">
                <a:solidFill>
                  <a:schemeClr val="tx1"/>
                </a:solidFill>
                <a:latin typeface="Arial" charset="0"/>
                <a:cs typeface="Arial" charset="0"/>
              </a:rPr>
              <a:t>3. Görs mål emot det underlägsna laget? </a:t>
            </a:r>
          </a:p>
          <a:p>
            <a:r>
              <a:rPr lang="sv-SE" altLang="sv-SE" sz="2200" smtClean="0">
                <a:solidFill>
                  <a:schemeClr val="tx1"/>
                </a:solidFill>
                <a:latin typeface="Arial" charset="0"/>
                <a:cs typeface="Arial" charset="0"/>
              </a:rPr>
              <a:t>Om alla tre svaren är </a:t>
            </a:r>
            <a:r>
              <a:rPr lang="sv-SE" altLang="sv-SE" sz="2200" b="1" smtClean="0">
                <a:solidFill>
                  <a:schemeClr val="tx1"/>
                </a:solidFill>
                <a:latin typeface="Arial" charset="0"/>
                <a:cs typeface="Arial" charset="0"/>
              </a:rPr>
              <a:t>JA skall det först påbörjade mindre straffet eller lagstraffet </a:t>
            </a:r>
            <a:r>
              <a:rPr lang="sv-SE" altLang="sv-SE" sz="2200" smtClean="0">
                <a:solidFill>
                  <a:schemeClr val="tx1"/>
                </a:solidFill>
                <a:latin typeface="Arial" charset="0"/>
                <a:cs typeface="Arial" charset="0"/>
              </a:rPr>
              <a:t>upphöra. Gäller dock ej vid mål på straffslag. </a:t>
            </a:r>
            <a:endParaRPr lang="sv-SE" altLang="sv-SE" sz="2200" i="1" smtClean="0">
              <a:solidFill>
                <a:schemeClr val="tx1"/>
              </a:solidFill>
              <a:latin typeface="Arial" charset="0"/>
              <a:cs typeface="Arial" charset="0"/>
            </a:endParaRPr>
          </a:p>
          <a:p>
            <a:endParaRPr lang="sv-SE" altLang="sv-SE" sz="2200" i="1" smtClean="0">
              <a:solidFill>
                <a:schemeClr val="tx1"/>
              </a:solidFill>
              <a:latin typeface="Arial" charset="0"/>
              <a:cs typeface="Arial" charset="0"/>
            </a:endParaRPr>
          </a:p>
          <a:p>
            <a:endParaRPr lang="sv-SE" altLang="sv-SE" sz="2200" i="1" smtClean="0">
              <a:solidFill>
                <a:schemeClr val="tx1"/>
              </a:solidFill>
              <a:latin typeface="Arial" charset="0"/>
              <a:cs typeface="Arial" charset="0"/>
            </a:endParaRPr>
          </a:p>
        </p:txBody>
      </p:sp>
      <p:sp>
        <p:nvSpPr>
          <p:cNvPr id="12292"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4"/>
          <p:cNvSpPr>
            <a:spLocks noGrp="1"/>
          </p:cNvSpPr>
          <p:nvPr>
            <p:ph type="ctrTitle"/>
          </p:nvPr>
        </p:nvSpPr>
        <p:spPr bwMode="auto">
          <a:xfrm>
            <a:off x="685800" y="893763"/>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Bold" charset="0"/>
              </a:rPr>
              <a:t>FÖRST UT - FÖRST IN</a:t>
            </a:r>
          </a:p>
        </p:txBody>
      </p:sp>
      <p:sp>
        <p:nvSpPr>
          <p:cNvPr id="13315" name="Underrubrik 5"/>
          <p:cNvSpPr>
            <a:spLocks noGrp="1"/>
          </p:cNvSpPr>
          <p:nvPr>
            <p:ph type="subTitle" idx="1"/>
          </p:nvPr>
        </p:nvSpPr>
        <p:spPr bwMode="auto">
          <a:xfrm>
            <a:off x="228600" y="4114800"/>
            <a:ext cx="379095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200" smtClean="0">
                <a:solidFill>
                  <a:schemeClr val="tx1"/>
                </a:solidFill>
                <a:latin typeface="Arial" charset="0"/>
                <a:cs typeface="Arial" charset="0"/>
              </a:rPr>
              <a:t>Lag A nr 5 återvänder, eftersom den spelare som orsakade numerära underläget kommer in vid mål.</a:t>
            </a:r>
          </a:p>
          <a:p>
            <a:endParaRPr lang="sv-SE" altLang="sv-SE" sz="2200" smtClean="0">
              <a:solidFill>
                <a:schemeClr val="tx1"/>
              </a:solidFill>
              <a:latin typeface="Arial" charset="0"/>
              <a:cs typeface="Arial" charset="0"/>
            </a:endParaRPr>
          </a:p>
        </p:txBody>
      </p:sp>
      <p:graphicFrame>
        <p:nvGraphicFramePr>
          <p:cNvPr id="7" name="Tabell 6"/>
          <p:cNvGraphicFramePr>
            <a:graphicFrameLocks noGrp="1"/>
          </p:cNvGraphicFramePr>
          <p:nvPr/>
        </p:nvGraphicFramePr>
        <p:xfrm>
          <a:off x="228600" y="2828925"/>
          <a:ext cx="3687763" cy="1285875"/>
        </p:xfrm>
        <a:graphic>
          <a:graphicData uri="http://schemas.openxmlformats.org/drawingml/2006/table">
            <a:tbl>
              <a:tblPr firstRow="1" bandRow="1">
                <a:tableStyleId>{5C22544A-7EE6-4342-B048-85BDC9FD1C3A}</a:tableStyleId>
              </a:tblPr>
              <a:tblGrid>
                <a:gridCol w="411551"/>
                <a:gridCol w="1664305"/>
                <a:gridCol w="1611908"/>
              </a:tblGrid>
              <a:tr h="371023">
                <a:tc>
                  <a:txBody>
                    <a:bodyPr/>
                    <a:lstStyle/>
                    <a:p>
                      <a:r>
                        <a:rPr lang="sv-SE" sz="1800" dirty="0" smtClean="0"/>
                        <a:t>1.</a:t>
                      </a:r>
                      <a:endParaRPr lang="sv-SE" sz="1800" dirty="0"/>
                    </a:p>
                  </a:txBody>
                  <a:tcPr marL="91456" marR="91456" marT="45743" marB="45743"/>
                </a:tc>
                <a:tc>
                  <a:txBody>
                    <a:bodyPr/>
                    <a:lstStyle/>
                    <a:p>
                      <a:r>
                        <a:rPr lang="sv-SE" sz="1800" dirty="0" smtClean="0"/>
                        <a:t>Lag A</a:t>
                      </a:r>
                      <a:endParaRPr lang="sv-SE" sz="1800" dirty="0"/>
                    </a:p>
                  </a:txBody>
                  <a:tcPr marL="91456" marR="91456" marT="45743" marB="45743"/>
                </a:tc>
                <a:tc>
                  <a:txBody>
                    <a:bodyPr/>
                    <a:lstStyle/>
                    <a:p>
                      <a:r>
                        <a:rPr lang="sv-SE" sz="1800" dirty="0" smtClean="0"/>
                        <a:t>Lag B</a:t>
                      </a:r>
                    </a:p>
                  </a:txBody>
                  <a:tcPr marL="91456" marR="91456" marT="45743" marB="45743"/>
                </a:tc>
              </a:tr>
              <a:tr h="914852">
                <a:tc>
                  <a:txBody>
                    <a:bodyPr/>
                    <a:lstStyle/>
                    <a:p>
                      <a:endParaRPr lang="sv-SE" sz="1800"/>
                    </a:p>
                  </a:txBody>
                  <a:tcPr marL="91456" marR="91456" marT="45743" marB="45743"/>
                </a:tc>
                <a:tc>
                  <a:txBody>
                    <a:bodyPr/>
                    <a:lstStyle/>
                    <a:p>
                      <a:r>
                        <a:rPr lang="nn-NO" sz="1800" dirty="0" smtClean="0"/>
                        <a:t>Nr 4 2 min 5.00</a:t>
                      </a:r>
                    </a:p>
                    <a:p>
                      <a:r>
                        <a:rPr lang="nn-NO" sz="1800" dirty="0" smtClean="0"/>
                        <a:t>Nr 5 2 min 5.30</a:t>
                      </a:r>
                    </a:p>
                    <a:p>
                      <a:endParaRPr lang="sv-SE" sz="1800" dirty="0"/>
                    </a:p>
                  </a:txBody>
                  <a:tcPr marL="91456" marR="91456" marT="45743" marB="45743"/>
                </a:tc>
                <a:tc>
                  <a:txBody>
                    <a:bodyPr/>
                    <a:lstStyle/>
                    <a:p>
                      <a:r>
                        <a:rPr lang="sv-SE" sz="1800" dirty="0" smtClean="0"/>
                        <a:t>Nr 3 2min 5.00</a:t>
                      </a:r>
                    </a:p>
                    <a:p>
                      <a:r>
                        <a:rPr lang="sv-SE" sz="1800" dirty="0" smtClean="0"/>
                        <a:t>Mål 6.00</a:t>
                      </a:r>
                    </a:p>
                    <a:p>
                      <a:endParaRPr lang="sv-SE" sz="1800" dirty="0"/>
                    </a:p>
                  </a:txBody>
                  <a:tcPr marL="91456" marR="91456" marT="45743" marB="45743"/>
                </a:tc>
              </a:tr>
            </a:tbl>
          </a:graphicData>
        </a:graphic>
      </p:graphicFrame>
      <p:sp>
        <p:nvSpPr>
          <p:cNvPr id="13330" name="textruta 7"/>
          <p:cNvSpPr txBox="1">
            <a:spLocks noChangeArrowheads="1"/>
          </p:cNvSpPr>
          <p:nvPr/>
        </p:nvSpPr>
        <p:spPr bwMode="auto">
          <a:xfrm>
            <a:off x="1409700" y="1885950"/>
            <a:ext cx="5734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2400"/>
              <a:t>Undantag till denna tolkning finns:</a:t>
            </a:r>
          </a:p>
        </p:txBody>
      </p:sp>
      <p:graphicFrame>
        <p:nvGraphicFramePr>
          <p:cNvPr id="9" name="Tabell 8"/>
          <p:cNvGraphicFramePr>
            <a:graphicFrameLocks noGrp="1"/>
          </p:cNvGraphicFramePr>
          <p:nvPr/>
        </p:nvGraphicFramePr>
        <p:xfrm>
          <a:off x="4770438" y="2828925"/>
          <a:ext cx="4033837" cy="1285875"/>
        </p:xfrm>
        <a:graphic>
          <a:graphicData uri="http://schemas.openxmlformats.org/drawingml/2006/table">
            <a:tbl>
              <a:tblPr firstRow="1" bandRow="1">
                <a:tableStyleId>{5C22544A-7EE6-4342-B048-85BDC9FD1C3A}</a:tableStyleId>
              </a:tblPr>
              <a:tblGrid>
                <a:gridCol w="411545"/>
                <a:gridCol w="2010409"/>
                <a:gridCol w="1611883"/>
              </a:tblGrid>
              <a:tr h="371023">
                <a:tc>
                  <a:txBody>
                    <a:bodyPr/>
                    <a:lstStyle/>
                    <a:p>
                      <a:r>
                        <a:rPr lang="sv-SE" sz="1800" dirty="0" smtClean="0"/>
                        <a:t>2.</a:t>
                      </a:r>
                      <a:endParaRPr lang="sv-SE" sz="1800" dirty="0"/>
                    </a:p>
                  </a:txBody>
                  <a:tcPr marL="91454" marR="91454" marT="45743" marB="45743"/>
                </a:tc>
                <a:tc>
                  <a:txBody>
                    <a:bodyPr/>
                    <a:lstStyle/>
                    <a:p>
                      <a:r>
                        <a:rPr lang="sv-SE" sz="1800" dirty="0" smtClean="0"/>
                        <a:t>Lag A</a:t>
                      </a:r>
                      <a:endParaRPr lang="sv-SE" sz="1800" dirty="0"/>
                    </a:p>
                  </a:txBody>
                  <a:tcPr marL="91454" marR="91454" marT="45743" marB="45743"/>
                </a:tc>
                <a:tc>
                  <a:txBody>
                    <a:bodyPr/>
                    <a:lstStyle/>
                    <a:p>
                      <a:r>
                        <a:rPr lang="sv-SE" sz="1800" dirty="0" smtClean="0"/>
                        <a:t>Lag B</a:t>
                      </a:r>
                    </a:p>
                  </a:txBody>
                  <a:tcPr marL="91454" marR="91454" marT="45743" marB="45743"/>
                </a:tc>
              </a:tr>
              <a:tr h="914852">
                <a:tc>
                  <a:txBody>
                    <a:bodyPr/>
                    <a:lstStyle/>
                    <a:p>
                      <a:endParaRPr lang="sv-SE" sz="1800"/>
                    </a:p>
                  </a:txBody>
                  <a:tcPr marL="91454" marR="91454" marT="45743" marB="45743"/>
                </a:tc>
                <a:tc>
                  <a:txBody>
                    <a:bodyPr/>
                    <a:lstStyle/>
                    <a:p>
                      <a:r>
                        <a:rPr lang="nn-NO" sz="1800" dirty="0" smtClean="0"/>
                        <a:t>Nr 7 5+20 min 3.30</a:t>
                      </a:r>
                    </a:p>
                    <a:p>
                      <a:r>
                        <a:rPr lang="nn-NO" sz="1800" dirty="0" smtClean="0"/>
                        <a:t>Nr 9 2 min 4.00</a:t>
                      </a:r>
                    </a:p>
                    <a:p>
                      <a:endParaRPr lang="sv-SE" sz="1800" dirty="0"/>
                    </a:p>
                  </a:txBody>
                  <a:tcPr marL="91454" marR="91454" marT="45743" marB="45743"/>
                </a:tc>
                <a:tc>
                  <a:txBody>
                    <a:bodyPr/>
                    <a:lstStyle/>
                    <a:p>
                      <a:r>
                        <a:rPr lang="nn-NO" sz="1800" dirty="0" smtClean="0"/>
                        <a:t>Mål 5.00</a:t>
                      </a:r>
                      <a:endParaRPr lang="sv-SE" sz="1800" dirty="0" smtClean="0"/>
                    </a:p>
                  </a:txBody>
                  <a:tcPr marL="91454" marR="91454" marT="45743" marB="45743"/>
                </a:tc>
              </a:tr>
            </a:tbl>
          </a:graphicData>
        </a:graphic>
      </p:graphicFrame>
      <p:sp>
        <p:nvSpPr>
          <p:cNvPr id="13345" name="Underrubrik 5"/>
          <p:cNvSpPr txBox="1">
            <a:spLocks/>
          </p:cNvSpPr>
          <p:nvPr/>
        </p:nvSpPr>
        <p:spPr bwMode="auto">
          <a:xfrm>
            <a:off x="4667250" y="4267200"/>
            <a:ext cx="37909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2400"/>
              <a:t>Lag A nr 9 återvänder, eftersom ett större straff som avtjänas aldrig kan styrkas vid mål.</a:t>
            </a:r>
            <a:endParaRPr lang="sv-SE" altLang="sv-SE" sz="2200">
              <a:solidFill>
                <a:srgbClr val="000066"/>
              </a:solidFill>
              <a:cs typeface="Arial" charset="0"/>
            </a:endParaRPr>
          </a:p>
        </p:txBody>
      </p:sp>
      <p:sp>
        <p:nvSpPr>
          <p:cNvPr id="13346"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345"/>
                                        </p:tgtEl>
                                        <p:attrNameLst>
                                          <p:attrName>style.visibility</p:attrName>
                                        </p:attrNameLst>
                                      </p:cBhvr>
                                      <p:to>
                                        <p:strVal val="visible"/>
                                      </p:to>
                                    </p:set>
                                    <p:animEffect transition="in" filter="fade">
                                      <p:cBhvr>
                                        <p:cTn id="16" dur="500"/>
                                        <p:tgtEl>
                                          <p:spTgt spid="13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ubrik 4"/>
          <p:cNvSpPr>
            <a:spLocks noGrp="1"/>
          </p:cNvSpPr>
          <p:nvPr>
            <p:ph type="ctrTitle"/>
          </p:nvPr>
        </p:nvSpPr>
        <p:spPr bwMode="auto">
          <a:xfrm>
            <a:off x="685800" y="893763"/>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Bold" charset="0"/>
              </a:rPr>
              <a:t>FÖRST UT - FÖRST IN</a:t>
            </a:r>
          </a:p>
        </p:txBody>
      </p:sp>
      <p:sp>
        <p:nvSpPr>
          <p:cNvPr id="14339" name="Underrubrik 5"/>
          <p:cNvSpPr>
            <a:spLocks noGrp="1"/>
          </p:cNvSpPr>
          <p:nvPr>
            <p:ph type="subTitle" idx="1"/>
          </p:nvPr>
        </p:nvSpPr>
        <p:spPr bwMode="auto">
          <a:xfrm>
            <a:off x="1219200" y="1817688"/>
            <a:ext cx="5105400" cy="65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solidFill>
                  <a:schemeClr val="tx1"/>
                </a:solidFill>
                <a:latin typeface="Arial" charset="0"/>
                <a:cs typeface="Arial" charset="0"/>
              </a:rPr>
              <a:t>Undantag till denna tolkning finns:</a:t>
            </a:r>
          </a:p>
        </p:txBody>
      </p:sp>
      <p:graphicFrame>
        <p:nvGraphicFramePr>
          <p:cNvPr id="7" name="Tabell 6"/>
          <p:cNvGraphicFramePr>
            <a:graphicFrameLocks noGrp="1"/>
          </p:cNvGraphicFramePr>
          <p:nvPr/>
        </p:nvGraphicFramePr>
        <p:xfrm>
          <a:off x="400050" y="3086100"/>
          <a:ext cx="3125788" cy="1285875"/>
        </p:xfrm>
        <a:graphic>
          <a:graphicData uri="http://schemas.openxmlformats.org/drawingml/2006/table">
            <a:tbl>
              <a:tblPr firstRow="1" bandRow="1">
                <a:tableStyleId>{5C22544A-7EE6-4342-B048-85BDC9FD1C3A}</a:tableStyleId>
              </a:tblPr>
              <a:tblGrid>
                <a:gridCol w="411564"/>
                <a:gridCol w="1664356"/>
                <a:gridCol w="1049868"/>
              </a:tblGrid>
              <a:tr h="371023">
                <a:tc>
                  <a:txBody>
                    <a:bodyPr/>
                    <a:lstStyle/>
                    <a:p>
                      <a:r>
                        <a:rPr lang="sv-SE" sz="1800" dirty="0" smtClean="0"/>
                        <a:t>3.</a:t>
                      </a:r>
                      <a:endParaRPr lang="sv-SE" sz="1800" dirty="0"/>
                    </a:p>
                  </a:txBody>
                  <a:tcPr marL="91459" marR="91459" marT="45743" marB="45743"/>
                </a:tc>
                <a:tc>
                  <a:txBody>
                    <a:bodyPr/>
                    <a:lstStyle/>
                    <a:p>
                      <a:r>
                        <a:rPr lang="sv-SE" sz="1800" dirty="0" smtClean="0"/>
                        <a:t>Lag A</a:t>
                      </a:r>
                      <a:endParaRPr lang="sv-SE" sz="1800" dirty="0"/>
                    </a:p>
                  </a:txBody>
                  <a:tcPr marL="91459" marR="91459" marT="45743" marB="45743"/>
                </a:tc>
                <a:tc>
                  <a:txBody>
                    <a:bodyPr/>
                    <a:lstStyle/>
                    <a:p>
                      <a:r>
                        <a:rPr lang="sv-SE" sz="1800" dirty="0" smtClean="0"/>
                        <a:t>Lag B</a:t>
                      </a:r>
                    </a:p>
                  </a:txBody>
                  <a:tcPr marL="91459" marR="91459" marT="45743" marB="45743"/>
                </a:tc>
              </a:tr>
              <a:tr h="914852">
                <a:tc>
                  <a:txBody>
                    <a:bodyPr/>
                    <a:lstStyle/>
                    <a:p>
                      <a:endParaRPr lang="sv-SE" sz="1800"/>
                    </a:p>
                  </a:txBody>
                  <a:tcPr marL="91459" marR="91459" marT="45743" marB="45743"/>
                </a:tc>
                <a:tc>
                  <a:txBody>
                    <a:bodyPr/>
                    <a:lstStyle/>
                    <a:p>
                      <a:r>
                        <a:rPr lang="nn-NO" sz="1800" dirty="0" smtClean="0"/>
                        <a:t>Nr 6 2 min 7.00</a:t>
                      </a:r>
                    </a:p>
                    <a:p>
                      <a:r>
                        <a:rPr lang="nn-NO" sz="1800" dirty="0" smtClean="0"/>
                        <a:t>Nr 7 2 min 7.00</a:t>
                      </a:r>
                    </a:p>
                    <a:p>
                      <a:endParaRPr lang="sv-SE" sz="1800" dirty="0"/>
                    </a:p>
                  </a:txBody>
                  <a:tcPr marL="91459" marR="91459" marT="45743" marB="45743"/>
                </a:tc>
                <a:tc>
                  <a:txBody>
                    <a:bodyPr/>
                    <a:lstStyle/>
                    <a:p>
                      <a:r>
                        <a:rPr lang="nn-NO" sz="1800" dirty="0" smtClean="0"/>
                        <a:t>Mål 8.00</a:t>
                      </a:r>
                      <a:endParaRPr lang="sv-SE" sz="1800" dirty="0" smtClean="0"/>
                    </a:p>
                  </a:txBody>
                  <a:tcPr marL="91459" marR="91459" marT="45743" marB="45743"/>
                </a:tc>
              </a:tr>
            </a:tbl>
          </a:graphicData>
        </a:graphic>
      </p:graphicFrame>
      <p:graphicFrame>
        <p:nvGraphicFramePr>
          <p:cNvPr id="8" name="Tabell 7"/>
          <p:cNvGraphicFramePr>
            <a:graphicFrameLocks noGrp="1"/>
          </p:cNvGraphicFramePr>
          <p:nvPr/>
        </p:nvGraphicFramePr>
        <p:xfrm>
          <a:off x="4770438" y="3086100"/>
          <a:ext cx="4033837" cy="1011238"/>
        </p:xfrm>
        <a:graphic>
          <a:graphicData uri="http://schemas.openxmlformats.org/drawingml/2006/table">
            <a:tbl>
              <a:tblPr firstRow="1" bandRow="1">
                <a:tableStyleId>{5C22544A-7EE6-4342-B048-85BDC9FD1C3A}</a:tableStyleId>
              </a:tblPr>
              <a:tblGrid>
                <a:gridCol w="411545"/>
                <a:gridCol w="2010409"/>
                <a:gridCol w="1611883"/>
              </a:tblGrid>
              <a:tr h="370957">
                <a:tc>
                  <a:txBody>
                    <a:bodyPr/>
                    <a:lstStyle/>
                    <a:p>
                      <a:r>
                        <a:rPr lang="sv-SE" sz="1800" dirty="0" smtClean="0"/>
                        <a:t>4.</a:t>
                      </a:r>
                      <a:endParaRPr lang="sv-SE" sz="1800" dirty="0"/>
                    </a:p>
                  </a:txBody>
                  <a:tcPr marL="91454" marR="91454" marT="45734" marB="45734"/>
                </a:tc>
                <a:tc>
                  <a:txBody>
                    <a:bodyPr/>
                    <a:lstStyle/>
                    <a:p>
                      <a:r>
                        <a:rPr lang="sv-SE" sz="1800" dirty="0" smtClean="0"/>
                        <a:t>Lag A</a:t>
                      </a:r>
                      <a:endParaRPr lang="sv-SE" sz="1800" dirty="0"/>
                    </a:p>
                  </a:txBody>
                  <a:tcPr marL="91454" marR="91454" marT="45734" marB="45734"/>
                </a:tc>
                <a:tc>
                  <a:txBody>
                    <a:bodyPr/>
                    <a:lstStyle/>
                    <a:p>
                      <a:r>
                        <a:rPr lang="sv-SE" sz="1800" dirty="0" smtClean="0"/>
                        <a:t>Lag B</a:t>
                      </a:r>
                    </a:p>
                  </a:txBody>
                  <a:tcPr marL="91454" marR="91454" marT="45734" marB="45734"/>
                </a:tc>
              </a:tr>
              <a:tr h="640281">
                <a:tc>
                  <a:txBody>
                    <a:bodyPr/>
                    <a:lstStyle/>
                    <a:p>
                      <a:endParaRPr lang="sv-SE" sz="1800"/>
                    </a:p>
                  </a:txBody>
                  <a:tcPr marL="91454" marR="91454" marT="45734" marB="457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800" dirty="0" smtClean="0"/>
                        <a:t>Nr 24 2+2 min 3.45</a:t>
                      </a:r>
                    </a:p>
                    <a:p>
                      <a:endParaRPr lang="nn-NO" sz="1800" dirty="0" smtClean="0"/>
                    </a:p>
                  </a:txBody>
                  <a:tcPr marL="91454" marR="91454" marT="45734" marB="45734"/>
                </a:tc>
                <a:tc>
                  <a:txBody>
                    <a:bodyPr/>
                    <a:lstStyle/>
                    <a:p>
                      <a:r>
                        <a:rPr lang="nn-NO" sz="1800" dirty="0" smtClean="0"/>
                        <a:t>Mål 5.00</a:t>
                      </a:r>
                      <a:endParaRPr lang="sv-SE" sz="1800" dirty="0" smtClean="0"/>
                    </a:p>
                  </a:txBody>
                  <a:tcPr marL="91454" marR="91454" marT="45734" marB="45734"/>
                </a:tc>
              </a:tr>
            </a:tbl>
          </a:graphicData>
        </a:graphic>
      </p:graphicFrame>
      <p:sp>
        <p:nvSpPr>
          <p:cNvPr id="14368" name="textruta 8"/>
          <p:cNvSpPr txBox="1">
            <a:spLocks noChangeArrowheads="1"/>
          </p:cNvSpPr>
          <p:nvPr/>
        </p:nvSpPr>
        <p:spPr bwMode="auto">
          <a:xfrm>
            <a:off x="0" y="4667250"/>
            <a:ext cx="3771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a:t>En av de båda spelarna återvänder. Lagkaptenen i lag A bestämmer vem som  får komma ut.</a:t>
            </a:r>
          </a:p>
        </p:txBody>
      </p:sp>
      <p:sp>
        <p:nvSpPr>
          <p:cNvPr id="14369" name="textruta 9"/>
          <p:cNvSpPr txBox="1">
            <a:spLocks noChangeArrowheads="1"/>
          </p:cNvSpPr>
          <p:nvPr/>
        </p:nvSpPr>
        <p:spPr bwMode="auto">
          <a:xfrm>
            <a:off x="4770438" y="4667250"/>
            <a:ext cx="3771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a:t>Spelarens första mindre straff upphör. Hans andra mindre straff påbörjas följaktligen tiden 5.00.</a:t>
            </a:r>
          </a:p>
        </p:txBody>
      </p:sp>
      <p:sp>
        <p:nvSpPr>
          <p:cNvPr id="14370"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8" grpId="0"/>
      <p:bldP spid="143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4"/>
          <p:cNvSpPr>
            <a:spLocks noGrp="1"/>
          </p:cNvSpPr>
          <p:nvPr>
            <p:ph type="ctrTitle"/>
          </p:nvPr>
        </p:nvSpPr>
        <p:spPr bwMode="auto">
          <a:xfrm>
            <a:off x="685800" y="893763"/>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Bold" charset="0"/>
              </a:rPr>
              <a:t>Kvittning</a:t>
            </a:r>
          </a:p>
        </p:txBody>
      </p:sp>
      <p:sp>
        <p:nvSpPr>
          <p:cNvPr id="15363" name="Underrubrik 6"/>
          <p:cNvSpPr>
            <a:spLocks noGrp="1"/>
          </p:cNvSpPr>
          <p:nvPr>
            <p:ph type="subTitle" idx="1"/>
          </p:nvPr>
        </p:nvSpPr>
        <p:spPr bwMode="auto">
          <a:xfrm>
            <a:off x="685800" y="1817688"/>
            <a:ext cx="7772400" cy="4068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solidFill>
                  <a:schemeClr val="tx1"/>
                </a:solidFill>
                <a:latin typeface="Arial" charset="0"/>
                <a:cs typeface="Arial" charset="0"/>
              </a:rPr>
              <a:t>Syftet med kvittningsregeln är att lagen ska spela med så många spelare som möjligt på isen.</a:t>
            </a:r>
          </a:p>
          <a:p>
            <a:endParaRPr lang="sv-SE" altLang="sv-SE" smtClean="0">
              <a:solidFill>
                <a:schemeClr val="tx1"/>
              </a:solidFill>
              <a:latin typeface="Arial" charset="0"/>
              <a:cs typeface="Arial" charset="0"/>
            </a:endParaRPr>
          </a:p>
          <a:p>
            <a:r>
              <a:rPr lang="sv-SE" altLang="sv-SE" smtClean="0">
                <a:solidFill>
                  <a:schemeClr val="tx1"/>
                </a:solidFill>
                <a:latin typeface="Arial" charset="0"/>
                <a:cs typeface="Arial" charset="0"/>
              </a:rPr>
              <a:t>Kvittade utvisningar ska inte visas på klockan. </a:t>
            </a:r>
            <a:br>
              <a:rPr lang="sv-SE" altLang="sv-SE" smtClean="0">
                <a:solidFill>
                  <a:schemeClr val="tx1"/>
                </a:solidFill>
                <a:latin typeface="Arial" charset="0"/>
                <a:cs typeface="Arial" charset="0"/>
              </a:rPr>
            </a:br>
            <a:endParaRPr lang="sv-SE" altLang="sv-SE" smtClean="0">
              <a:solidFill>
                <a:schemeClr val="tx1"/>
              </a:solidFill>
              <a:latin typeface="Arial" charset="0"/>
              <a:cs typeface="Arial" charset="0"/>
            </a:endParaRPr>
          </a:p>
          <a:p>
            <a:r>
              <a:rPr lang="sv-SE" altLang="sv-SE" smtClean="0">
                <a:solidFill>
                  <a:schemeClr val="tx1"/>
                </a:solidFill>
                <a:latin typeface="Arial" charset="0"/>
                <a:cs typeface="Arial" charset="0"/>
              </a:rPr>
              <a:t>Då utvisningstiden på en kvittad utvisning tar slut ska spelaren tillåtas återinträda i spelet vid första avblåsning.</a:t>
            </a:r>
          </a:p>
        </p:txBody>
      </p:sp>
      <p:sp>
        <p:nvSpPr>
          <p:cNvPr id="15364"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4"/>
          <p:cNvSpPr>
            <a:spLocks noGrp="1"/>
          </p:cNvSpPr>
          <p:nvPr>
            <p:ph type="ctrTitle"/>
          </p:nvPr>
        </p:nvSpPr>
        <p:spPr bwMode="auto">
          <a:xfrm>
            <a:off x="685800" y="893763"/>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Bold" charset="0"/>
              </a:rPr>
              <a:t>Kvittning</a:t>
            </a:r>
          </a:p>
        </p:txBody>
      </p:sp>
      <p:sp>
        <p:nvSpPr>
          <p:cNvPr id="17411" name="Underrubrik 6"/>
          <p:cNvSpPr>
            <a:spLocks noGrp="1"/>
          </p:cNvSpPr>
          <p:nvPr>
            <p:ph type="subTitle" idx="1"/>
          </p:nvPr>
        </p:nvSpPr>
        <p:spPr bwMode="auto">
          <a:xfrm>
            <a:off x="685800" y="1570038"/>
            <a:ext cx="7772400" cy="5002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b="1" smtClean="0">
                <a:solidFill>
                  <a:schemeClr val="tx1"/>
                </a:solidFill>
                <a:latin typeface="Arial" charset="0"/>
                <a:cs typeface="Arial" charset="0"/>
              </a:rPr>
              <a:t>Grundregler kvittning</a:t>
            </a:r>
          </a:p>
          <a:p>
            <a:r>
              <a:rPr lang="sv-SE" altLang="sv-SE" smtClean="0">
                <a:solidFill>
                  <a:schemeClr val="tx1"/>
                </a:solidFill>
                <a:latin typeface="Arial" charset="0"/>
                <a:cs typeface="Arial" charset="0"/>
              </a:rPr>
              <a:t>1. Kvitta så många straff som möjligt.</a:t>
            </a:r>
          </a:p>
          <a:p>
            <a:r>
              <a:rPr lang="sv-SE" altLang="sv-SE" smtClean="0">
                <a:solidFill>
                  <a:schemeClr val="tx1"/>
                </a:solidFill>
                <a:latin typeface="Arial" charset="0"/>
                <a:cs typeface="Arial" charset="0"/>
              </a:rPr>
              <a:t>2. Kvitta straff så att så många spelare som möjligt finns på isen.</a:t>
            </a:r>
          </a:p>
          <a:p>
            <a:r>
              <a:rPr lang="sv-SE" altLang="sv-SE" smtClean="0">
                <a:solidFill>
                  <a:schemeClr val="tx1"/>
                </a:solidFill>
                <a:latin typeface="Arial" charset="0"/>
                <a:cs typeface="Arial" charset="0"/>
              </a:rPr>
              <a:t>3. Kvitta straff så att ersättare på utvisningsbänken undviks.</a:t>
            </a:r>
          </a:p>
          <a:p>
            <a:endParaRPr lang="sv-SE" altLang="sv-SE" b="1" smtClean="0">
              <a:solidFill>
                <a:schemeClr val="tx1"/>
              </a:solidFill>
              <a:latin typeface="Arial" charset="0"/>
              <a:cs typeface="Arial" charset="0"/>
            </a:endParaRPr>
          </a:p>
          <a:p>
            <a:r>
              <a:rPr lang="sv-SE" altLang="sv-SE" b="1" smtClean="0">
                <a:solidFill>
                  <a:schemeClr val="tx1"/>
                </a:solidFill>
                <a:latin typeface="Arial" charset="0"/>
                <a:cs typeface="Arial" charset="0"/>
              </a:rPr>
              <a:t>Undantag</a:t>
            </a:r>
          </a:p>
          <a:p>
            <a:r>
              <a:rPr lang="sv-SE" altLang="sv-SE" smtClean="0">
                <a:solidFill>
                  <a:schemeClr val="tx1"/>
                </a:solidFill>
                <a:latin typeface="Arial" charset="0"/>
                <a:cs typeface="Arial" charset="0"/>
              </a:rPr>
              <a:t>Spel 5 mot 5. En spelare i respektive lag ådöms ett Mindre straff/Lagstraff. Lagen ska då spela 4 mot 4. </a:t>
            </a:r>
          </a:p>
        </p:txBody>
      </p:sp>
      <p:sp>
        <p:nvSpPr>
          <p:cNvPr id="16388"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4"/>
          <p:cNvSpPr>
            <a:spLocks noGrp="1"/>
          </p:cNvSpPr>
          <p:nvPr>
            <p:ph type="ctrTitle"/>
          </p:nvPr>
        </p:nvSpPr>
        <p:spPr bwMode="auto">
          <a:xfrm>
            <a:off x="685800" y="893763"/>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Bold" charset="0"/>
              </a:rPr>
              <a:t>Kvittning</a:t>
            </a:r>
          </a:p>
        </p:txBody>
      </p:sp>
      <p:sp>
        <p:nvSpPr>
          <p:cNvPr id="17411" name="Underrubrik 6"/>
          <p:cNvSpPr>
            <a:spLocks noGrp="1"/>
          </p:cNvSpPr>
          <p:nvPr>
            <p:ph type="subTitle" idx="1"/>
          </p:nvPr>
        </p:nvSpPr>
        <p:spPr bwMode="auto">
          <a:xfrm>
            <a:off x="685800" y="1570038"/>
            <a:ext cx="7772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n-NO" altLang="sv-SE" sz="2000" smtClean="0">
              <a:latin typeface="Arial" charset="0"/>
              <a:cs typeface="Arial" charset="0"/>
            </a:endParaRPr>
          </a:p>
          <a:p>
            <a:endParaRPr lang="sv-SE" altLang="sv-SE" sz="2000" smtClean="0">
              <a:latin typeface="Arial" charset="0"/>
              <a:cs typeface="Arial" charset="0"/>
            </a:endParaRPr>
          </a:p>
          <a:p>
            <a:endParaRPr lang="sv-SE" altLang="sv-SE" sz="2000" smtClean="0">
              <a:latin typeface="Arial" charset="0"/>
              <a:cs typeface="Arial" charset="0"/>
            </a:endParaRPr>
          </a:p>
          <a:p>
            <a:r>
              <a:rPr lang="sv-SE" altLang="sv-SE" sz="2000" smtClean="0">
                <a:solidFill>
                  <a:schemeClr val="tx1"/>
                </a:solidFill>
                <a:latin typeface="Arial" charset="0"/>
                <a:cs typeface="Arial" charset="0"/>
              </a:rPr>
              <a:t>Lag A nr 7 och lag B nr 8 kvittas. Fortsatt spel 4 mot 5. Lag A nr 7 och lag B nr 8 återvänder i första spelstopp tiden 7.00 eller senare.</a:t>
            </a:r>
          </a:p>
          <a:p>
            <a:endParaRPr lang="nn-NO" altLang="sv-SE" sz="2000" smtClean="0">
              <a:latin typeface="Arial" charset="0"/>
              <a:cs typeface="Arial" charset="0"/>
            </a:endParaRPr>
          </a:p>
          <a:p>
            <a:endParaRPr lang="nn-NO" altLang="sv-SE" sz="2000" smtClean="0">
              <a:latin typeface="Arial" charset="0"/>
              <a:cs typeface="Arial" charset="0"/>
            </a:endParaRPr>
          </a:p>
          <a:p>
            <a:endParaRPr lang="nn-NO" altLang="sv-SE" sz="2000" smtClean="0">
              <a:latin typeface="Arial" charset="0"/>
              <a:cs typeface="Arial" charset="0"/>
            </a:endParaRPr>
          </a:p>
          <a:p>
            <a:endParaRPr lang="nn-NO" altLang="sv-SE" sz="2000" smtClean="0">
              <a:latin typeface="Arial" charset="0"/>
              <a:cs typeface="Arial" charset="0"/>
            </a:endParaRPr>
          </a:p>
          <a:p>
            <a:endParaRPr lang="nn-NO" altLang="sv-SE" sz="2000" smtClean="0">
              <a:latin typeface="Arial" charset="0"/>
              <a:cs typeface="Arial" charset="0"/>
            </a:endParaRPr>
          </a:p>
          <a:p>
            <a:r>
              <a:rPr lang="sv-SE" altLang="sv-SE" sz="2000" smtClean="0">
                <a:solidFill>
                  <a:schemeClr val="tx1"/>
                </a:solidFill>
                <a:latin typeface="Arial" charset="0"/>
                <a:cs typeface="Arial" charset="0"/>
              </a:rPr>
              <a:t>Utvisningarna tiden 3.00 kvittas inte (undantaget gäller). Utvisningarna tiden 3.30 kvittas. Fortsatt spel 4 mot 4. Kvittningsregelns undantag gäller endast vid spel 5 mot 5.</a:t>
            </a:r>
          </a:p>
        </p:txBody>
      </p:sp>
      <p:graphicFrame>
        <p:nvGraphicFramePr>
          <p:cNvPr id="4" name="Tabell 3"/>
          <p:cNvGraphicFramePr>
            <a:graphicFrameLocks noGrp="1"/>
          </p:cNvGraphicFramePr>
          <p:nvPr/>
        </p:nvGraphicFramePr>
        <p:xfrm>
          <a:off x="361950" y="1570038"/>
          <a:ext cx="3740150" cy="1011237"/>
        </p:xfrm>
        <a:graphic>
          <a:graphicData uri="http://schemas.openxmlformats.org/drawingml/2006/table">
            <a:tbl>
              <a:tblPr firstRow="1" bandRow="1">
                <a:tableStyleId>{5C22544A-7EE6-4342-B048-85BDC9FD1C3A}</a:tableStyleId>
              </a:tblPr>
              <a:tblGrid>
                <a:gridCol w="411550"/>
                <a:gridCol w="1664300"/>
                <a:gridCol w="1664300"/>
              </a:tblGrid>
              <a:tr h="370956">
                <a:tc>
                  <a:txBody>
                    <a:bodyPr/>
                    <a:lstStyle/>
                    <a:p>
                      <a:r>
                        <a:rPr lang="sv-SE" sz="1800" dirty="0" smtClean="0"/>
                        <a:t>1.</a:t>
                      </a:r>
                      <a:endParaRPr lang="sv-SE" sz="1800" dirty="0"/>
                    </a:p>
                  </a:txBody>
                  <a:tcPr marL="91456" marR="91456" marT="45734" marB="45734"/>
                </a:tc>
                <a:tc>
                  <a:txBody>
                    <a:bodyPr/>
                    <a:lstStyle/>
                    <a:p>
                      <a:r>
                        <a:rPr lang="sv-SE" sz="1800" dirty="0" smtClean="0"/>
                        <a:t>Lag A</a:t>
                      </a:r>
                      <a:endParaRPr lang="sv-SE" sz="1800" dirty="0"/>
                    </a:p>
                  </a:txBody>
                  <a:tcPr marL="91456" marR="91456" marT="45734" marB="45734"/>
                </a:tc>
                <a:tc>
                  <a:txBody>
                    <a:bodyPr/>
                    <a:lstStyle/>
                    <a:p>
                      <a:r>
                        <a:rPr lang="sv-SE" sz="1800" dirty="0" smtClean="0"/>
                        <a:t>Lag B</a:t>
                      </a:r>
                      <a:endParaRPr lang="sv-SE" sz="1800" dirty="0"/>
                    </a:p>
                  </a:txBody>
                  <a:tcPr marL="91456" marR="91456" marT="45734" marB="45734"/>
                </a:tc>
              </a:tr>
              <a:tr h="640281">
                <a:tc>
                  <a:txBody>
                    <a:bodyPr/>
                    <a:lstStyle/>
                    <a:p>
                      <a:endParaRPr lang="sv-SE" sz="1800"/>
                    </a:p>
                  </a:txBody>
                  <a:tcPr marL="91456" marR="91456" marT="45734" marB="457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800" dirty="0" smtClean="0"/>
                        <a:t>Nr 6 2 min 4.00</a:t>
                      </a:r>
                    </a:p>
                    <a:p>
                      <a:r>
                        <a:rPr lang="nn-NO" sz="1800" dirty="0" smtClean="0"/>
                        <a:t>Nr 7 2 min 5.00</a:t>
                      </a:r>
                      <a:endParaRPr lang="sv-SE" sz="1800" dirty="0"/>
                    </a:p>
                  </a:txBody>
                  <a:tcPr marL="91456" marR="91456" marT="45734" marB="45734"/>
                </a:tc>
                <a:tc>
                  <a:txBody>
                    <a:bodyPr/>
                    <a:lstStyle/>
                    <a:p>
                      <a:r>
                        <a:rPr lang="nn-NO" sz="1800" dirty="0" smtClean="0"/>
                        <a:t>Nr 8 2 min 5.00</a:t>
                      </a:r>
                      <a:endParaRPr lang="sv-SE" sz="1800" dirty="0"/>
                    </a:p>
                  </a:txBody>
                  <a:tcPr marL="91456" marR="91456" marT="45734" marB="45734"/>
                </a:tc>
              </a:tr>
            </a:tbl>
          </a:graphicData>
        </a:graphic>
      </p:graphicFrame>
      <p:graphicFrame>
        <p:nvGraphicFramePr>
          <p:cNvPr id="6" name="Tabell 5"/>
          <p:cNvGraphicFramePr>
            <a:graphicFrameLocks noGrp="1"/>
          </p:cNvGraphicFramePr>
          <p:nvPr/>
        </p:nvGraphicFramePr>
        <p:xfrm>
          <a:off x="361950" y="3867150"/>
          <a:ext cx="3740150" cy="1279525"/>
        </p:xfrm>
        <a:graphic>
          <a:graphicData uri="http://schemas.openxmlformats.org/drawingml/2006/table">
            <a:tbl>
              <a:tblPr firstRow="1" bandRow="1">
                <a:tableStyleId>{5C22544A-7EE6-4342-B048-85BDC9FD1C3A}</a:tableStyleId>
              </a:tblPr>
              <a:tblGrid>
                <a:gridCol w="411550"/>
                <a:gridCol w="1664300"/>
                <a:gridCol w="1664300"/>
              </a:tblGrid>
              <a:tr h="365506">
                <a:tc>
                  <a:txBody>
                    <a:bodyPr/>
                    <a:lstStyle/>
                    <a:p>
                      <a:r>
                        <a:rPr lang="sv-SE" sz="1800" dirty="0" smtClean="0"/>
                        <a:t>2.</a:t>
                      </a:r>
                      <a:endParaRPr lang="sv-SE" sz="1800" dirty="0"/>
                    </a:p>
                  </a:txBody>
                  <a:tcPr marL="91456" marR="91456" marT="45624" marB="45624"/>
                </a:tc>
                <a:tc>
                  <a:txBody>
                    <a:bodyPr/>
                    <a:lstStyle/>
                    <a:p>
                      <a:r>
                        <a:rPr lang="sv-SE" sz="1800" dirty="0" smtClean="0"/>
                        <a:t>Lag A</a:t>
                      </a:r>
                      <a:endParaRPr lang="sv-SE" sz="1800" dirty="0"/>
                    </a:p>
                  </a:txBody>
                  <a:tcPr marL="91456" marR="91456" marT="45624" marB="45624"/>
                </a:tc>
                <a:tc>
                  <a:txBody>
                    <a:bodyPr/>
                    <a:lstStyle/>
                    <a:p>
                      <a:r>
                        <a:rPr lang="sv-SE" sz="1800" dirty="0" smtClean="0"/>
                        <a:t>Lag B</a:t>
                      </a:r>
                      <a:endParaRPr lang="sv-SE" sz="1800" dirty="0"/>
                    </a:p>
                  </a:txBody>
                  <a:tcPr marL="91456" marR="91456" marT="45624" marB="45624"/>
                </a:tc>
              </a:tr>
              <a:tr h="914019">
                <a:tc>
                  <a:txBody>
                    <a:bodyPr/>
                    <a:lstStyle/>
                    <a:p>
                      <a:endParaRPr lang="sv-SE" sz="1800"/>
                    </a:p>
                  </a:txBody>
                  <a:tcPr marL="91456" marR="91456" marT="45624" marB="45624"/>
                </a:tc>
                <a:tc>
                  <a:txBody>
                    <a:bodyPr/>
                    <a:lstStyle/>
                    <a:p>
                      <a:r>
                        <a:rPr lang="nn-NO" sz="1800" dirty="0" smtClean="0"/>
                        <a:t>Nr 3 2 min 3.00</a:t>
                      </a:r>
                      <a:r>
                        <a:rPr lang="nn-NO" sz="1800" baseline="0" dirty="0" smtClean="0"/>
                        <a:t> </a:t>
                      </a:r>
                      <a:r>
                        <a:rPr lang="nn-NO" sz="1800" dirty="0" smtClean="0"/>
                        <a:t>Nr 5 2 min 3.30</a:t>
                      </a:r>
                      <a:endParaRPr lang="sv-SE" sz="1800" dirty="0"/>
                    </a:p>
                  </a:txBody>
                  <a:tcPr marL="91456" marR="91456" marT="45624" marB="45624"/>
                </a:tc>
                <a:tc>
                  <a:txBody>
                    <a:bodyPr/>
                    <a:lstStyle/>
                    <a:p>
                      <a:r>
                        <a:rPr lang="nn-NO" sz="1800" dirty="0" smtClean="0"/>
                        <a:t>Nr 4 2 min 3.00</a:t>
                      </a:r>
                    </a:p>
                    <a:p>
                      <a:r>
                        <a:rPr lang="nn-NO" sz="1800" dirty="0" smtClean="0"/>
                        <a:t>Nr 6 2 min 3.30</a:t>
                      </a:r>
                    </a:p>
                    <a:p>
                      <a:endParaRPr lang="sv-SE" sz="1800" dirty="0"/>
                    </a:p>
                  </a:txBody>
                  <a:tcPr marL="91456" marR="91456" marT="45624" marB="45624"/>
                </a:tc>
              </a:tr>
            </a:tbl>
          </a:graphicData>
        </a:graphic>
      </p:graphicFrame>
      <p:sp>
        <p:nvSpPr>
          <p:cNvPr id="17440" name="textruta 7"/>
          <p:cNvSpPr txBox="1">
            <a:spLocks noChangeArrowheads="1"/>
          </p:cNvSpPr>
          <p:nvPr/>
        </p:nvSpPr>
        <p:spPr bwMode="auto">
          <a:xfrm>
            <a:off x="685800" y="893763"/>
            <a:ext cx="3416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2400" b="1">
                <a:solidFill>
                  <a:srgbClr val="000066"/>
                </a:solidFill>
              </a:rPr>
              <a:t>Exempel </a:t>
            </a:r>
          </a:p>
        </p:txBody>
      </p:sp>
      <p:sp>
        <p:nvSpPr>
          <p:cNvPr id="17441"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cxnSp>
        <p:nvCxnSpPr>
          <p:cNvPr id="3" name="Rak 2"/>
          <p:cNvCxnSpPr/>
          <p:nvPr/>
        </p:nvCxnSpPr>
        <p:spPr>
          <a:xfrm flipV="1">
            <a:off x="1122363" y="2286000"/>
            <a:ext cx="409575"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Rak 9"/>
          <p:cNvCxnSpPr/>
          <p:nvPr/>
        </p:nvCxnSpPr>
        <p:spPr>
          <a:xfrm flipV="1">
            <a:off x="2844800" y="1990725"/>
            <a:ext cx="409575"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Rak 10"/>
          <p:cNvCxnSpPr/>
          <p:nvPr/>
        </p:nvCxnSpPr>
        <p:spPr>
          <a:xfrm flipV="1">
            <a:off x="1157288" y="4564063"/>
            <a:ext cx="409575"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Rak 11"/>
          <p:cNvCxnSpPr/>
          <p:nvPr/>
        </p:nvCxnSpPr>
        <p:spPr>
          <a:xfrm flipV="1">
            <a:off x="2832100" y="4564063"/>
            <a:ext cx="409575"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4"/>
          <p:cNvSpPr>
            <a:spLocks noGrp="1"/>
          </p:cNvSpPr>
          <p:nvPr>
            <p:ph type="ctrTitle"/>
          </p:nvPr>
        </p:nvSpPr>
        <p:spPr bwMode="auto">
          <a:xfrm>
            <a:off x="685800" y="893763"/>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Bold" charset="0"/>
              </a:rPr>
              <a:t>Kvittning</a:t>
            </a:r>
          </a:p>
        </p:txBody>
      </p:sp>
      <p:sp>
        <p:nvSpPr>
          <p:cNvPr id="18435" name="Underrubrik 6"/>
          <p:cNvSpPr>
            <a:spLocks noGrp="1"/>
          </p:cNvSpPr>
          <p:nvPr>
            <p:ph type="subTitle" idx="1"/>
          </p:nvPr>
        </p:nvSpPr>
        <p:spPr bwMode="auto">
          <a:xfrm>
            <a:off x="685800" y="1570038"/>
            <a:ext cx="7772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n-NO" altLang="sv-SE" sz="2000" smtClean="0">
              <a:latin typeface="Arial" charset="0"/>
              <a:cs typeface="Arial" charset="0"/>
            </a:endParaRPr>
          </a:p>
          <a:p>
            <a:endParaRPr lang="sv-SE" altLang="sv-SE" sz="2000" smtClean="0">
              <a:latin typeface="Arial" charset="0"/>
              <a:cs typeface="Arial" charset="0"/>
            </a:endParaRPr>
          </a:p>
          <a:p>
            <a:r>
              <a:rPr lang="sv-SE" altLang="sv-SE" sz="2000" smtClean="0">
                <a:solidFill>
                  <a:schemeClr val="tx1"/>
                </a:solidFill>
                <a:latin typeface="Arial" charset="0"/>
                <a:cs typeface="Arial" charset="0"/>
              </a:rPr>
              <a:t>Lag A nr 4:s ena utvisning kvittas mot lag B nr 5. Spel 4 mot 5. En ersättare måste sitta av det mindre straff som inte kvittats. Lag A nr 4 återvänder i första spelstopp 2 min efter att det första straffet tagit slut. Lag B nr 5 återvänder i första spelstopp 9.50 eller senare.</a:t>
            </a:r>
          </a:p>
          <a:p>
            <a:endParaRPr lang="sv-SE" altLang="sv-SE" sz="2000" smtClean="0">
              <a:solidFill>
                <a:schemeClr val="tx1"/>
              </a:solidFill>
              <a:latin typeface="Arial" charset="0"/>
              <a:cs typeface="Arial" charset="0"/>
            </a:endParaRPr>
          </a:p>
          <a:p>
            <a:endParaRPr lang="sv-SE" altLang="sv-SE" sz="2000" smtClean="0">
              <a:solidFill>
                <a:schemeClr val="tx1"/>
              </a:solidFill>
              <a:latin typeface="Arial" charset="0"/>
              <a:cs typeface="Arial" charset="0"/>
            </a:endParaRPr>
          </a:p>
          <a:p>
            <a:endParaRPr lang="sv-SE" altLang="sv-SE" sz="2000" smtClean="0">
              <a:solidFill>
                <a:schemeClr val="tx1"/>
              </a:solidFill>
              <a:latin typeface="Arial" charset="0"/>
              <a:cs typeface="Arial" charset="0"/>
            </a:endParaRPr>
          </a:p>
          <a:p>
            <a:endParaRPr lang="sv-SE" altLang="sv-SE" sz="2000" smtClean="0">
              <a:solidFill>
                <a:schemeClr val="tx1"/>
              </a:solidFill>
              <a:latin typeface="Arial" charset="0"/>
              <a:cs typeface="Arial" charset="0"/>
            </a:endParaRPr>
          </a:p>
          <a:p>
            <a:r>
              <a:rPr lang="sv-SE" altLang="sv-SE" sz="2000" smtClean="0">
                <a:solidFill>
                  <a:schemeClr val="tx1"/>
                </a:solidFill>
                <a:latin typeface="Arial" charset="0"/>
                <a:cs typeface="Arial" charset="0"/>
              </a:rPr>
              <a:t>Ingen kvittning. Spel 4 mot 4, undantaget gäller. En ersättare i lag A avtjänar nr 7:s mindre straff. Lag A nr 7 återvänder vid första spelstopp tidigast 10min efter hans mindre straff avtjänats.</a:t>
            </a:r>
          </a:p>
          <a:p>
            <a:endParaRPr lang="sv-SE" altLang="sv-SE" sz="2000" smtClean="0">
              <a:solidFill>
                <a:schemeClr val="tx1"/>
              </a:solidFill>
              <a:latin typeface="Arial" charset="0"/>
              <a:cs typeface="Arial" charset="0"/>
            </a:endParaRPr>
          </a:p>
          <a:p>
            <a:endParaRPr lang="sv-SE" altLang="sv-SE" sz="2000" smtClean="0">
              <a:latin typeface="Arial" charset="0"/>
              <a:cs typeface="Arial" charset="0"/>
            </a:endParaRPr>
          </a:p>
          <a:p>
            <a:endParaRPr lang="nn-NO" altLang="sv-SE" sz="2000" smtClean="0">
              <a:latin typeface="Arial" charset="0"/>
              <a:cs typeface="Arial" charset="0"/>
            </a:endParaRPr>
          </a:p>
          <a:p>
            <a:endParaRPr lang="nn-NO" altLang="sv-SE" sz="2000" smtClean="0">
              <a:latin typeface="Arial" charset="0"/>
              <a:cs typeface="Arial" charset="0"/>
            </a:endParaRPr>
          </a:p>
          <a:p>
            <a:endParaRPr lang="nn-NO" altLang="sv-SE" sz="2000" smtClean="0">
              <a:latin typeface="Arial" charset="0"/>
              <a:cs typeface="Arial" charset="0"/>
            </a:endParaRPr>
          </a:p>
          <a:p>
            <a:endParaRPr lang="nn-NO" altLang="sv-SE" sz="2000" smtClean="0">
              <a:latin typeface="Arial" charset="0"/>
              <a:cs typeface="Arial" charset="0"/>
            </a:endParaRPr>
          </a:p>
          <a:p>
            <a:endParaRPr lang="nn-NO" altLang="sv-SE" sz="2000" smtClean="0">
              <a:latin typeface="Arial" charset="0"/>
              <a:cs typeface="Arial" charset="0"/>
            </a:endParaRPr>
          </a:p>
        </p:txBody>
      </p:sp>
      <p:graphicFrame>
        <p:nvGraphicFramePr>
          <p:cNvPr id="4" name="Tabell 3"/>
          <p:cNvGraphicFramePr>
            <a:graphicFrameLocks noGrp="1"/>
          </p:cNvGraphicFramePr>
          <p:nvPr/>
        </p:nvGraphicFramePr>
        <p:xfrm>
          <a:off x="361950" y="1570038"/>
          <a:ext cx="3970338" cy="741362"/>
        </p:xfrm>
        <a:graphic>
          <a:graphicData uri="http://schemas.openxmlformats.org/drawingml/2006/table">
            <a:tbl>
              <a:tblPr firstRow="1" bandRow="1">
                <a:tableStyleId>{5C22544A-7EE6-4342-B048-85BDC9FD1C3A}</a:tableStyleId>
              </a:tblPr>
              <a:tblGrid>
                <a:gridCol w="411546"/>
                <a:gridCol w="1894508"/>
                <a:gridCol w="1664284"/>
              </a:tblGrid>
              <a:tr h="370681">
                <a:tc>
                  <a:txBody>
                    <a:bodyPr/>
                    <a:lstStyle/>
                    <a:p>
                      <a:r>
                        <a:rPr lang="sv-SE" sz="1800" dirty="0" smtClean="0"/>
                        <a:t>3.</a:t>
                      </a:r>
                      <a:endParaRPr lang="sv-SE" sz="1800" dirty="0"/>
                    </a:p>
                  </a:txBody>
                  <a:tcPr marL="91455" marR="91455" marT="45700" marB="45700"/>
                </a:tc>
                <a:tc>
                  <a:txBody>
                    <a:bodyPr/>
                    <a:lstStyle/>
                    <a:p>
                      <a:r>
                        <a:rPr lang="sv-SE" sz="1800" dirty="0" smtClean="0"/>
                        <a:t>Lag A</a:t>
                      </a:r>
                      <a:endParaRPr lang="sv-SE" sz="1800" dirty="0"/>
                    </a:p>
                  </a:txBody>
                  <a:tcPr marL="91455" marR="91455" marT="45700" marB="45700"/>
                </a:tc>
                <a:tc>
                  <a:txBody>
                    <a:bodyPr/>
                    <a:lstStyle/>
                    <a:p>
                      <a:r>
                        <a:rPr lang="sv-SE" sz="1800" dirty="0" smtClean="0"/>
                        <a:t>Lag B</a:t>
                      </a:r>
                      <a:endParaRPr lang="sv-SE" sz="1800" dirty="0"/>
                    </a:p>
                  </a:txBody>
                  <a:tcPr marL="91455" marR="91455" marT="45700" marB="45700"/>
                </a:tc>
              </a:tr>
              <a:tr h="370681">
                <a:tc>
                  <a:txBody>
                    <a:bodyPr/>
                    <a:lstStyle/>
                    <a:p>
                      <a:endParaRPr lang="sv-SE" sz="1800"/>
                    </a:p>
                  </a:txBody>
                  <a:tcPr marL="91455" marR="91455" marT="45700" marB="45700"/>
                </a:tc>
                <a:tc>
                  <a:txBody>
                    <a:bodyPr/>
                    <a:lstStyle/>
                    <a:p>
                      <a:r>
                        <a:rPr lang="nn-NO" sz="1800" dirty="0" smtClean="0"/>
                        <a:t>Nr 4 2+2 min 7.50</a:t>
                      </a:r>
                      <a:endParaRPr lang="sv-SE" sz="1800" dirty="0"/>
                    </a:p>
                  </a:txBody>
                  <a:tcPr marL="91455" marR="91455" marT="45700" marB="45700"/>
                </a:tc>
                <a:tc>
                  <a:txBody>
                    <a:bodyPr/>
                    <a:lstStyle/>
                    <a:p>
                      <a:r>
                        <a:rPr lang="nn-NO" sz="1800" dirty="0" smtClean="0"/>
                        <a:t>Nr 5 2 min 7.50</a:t>
                      </a:r>
                    </a:p>
                  </a:txBody>
                  <a:tcPr marL="91455" marR="91455" marT="45700" marB="45700"/>
                </a:tc>
              </a:tr>
            </a:tbl>
          </a:graphicData>
        </a:graphic>
      </p:graphicFrame>
      <p:graphicFrame>
        <p:nvGraphicFramePr>
          <p:cNvPr id="6" name="Tabell 5"/>
          <p:cNvGraphicFramePr>
            <a:graphicFrameLocks noGrp="1"/>
          </p:cNvGraphicFramePr>
          <p:nvPr/>
        </p:nvGraphicFramePr>
        <p:xfrm>
          <a:off x="361950" y="3714750"/>
          <a:ext cx="4138613" cy="1108075"/>
        </p:xfrm>
        <a:graphic>
          <a:graphicData uri="http://schemas.openxmlformats.org/drawingml/2006/table">
            <a:tbl>
              <a:tblPr firstRow="1" bandRow="1">
                <a:tableStyleId>{5C22544A-7EE6-4342-B048-85BDC9FD1C3A}</a:tableStyleId>
              </a:tblPr>
              <a:tblGrid>
                <a:gridCol w="411543"/>
                <a:gridCol w="2062797"/>
                <a:gridCol w="1664273"/>
              </a:tblGrid>
              <a:tr h="365714">
                <a:tc>
                  <a:txBody>
                    <a:bodyPr/>
                    <a:lstStyle/>
                    <a:p>
                      <a:r>
                        <a:rPr lang="sv-SE" sz="1800" dirty="0" smtClean="0"/>
                        <a:t>4.</a:t>
                      </a:r>
                      <a:endParaRPr lang="sv-SE" sz="1800" dirty="0"/>
                    </a:p>
                  </a:txBody>
                  <a:tcPr marL="91454" marR="91454" marT="45697" marB="45697"/>
                </a:tc>
                <a:tc>
                  <a:txBody>
                    <a:bodyPr/>
                    <a:lstStyle/>
                    <a:p>
                      <a:r>
                        <a:rPr lang="sv-SE" sz="1800" dirty="0" smtClean="0"/>
                        <a:t>Lag A</a:t>
                      </a:r>
                      <a:endParaRPr lang="sv-SE" sz="1800" dirty="0"/>
                    </a:p>
                  </a:txBody>
                  <a:tcPr marL="91454" marR="91454" marT="45697" marB="45697"/>
                </a:tc>
                <a:tc>
                  <a:txBody>
                    <a:bodyPr/>
                    <a:lstStyle/>
                    <a:p>
                      <a:r>
                        <a:rPr lang="sv-SE" sz="1800" dirty="0" smtClean="0"/>
                        <a:t>Lag B</a:t>
                      </a:r>
                      <a:endParaRPr lang="sv-SE" sz="1800" dirty="0"/>
                    </a:p>
                  </a:txBody>
                  <a:tcPr marL="91454" marR="91454" marT="45697" marB="45697"/>
                </a:tc>
              </a:tr>
              <a:tr h="742361">
                <a:tc>
                  <a:txBody>
                    <a:bodyPr/>
                    <a:lstStyle/>
                    <a:p>
                      <a:endParaRPr lang="sv-SE" sz="1800" dirty="0"/>
                    </a:p>
                  </a:txBody>
                  <a:tcPr marL="91454" marR="91454" marT="45697" marB="45697"/>
                </a:tc>
                <a:tc>
                  <a:txBody>
                    <a:bodyPr/>
                    <a:lstStyle/>
                    <a:p>
                      <a:r>
                        <a:rPr lang="nn-NO" sz="1800" dirty="0" smtClean="0"/>
                        <a:t>Nr 7 2+10 min 4.00 </a:t>
                      </a:r>
                      <a:endParaRPr lang="sv-SE" sz="1800" dirty="0"/>
                    </a:p>
                  </a:txBody>
                  <a:tcPr marL="91454" marR="91454" marT="45697" marB="45697"/>
                </a:tc>
                <a:tc>
                  <a:txBody>
                    <a:bodyPr/>
                    <a:lstStyle/>
                    <a:p>
                      <a:r>
                        <a:rPr lang="nn-NO" sz="1800" dirty="0" smtClean="0"/>
                        <a:t>Nr 8 2 min 4.00</a:t>
                      </a:r>
                      <a:endParaRPr lang="sv-SE" sz="1800" dirty="0"/>
                    </a:p>
                  </a:txBody>
                  <a:tcPr marL="91454" marR="91454" marT="45697" marB="45697"/>
                </a:tc>
              </a:tr>
            </a:tbl>
          </a:graphicData>
        </a:graphic>
      </p:graphicFrame>
      <p:sp>
        <p:nvSpPr>
          <p:cNvPr id="18464" name="textruta 7"/>
          <p:cNvSpPr txBox="1">
            <a:spLocks noChangeArrowheads="1"/>
          </p:cNvSpPr>
          <p:nvPr/>
        </p:nvSpPr>
        <p:spPr bwMode="auto">
          <a:xfrm>
            <a:off x="685800" y="893763"/>
            <a:ext cx="3416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2400" b="1">
                <a:solidFill>
                  <a:srgbClr val="000066"/>
                </a:solidFill>
              </a:rPr>
              <a:t>Exempel </a:t>
            </a:r>
          </a:p>
        </p:txBody>
      </p:sp>
      <p:sp>
        <p:nvSpPr>
          <p:cNvPr id="18465"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cxnSp>
        <p:nvCxnSpPr>
          <p:cNvPr id="8" name="Rak 7"/>
          <p:cNvCxnSpPr/>
          <p:nvPr/>
        </p:nvCxnSpPr>
        <p:spPr>
          <a:xfrm flipV="1">
            <a:off x="1366838" y="2016125"/>
            <a:ext cx="409575"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Rak 8"/>
          <p:cNvCxnSpPr/>
          <p:nvPr/>
        </p:nvCxnSpPr>
        <p:spPr>
          <a:xfrm flipV="1">
            <a:off x="3101975" y="2016125"/>
            <a:ext cx="407988"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4"/>
          <p:cNvSpPr>
            <a:spLocks noGrp="1"/>
          </p:cNvSpPr>
          <p:nvPr>
            <p:ph type="ctrTitle"/>
          </p:nvPr>
        </p:nvSpPr>
        <p:spPr bwMode="auto">
          <a:xfrm>
            <a:off x="685800" y="217488"/>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Bold" charset="0"/>
              </a:rPr>
              <a:t>Kvittning</a:t>
            </a:r>
          </a:p>
        </p:txBody>
      </p:sp>
      <p:sp>
        <p:nvSpPr>
          <p:cNvPr id="19459" name="Underrubrik 6"/>
          <p:cNvSpPr>
            <a:spLocks noGrp="1"/>
          </p:cNvSpPr>
          <p:nvPr>
            <p:ph type="subTitle" idx="1"/>
          </p:nvPr>
        </p:nvSpPr>
        <p:spPr bwMode="auto">
          <a:xfrm>
            <a:off x="685800" y="1570038"/>
            <a:ext cx="7772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n-NO" altLang="sv-SE" sz="2000" smtClean="0">
              <a:latin typeface="Arial" charset="0"/>
              <a:cs typeface="Arial" charset="0"/>
            </a:endParaRPr>
          </a:p>
          <a:p>
            <a:endParaRPr lang="sv-SE" altLang="sv-SE" sz="2000" smtClean="0">
              <a:latin typeface="Arial" charset="0"/>
              <a:cs typeface="Arial" charset="0"/>
            </a:endParaRPr>
          </a:p>
          <a:p>
            <a:endParaRPr lang="nn-NO" altLang="sv-SE" sz="2000" smtClean="0">
              <a:latin typeface="Arial" charset="0"/>
              <a:cs typeface="Arial" charset="0"/>
            </a:endParaRPr>
          </a:p>
          <a:p>
            <a:r>
              <a:rPr lang="nn-NO" altLang="sv-SE" sz="2000" smtClean="0">
                <a:solidFill>
                  <a:schemeClr val="tx1"/>
                </a:solidFill>
                <a:latin typeface="Arial" charset="0"/>
                <a:cs typeface="Arial" charset="0"/>
              </a:rPr>
              <a:t>Lag A nr 6 kvittas mot lag B nr 11 och 13. </a:t>
            </a:r>
            <a:r>
              <a:rPr lang="sv-SE" altLang="sv-SE" sz="2000" smtClean="0">
                <a:solidFill>
                  <a:schemeClr val="tx1"/>
                </a:solidFill>
                <a:latin typeface="Arial" charset="0"/>
                <a:cs typeface="Arial" charset="0"/>
              </a:rPr>
              <a:t>Spel 4 mot 5. (Ersättare skall undvikas).</a:t>
            </a:r>
          </a:p>
          <a:p>
            <a:endParaRPr lang="sv-SE" altLang="sv-SE" sz="2000" smtClean="0">
              <a:solidFill>
                <a:schemeClr val="tx1"/>
              </a:solidFill>
              <a:latin typeface="Arial" charset="0"/>
              <a:cs typeface="Arial" charset="0"/>
            </a:endParaRPr>
          </a:p>
          <a:p>
            <a:endParaRPr lang="sv-SE" altLang="sv-SE" sz="2000" smtClean="0">
              <a:solidFill>
                <a:schemeClr val="tx1"/>
              </a:solidFill>
              <a:latin typeface="Arial" charset="0"/>
              <a:cs typeface="Arial" charset="0"/>
            </a:endParaRPr>
          </a:p>
          <a:p>
            <a:endParaRPr lang="sv-SE" altLang="sv-SE" sz="2000" smtClean="0">
              <a:solidFill>
                <a:schemeClr val="tx1"/>
              </a:solidFill>
              <a:latin typeface="Arial" charset="0"/>
              <a:cs typeface="Arial" charset="0"/>
            </a:endParaRPr>
          </a:p>
          <a:p>
            <a:endParaRPr lang="sv-SE" altLang="sv-SE" sz="2000" smtClean="0">
              <a:solidFill>
                <a:schemeClr val="tx1"/>
              </a:solidFill>
              <a:latin typeface="Arial" charset="0"/>
              <a:cs typeface="Arial" charset="0"/>
            </a:endParaRPr>
          </a:p>
          <a:p>
            <a:r>
              <a:rPr lang="sv-SE" altLang="sv-SE" sz="2000" smtClean="0">
                <a:solidFill>
                  <a:schemeClr val="tx1"/>
                </a:solidFill>
                <a:latin typeface="Arial" charset="0"/>
                <a:cs typeface="Arial" charset="0"/>
              </a:rPr>
              <a:t>De båda större straffen kvittas och game misconduct (20min) är personligt. Fortsatt spel 5 mot 5.Båda spelarna lämnar banan. Inga ersättare i utvisningsbåsen.</a:t>
            </a:r>
          </a:p>
          <a:p>
            <a:endParaRPr lang="sv-SE" altLang="sv-SE" sz="2000" smtClean="0">
              <a:solidFill>
                <a:schemeClr val="tx1"/>
              </a:solidFill>
              <a:latin typeface="Arial" charset="0"/>
              <a:cs typeface="Arial" charset="0"/>
            </a:endParaRPr>
          </a:p>
          <a:p>
            <a:endParaRPr lang="sv-SE" altLang="sv-SE" sz="2000" smtClean="0">
              <a:latin typeface="Arial" charset="0"/>
              <a:cs typeface="Arial" charset="0"/>
            </a:endParaRPr>
          </a:p>
          <a:p>
            <a:endParaRPr lang="nn-NO" altLang="sv-SE" sz="2000" smtClean="0">
              <a:latin typeface="Arial" charset="0"/>
              <a:cs typeface="Arial" charset="0"/>
            </a:endParaRPr>
          </a:p>
          <a:p>
            <a:endParaRPr lang="nn-NO" altLang="sv-SE" sz="2000" smtClean="0">
              <a:latin typeface="Arial" charset="0"/>
              <a:cs typeface="Arial" charset="0"/>
            </a:endParaRPr>
          </a:p>
          <a:p>
            <a:endParaRPr lang="nn-NO" altLang="sv-SE" sz="2000" smtClean="0">
              <a:latin typeface="Arial" charset="0"/>
              <a:cs typeface="Arial" charset="0"/>
            </a:endParaRPr>
          </a:p>
          <a:p>
            <a:endParaRPr lang="nn-NO" altLang="sv-SE" sz="2000" smtClean="0">
              <a:latin typeface="Arial" charset="0"/>
              <a:cs typeface="Arial" charset="0"/>
            </a:endParaRPr>
          </a:p>
          <a:p>
            <a:endParaRPr lang="nn-NO" altLang="sv-SE" sz="2000" smtClean="0">
              <a:latin typeface="Arial" charset="0"/>
              <a:cs typeface="Arial" charset="0"/>
            </a:endParaRPr>
          </a:p>
        </p:txBody>
      </p:sp>
      <p:graphicFrame>
        <p:nvGraphicFramePr>
          <p:cNvPr id="4" name="Tabell 3"/>
          <p:cNvGraphicFramePr>
            <a:graphicFrameLocks noGrp="1"/>
          </p:cNvGraphicFramePr>
          <p:nvPr/>
        </p:nvGraphicFramePr>
        <p:xfrm>
          <a:off x="414338" y="1355725"/>
          <a:ext cx="4086225" cy="1285875"/>
        </p:xfrm>
        <a:graphic>
          <a:graphicData uri="http://schemas.openxmlformats.org/drawingml/2006/table">
            <a:tbl>
              <a:tblPr firstRow="1" bandRow="1">
                <a:tableStyleId>{5C22544A-7EE6-4342-B048-85BDC9FD1C3A}</a:tableStyleId>
              </a:tblPr>
              <a:tblGrid>
                <a:gridCol w="411544"/>
                <a:gridCol w="1894499"/>
                <a:gridCol w="1780182"/>
              </a:tblGrid>
              <a:tr h="371023">
                <a:tc>
                  <a:txBody>
                    <a:bodyPr/>
                    <a:lstStyle/>
                    <a:p>
                      <a:r>
                        <a:rPr lang="sv-SE" sz="1800" dirty="0" smtClean="0"/>
                        <a:t>5.</a:t>
                      </a:r>
                      <a:endParaRPr lang="sv-SE" sz="1800" dirty="0"/>
                    </a:p>
                  </a:txBody>
                  <a:tcPr marL="91454" marR="91454" marT="45743" marB="45743"/>
                </a:tc>
                <a:tc>
                  <a:txBody>
                    <a:bodyPr/>
                    <a:lstStyle/>
                    <a:p>
                      <a:r>
                        <a:rPr lang="sv-SE" sz="1800" dirty="0" smtClean="0"/>
                        <a:t>Lag A</a:t>
                      </a:r>
                      <a:endParaRPr lang="sv-SE" sz="1800" dirty="0"/>
                    </a:p>
                  </a:txBody>
                  <a:tcPr marL="91454" marR="91454" marT="45743" marB="45743"/>
                </a:tc>
                <a:tc>
                  <a:txBody>
                    <a:bodyPr/>
                    <a:lstStyle/>
                    <a:p>
                      <a:r>
                        <a:rPr lang="sv-SE" sz="1800" dirty="0" smtClean="0"/>
                        <a:t>Lag B</a:t>
                      </a:r>
                      <a:endParaRPr lang="sv-SE" sz="1800" dirty="0"/>
                    </a:p>
                  </a:txBody>
                  <a:tcPr marL="91454" marR="91454" marT="45743" marB="45743"/>
                </a:tc>
              </a:tr>
              <a:tr h="914852">
                <a:tc>
                  <a:txBody>
                    <a:bodyPr/>
                    <a:lstStyle/>
                    <a:p>
                      <a:endParaRPr lang="sv-SE" sz="1800"/>
                    </a:p>
                  </a:txBody>
                  <a:tcPr marL="91454" marR="91454" marT="45743" marB="45743"/>
                </a:tc>
                <a:tc>
                  <a:txBody>
                    <a:bodyPr/>
                    <a:lstStyle/>
                    <a:p>
                      <a:r>
                        <a:rPr lang="nn-NO" sz="1800" dirty="0" smtClean="0"/>
                        <a:t>Nr 6 2+2 min 9.00</a:t>
                      </a:r>
                    </a:p>
                    <a:p>
                      <a:r>
                        <a:rPr lang="nn-NO" sz="1800" dirty="0" smtClean="0"/>
                        <a:t>Nr 8 2 min 9.00</a:t>
                      </a:r>
                      <a:endParaRPr lang="sv-SE" sz="1800" dirty="0"/>
                    </a:p>
                  </a:txBody>
                  <a:tcPr marL="91454" marR="91454" marT="45743" marB="45743"/>
                </a:tc>
                <a:tc>
                  <a:txBody>
                    <a:bodyPr/>
                    <a:lstStyle/>
                    <a:p>
                      <a:r>
                        <a:rPr lang="nn-NO" sz="1800" dirty="0" smtClean="0"/>
                        <a:t>Nr 11 2 min 9.00</a:t>
                      </a:r>
                    </a:p>
                    <a:p>
                      <a:r>
                        <a:rPr lang="nn-NO" sz="1800" dirty="0" smtClean="0"/>
                        <a:t>Nr 13 2 min 9.00</a:t>
                      </a:r>
                    </a:p>
                    <a:p>
                      <a:endParaRPr lang="nn-NO" sz="1800" dirty="0" smtClean="0"/>
                    </a:p>
                  </a:txBody>
                  <a:tcPr marL="91454" marR="91454" marT="45743" marB="45743"/>
                </a:tc>
              </a:tr>
            </a:tbl>
          </a:graphicData>
        </a:graphic>
      </p:graphicFrame>
      <p:graphicFrame>
        <p:nvGraphicFramePr>
          <p:cNvPr id="6" name="Tabell 5"/>
          <p:cNvGraphicFramePr>
            <a:graphicFrameLocks noGrp="1"/>
          </p:cNvGraphicFramePr>
          <p:nvPr/>
        </p:nvGraphicFramePr>
        <p:xfrm>
          <a:off x="361950" y="3714750"/>
          <a:ext cx="4484688" cy="1108075"/>
        </p:xfrm>
        <a:graphic>
          <a:graphicData uri="http://schemas.openxmlformats.org/drawingml/2006/table">
            <a:tbl>
              <a:tblPr firstRow="1" bandRow="1">
                <a:tableStyleId>{5C22544A-7EE6-4342-B048-85BDC9FD1C3A}</a:tableStyleId>
              </a:tblPr>
              <a:tblGrid>
                <a:gridCol w="411538"/>
                <a:gridCol w="2062772"/>
                <a:gridCol w="2010378"/>
              </a:tblGrid>
              <a:tr h="365714">
                <a:tc>
                  <a:txBody>
                    <a:bodyPr/>
                    <a:lstStyle/>
                    <a:p>
                      <a:r>
                        <a:rPr lang="sv-SE" sz="1800" dirty="0" smtClean="0"/>
                        <a:t>6.</a:t>
                      </a:r>
                      <a:endParaRPr lang="sv-SE" sz="1800" dirty="0"/>
                    </a:p>
                  </a:txBody>
                  <a:tcPr marL="91453" marR="91453" marT="45697" marB="45697"/>
                </a:tc>
                <a:tc>
                  <a:txBody>
                    <a:bodyPr/>
                    <a:lstStyle/>
                    <a:p>
                      <a:r>
                        <a:rPr lang="sv-SE" sz="1800" dirty="0" smtClean="0"/>
                        <a:t>Lag A</a:t>
                      </a:r>
                      <a:endParaRPr lang="sv-SE" sz="1800" dirty="0"/>
                    </a:p>
                  </a:txBody>
                  <a:tcPr marL="91453" marR="91453" marT="45697" marB="45697"/>
                </a:tc>
                <a:tc>
                  <a:txBody>
                    <a:bodyPr/>
                    <a:lstStyle/>
                    <a:p>
                      <a:r>
                        <a:rPr lang="sv-SE" sz="1800" dirty="0" smtClean="0"/>
                        <a:t>Lag B</a:t>
                      </a:r>
                      <a:endParaRPr lang="sv-SE" sz="1800" dirty="0"/>
                    </a:p>
                  </a:txBody>
                  <a:tcPr marL="91453" marR="91453" marT="45697" marB="45697"/>
                </a:tc>
              </a:tr>
              <a:tr h="742361">
                <a:tc>
                  <a:txBody>
                    <a:bodyPr/>
                    <a:lstStyle/>
                    <a:p>
                      <a:endParaRPr lang="sv-SE" sz="1800"/>
                    </a:p>
                  </a:txBody>
                  <a:tcPr marL="91453" marR="91453" marT="45697" marB="45697"/>
                </a:tc>
                <a:tc>
                  <a:txBody>
                    <a:bodyPr/>
                    <a:lstStyle/>
                    <a:p>
                      <a:r>
                        <a:rPr lang="nn-NO" sz="1800" dirty="0" smtClean="0"/>
                        <a:t>Nr 3 5+20 min 6.25</a:t>
                      </a:r>
                      <a:endParaRPr lang="sv-SE" sz="1800" dirty="0"/>
                    </a:p>
                  </a:txBody>
                  <a:tcPr marL="91453" marR="91453" marT="45697" marB="45697"/>
                </a:tc>
                <a:tc>
                  <a:txBody>
                    <a:bodyPr/>
                    <a:lstStyle/>
                    <a:p>
                      <a:r>
                        <a:rPr lang="nn-NO" sz="1800" dirty="0" smtClean="0"/>
                        <a:t>Nr 6 5+20 min 6.25</a:t>
                      </a:r>
                      <a:endParaRPr lang="sv-SE" sz="1800" dirty="0"/>
                    </a:p>
                  </a:txBody>
                  <a:tcPr marL="91453" marR="91453" marT="45697" marB="45697"/>
                </a:tc>
              </a:tr>
            </a:tbl>
          </a:graphicData>
        </a:graphic>
      </p:graphicFrame>
      <p:sp>
        <p:nvSpPr>
          <p:cNvPr id="19488" name="textruta 7"/>
          <p:cNvSpPr txBox="1">
            <a:spLocks noChangeArrowheads="1"/>
          </p:cNvSpPr>
          <p:nvPr/>
        </p:nvSpPr>
        <p:spPr bwMode="auto">
          <a:xfrm>
            <a:off x="685800" y="893763"/>
            <a:ext cx="3416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2400" b="1">
                <a:solidFill>
                  <a:srgbClr val="000066"/>
                </a:solidFill>
              </a:rPr>
              <a:t>Exempel </a:t>
            </a:r>
          </a:p>
        </p:txBody>
      </p:sp>
      <p:sp>
        <p:nvSpPr>
          <p:cNvPr id="19489"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cxnSp>
        <p:nvCxnSpPr>
          <p:cNvPr id="8" name="Rak 7"/>
          <p:cNvCxnSpPr/>
          <p:nvPr/>
        </p:nvCxnSpPr>
        <p:spPr>
          <a:xfrm flipV="1">
            <a:off x="1255713" y="1746250"/>
            <a:ext cx="409575"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Rak 8"/>
          <p:cNvCxnSpPr/>
          <p:nvPr/>
        </p:nvCxnSpPr>
        <p:spPr>
          <a:xfrm flipV="1">
            <a:off x="1482725" y="1758950"/>
            <a:ext cx="409575"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Rak 9"/>
          <p:cNvCxnSpPr/>
          <p:nvPr/>
        </p:nvCxnSpPr>
        <p:spPr>
          <a:xfrm flipV="1">
            <a:off x="3244850" y="1773238"/>
            <a:ext cx="409575"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Rak 10"/>
          <p:cNvCxnSpPr/>
          <p:nvPr/>
        </p:nvCxnSpPr>
        <p:spPr>
          <a:xfrm flipV="1">
            <a:off x="3244850" y="2081213"/>
            <a:ext cx="409575"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Rak 11"/>
          <p:cNvCxnSpPr/>
          <p:nvPr/>
        </p:nvCxnSpPr>
        <p:spPr>
          <a:xfrm flipV="1">
            <a:off x="1162050" y="4133850"/>
            <a:ext cx="409575"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Rak 12"/>
          <p:cNvCxnSpPr/>
          <p:nvPr/>
        </p:nvCxnSpPr>
        <p:spPr>
          <a:xfrm flipV="1">
            <a:off x="3254375" y="4133850"/>
            <a:ext cx="409575"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4"/>
          <p:cNvSpPr>
            <a:spLocks noGrp="1"/>
          </p:cNvSpPr>
          <p:nvPr>
            <p:ph type="ctrTitle"/>
          </p:nvPr>
        </p:nvSpPr>
        <p:spPr bwMode="auto">
          <a:xfrm>
            <a:off x="685800" y="893763"/>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Bold" charset="0"/>
              </a:rPr>
              <a:t>Kvittning</a:t>
            </a:r>
          </a:p>
        </p:txBody>
      </p:sp>
      <p:sp>
        <p:nvSpPr>
          <p:cNvPr id="20483" name="Underrubrik 6"/>
          <p:cNvSpPr>
            <a:spLocks noGrp="1"/>
          </p:cNvSpPr>
          <p:nvPr>
            <p:ph type="subTitle" idx="1"/>
          </p:nvPr>
        </p:nvSpPr>
        <p:spPr bwMode="auto">
          <a:xfrm>
            <a:off x="361950" y="2938463"/>
            <a:ext cx="7772400" cy="941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000" smtClean="0">
                <a:solidFill>
                  <a:schemeClr val="tx1"/>
                </a:solidFill>
                <a:latin typeface="Arial" charset="0"/>
                <a:cs typeface="Arial" charset="0"/>
              </a:rPr>
              <a:t>Kvittning 7.50. Spel 4 mot 5 i fyra minuter. Så många spelare som möjligt på isen! </a:t>
            </a:r>
          </a:p>
          <a:p>
            <a:endParaRPr lang="sv-SE" altLang="sv-SE" smtClean="0">
              <a:latin typeface="Arial" charset="0"/>
              <a:cs typeface="Arial" charset="0"/>
            </a:endParaRPr>
          </a:p>
        </p:txBody>
      </p:sp>
      <p:graphicFrame>
        <p:nvGraphicFramePr>
          <p:cNvPr id="4" name="Tabell 3"/>
          <p:cNvGraphicFramePr>
            <a:graphicFrameLocks noGrp="1"/>
          </p:cNvGraphicFramePr>
          <p:nvPr/>
        </p:nvGraphicFramePr>
        <p:xfrm>
          <a:off x="361950" y="1658938"/>
          <a:ext cx="4022725" cy="1279525"/>
        </p:xfrm>
        <a:graphic>
          <a:graphicData uri="http://schemas.openxmlformats.org/drawingml/2006/table">
            <a:tbl>
              <a:tblPr firstRow="1" bandRow="1">
                <a:tableStyleId>{5C22544A-7EE6-4342-B048-85BDC9FD1C3A}</a:tableStyleId>
              </a:tblPr>
              <a:tblGrid>
                <a:gridCol w="411545"/>
                <a:gridCol w="1946900"/>
                <a:gridCol w="1664280"/>
              </a:tblGrid>
              <a:tr h="365666">
                <a:tc>
                  <a:txBody>
                    <a:bodyPr/>
                    <a:lstStyle/>
                    <a:p>
                      <a:r>
                        <a:rPr lang="sv-SE" sz="1800" dirty="0" smtClean="0"/>
                        <a:t>6.</a:t>
                      </a:r>
                      <a:endParaRPr lang="sv-SE" sz="1800" dirty="0"/>
                    </a:p>
                  </a:txBody>
                  <a:tcPr marL="91454" marR="91454" marT="45673" marB="45673"/>
                </a:tc>
                <a:tc>
                  <a:txBody>
                    <a:bodyPr/>
                    <a:lstStyle/>
                    <a:p>
                      <a:r>
                        <a:rPr lang="sv-SE" sz="1800" dirty="0" smtClean="0"/>
                        <a:t>Lag A</a:t>
                      </a:r>
                      <a:endParaRPr lang="sv-SE" sz="1800" dirty="0"/>
                    </a:p>
                  </a:txBody>
                  <a:tcPr marL="91454" marR="91454" marT="45673" marB="45673"/>
                </a:tc>
                <a:tc>
                  <a:txBody>
                    <a:bodyPr/>
                    <a:lstStyle/>
                    <a:p>
                      <a:r>
                        <a:rPr lang="sv-SE" sz="1800" dirty="0" smtClean="0"/>
                        <a:t>Lag B</a:t>
                      </a:r>
                      <a:endParaRPr lang="sv-SE" sz="1800" dirty="0"/>
                    </a:p>
                  </a:txBody>
                  <a:tcPr marL="91454" marR="91454" marT="45673" marB="45673"/>
                </a:tc>
              </a:tr>
              <a:tr h="913859">
                <a:tc>
                  <a:txBody>
                    <a:bodyPr/>
                    <a:lstStyle/>
                    <a:p>
                      <a:endParaRPr lang="sv-SE" sz="1800"/>
                    </a:p>
                  </a:txBody>
                  <a:tcPr marL="91454" marR="91454" marT="45673" marB="45673"/>
                </a:tc>
                <a:tc>
                  <a:txBody>
                    <a:bodyPr/>
                    <a:lstStyle/>
                    <a:p>
                      <a:r>
                        <a:rPr lang="nn-NO" sz="1800" dirty="0" smtClean="0"/>
                        <a:t>Nr 4 2+2 min 7.50 </a:t>
                      </a:r>
                    </a:p>
                    <a:p>
                      <a:pPr marL="0" marR="0" indent="0" algn="l" defTabSz="457200" rtl="0" eaLnBrk="1" fontAlgn="auto" latinLnBrk="0" hangingPunct="1">
                        <a:lnSpc>
                          <a:spcPct val="100000"/>
                        </a:lnSpc>
                        <a:spcBef>
                          <a:spcPts val="0"/>
                        </a:spcBef>
                        <a:spcAft>
                          <a:spcPts val="0"/>
                        </a:spcAft>
                        <a:buClrTx/>
                        <a:buSzTx/>
                        <a:buFontTx/>
                        <a:buNone/>
                        <a:tabLst/>
                        <a:defRPr/>
                      </a:pPr>
                      <a:r>
                        <a:rPr lang="nn-NO" sz="1800" dirty="0" smtClean="0"/>
                        <a:t>Nr 8 2 min 7.50 </a:t>
                      </a:r>
                      <a:endParaRPr lang="sv-SE" sz="1800" dirty="0" smtClean="0"/>
                    </a:p>
                  </a:txBody>
                  <a:tcPr marL="91454" marR="91454" marT="45673" marB="4567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800" dirty="0" smtClean="0"/>
                        <a:t>Nr 5 2 min 7.50</a:t>
                      </a:r>
                      <a:br>
                        <a:rPr lang="nn-NO" sz="1800" dirty="0" smtClean="0"/>
                      </a:br>
                      <a:endParaRPr lang="sv-SE" sz="1800" dirty="0"/>
                    </a:p>
                  </a:txBody>
                  <a:tcPr marL="91454" marR="91454" marT="45673" marB="45673"/>
                </a:tc>
              </a:tr>
            </a:tbl>
          </a:graphicData>
        </a:graphic>
      </p:graphicFrame>
      <p:sp>
        <p:nvSpPr>
          <p:cNvPr id="20498"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cxnSp>
        <p:nvCxnSpPr>
          <p:cNvPr id="6" name="Rak 5"/>
          <p:cNvCxnSpPr/>
          <p:nvPr/>
        </p:nvCxnSpPr>
        <p:spPr>
          <a:xfrm flipV="1">
            <a:off x="3162300" y="2087563"/>
            <a:ext cx="409575"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Rak 6"/>
          <p:cNvCxnSpPr/>
          <p:nvPr/>
        </p:nvCxnSpPr>
        <p:spPr>
          <a:xfrm flipV="1">
            <a:off x="1169988" y="2346325"/>
            <a:ext cx="407987"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sz="half" idx="1"/>
          </p:nvPr>
        </p:nvSpPr>
        <p:spPr bwMode="auto">
          <a:xfrm>
            <a:off x="457200" y="893763"/>
            <a:ext cx="7772400" cy="4821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None/>
            </a:pPr>
            <a:r>
              <a:rPr lang="sv-SE" altLang="sv-SE" sz="2000" b="1" smtClean="0">
                <a:latin typeface="Arial" charset="0"/>
                <a:cs typeface="Arial" charset="0"/>
              </a:rPr>
              <a:t>	</a:t>
            </a:r>
          </a:p>
          <a:p>
            <a:pPr>
              <a:buFont typeface="Arial" charset="0"/>
              <a:buNone/>
            </a:pPr>
            <a:r>
              <a:rPr lang="sv-SE" altLang="sv-SE" sz="2000" b="1" smtClean="0">
                <a:latin typeface="Arial" charset="0"/>
                <a:cs typeface="Arial" charset="0"/>
              </a:rPr>
              <a:t>Spelarna </a:t>
            </a:r>
            <a:r>
              <a:rPr lang="sv-SE" altLang="sv-SE" sz="2000" smtClean="0">
                <a:latin typeface="Arial" charset="0"/>
                <a:cs typeface="Arial" charset="0"/>
              </a:rPr>
              <a:t>Ett lag ska ha högst 6 spelare på isen när spelet pågår, och de skall benämnas enligt följande: </a:t>
            </a:r>
          </a:p>
          <a:p>
            <a:pPr>
              <a:buFont typeface="Arial" charset="0"/>
              <a:buNone/>
            </a:pPr>
            <a:r>
              <a:rPr lang="sv-SE" altLang="sv-SE" sz="2000" i="1" smtClean="0">
                <a:latin typeface="Arial" charset="0"/>
                <a:cs typeface="Arial" charset="0"/>
              </a:rPr>
              <a:t>	</a:t>
            </a:r>
          </a:p>
          <a:p>
            <a:pPr>
              <a:buFont typeface="Arial" charset="0"/>
              <a:buNone/>
            </a:pPr>
            <a:r>
              <a:rPr lang="sv-SE" altLang="sv-SE" sz="2000" i="1" smtClean="0">
                <a:latin typeface="Arial" charset="0"/>
                <a:cs typeface="Arial" charset="0"/>
              </a:rPr>
              <a:t>	Vänsterforward Center Högerforward </a:t>
            </a:r>
          </a:p>
          <a:p>
            <a:pPr>
              <a:buFont typeface="Arial" charset="0"/>
              <a:buNone/>
            </a:pPr>
            <a:r>
              <a:rPr lang="sv-SE" altLang="sv-SE" sz="2000" i="1" smtClean="0">
                <a:latin typeface="Arial" charset="0"/>
                <a:cs typeface="Arial" charset="0"/>
              </a:rPr>
              <a:t>			Vänsterback Högerback </a:t>
            </a:r>
          </a:p>
          <a:p>
            <a:pPr>
              <a:buFont typeface="Arial" charset="0"/>
              <a:buNone/>
            </a:pPr>
            <a:r>
              <a:rPr lang="sv-SE" altLang="sv-SE" sz="2000" i="1" smtClean="0">
                <a:latin typeface="Arial" charset="0"/>
                <a:cs typeface="Arial" charset="0"/>
              </a:rPr>
              <a:t>					Målvakt </a:t>
            </a:r>
          </a:p>
          <a:p>
            <a:pPr>
              <a:buFont typeface="Arial" charset="0"/>
              <a:buNone/>
            </a:pPr>
            <a:endParaRPr lang="sv-SE" altLang="sv-SE" sz="2000" b="1" i="1" smtClean="0">
              <a:latin typeface="Arial" charset="0"/>
              <a:cs typeface="Arial" charset="0"/>
            </a:endParaRPr>
          </a:p>
          <a:p>
            <a:pPr>
              <a:buFont typeface="Arial" charset="0"/>
              <a:buNone/>
            </a:pPr>
            <a:r>
              <a:rPr lang="sv-SE" altLang="sv-SE" sz="2000" b="1" smtClean="0">
                <a:latin typeface="Arial" charset="0"/>
                <a:cs typeface="Arial" charset="0"/>
              </a:rPr>
              <a:t>Lagkapten</a:t>
            </a:r>
          </a:p>
          <a:p>
            <a:pPr>
              <a:buFont typeface="Arial" charset="0"/>
              <a:buNone/>
            </a:pPr>
            <a:r>
              <a:rPr lang="sv-SE" altLang="sv-SE" sz="2000" smtClean="0">
                <a:latin typeface="Arial" charset="0"/>
                <a:cs typeface="Arial" charset="0"/>
              </a:rPr>
              <a:t>	Varje lag skall utse en kapten, samt högst två assisterande kaptener, endast en av dessa har rätt att fråga domaren om tolkningen av regler vilka kan uppstå under spelets gång. Kaptenen skall på dräktens framsida bära ett väl synligt ”K” eller ”C”, som i färg skiljer sig från dräkten. </a:t>
            </a:r>
          </a:p>
          <a:p>
            <a:pPr>
              <a:buFont typeface="Arial" charset="0"/>
              <a:buNone/>
            </a:pPr>
            <a:endParaRPr lang="sv-SE" altLang="sv-SE" sz="2000" smtClean="0">
              <a:latin typeface="Arial" charset="0"/>
              <a:cs typeface="Arial" charset="0"/>
            </a:endParaRPr>
          </a:p>
          <a:p>
            <a:pPr>
              <a:buFont typeface="Arial" charset="0"/>
              <a:buNone/>
            </a:pPr>
            <a:r>
              <a:rPr lang="sv-SE" altLang="sv-SE" sz="2000" smtClean="0">
                <a:latin typeface="Arial" charset="0"/>
                <a:cs typeface="Arial" charset="0"/>
              </a:rPr>
              <a:t>	</a:t>
            </a:r>
          </a:p>
        </p:txBody>
      </p:sp>
      <p:sp>
        <p:nvSpPr>
          <p:cNvPr id="3075" name="Rubrik 6"/>
          <p:cNvSpPr>
            <a:spLocks/>
          </p:cNvSpPr>
          <p:nvPr/>
        </p:nvSpPr>
        <p:spPr bwMode="auto">
          <a:xfrm>
            <a:off x="457200" y="555625"/>
            <a:ext cx="85725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sv-SE" altLang="sv-SE" sz="3200">
                <a:solidFill>
                  <a:srgbClr val="000066"/>
                </a:solidFill>
                <a:cs typeface="Arial" charset="0"/>
              </a:rPr>
              <a:t>	</a:t>
            </a:r>
            <a:r>
              <a:rPr lang="sv-SE" altLang="sv-SE" sz="3200" b="1">
                <a:solidFill>
                  <a:srgbClr val="000066"/>
                </a:solidFill>
                <a:cs typeface="Arial" charset="0"/>
              </a:rPr>
              <a:t>REGLER FÖR MATCHFUNKTIONÄRER </a:t>
            </a:r>
            <a:endParaRPr lang="sv-SE" altLang="sv-SE" sz="3200" b="1">
              <a:solidFill>
                <a:srgbClr val="000066"/>
              </a:solidFill>
              <a:latin typeface="Arial Bold" charset="0"/>
            </a:endParaRPr>
          </a:p>
        </p:txBody>
      </p:sp>
      <p:sp>
        <p:nvSpPr>
          <p:cNvPr id="3076"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4">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4"/>
          <p:cNvSpPr>
            <a:spLocks noGrp="1"/>
          </p:cNvSpPr>
          <p:nvPr>
            <p:ph type="ctrTitle"/>
          </p:nvPr>
        </p:nvSpPr>
        <p:spPr bwMode="auto">
          <a:xfrm>
            <a:off x="685800" y="893763"/>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Bold" charset="0"/>
              </a:rPr>
              <a:t>Kvittning</a:t>
            </a:r>
          </a:p>
        </p:txBody>
      </p:sp>
      <p:sp>
        <p:nvSpPr>
          <p:cNvPr id="20483" name="Underrubrik 6"/>
          <p:cNvSpPr>
            <a:spLocks noGrp="1"/>
          </p:cNvSpPr>
          <p:nvPr>
            <p:ph type="subTitle" idx="1"/>
          </p:nvPr>
        </p:nvSpPr>
        <p:spPr bwMode="auto">
          <a:xfrm>
            <a:off x="361950" y="3432175"/>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000" smtClean="0">
                <a:solidFill>
                  <a:schemeClr val="tx1"/>
                </a:solidFill>
                <a:latin typeface="Arial" charset="0"/>
                <a:cs typeface="Arial" charset="0"/>
              </a:rPr>
              <a:t>Kvittning 7.50. Spel 4 mot 5. Ersättare i lag A. Ersättaren återvänder 8.30. Spel 5 mot 5. Lag B nr 5 återvänder i första spelstopp 9.50 eller senare. Lag A nr 4 återvänder i första spelstopp 10.30 eller senare.</a:t>
            </a:r>
          </a:p>
          <a:p>
            <a:endParaRPr lang="sv-SE" altLang="sv-SE" smtClean="0">
              <a:latin typeface="Arial" charset="0"/>
              <a:cs typeface="Arial" charset="0"/>
            </a:endParaRPr>
          </a:p>
        </p:txBody>
      </p:sp>
      <p:graphicFrame>
        <p:nvGraphicFramePr>
          <p:cNvPr id="4" name="Tabell 3"/>
          <p:cNvGraphicFramePr>
            <a:graphicFrameLocks noGrp="1"/>
          </p:cNvGraphicFramePr>
          <p:nvPr/>
        </p:nvGraphicFramePr>
        <p:xfrm>
          <a:off x="361950" y="2152650"/>
          <a:ext cx="4022725" cy="1279525"/>
        </p:xfrm>
        <a:graphic>
          <a:graphicData uri="http://schemas.openxmlformats.org/drawingml/2006/table">
            <a:tbl>
              <a:tblPr firstRow="1" bandRow="1">
                <a:tableStyleId>{5C22544A-7EE6-4342-B048-85BDC9FD1C3A}</a:tableStyleId>
              </a:tblPr>
              <a:tblGrid>
                <a:gridCol w="411545"/>
                <a:gridCol w="1946900"/>
                <a:gridCol w="1664280"/>
              </a:tblGrid>
              <a:tr h="365506">
                <a:tc>
                  <a:txBody>
                    <a:bodyPr/>
                    <a:lstStyle/>
                    <a:p>
                      <a:r>
                        <a:rPr lang="sv-SE" sz="1800" dirty="0" smtClean="0"/>
                        <a:t>7.</a:t>
                      </a:r>
                      <a:endParaRPr lang="sv-SE" sz="1800" dirty="0"/>
                    </a:p>
                  </a:txBody>
                  <a:tcPr marL="91454" marR="91454" marT="45624" marB="45624"/>
                </a:tc>
                <a:tc>
                  <a:txBody>
                    <a:bodyPr/>
                    <a:lstStyle/>
                    <a:p>
                      <a:r>
                        <a:rPr lang="sv-SE" sz="1800" dirty="0" smtClean="0"/>
                        <a:t>Lag A</a:t>
                      </a:r>
                      <a:endParaRPr lang="sv-SE" sz="1800" dirty="0"/>
                    </a:p>
                  </a:txBody>
                  <a:tcPr marL="91454" marR="91454" marT="45624" marB="45624"/>
                </a:tc>
                <a:tc>
                  <a:txBody>
                    <a:bodyPr/>
                    <a:lstStyle/>
                    <a:p>
                      <a:r>
                        <a:rPr lang="sv-SE" sz="1800" dirty="0" smtClean="0"/>
                        <a:t>Lag B</a:t>
                      </a:r>
                      <a:endParaRPr lang="sv-SE" sz="1800" dirty="0"/>
                    </a:p>
                  </a:txBody>
                  <a:tcPr marL="91454" marR="91454" marT="45624" marB="45624"/>
                </a:tc>
              </a:tr>
              <a:tr h="914019">
                <a:tc>
                  <a:txBody>
                    <a:bodyPr/>
                    <a:lstStyle/>
                    <a:p>
                      <a:endParaRPr lang="sv-SE" sz="1800"/>
                    </a:p>
                  </a:txBody>
                  <a:tcPr marL="91454" marR="91454" marT="45624" marB="45624"/>
                </a:tc>
                <a:tc>
                  <a:txBody>
                    <a:bodyPr/>
                    <a:lstStyle/>
                    <a:p>
                      <a:r>
                        <a:rPr lang="nn-NO" sz="1800" dirty="0" smtClean="0"/>
                        <a:t>Nr 4 2+2 min 7.50 </a:t>
                      </a:r>
                      <a:endParaRPr lang="sv-SE" sz="1800" dirty="0"/>
                    </a:p>
                  </a:txBody>
                  <a:tcPr marL="91454" marR="91454" marT="45624" marB="4562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800" dirty="0" smtClean="0"/>
                        <a:t>Nr 5 2 min 7.50</a:t>
                      </a:r>
                      <a:br>
                        <a:rPr lang="nn-NO" sz="1800" dirty="0" smtClean="0"/>
                      </a:br>
                      <a:r>
                        <a:rPr lang="sv-SE" sz="1800" dirty="0" smtClean="0"/>
                        <a:t>Mål 8.30</a:t>
                      </a:r>
                    </a:p>
                    <a:p>
                      <a:endParaRPr lang="sv-SE" sz="1800" dirty="0"/>
                    </a:p>
                  </a:txBody>
                  <a:tcPr marL="91454" marR="91454" marT="45624" marB="45624"/>
                </a:tc>
              </a:tr>
            </a:tbl>
          </a:graphicData>
        </a:graphic>
      </p:graphicFrame>
      <p:sp>
        <p:nvSpPr>
          <p:cNvPr id="21522"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cxnSp>
        <p:nvCxnSpPr>
          <p:cNvPr id="6" name="Rak 5"/>
          <p:cNvCxnSpPr/>
          <p:nvPr/>
        </p:nvCxnSpPr>
        <p:spPr>
          <a:xfrm flipV="1">
            <a:off x="3162300" y="2581275"/>
            <a:ext cx="409575"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Rak 6"/>
          <p:cNvCxnSpPr/>
          <p:nvPr/>
        </p:nvCxnSpPr>
        <p:spPr>
          <a:xfrm flipV="1">
            <a:off x="1366838" y="2581275"/>
            <a:ext cx="409575"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ubrik 4"/>
          <p:cNvSpPr>
            <a:spLocks noGrp="1"/>
          </p:cNvSpPr>
          <p:nvPr>
            <p:ph type="ctrTitle"/>
          </p:nvPr>
        </p:nvSpPr>
        <p:spPr bwMode="auto">
          <a:xfrm>
            <a:off x="685800" y="893763"/>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Bold" charset="0"/>
              </a:rPr>
              <a:t>Kvittning</a:t>
            </a:r>
          </a:p>
        </p:txBody>
      </p:sp>
      <p:sp>
        <p:nvSpPr>
          <p:cNvPr id="20483" name="Underrubrik 6"/>
          <p:cNvSpPr>
            <a:spLocks noGrp="1"/>
          </p:cNvSpPr>
          <p:nvPr>
            <p:ph type="subTitle" idx="1"/>
          </p:nvPr>
        </p:nvSpPr>
        <p:spPr bwMode="auto">
          <a:xfrm>
            <a:off x="361950" y="3432175"/>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000" smtClean="0">
                <a:solidFill>
                  <a:schemeClr val="tx1"/>
                </a:solidFill>
                <a:latin typeface="Arial" charset="0"/>
                <a:cs typeface="Arial" charset="0"/>
              </a:rPr>
              <a:t>Kvittning 7.50. Spel 4 mot 5. Ersättare i lag A. Ersättaren återvänder 8.50. Spel 5 mot 5. Lag B nr 5 återvänder i första spelstopp 9.50 eller senare, dvs 9.55. Lag A nr 4 återvänder i första spelstopp 10.55 eller senare.</a:t>
            </a:r>
          </a:p>
          <a:p>
            <a:endParaRPr lang="sv-SE" altLang="sv-SE" sz="2000" smtClean="0">
              <a:solidFill>
                <a:schemeClr val="tx1"/>
              </a:solidFill>
              <a:latin typeface="Arial" charset="0"/>
              <a:cs typeface="Arial" charset="0"/>
            </a:endParaRPr>
          </a:p>
          <a:p>
            <a:pPr algn="ctr"/>
            <a:r>
              <a:rPr lang="sv-SE" altLang="sv-SE" sz="2500" b="1" smtClean="0">
                <a:solidFill>
                  <a:schemeClr val="tx1"/>
                </a:solidFill>
                <a:latin typeface="Arial" charset="0"/>
                <a:cs typeface="Arial" charset="0"/>
              </a:rPr>
              <a:t>För fler exempel läs de befintliga kompendium. </a:t>
            </a:r>
          </a:p>
          <a:p>
            <a:endParaRPr lang="sv-SE" altLang="sv-SE" smtClean="0">
              <a:latin typeface="Arial" charset="0"/>
              <a:cs typeface="Arial" charset="0"/>
            </a:endParaRPr>
          </a:p>
          <a:p>
            <a:endParaRPr lang="sv-SE" altLang="sv-SE" smtClean="0">
              <a:latin typeface="Arial" charset="0"/>
              <a:cs typeface="Arial" charset="0"/>
            </a:endParaRPr>
          </a:p>
        </p:txBody>
      </p:sp>
      <p:graphicFrame>
        <p:nvGraphicFramePr>
          <p:cNvPr id="4" name="Tabell 3"/>
          <p:cNvGraphicFramePr>
            <a:graphicFrameLocks noGrp="1"/>
          </p:cNvGraphicFramePr>
          <p:nvPr/>
        </p:nvGraphicFramePr>
        <p:xfrm>
          <a:off x="361950" y="2152650"/>
          <a:ext cx="4022725" cy="1279525"/>
        </p:xfrm>
        <a:graphic>
          <a:graphicData uri="http://schemas.openxmlformats.org/drawingml/2006/table">
            <a:tbl>
              <a:tblPr firstRow="1" bandRow="1">
                <a:tableStyleId>{5C22544A-7EE6-4342-B048-85BDC9FD1C3A}</a:tableStyleId>
              </a:tblPr>
              <a:tblGrid>
                <a:gridCol w="411545"/>
                <a:gridCol w="1946900"/>
                <a:gridCol w="1664280"/>
              </a:tblGrid>
              <a:tr h="365666">
                <a:tc>
                  <a:txBody>
                    <a:bodyPr/>
                    <a:lstStyle/>
                    <a:p>
                      <a:r>
                        <a:rPr lang="sv-SE" sz="1800" dirty="0" smtClean="0"/>
                        <a:t>8.</a:t>
                      </a:r>
                      <a:endParaRPr lang="sv-SE" sz="1800" dirty="0"/>
                    </a:p>
                  </a:txBody>
                  <a:tcPr marL="91454" marR="91454" marT="45673" marB="45673"/>
                </a:tc>
                <a:tc>
                  <a:txBody>
                    <a:bodyPr/>
                    <a:lstStyle/>
                    <a:p>
                      <a:r>
                        <a:rPr lang="sv-SE" sz="1800" dirty="0" smtClean="0"/>
                        <a:t>Lag A</a:t>
                      </a:r>
                      <a:endParaRPr lang="sv-SE" sz="1800" dirty="0"/>
                    </a:p>
                  </a:txBody>
                  <a:tcPr marL="91454" marR="91454" marT="45673" marB="45673"/>
                </a:tc>
                <a:tc>
                  <a:txBody>
                    <a:bodyPr/>
                    <a:lstStyle/>
                    <a:p>
                      <a:r>
                        <a:rPr lang="sv-SE" sz="1800" dirty="0" smtClean="0"/>
                        <a:t>Lag B</a:t>
                      </a:r>
                      <a:endParaRPr lang="sv-SE" sz="1800" dirty="0"/>
                    </a:p>
                  </a:txBody>
                  <a:tcPr marL="91454" marR="91454" marT="45673" marB="45673"/>
                </a:tc>
              </a:tr>
              <a:tr h="913859">
                <a:tc>
                  <a:txBody>
                    <a:bodyPr/>
                    <a:lstStyle/>
                    <a:p>
                      <a:endParaRPr lang="sv-SE" sz="1800"/>
                    </a:p>
                  </a:txBody>
                  <a:tcPr marL="91454" marR="91454" marT="45673" marB="45673"/>
                </a:tc>
                <a:tc>
                  <a:txBody>
                    <a:bodyPr/>
                    <a:lstStyle/>
                    <a:p>
                      <a:r>
                        <a:rPr lang="nn-NO" sz="1800" dirty="0" smtClean="0"/>
                        <a:t>Nr 4 2+2 min 7.50 </a:t>
                      </a:r>
                      <a:endParaRPr lang="sv-SE" sz="1800" dirty="0"/>
                    </a:p>
                  </a:txBody>
                  <a:tcPr marL="91454" marR="91454" marT="45673" marB="4567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800" dirty="0" smtClean="0"/>
                        <a:t>Nr 5 2 min 7.50</a:t>
                      </a:r>
                      <a:br>
                        <a:rPr lang="nn-NO" sz="1800" dirty="0" smtClean="0"/>
                      </a:br>
                      <a:r>
                        <a:rPr lang="sv-SE" sz="1800" dirty="0" smtClean="0"/>
                        <a:t>Mål 9.55</a:t>
                      </a:r>
                      <a:endParaRPr lang="sv-SE" sz="1800" dirty="0"/>
                    </a:p>
                  </a:txBody>
                  <a:tcPr marL="91454" marR="91454" marT="45673" marB="45673"/>
                </a:tc>
              </a:tr>
            </a:tbl>
          </a:graphicData>
        </a:graphic>
      </p:graphicFrame>
      <p:sp>
        <p:nvSpPr>
          <p:cNvPr id="22546"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cxnSp>
        <p:nvCxnSpPr>
          <p:cNvPr id="6" name="Rak 5"/>
          <p:cNvCxnSpPr/>
          <p:nvPr/>
        </p:nvCxnSpPr>
        <p:spPr>
          <a:xfrm flipV="1">
            <a:off x="3162300" y="2581275"/>
            <a:ext cx="409575"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Rak 6"/>
          <p:cNvCxnSpPr/>
          <p:nvPr/>
        </p:nvCxnSpPr>
        <p:spPr>
          <a:xfrm flipV="1">
            <a:off x="1366838" y="2581275"/>
            <a:ext cx="409575" cy="295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ubrik 4"/>
          <p:cNvSpPr>
            <a:spLocks noGrp="1"/>
          </p:cNvSpPr>
          <p:nvPr>
            <p:ph type="ctrTitle"/>
          </p:nvPr>
        </p:nvSpPr>
        <p:spPr bwMode="auto">
          <a:xfrm>
            <a:off x="685800" y="893763"/>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Bold" charset="0"/>
              </a:rPr>
              <a:t>Uppskjutna straff</a:t>
            </a:r>
          </a:p>
        </p:txBody>
      </p:sp>
      <p:sp>
        <p:nvSpPr>
          <p:cNvPr id="21507" name="Underrubrik 5"/>
          <p:cNvSpPr>
            <a:spLocks noGrp="1"/>
          </p:cNvSpPr>
          <p:nvPr>
            <p:ph type="subTitle" idx="1"/>
          </p:nvPr>
        </p:nvSpPr>
        <p:spPr bwMode="auto">
          <a:xfrm>
            <a:off x="304800" y="1817688"/>
            <a:ext cx="8153400" cy="460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solidFill>
                  <a:schemeClr val="tx1"/>
                </a:solidFill>
                <a:latin typeface="Arial" charset="0"/>
                <a:cs typeface="Arial" charset="0"/>
              </a:rPr>
              <a:t>Högst två utvisningar, utöver kvittade utvisningar och Misconduct-utvisningar, kan avtjänas samtidigt i respektive lag. Utvisas en tredje spelare i samma lag, när två spelare från samma lag avtjänar straff, skall utvisningstiden för den tredje spelaren inte börja räknas förrän någon av de andra två spelarnas utvisningstid tagit slut. </a:t>
            </a:r>
          </a:p>
          <a:p>
            <a:endParaRPr lang="sv-SE" altLang="sv-SE" sz="2200" b="1" i="1" smtClean="0">
              <a:latin typeface="Arial" charset="0"/>
              <a:cs typeface="Arial" charset="0"/>
            </a:endParaRPr>
          </a:p>
          <a:p>
            <a:pPr algn="ctr"/>
            <a:r>
              <a:rPr lang="sv-SE" altLang="sv-SE" b="1" i="1" smtClean="0">
                <a:latin typeface="Arial" charset="0"/>
                <a:cs typeface="Arial" charset="0"/>
              </a:rPr>
              <a:t>Viktigt att komma ihåg är att den utvisade spelaren, vilkens tid tar slut, inte får återvända förrän vid första spelstopp eller då laget ska ha en spelare till på isen. Annars blir ju laget för många på isen.</a:t>
            </a:r>
            <a:endParaRPr lang="sv-SE" altLang="sv-SE" smtClean="0">
              <a:latin typeface="Arial" charset="0"/>
              <a:cs typeface="Arial" charset="0"/>
            </a:endParaRPr>
          </a:p>
        </p:txBody>
      </p:sp>
      <p:sp>
        <p:nvSpPr>
          <p:cNvPr id="23556"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ubrik 4"/>
          <p:cNvSpPr>
            <a:spLocks noGrp="1"/>
          </p:cNvSpPr>
          <p:nvPr>
            <p:ph type="ctrTitle"/>
          </p:nvPr>
        </p:nvSpPr>
        <p:spPr bwMode="auto">
          <a:xfrm>
            <a:off x="685800" y="217488"/>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Bold" charset="0"/>
              </a:rPr>
              <a:t>Uppskjutna straff</a:t>
            </a:r>
          </a:p>
        </p:txBody>
      </p:sp>
      <p:sp>
        <p:nvSpPr>
          <p:cNvPr id="22531" name="Underrubrik 5"/>
          <p:cNvSpPr>
            <a:spLocks noGrp="1"/>
          </p:cNvSpPr>
          <p:nvPr>
            <p:ph type="subTitle" idx="1"/>
          </p:nvPr>
        </p:nvSpPr>
        <p:spPr bwMode="auto">
          <a:xfrm>
            <a:off x="685800" y="893763"/>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b="1" smtClean="0">
                <a:latin typeface="Arial" charset="0"/>
                <a:cs typeface="Arial" charset="0"/>
              </a:rPr>
              <a:t>Exempel</a:t>
            </a:r>
            <a:r>
              <a:rPr lang="sv-SE" altLang="sv-SE" smtClean="0">
                <a:latin typeface="Arial" charset="0"/>
                <a:cs typeface="Arial" charset="0"/>
              </a:rPr>
              <a:t>:</a:t>
            </a:r>
          </a:p>
          <a:p>
            <a:r>
              <a:rPr lang="sv-SE" altLang="sv-SE" i="1" smtClean="0">
                <a:solidFill>
                  <a:schemeClr val="tx1"/>
                </a:solidFill>
                <a:latin typeface="Arial" charset="0"/>
                <a:cs typeface="Arial" charset="0"/>
              </a:rPr>
              <a:t/>
            </a:r>
            <a:br>
              <a:rPr lang="sv-SE" altLang="sv-SE" i="1" smtClean="0">
                <a:solidFill>
                  <a:schemeClr val="tx1"/>
                </a:solidFill>
                <a:latin typeface="Arial" charset="0"/>
                <a:cs typeface="Arial" charset="0"/>
              </a:rPr>
            </a:br>
            <a:endParaRPr lang="sv-SE" altLang="sv-SE" i="1" smtClean="0">
              <a:solidFill>
                <a:schemeClr val="tx1"/>
              </a:solidFill>
              <a:latin typeface="Arial" charset="0"/>
              <a:cs typeface="Arial" charset="0"/>
            </a:endParaRPr>
          </a:p>
          <a:p>
            <a:endParaRPr lang="sv-SE" altLang="sv-SE" sz="2000" i="1" smtClean="0">
              <a:solidFill>
                <a:schemeClr val="tx1"/>
              </a:solidFill>
              <a:latin typeface="Arial" charset="0"/>
              <a:cs typeface="Arial" charset="0"/>
            </a:endParaRPr>
          </a:p>
          <a:p>
            <a:endParaRPr lang="sv-SE" altLang="sv-SE" sz="2000" i="1" smtClean="0">
              <a:solidFill>
                <a:schemeClr val="tx1"/>
              </a:solidFill>
              <a:latin typeface="Arial" charset="0"/>
              <a:cs typeface="Arial" charset="0"/>
            </a:endParaRPr>
          </a:p>
          <a:p>
            <a:endParaRPr lang="sv-SE" altLang="sv-SE" sz="2000" i="1" smtClean="0">
              <a:solidFill>
                <a:schemeClr val="tx1"/>
              </a:solidFill>
              <a:latin typeface="Arial" charset="0"/>
              <a:cs typeface="Arial" charset="0"/>
            </a:endParaRPr>
          </a:p>
          <a:p>
            <a:r>
              <a:rPr lang="sv-SE" altLang="sv-SE" sz="2000" smtClean="0">
                <a:solidFill>
                  <a:schemeClr val="tx1"/>
                </a:solidFill>
                <a:latin typeface="Arial" charset="0"/>
                <a:cs typeface="Arial" charset="0"/>
              </a:rPr>
              <a:t>Utvisningen för Nr 6 börjar avtjänas tiden 6.00, eftersom Nr 4:s straff upphör då. </a:t>
            </a:r>
          </a:p>
          <a:p>
            <a:r>
              <a:rPr lang="sv-SE" altLang="sv-SE" sz="2000" smtClean="0">
                <a:solidFill>
                  <a:schemeClr val="tx1"/>
                </a:solidFill>
                <a:latin typeface="Arial" charset="0"/>
                <a:cs typeface="Arial" charset="0"/>
              </a:rPr>
              <a:t>Nr 4 skall släppas in vid första spelstopp tiden 6.00 eller senare eller 6.30 om inget spelstopp skett innan dess. </a:t>
            </a:r>
          </a:p>
          <a:p>
            <a:r>
              <a:rPr lang="sv-SE" altLang="sv-SE" sz="2000" i="1" smtClean="0">
                <a:solidFill>
                  <a:schemeClr val="tx1"/>
                </a:solidFill>
                <a:latin typeface="Arial" charset="0"/>
                <a:cs typeface="Arial" charset="0"/>
              </a:rPr>
              <a:t>Ådöms en spelare Större straffet och Mindre straffet skall det Större straffet avtjänas först. </a:t>
            </a:r>
          </a:p>
          <a:p>
            <a:r>
              <a:rPr lang="sv-SE" altLang="sv-SE" sz="2000" smtClean="0">
                <a:solidFill>
                  <a:schemeClr val="tx1"/>
                </a:solidFill>
                <a:latin typeface="Arial" charset="0"/>
                <a:cs typeface="Arial" charset="0"/>
              </a:rPr>
              <a:t>Ådöms två olika spelare i samma lag Större respektive Mindre straffet skall spelaren som ådömdes det Mindre straffet avtjäna sin utvisning i första hand.</a:t>
            </a:r>
          </a:p>
          <a:p>
            <a:r>
              <a:rPr lang="sv-SE" altLang="sv-SE" smtClean="0">
                <a:solidFill>
                  <a:schemeClr val="tx1"/>
                </a:solidFill>
                <a:latin typeface="Arial" charset="0"/>
                <a:cs typeface="Arial" charset="0"/>
              </a:rPr>
              <a:t> </a:t>
            </a:r>
            <a:endParaRPr lang="sv-SE" altLang="sv-SE" sz="2000" smtClean="0">
              <a:solidFill>
                <a:schemeClr val="tx1"/>
              </a:solidFill>
              <a:latin typeface="Arial" charset="0"/>
              <a:cs typeface="Arial" charset="0"/>
            </a:endParaRPr>
          </a:p>
        </p:txBody>
      </p:sp>
      <p:graphicFrame>
        <p:nvGraphicFramePr>
          <p:cNvPr id="7" name="Tabell 6"/>
          <p:cNvGraphicFramePr>
            <a:graphicFrameLocks noGrp="1"/>
          </p:cNvGraphicFramePr>
          <p:nvPr/>
        </p:nvGraphicFramePr>
        <p:xfrm>
          <a:off x="3186113" y="1362075"/>
          <a:ext cx="2803525" cy="1285875"/>
        </p:xfrm>
        <a:graphic>
          <a:graphicData uri="http://schemas.openxmlformats.org/drawingml/2006/table">
            <a:tbl>
              <a:tblPr firstRow="1" bandRow="1">
                <a:tableStyleId>{5C22544A-7EE6-4342-B048-85BDC9FD1C3A}</a:tableStyleId>
              </a:tblPr>
              <a:tblGrid>
                <a:gridCol w="411573"/>
                <a:gridCol w="1658043"/>
                <a:gridCol w="733909"/>
              </a:tblGrid>
              <a:tr h="371023">
                <a:tc>
                  <a:txBody>
                    <a:bodyPr/>
                    <a:lstStyle/>
                    <a:p>
                      <a:r>
                        <a:rPr lang="sv-SE" sz="1800" dirty="0" smtClean="0"/>
                        <a:t>1.</a:t>
                      </a:r>
                      <a:endParaRPr lang="sv-SE" sz="1800" dirty="0"/>
                    </a:p>
                  </a:txBody>
                  <a:tcPr marL="91461" marR="91461" marT="45743" marB="45743"/>
                </a:tc>
                <a:tc>
                  <a:txBody>
                    <a:bodyPr/>
                    <a:lstStyle/>
                    <a:p>
                      <a:r>
                        <a:rPr lang="sv-SE" sz="1800" dirty="0" smtClean="0"/>
                        <a:t>Lag A</a:t>
                      </a:r>
                      <a:endParaRPr lang="sv-SE" sz="1800" dirty="0"/>
                    </a:p>
                  </a:txBody>
                  <a:tcPr marL="91461" marR="91461" marT="45743" marB="45743"/>
                </a:tc>
                <a:tc>
                  <a:txBody>
                    <a:bodyPr/>
                    <a:lstStyle/>
                    <a:p>
                      <a:r>
                        <a:rPr lang="sv-SE" sz="1800" dirty="0" smtClean="0"/>
                        <a:t>Lag B</a:t>
                      </a:r>
                      <a:endParaRPr lang="sv-SE" sz="1800" dirty="0"/>
                    </a:p>
                  </a:txBody>
                  <a:tcPr marL="91461" marR="91461" marT="45743" marB="45743"/>
                </a:tc>
              </a:tr>
              <a:tr h="914852">
                <a:tc>
                  <a:txBody>
                    <a:bodyPr/>
                    <a:lstStyle/>
                    <a:p>
                      <a:endParaRPr lang="sv-SE" sz="1800"/>
                    </a:p>
                  </a:txBody>
                  <a:tcPr marL="91461" marR="91461" marT="45743" marB="45743"/>
                </a:tc>
                <a:tc>
                  <a:txBody>
                    <a:bodyPr/>
                    <a:lstStyle/>
                    <a:p>
                      <a:r>
                        <a:rPr lang="sv-SE" sz="1800" i="1" dirty="0" smtClean="0"/>
                        <a:t>Nr 4 2min 4.00</a:t>
                      </a:r>
                    </a:p>
                    <a:p>
                      <a:r>
                        <a:rPr lang="sv-SE" sz="1800" i="1" dirty="0" smtClean="0"/>
                        <a:t>Nr 5 2min 4.30</a:t>
                      </a:r>
                    </a:p>
                    <a:p>
                      <a:r>
                        <a:rPr lang="sv-SE" sz="1800" i="1" dirty="0" smtClean="0"/>
                        <a:t>Nr 6 2min 5.00 </a:t>
                      </a:r>
                      <a:endParaRPr lang="sv-SE" sz="1800" dirty="0"/>
                    </a:p>
                  </a:txBody>
                  <a:tcPr marL="91461" marR="91461" marT="45743" marB="45743"/>
                </a:tc>
                <a:tc>
                  <a:txBody>
                    <a:bodyPr/>
                    <a:lstStyle/>
                    <a:p>
                      <a:endParaRPr lang="sv-SE" sz="1800" dirty="0"/>
                    </a:p>
                  </a:txBody>
                  <a:tcPr marL="91461" marR="91461" marT="45743" marB="45743"/>
                </a:tc>
              </a:tr>
            </a:tbl>
          </a:graphicData>
        </a:graphic>
      </p:graphicFrame>
      <p:sp>
        <p:nvSpPr>
          <p:cNvPr id="24594"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ubrik 4"/>
          <p:cNvSpPr>
            <a:spLocks noGrp="1"/>
          </p:cNvSpPr>
          <p:nvPr>
            <p:ph type="ctrTitle"/>
          </p:nvPr>
        </p:nvSpPr>
        <p:spPr bwMode="auto">
          <a:xfrm>
            <a:off x="685800" y="555625"/>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Bold" charset="0"/>
              </a:rPr>
              <a:t>Uppskjutna straff</a:t>
            </a:r>
          </a:p>
        </p:txBody>
      </p:sp>
      <p:sp>
        <p:nvSpPr>
          <p:cNvPr id="23555" name="Underrubrik 5"/>
          <p:cNvSpPr>
            <a:spLocks noGrp="1"/>
          </p:cNvSpPr>
          <p:nvPr>
            <p:ph type="subTitle" idx="1"/>
          </p:nvPr>
        </p:nvSpPr>
        <p:spPr bwMode="auto">
          <a:xfrm>
            <a:off x="361950" y="1570038"/>
            <a:ext cx="8458200" cy="353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b="1" smtClean="0">
                <a:latin typeface="Arial" charset="0"/>
                <a:cs typeface="Arial" charset="0"/>
              </a:rPr>
              <a:t>Exempel</a:t>
            </a:r>
            <a:r>
              <a:rPr lang="sv-SE" altLang="sv-SE" sz="2000" smtClean="0">
                <a:solidFill>
                  <a:schemeClr val="tx1"/>
                </a:solidFill>
                <a:latin typeface="Arial" charset="0"/>
                <a:cs typeface="Arial" charset="0"/>
              </a:rPr>
              <a:t>: </a:t>
            </a:r>
          </a:p>
          <a:p>
            <a:endParaRPr lang="sv-SE" altLang="sv-SE" sz="2000" smtClean="0">
              <a:solidFill>
                <a:schemeClr val="tx1"/>
              </a:solidFill>
              <a:latin typeface="Arial" charset="0"/>
              <a:cs typeface="Arial" charset="0"/>
            </a:endParaRPr>
          </a:p>
          <a:p>
            <a:endParaRPr lang="sv-SE" altLang="sv-SE" sz="2000" smtClean="0">
              <a:solidFill>
                <a:schemeClr val="tx1"/>
              </a:solidFill>
              <a:latin typeface="Arial" charset="0"/>
              <a:cs typeface="Arial" charset="0"/>
            </a:endParaRPr>
          </a:p>
          <a:p>
            <a:endParaRPr lang="sv-SE" altLang="sv-SE" sz="2000" smtClean="0">
              <a:solidFill>
                <a:schemeClr val="tx1"/>
              </a:solidFill>
              <a:latin typeface="Arial" charset="0"/>
              <a:cs typeface="Arial" charset="0"/>
            </a:endParaRPr>
          </a:p>
          <a:p>
            <a:endParaRPr lang="sv-SE" altLang="sv-SE" sz="2000" smtClean="0">
              <a:solidFill>
                <a:schemeClr val="tx1"/>
              </a:solidFill>
              <a:latin typeface="Arial" charset="0"/>
              <a:cs typeface="Arial" charset="0"/>
            </a:endParaRPr>
          </a:p>
          <a:p>
            <a:r>
              <a:rPr lang="sv-SE" altLang="sv-SE" sz="2000" smtClean="0">
                <a:solidFill>
                  <a:schemeClr val="tx1"/>
                </a:solidFill>
                <a:latin typeface="Arial" charset="0"/>
                <a:cs typeface="Arial" charset="0"/>
              </a:rPr>
              <a:t>Mindre straffet som utdömdes vid periodens slut skall börja avtjänas vid nästa periods början, och lagen spelar 4 mot 5.</a:t>
            </a:r>
          </a:p>
          <a:p>
            <a:r>
              <a:rPr lang="sv-SE" altLang="sv-SE" sz="2000" smtClean="0">
                <a:solidFill>
                  <a:schemeClr val="tx1"/>
                </a:solidFill>
                <a:latin typeface="Arial" charset="0"/>
                <a:cs typeface="Arial" charset="0"/>
              </a:rPr>
              <a:t/>
            </a:r>
            <a:br>
              <a:rPr lang="sv-SE" altLang="sv-SE" sz="2000" smtClean="0">
                <a:solidFill>
                  <a:schemeClr val="tx1"/>
                </a:solidFill>
                <a:latin typeface="Arial" charset="0"/>
                <a:cs typeface="Arial" charset="0"/>
              </a:rPr>
            </a:br>
            <a:r>
              <a:rPr lang="sv-SE" altLang="sv-SE" sz="2000" smtClean="0">
                <a:solidFill>
                  <a:schemeClr val="tx1"/>
                </a:solidFill>
                <a:latin typeface="Arial" charset="0"/>
                <a:cs typeface="Arial" charset="0"/>
              </a:rPr>
              <a:t>- Misconduct-straffet återstartar 2.00 efter att det Mindre straffet är slut.</a:t>
            </a:r>
          </a:p>
          <a:p>
            <a:r>
              <a:rPr lang="sv-SE" altLang="sv-SE" sz="2000" smtClean="0">
                <a:solidFill>
                  <a:schemeClr val="tx1"/>
                </a:solidFill>
                <a:latin typeface="Arial" charset="0"/>
                <a:cs typeface="Arial" charset="0"/>
              </a:rPr>
              <a:t>- A6 återvänder till isen i första spelstopp efter 9.00 </a:t>
            </a:r>
          </a:p>
          <a:p>
            <a:r>
              <a:rPr lang="sv-SE" altLang="sv-SE" sz="2000" smtClean="0">
                <a:solidFill>
                  <a:schemeClr val="tx1"/>
                </a:solidFill>
                <a:latin typeface="Arial" charset="0"/>
                <a:cs typeface="Arial" charset="0"/>
              </a:rPr>
              <a:t>- Lag A måste sätta en ersättare på utvisningsbänken för att avtjäna det Mindre straffet i början av perioden och han återvänder 2.00</a:t>
            </a:r>
          </a:p>
          <a:p>
            <a:endParaRPr lang="sv-SE" altLang="sv-SE" sz="2000" smtClean="0">
              <a:solidFill>
                <a:schemeClr val="tx1"/>
              </a:solidFill>
              <a:latin typeface="Arial" charset="0"/>
              <a:cs typeface="Arial" charset="0"/>
            </a:endParaRPr>
          </a:p>
        </p:txBody>
      </p:sp>
      <p:graphicFrame>
        <p:nvGraphicFramePr>
          <p:cNvPr id="4" name="Tabell 3"/>
          <p:cNvGraphicFramePr>
            <a:graphicFrameLocks noGrp="1"/>
          </p:cNvGraphicFramePr>
          <p:nvPr/>
        </p:nvGraphicFramePr>
        <p:xfrm>
          <a:off x="2957513" y="1817688"/>
          <a:ext cx="3668712" cy="1285875"/>
        </p:xfrm>
        <a:graphic>
          <a:graphicData uri="http://schemas.openxmlformats.org/drawingml/2006/table">
            <a:tbl>
              <a:tblPr firstRow="1" bandRow="1">
                <a:tableStyleId>{5C22544A-7EE6-4342-B048-85BDC9FD1C3A}</a:tableStyleId>
              </a:tblPr>
              <a:tblGrid>
                <a:gridCol w="411551"/>
                <a:gridCol w="2523291"/>
                <a:gridCol w="733870"/>
              </a:tblGrid>
              <a:tr h="371023">
                <a:tc>
                  <a:txBody>
                    <a:bodyPr/>
                    <a:lstStyle/>
                    <a:p>
                      <a:r>
                        <a:rPr lang="sv-SE" sz="1800" dirty="0" smtClean="0"/>
                        <a:t>2.</a:t>
                      </a:r>
                      <a:endParaRPr lang="sv-SE" sz="1800" dirty="0"/>
                    </a:p>
                  </a:txBody>
                  <a:tcPr marL="91456" marR="91456" marT="45743" marB="45743"/>
                </a:tc>
                <a:tc>
                  <a:txBody>
                    <a:bodyPr/>
                    <a:lstStyle/>
                    <a:p>
                      <a:r>
                        <a:rPr lang="sv-SE" sz="1800" dirty="0" smtClean="0"/>
                        <a:t>Lag A</a:t>
                      </a:r>
                      <a:endParaRPr lang="sv-SE" sz="1800" dirty="0"/>
                    </a:p>
                  </a:txBody>
                  <a:tcPr marL="91456" marR="91456" marT="45743" marB="45743"/>
                </a:tc>
                <a:tc>
                  <a:txBody>
                    <a:bodyPr/>
                    <a:lstStyle/>
                    <a:p>
                      <a:r>
                        <a:rPr lang="sv-SE" sz="1800" dirty="0" smtClean="0"/>
                        <a:t>Lag B</a:t>
                      </a:r>
                      <a:endParaRPr lang="sv-SE" sz="1800" dirty="0"/>
                    </a:p>
                  </a:txBody>
                  <a:tcPr marL="91456" marR="91456" marT="45743" marB="45743"/>
                </a:tc>
              </a:tr>
              <a:tr h="914852">
                <a:tc>
                  <a:txBody>
                    <a:bodyPr/>
                    <a:lstStyle/>
                    <a:p>
                      <a:endParaRPr lang="sv-SE" sz="1800"/>
                    </a:p>
                  </a:txBody>
                  <a:tcPr marL="91456" marR="91456" marT="45743" marB="45743"/>
                </a:tc>
                <a:tc>
                  <a:txBody>
                    <a:bodyPr/>
                    <a:lstStyle/>
                    <a:p>
                      <a:r>
                        <a:rPr lang="nn-NO" sz="1800" dirty="0" smtClean="0"/>
                        <a:t>Nr 6 – 2+2+10 min 13.00</a:t>
                      </a:r>
                    </a:p>
                    <a:p>
                      <a:r>
                        <a:rPr lang="nn-NO" sz="1800" dirty="0" smtClean="0"/>
                        <a:t>Nr 6 – 2 min 20.00</a:t>
                      </a:r>
                    </a:p>
                    <a:p>
                      <a:r>
                        <a:rPr lang="sv-SE" sz="1800" dirty="0" smtClean="0"/>
                        <a:t>(vid periodslutet) </a:t>
                      </a:r>
                      <a:endParaRPr lang="nn-NO" sz="1800" dirty="0" smtClean="0"/>
                    </a:p>
                  </a:txBody>
                  <a:tcPr marL="91456" marR="91456" marT="45743" marB="45743"/>
                </a:tc>
                <a:tc>
                  <a:txBody>
                    <a:bodyPr/>
                    <a:lstStyle/>
                    <a:p>
                      <a:endParaRPr lang="sv-SE" sz="1800" dirty="0"/>
                    </a:p>
                  </a:txBody>
                  <a:tcPr marL="91456" marR="91456" marT="45743" marB="45743"/>
                </a:tc>
              </a:tr>
            </a:tbl>
          </a:graphicData>
        </a:graphic>
      </p:graphicFrame>
      <p:sp>
        <p:nvSpPr>
          <p:cNvPr id="25618"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ubrik 4"/>
          <p:cNvSpPr>
            <a:spLocks noGrp="1"/>
          </p:cNvSpPr>
          <p:nvPr>
            <p:ph type="ctrTitle"/>
          </p:nvPr>
        </p:nvSpPr>
        <p:spPr bwMode="auto">
          <a:xfrm>
            <a:off x="685800" y="555625"/>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Bold" charset="0"/>
              </a:rPr>
              <a:t>Uppskjutna straff</a:t>
            </a:r>
          </a:p>
        </p:txBody>
      </p:sp>
      <p:sp>
        <p:nvSpPr>
          <p:cNvPr id="24579" name="Underrubrik 5"/>
          <p:cNvSpPr>
            <a:spLocks noGrp="1"/>
          </p:cNvSpPr>
          <p:nvPr>
            <p:ph type="subTitle" idx="1"/>
          </p:nvPr>
        </p:nvSpPr>
        <p:spPr bwMode="auto">
          <a:xfrm>
            <a:off x="685800" y="1817688"/>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n-NO" altLang="sv-SE" b="1" smtClean="0">
                <a:latin typeface="Arial" charset="0"/>
                <a:cs typeface="Arial" charset="0"/>
              </a:rPr>
              <a:t>Exempel: </a:t>
            </a:r>
          </a:p>
          <a:p>
            <a:endParaRPr lang="sv-SE" altLang="sv-SE" smtClean="0">
              <a:latin typeface="Arial" charset="0"/>
              <a:cs typeface="Arial" charset="0"/>
            </a:endParaRPr>
          </a:p>
          <a:p>
            <a:endParaRPr lang="sv-SE" altLang="sv-SE" smtClean="0">
              <a:latin typeface="Arial" charset="0"/>
              <a:cs typeface="Arial" charset="0"/>
            </a:endParaRPr>
          </a:p>
          <a:p>
            <a:endParaRPr lang="sv-SE" altLang="sv-SE" smtClean="0">
              <a:latin typeface="Arial" charset="0"/>
              <a:cs typeface="Arial" charset="0"/>
            </a:endParaRPr>
          </a:p>
          <a:p>
            <a:r>
              <a:rPr lang="sv-SE" altLang="sv-SE" smtClean="0">
                <a:solidFill>
                  <a:schemeClr val="tx1"/>
                </a:solidFill>
                <a:latin typeface="Arial" charset="0"/>
                <a:cs typeface="Arial" charset="0"/>
              </a:rPr>
              <a:t>- </a:t>
            </a:r>
            <a:r>
              <a:rPr lang="sv-SE" altLang="sv-SE" sz="2000" smtClean="0">
                <a:solidFill>
                  <a:schemeClr val="tx1"/>
                </a:solidFill>
                <a:latin typeface="Arial" charset="0"/>
                <a:cs typeface="Arial" charset="0"/>
              </a:rPr>
              <a:t>A7 är ute ur matchen.</a:t>
            </a:r>
          </a:p>
          <a:p>
            <a:endParaRPr lang="sv-SE" altLang="sv-SE" sz="2000" smtClean="0">
              <a:solidFill>
                <a:schemeClr val="tx1"/>
              </a:solidFill>
              <a:latin typeface="Arial" charset="0"/>
              <a:cs typeface="Arial" charset="0"/>
            </a:endParaRPr>
          </a:p>
          <a:p>
            <a:r>
              <a:rPr lang="sv-SE" altLang="sv-SE" sz="2000" smtClean="0">
                <a:solidFill>
                  <a:schemeClr val="tx1"/>
                </a:solidFill>
                <a:latin typeface="Arial" charset="0"/>
                <a:cs typeface="Arial" charset="0"/>
              </a:rPr>
              <a:t>- Ersättaren för A7 måste vara det sista straffet som avtjänas.</a:t>
            </a:r>
          </a:p>
          <a:p>
            <a:endParaRPr lang="sv-SE" altLang="sv-SE" sz="2000" smtClean="0">
              <a:solidFill>
                <a:schemeClr val="tx1"/>
              </a:solidFill>
              <a:latin typeface="Arial" charset="0"/>
              <a:cs typeface="Arial" charset="0"/>
            </a:endParaRPr>
          </a:p>
          <a:p>
            <a:r>
              <a:rPr lang="sv-SE" altLang="sv-SE" sz="2000" smtClean="0">
                <a:solidFill>
                  <a:schemeClr val="tx1"/>
                </a:solidFill>
                <a:latin typeface="Arial" charset="0"/>
                <a:cs typeface="Arial" charset="0"/>
              </a:rPr>
              <a:t>- Ordningen som de tre andra spelarna avtjänar sina straff är lagkaptenens val, trots att en av spelarna har dubbla Mindre straffet.</a:t>
            </a:r>
          </a:p>
        </p:txBody>
      </p:sp>
      <p:graphicFrame>
        <p:nvGraphicFramePr>
          <p:cNvPr id="4" name="Tabell 3"/>
          <p:cNvGraphicFramePr>
            <a:graphicFrameLocks noGrp="1"/>
          </p:cNvGraphicFramePr>
          <p:nvPr/>
        </p:nvGraphicFramePr>
        <p:xfrm>
          <a:off x="3268663" y="1817688"/>
          <a:ext cx="3668712" cy="1558925"/>
        </p:xfrm>
        <a:graphic>
          <a:graphicData uri="http://schemas.openxmlformats.org/drawingml/2006/table">
            <a:tbl>
              <a:tblPr firstRow="1" bandRow="1">
                <a:tableStyleId>{5C22544A-7EE6-4342-B048-85BDC9FD1C3A}</a:tableStyleId>
              </a:tblPr>
              <a:tblGrid>
                <a:gridCol w="411551"/>
                <a:gridCol w="2523291"/>
                <a:gridCol w="733870"/>
              </a:tblGrid>
              <a:tr h="370392">
                <a:tc>
                  <a:txBody>
                    <a:bodyPr/>
                    <a:lstStyle/>
                    <a:p>
                      <a:r>
                        <a:rPr lang="sv-SE" sz="1800" dirty="0" smtClean="0"/>
                        <a:t>3.</a:t>
                      </a:r>
                      <a:endParaRPr lang="sv-SE" sz="1800" dirty="0"/>
                    </a:p>
                  </a:txBody>
                  <a:tcPr marL="91456" marR="91456" marT="45665" marB="45665"/>
                </a:tc>
                <a:tc>
                  <a:txBody>
                    <a:bodyPr/>
                    <a:lstStyle/>
                    <a:p>
                      <a:r>
                        <a:rPr lang="sv-SE" sz="1800" dirty="0" smtClean="0"/>
                        <a:t>Lag A</a:t>
                      </a:r>
                      <a:endParaRPr lang="sv-SE" sz="1800" dirty="0"/>
                    </a:p>
                  </a:txBody>
                  <a:tcPr marL="91456" marR="91456" marT="45665" marB="45665"/>
                </a:tc>
                <a:tc>
                  <a:txBody>
                    <a:bodyPr/>
                    <a:lstStyle/>
                    <a:p>
                      <a:r>
                        <a:rPr lang="sv-SE" sz="1800" dirty="0" smtClean="0"/>
                        <a:t>Lag B</a:t>
                      </a:r>
                      <a:endParaRPr lang="sv-SE" sz="1800" dirty="0"/>
                    </a:p>
                  </a:txBody>
                  <a:tcPr marL="91456" marR="91456" marT="45665" marB="45665"/>
                </a:tc>
              </a:tr>
              <a:tr h="1188533">
                <a:tc>
                  <a:txBody>
                    <a:bodyPr/>
                    <a:lstStyle/>
                    <a:p>
                      <a:endParaRPr lang="sv-SE" sz="1800"/>
                    </a:p>
                  </a:txBody>
                  <a:tcPr marL="91456" marR="91456" marT="45665" marB="45665"/>
                </a:tc>
                <a:tc>
                  <a:txBody>
                    <a:bodyPr/>
                    <a:lstStyle/>
                    <a:p>
                      <a:r>
                        <a:rPr lang="nn-NO" sz="1800" dirty="0" smtClean="0"/>
                        <a:t>Nr 4 – 2 min 3.00</a:t>
                      </a:r>
                    </a:p>
                    <a:p>
                      <a:r>
                        <a:rPr lang="nn-NO" sz="1800" dirty="0" smtClean="0"/>
                        <a:t>Nr 5 – 2 min 3.00</a:t>
                      </a:r>
                    </a:p>
                    <a:p>
                      <a:r>
                        <a:rPr lang="nn-NO" sz="1800" dirty="0" smtClean="0"/>
                        <a:t>Nr 6 – 2+2 min 3.00</a:t>
                      </a:r>
                    </a:p>
                    <a:p>
                      <a:r>
                        <a:rPr lang="nn-NO" sz="1800" dirty="0" smtClean="0"/>
                        <a:t>Nr 7 – 5 min + GM 3.00</a:t>
                      </a:r>
                    </a:p>
                  </a:txBody>
                  <a:tcPr marL="91456" marR="91456" marT="45665" marB="45665"/>
                </a:tc>
                <a:tc>
                  <a:txBody>
                    <a:bodyPr/>
                    <a:lstStyle/>
                    <a:p>
                      <a:endParaRPr lang="sv-SE" sz="1800" dirty="0"/>
                    </a:p>
                  </a:txBody>
                  <a:tcPr marL="91456" marR="91456" marT="45665" marB="45665"/>
                </a:tc>
              </a:tr>
            </a:tbl>
          </a:graphicData>
        </a:graphic>
      </p:graphicFrame>
      <p:sp>
        <p:nvSpPr>
          <p:cNvPr id="26642"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Underrubrik 5"/>
          <p:cNvSpPr>
            <a:spLocks noGrp="1"/>
          </p:cNvSpPr>
          <p:nvPr>
            <p:ph type="subTitle" idx="1"/>
          </p:nvPr>
        </p:nvSpPr>
        <p:spPr bwMode="auto">
          <a:xfrm>
            <a:off x="685800" y="666750"/>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z="3200" b="1" smtClean="0">
                <a:latin typeface="Arial" charset="0"/>
                <a:cs typeface="Arial" charset="0"/>
              </a:rPr>
              <a:t>Fler exempel finner du i de kompendium om Matchfunktionärer!!</a:t>
            </a:r>
          </a:p>
        </p:txBody>
      </p:sp>
      <p:sp>
        <p:nvSpPr>
          <p:cNvPr id="27651"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pic>
        <p:nvPicPr>
          <p:cNvPr id="4" name="Bildobjekt 3" descr="unga domare.png"/>
          <p:cNvPicPr>
            <a:picLocks noChangeAspect="1"/>
          </p:cNvPicPr>
          <p:nvPr/>
        </p:nvPicPr>
        <p:blipFill>
          <a:blip r:embed="rId2"/>
          <a:stretch>
            <a:fillRect/>
          </a:stretch>
        </p:blipFill>
        <p:spPr>
          <a:xfrm>
            <a:off x="2019300" y="2326386"/>
            <a:ext cx="4686300" cy="3655314"/>
          </a:xfrm>
          <a:prstGeom prst="rect">
            <a:avLst/>
          </a:prstGeom>
          <a:effectLst>
            <a:softEdge rad="127000"/>
          </a:effec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4"/>
          <p:cNvSpPr>
            <a:spLocks noGrp="1"/>
          </p:cNvSpPr>
          <p:nvPr>
            <p:ph type="ctrTitle"/>
          </p:nvPr>
        </p:nvSpPr>
        <p:spPr bwMode="auto">
          <a:xfrm>
            <a:off x="361950" y="893763"/>
            <a:ext cx="84582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charset="0"/>
                <a:cs typeface="Arial" charset="0"/>
              </a:rPr>
              <a:t>	REGLER FÖR MATCHFUNKTIONÄRER </a:t>
            </a:r>
            <a:r>
              <a:rPr lang="sv-SE" altLang="sv-SE" smtClean="0">
                <a:latin typeface="Arial Bold" charset="0"/>
              </a:rPr>
              <a:t/>
            </a:r>
            <a:br>
              <a:rPr lang="sv-SE" altLang="sv-SE" smtClean="0">
                <a:latin typeface="Arial Bold" charset="0"/>
              </a:rPr>
            </a:br>
            <a:endParaRPr lang="sv-SE" altLang="sv-SE" smtClean="0">
              <a:latin typeface="Arial Bold" charset="0"/>
            </a:endParaRPr>
          </a:p>
        </p:txBody>
      </p:sp>
      <p:sp>
        <p:nvSpPr>
          <p:cNvPr id="4099" name="Underrubrik 5"/>
          <p:cNvSpPr>
            <a:spLocks noGrp="1"/>
          </p:cNvSpPr>
          <p:nvPr>
            <p:ph type="subTitle" idx="1"/>
          </p:nvPr>
        </p:nvSpPr>
        <p:spPr bwMode="auto">
          <a:xfrm>
            <a:off x="685800" y="1817688"/>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200" smtClean="0">
                <a:solidFill>
                  <a:schemeClr val="tx1"/>
                </a:solidFill>
                <a:latin typeface="Arial" charset="0"/>
                <a:cs typeface="Arial" charset="0"/>
              </a:rPr>
              <a:t>Domaren och protokollföraren skall före varje match meddelas, vilken som är kapten och vilka som är assisterande kaptener. </a:t>
            </a:r>
          </a:p>
          <a:p>
            <a:r>
              <a:rPr lang="sv-SE" altLang="sv-SE" sz="2200" smtClean="0">
                <a:solidFill>
                  <a:schemeClr val="tx1"/>
                </a:solidFill>
                <a:latin typeface="Arial" charset="0"/>
                <a:cs typeface="Arial" charset="0"/>
              </a:rPr>
              <a:t>Ingen målvakt, spelande tränare eller spelande lagledare skall tillåtas vara kapten eller assisterande kapten eller agera som sådan. </a:t>
            </a:r>
          </a:p>
          <a:p>
            <a:endParaRPr lang="sv-SE" altLang="sv-SE" sz="2200" smtClean="0">
              <a:solidFill>
                <a:schemeClr val="tx1"/>
              </a:solidFill>
              <a:latin typeface="Arial" charset="0"/>
              <a:cs typeface="Arial" charset="0"/>
            </a:endParaRPr>
          </a:p>
          <a:p>
            <a:r>
              <a:rPr lang="sv-SE" altLang="sv-SE" sz="2200" b="1" smtClean="0">
                <a:solidFill>
                  <a:schemeClr val="tx1"/>
                </a:solidFill>
                <a:latin typeface="Arial" charset="0"/>
                <a:cs typeface="Arial" charset="0"/>
              </a:rPr>
              <a:t>Musik i arenan </a:t>
            </a:r>
          </a:p>
          <a:p>
            <a:r>
              <a:rPr lang="sv-SE" altLang="sv-SE" sz="2200" smtClean="0">
                <a:solidFill>
                  <a:schemeClr val="tx1"/>
                </a:solidFill>
                <a:latin typeface="Arial" charset="0"/>
                <a:cs typeface="Arial" charset="0"/>
              </a:rPr>
              <a:t>Ingen musik får spelas i högtalarna då spelet pågår, under time-out eller vid skadad spelare. Horn med komprimerad luft och visselpipor är förbjudna i arenan.</a:t>
            </a:r>
          </a:p>
          <a:p>
            <a:endParaRPr lang="sv-SE" altLang="sv-SE" smtClean="0">
              <a:solidFill>
                <a:schemeClr val="tx1"/>
              </a:solidFill>
              <a:latin typeface="Arial" charset="0"/>
              <a:cs typeface="Arial" charset="0"/>
            </a:endParaRPr>
          </a:p>
        </p:txBody>
      </p:sp>
      <p:sp>
        <p:nvSpPr>
          <p:cNvPr id="4100"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4"/>
          <p:cNvSpPr>
            <a:spLocks noGrp="1"/>
          </p:cNvSpPr>
          <p:nvPr>
            <p:ph type="ctrTitle"/>
          </p:nvPr>
        </p:nvSpPr>
        <p:spPr bwMode="auto">
          <a:xfrm>
            <a:off x="323850" y="893763"/>
            <a:ext cx="84201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charset="0"/>
                <a:cs typeface="Arial" charset="0"/>
              </a:rPr>
              <a:t>	REGLER FÖR MATCHFUNKTIONÄRER </a:t>
            </a:r>
            <a:r>
              <a:rPr lang="sv-SE" altLang="sv-SE" smtClean="0">
                <a:latin typeface="Arial Bold" charset="0"/>
              </a:rPr>
              <a:t/>
            </a:r>
            <a:br>
              <a:rPr lang="sv-SE" altLang="sv-SE" smtClean="0">
                <a:latin typeface="Arial Bold" charset="0"/>
              </a:rPr>
            </a:br>
            <a:endParaRPr lang="sv-SE" altLang="sv-SE" smtClean="0">
              <a:latin typeface="Arial Bold" charset="0"/>
            </a:endParaRPr>
          </a:p>
        </p:txBody>
      </p:sp>
      <p:sp>
        <p:nvSpPr>
          <p:cNvPr id="5123" name="Underrubrik 5"/>
          <p:cNvSpPr>
            <a:spLocks noGrp="1"/>
          </p:cNvSpPr>
          <p:nvPr>
            <p:ph type="subTitle" idx="1"/>
          </p:nvPr>
        </p:nvSpPr>
        <p:spPr bwMode="auto">
          <a:xfrm>
            <a:off x="685800" y="1817688"/>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000" b="1" smtClean="0">
                <a:solidFill>
                  <a:schemeClr val="tx1"/>
                </a:solidFill>
                <a:latin typeface="Arial" charset="0"/>
                <a:cs typeface="Arial" charset="0"/>
              </a:rPr>
              <a:t>Matchprotokollet/OVR</a:t>
            </a:r>
          </a:p>
          <a:p>
            <a:r>
              <a:rPr lang="sv-SE" altLang="sv-SE" sz="2000" smtClean="0">
                <a:solidFill>
                  <a:schemeClr val="tx1"/>
                </a:solidFill>
                <a:latin typeface="Arial" charset="0"/>
                <a:cs typeface="Arial" charset="0"/>
              </a:rPr>
              <a:t>Inga byten eller tillägg på laguppställningen år tillåtna då matchen startat. Om mål görs och det uppdagas innan nedsläpp att antingen målgöraren eller någon av passningsläggarna inte finns med i laguppställningen så ska målet dömas bort och spelaren tas bort från matchen och händelsen ska rapporteras till administrerande förbund. </a:t>
            </a:r>
          </a:p>
          <a:p>
            <a:r>
              <a:rPr lang="sv-SE" altLang="sv-SE" sz="2000" smtClean="0">
                <a:solidFill>
                  <a:schemeClr val="tx1"/>
                </a:solidFill>
                <a:latin typeface="Arial" charset="0"/>
                <a:cs typeface="Arial" charset="0"/>
              </a:rPr>
              <a:t>Upptäcks det först efter att nedsläpp har skett skall spelaren tas bort från matchen och händelsen skall rapporteras till administrerande förbund. </a:t>
            </a:r>
          </a:p>
          <a:p>
            <a:r>
              <a:rPr lang="sv-SE" altLang="sv-SE" sz="2000" smtClean="0">
                <a:solidFill>
                  <a:schemeClr val="tx1"/>
                </a:solidFill>
                <a:latin typeface="Arial" charset="0"/>
                <a:cs typeface="Arial" charset="0"/>
              </a:rPr>
              <a:t>Detsamma gäller om en spelare som blir utvisad inte finns med på laguppställningen - spelaren tas bort från matchen och händelsen skall rapporteras till administrerande förbund.</a:t>
            </a:r>
          </a:p>
        </p:txBody>
      </p:sp>
      <p:sp>
        <p:nvSpPr>
          <p:cNvPr id="5124"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sz="half" idx="1"/>
          </p:nvPr>
        </p:nvSpPr>
        <p:spPr bwMode="auto">
          <a:xfrm>
            <a:off x="457200" y="1466850"/>
            <a:ext cx="7772400" cy="430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None/>
            </a:pPr>
            <a:r>
              <a:rPr lang="sv-SE" altLang="sv-SE" sz="2200" smtClean="0">
                <a:latin typeface="Arial Bold" charset="0"/>
              </a:rPr>
              <a:t>	</a:t>
            </a:r>
            <a:r>
              <a:rPr lang="sv-SE" altLang="sv-SE" sz="2200" b="1" smtClean="0">
                <a:latin typeface="Arial" charset="0"/>
                <a:cs typeface="Arial" charset="0"/>
              </a:rPr>
              <a:t>De olika straffen :</a:t>
            </a:r>
          </a:p>
          <a:p>
            <a:pPr>
              <a:buFont typeface="Arial" charset="0"/>
              <a:buNone/>
            </a:pPr>
            <a:r>
              <a:rPr lang="sv-SE" altLang="sv-SE" sz="2200" b="1" smtClean="0">
                <a:latin typeface="Arial" charset="0"/>
                <a:cs typeface="Arial" charset="0"/>
              </a:rPr>
              <a:t>	</a:t>
            </a:r>
            <a:r>
              <a:rPr lang="sv-SE" altLang="sv-SE" sz="2200" smtClean="0">
                <a:latin typeface="Arial" charset="0"/>
                <a:cs typeface="Arial" charset="0"/>
              </a:rPr>
              <a:t>Alla straff är indelade i följande olika kategorier och räknas i effektiv tid:</a:t>
            </a:r>
          </a:p>
          <a:p>
            <a:pPr>
              <a:buFont typeface="Arial" charset="0"/>
              <a:buNone/>
            </a:pPr>
            <a:endParaRPr lang="sv-SE" altLang="sv-SE" sz="2200" smtClean="0">
              <a:latin typeface="Arial" charset="0"/>
              <a:cs typeface="Arial" charset="0"/>
            </a:endParaRPr>
          </a:p>
          <a:p>
            <a:pPr>
              <a:buFont typeface="Arial" charset="0"/>
              <a:buNone/>
            </a:pPr>
            <a:r>
              <a:rPr lang="sv-SE" altLang="sv-SE" sz="2200" smtClean="0">
                <a:latin typeface="Arial" charset="0"/>
                <a:cs typeface="Arial" charset="0"/>
              </a:rPr>
              <a:t>• </a:t>
            </a:r>
            <a:r>
              <a:rPr lang="sv-SE" altLang="sv-SE" sz="2200" b="1" smtClean="0">
                <a:latin typeface="Arial" charset="0"/>
                <a:cs typeface="Arial" charset="0"/>
              </a:rPr>
              <a:t>Mindre straff (2 min)</a:t>
            </a:r>
          </a:p>
          <a:p>
            <a:pPr>
              <a:buFont typeface="Arial" charset="0"/>
              <a:buNone/>
            </a:pPr>
            <a:r>
              <a:rPr lang="sv-SE" altLang="sv-SE" sz="2200" smtClean="0">
                <a:latin typeface="Arial" charset="0"/>
                <a:cs typeface="Arial" charset="0"/>
              </a:rPr>
              <a:t>• </a:t>
            </a:r>
            <a:r>
              <a:rPr lang="sv-SE" altLang="sv-SE" sz="2200" b="1" smtClean="0">
                <a:latin typeface="Arial" charset="0"/>
                <a:cs typeface="Arial" charset="0"/>
              </a:rPr>
              <a:t>Lagstraff (2 min)</a:t>
            </a:r>
          </a:p>
          <a:p>
            <a:pPr>
              <a:buFont typeface="Arial" charset="0"/>
              <a:buNone/>
            </a:pPr>
            <a:r>
              <a:rPr lang="sv-SE" altLang="sv-SE" sz="2200" smtClean="0">
                <a:latin typeface="Arial" charset="0"/>
                <a:cs typeface="Arial" charset="0"/>
              </a:rPr>
              <a:t>• </a:t>
            </a:r>
            <a:r>
              <a:rPr lang="sv-SE" altLang="sv-SE" sz="2200" b="1" smtClean="0">
                <a:latin typeface="Arial" charset="0"/>
                <a:cs typeface="Arial" charset="0"/>
              </a:rPr>
              <a:t>Större straff (5 min)</a:t>
            </a:r>
          </a:p>
          <a:p>
            <a:pPr>
              <a:buFont typeface="Arial" charset="0"/>
              <a:buNone/>
            </a:pPr>
            <a:r>
              <a:rPr lang="sv-SE" altLang="sv-SE" sz="2200" smtClean="0">
                <a:latin typeface="Arial" charset="0"/>
                <a:cs typeface="Arial" charset="0"/>
              </a:rPr>
              <a:t>• </a:t>
            </a:r>
            <a:r>
              <a:rPr lang="sv-SE" altLang="sv-SE" sz="2200" b="1" smtClean="0">
                <a:latin typeface="Arial" charset="0"/>
                <a:cs typeface="Arial" charset="0"/>
              </a:rPr>
              <a:t>Misconduct penalties (10 min)</a:t>
            </a:r>
          </a:p>
          <a:p>
            <a:pPr>
              <a:buFont typeface="Arial" charset="0"/>
              <a:buNone/>
            </a:pPr>
            <a:r>
              <a:rPr lang="en-US" altLang="sv-SE" sz="2200" smtClean="0">
                <a:latin typeface="Arial" charset="0"/>
                <a:cs typeface="Arial" charset="0"/>
              </a:rPr>
              <a:t>• </a:t>
            </a:r>
            <a:r>
              <a:rPr lang="en-US" altLang="sv-SE" sz="2200" b="1" smtClean="0">
                <a:latin typeface="Arial" charset="0"/>
                <a:cs typeface="Arial" charset="0"/>
              </a:rPr>
              <a:t>Game Misconduct penalty (20 min)</a:t>
            </a:r>
          </a:p>
          <a:p>
            <a:pPr>
              <a:buFont typeface="Arial" charset="0"/>
              <a:buNone/>
            </a:pPr>
            <a:r>
              <a:rPr lang="sv-SE" altLang="sv-SE" sz="2200" smtClean="0">
                <a:latin typeface="Arial" charset="0"/>
                <a:cs typeface="Arial" charset="0"/>
              </a:rPr>
              <a:t>• </a:t>
            </a:r>
            <a:r>
              <a:rPr lang="sv-SE" altLang="sv-SE" sz="2200" b="1" smtClean="0">
                <a:latin typeface="Arial" charset="0"/>
                <a:cs typeface="Arial" charset="0"/>
              </a:rPr>
              <a:t>Match Penalty (25 min)</a:t>
            </a:r>
          </a:p>
          <a:p>
            <a:pPr>
              <a:buFont typeface="Arial" charset="0"/>
              <a:buNone/>
            </a:pPr>
            <a:r>
              <a:rPr lang="sv-SE" altLang="sv-SE" sz="2200" smtClean="0">
                <a:latin typeface="Arial" charset="0"/>
                <a:cs typeface="Arial" charset="0"/>
              </a:rPr>
              <a:t>• </a:t>
            </a:r>
            <a:r>
              <a:rPr lang="sv-SE" altLang="sv-SE" sz="2200" b="1" smtClean="0">
                <a:latin typeface="Arial" charset="0"/>
                <a:cs typeface="Arial" charset="0"/>
              </a:rPr>
              <a:t>Straffslag </a:t>
            </a:r>
          </a:p>
        </p:txBody>
      </p:sp>
      <p:sp>
        <p:nvSpPr>
          <p:cNvPr id="6147" name="Rubrik 6"/>
          <p:cNvSpPr>
            <a:spLocks/>
          </p:cNvSpPr>
          <p:nvPr/>
        </p:nvSpPr>
        <p:spPr bwMode="auto">
          <a:xfrm>
            <a:off x="457200" y="555625"/>
            <a:ext cx="81724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sv-SE" altLang="sv-SE" sz="3200">
                <a:solidFill>
                  <a:srgbClr val="000066"/>
                </a:solidFill>
                <a:cs typeface="Arial" charset="0"/>
              </a:rPr>
              <a:t>	</a:t>
            </a:r>
            <a:r>
              <a:rPr lang="sv-SE" altLang="sv-SE" sz="3200" b="1">
                <a:solidFill>
                  <a:srgbClr val="000066"/>
                </a:solidFill>
                <a:cs typeface="Arial" charset="0"/>
              </a:rPr>
              <a:t>REGLER FÖR MATCHFUNKTIONÄRER </a:t>
            </a:r>
            <a:endParaRPr lang="sv-SE" altLang="sv-SE" sz="3200" b="1">
              <a:solidFill>
                <a:srgbClr val="000066"/>
              </a:solidFill>
              <a:latin typeface="Arial Bold" charset="0"/>
            </a:endParaRPr>
          </a:p>
        </p:txBody>
      </p:sp>
      <p:sp>
        <p:nvSpPr>
          <p:cNvPr id="6148"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6">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146">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14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sz="half" idx="1"/>
          </p:nvPr>
        </p:nvSpPr>
        <p:spPr bwMode="auto">
          <a:xfrm>
            <a:off x="457200" y="1141413"/>
            <a:ext cx="7772400" cy="430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None/>
            </a:pPr>
            <a:r>
              <a:rPr lang="sv-SE" altLang="sv-SE" sz="2000" smtClean="0">
                <a:latin typeface="Arial Bold" charset="0"/>
              </a:rPr>
              <a:t>	</a:t>
            </a:r>
            <a:r>
              <a:rPr lang="sv-SE" altLang="sv-SE" sz="2000" b="1" smtClean="0">
                <a:latin typeface="Arial" charset="0"/>
                <a:cs typeface="Arial" charset="0"/>
              </a:rPr>
              <a:t>Mindre straffet innebär 2 minuters utvisning för </a:t>
            </a:r>
            <a:r>
              <a:rPr lang="sv-SE" altLang="sv-SE" sz="2000" smtClean="0">
                <a:latin typeface="Arial" charset="0"/>
                <a:cs typeface="Arial" charset="0"/>
              </a:rPr>
              <a:t>spelaren som begått förseelsen. </a:t>
            </a:r>
          </a:p>
          <a:p>
            <a:pPr>
              <a:buFont typeface="Arial" charset="0"/>
              <a:buNone/>
            </a:pPr>
            <a:r>
              <a:rPr lang="sv-SE" altLang="sv-SE" sz="2000" smtClean="0">
                <a:latin typeface="Arial" charset="0"/>
                <a:cs typeface="Arial" charset="0"/>
              </a:rPr>
              <a:t>	Om målvakten ådöms ett Mindre straff, skall det avtjänas av en spelare som var på isen när spelet stoppades. </a:t>
            </a:r>
          </a:p>
          <a:p>
            <a:pPr>
              <a:buFont typeface="Arial" charset="0"/>
              <a:buNone/>
            </a:pPr>
            <a:r>
              <a:rPr lang="sv-SE" altLang="sv-SE" sz="2000" smtClean="0">
                <a:latin typeface="Arial" charset="0"/>
                <a:cs typeface="Arial" charset="0"/>
              </a:rPr>
              <a:t>	Exempel på utvisningsorsaker är </a:t>
            </a:r>
            <a:r>
              <a:rPr lang="sv-SE" altLang="sv-SE" sz="2000" i="1" smtClean="0">
                <a:latin typeface="Arial" charset="0"/>
                <a:cs typeface="Arial" charset="0"/>
              </a:rPr>
              <a:t>holding, hooking, slashing och tripping.</a:t>
            </a:r>
          </a:p>
          <a:p>
            <a:pPr>
              <a:buFont typeface="Arial" charset="0"/>
              <a:buNone/>
            </a:pPr>
            <a:r>
              <a:rPr lang="sv-SE" altLang="sv-SE" sz="2000" i="1" smtClean="0">
                <a:latin typeface="Arial" charset="0"/>
                <a:cs typeface="Arial" charset="0"/>
              </a:rPr>
              <a:t>	</a:t>
            </a:r>
          </a:p>
          <a:p>
            <a:pPr>
              <a:buFont typeface="Arial" charset="0"/>
              <a:buNone/>
            </a:pPr>
            <a:r>
              <a:rPr lang="sv-SE" altLang="sv-SE" sz="2000" i="1" smtClean="0">
                <a:latin typeface="Arial" charset="0"/>
                <a:cs typeface="Arial" charset="0"/>
              </a:rPr>
              <a:t>	</a:t>
            </a:r>
            <a:r>
              <a:rPr lang="sv-SE" altLang="sv-SE" sz="2000" b="1" smtClean="0">
                <a:latin typeface="Arial" charset="0"/>
                <a:cs typeface="Arial" charset="0"/>
              </a:rPr>
              <a:t>Lagstraff innebär 2 minuters utvisning. </a:t>
            </a:r>
          </a:p>
          <a:p>
            <a:pPr>
              <a:buFont typeface="Arial" charset="0"/>
              <a:buNone/>
            </a:pPr>
            <a:r>
              <a:rPr lang="sv-SE" altLang="sv-SE" sz="2000" b="1" smtClean="0">
                <a:latin typeface="Arial" charset="0"/>
                <a:cs typeface="Arial" charset="0"/>
              </a:rPr>
              <a:t>	En spelare på isen</a:t>
            </a:r>
            <a:r>
              <a:rPr lang="sv-SE" altLang="sv-SE" sz="2000" smtClean="0">
                <a:latin typeface="Arial" charset="0"/>
                <a:cs typeface="Arial" charset="0"/>
              </a:rPr>
              <a:t>, utom målvakten, ska avtjäna straffet. Utvisningen ska inte bokföras på den spelare som avtjänar straffet. </a:t>
            </a:r>
          </a:p>
          <a:p>
            <a:pPr>
              <a:buFont typeface="Arial" charset="0"/>
              <a:buNone/>
            </a:pPr>
            <a:r>
              <a:rPr lang="sv-SE" altLang="sv-SE" sz="2000" smtClean="0">
                <a:latin typeface="Arial" charset="0"/>
                <a:cs typeface="Arial" charset="0"/>
              </a:rPr>
              <a:t>	Exempel på utvisningsorsaker är </a:t>
            </a:r>
            <a:r>
              <a:rPr lang="sv-SE" altLang="sv-SE" sz="2000" i="1" smtClean="0">
                <a:latin typeface="Arial" charset="0"/>
                <a:cs typeface="Arial" charset="0"/>
              </a:rPr>
              <a:t>för många spelare på banan och ledare som uppträder olämpligt uppförande mot funktionär. </a:t>
            </a:r>
            <a:endParaRPr lang="sv-SE" altLang="sv-SE" sz="2000" smtClean="0">
              <a:latin typeface="Arial" charset="0"/>
              <a:cs typeface="Arial" charset="0"/>
            </a:endParaRPr>
          </a:p>
          <a:p>
            <a:pPr>
              <a:buFont typeface="Arial" charset="0"/>
              <a:buNone/>
            </a:pPr>
            <a:endParaRPr lang="sv-SE" altLang="sv-SE" sz="2000" smtClean="0">
              <a:latin typeface="Arial Bold" charset="0"/>
            </a:endParaRPr>
          </a:p>
          <a:p>
            <a:pPr>
              <a:buFont typeface="Arial" charset="0"/>
              <a:buNone/>
            </a:pPr>
            <a:endParaRPr lang="sv-SE" altLang="sv-SE" sz="2000" smtClean="0">
              <a:latin typeface="Arial Bold" charset="0"/>
            </a:endParaRPr>
          </a:p>
        </p:txBody>
      </p:sp>
      <p:sp>
        <p:nvSpPr>
          <p:cNvPr id="7171" name="Rubrik 6"/>
          <p:cNvSpPr>
            <a:spLocks/>
          </p:cNvSpPr>
          <p:nvPr/>
        </p:nvSpPr>
        <p:spPr bwMode="auto">
          <a:xfrm>
            <a:off x="457200" y="465138"/>
            <a:ext cx="84582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sv-SE" altLang="sv-SE" sz="3200">
                <a:solidFill>
                  <a:srgbClr val="000066"/>
                </a:solidFill>
                <a:cs typeface="Arial" charset="0"/>
              </a:rPr>
              <a:t>	</a:t>
            </a:r>
            <a:r>
              <a:rPr lang="sv-SE" altLang="sv-SE" sz="3200" b="1">
                <a:solidFill>
                  <a:srgbClr val="000066"/>
                </a:solidFill>
                <a:cs typeface="Arial" charset="0"/>
              </a:rPr>
              <a:t>REGLER FÖR MATCHFUNKTIONÄRER </a:t>
            </a:r>
            <a:endParaRPr lang="sv-SE" altLang="sv-SE" sz="3200" b="1">
              <a:solidFill>
                <a:srgbClr val="000066"/>
              </a:solidFill>
              <a:latin typeface="Arial Bold" charset="0"/>
            </a:endParaRPr>
          </a:p>
        </p:txBody>
      </p:sp>
      <p:sp>
        <p:nvSpPr>
          <p:cNvPr id="7172"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4"/>
          <p:cNvSpPr>
            <a:spLocks noGrp="1"/>
          </p:cNvSpPr>
          <p:nvPr>
            <p:ph type="ctrTitle"/>
          </p:nvPr>
        </p:nvSpPr>
        <p:spPr bwMode="auto">
          <a:xfrm>
            <a:off x="438150" y="555625"/>
            <a:ext cx="84582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charset="0"/>
                <a:cs typeface="Arial" charset="0"/>
              </a:rPr>
              <a:t>	REGLER FÖR MATCHFUNKTIONÄRER </a:t>
            </a:r>
            <a:r>
              <a:rPr lang="sv-SE" altLang="sv-SE" smtClean="0">
                <a:latin typeface="Arial Bold" charset="0"/>
              </a:rPr>
              <a:t/>
            </a:r>
            <a:br>
              <a:rPr lang="sv-SE" altLang="sv-SE" smtClean="0">
                <a:latin typeface="Arial Bold" charset="0"/>
              </a:rPr>
            </a:br>
            <a:endParaRPr lang="sv-SE" altLang="sv-SE" smtClean="0">
              <a:latin typeface="Arial Bold" charset="0"/>
            </a:endParaRPr>
          </a:p>
        </p:txBody>
      </p:sp>
      <p:sp>
        <p:nvSpPr>
          <p:cNvPr id="8195" name="Underrubrik 5"/>
          <p:cNvSpPr>
            <a:spLocks noGrp="1"/>
          </p:cNvSpPr>
          <p:nvPr>
            <p:ph type="subTitle" idx="1"/>
          </p:nvPr>
        </p:nvSpPr>
        <p:spPr bwMode="auto">
          <a:xfrm>
            <a:off x="685800" y="1231900"/>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200" b="1" smtClean="0">
                <a:solidFill>
                  <a:schemeClr val="tx1"/>
                </a:solidFill>
                <a:latin typeface="Arial" charset="0"/>
                <a:cs typeface="Arial" charset="0"/>
              </a:rPr>
              <a:t>Större Straffet innebär 5 minuters utvisning </a:t>
            </a:r>
            <a:r>
              <a:rPr lang="sv-SE" altLang="sv-SE" sz="2200" smtClean="0">
                <a:solidFill>
                  <a:schemeClr val="tx1"/>
                </a:solidFill>
                <a:latin typeface="Arial" charset="0"/>
                <a:cs typeface="Arial" charset="0"/>
              </a:rPr>
              <a:t>och automatiskt Game Misconduct penalty. Det innebär att den skyldige spelaren utvisas för resten av matchen och en lagkamrat avtjänar det Större straffet på utvisningsbänken. </a:t>
            </a:r>
          </a:p>
          <a:p>
            <a:r>
              <a:rPr lang="sv-SE" altLang="sv-SE" sz="2200" smtClean="0">
                <a:solidFill>
                  <a:schemeClr val="tx1"/>
                </a:solidFill>
                <a:latin typeface="Arial" charset="0"/>
                <a:cs typeface="Arial" charset="0"/>
              </a:rPr>
              <a:t>I protokollet bokförs 5+20 min. Ett större straff som avvaktas av domaren eller som avtjänas kan aldrig strykas vid ett mål.</a:t>
            </a:r>
          </a:p>
          <a:p>
            <a:endParaRPr lang="sv-SE" altLang="sv-SE" sz="2200" b="1" smtClean="0">
              <a:solidFill>
                <a:schemeClr val="tx1"/>
              </a:solidFill>
              <a:latin typeface="Arial" charset="0"/>
              <a:cs typeface="Arial" charset="0"/>
            </a:endParaRPr>
          </a:p>
          <a:p>
            <a:r>
              <a:rPr lang="sv-SE" altLang="sv-SE" sz="2200" b="1" smtClean="0">
                <a:solidFill>
                  <a:schemeClr val="tx1"/>
                </a:solidFill>
                <a:latin typeface="Arial" charset="0"/>
                <a:cs typeface="Arial" charset="0"/>
              </a:rPr>
              <a:t>Misconduct penalty är ett personligt straff på 10 </a:t>
            </a:r>
            <a:r>
              <a:rPr lang="sv-SE" altLang="sv-SE" sz="2200" smtClean="0">
                <a:solidFill>
                  <a:schemeClr val="tx1"/>
                </a:solidFill>
                <a:latin typeface="Arial" charset="0"/>
                <a:cs typeface="Arial" charset="0"/>
              </a:rPr>
              <a:t>minuter. Eftersom straffet är personligt får laget spela med fullt manskap på isen, om inga andra utvisningar ådömts laget.</a:t>
            </a:r>
          </a:p>
          <a:p>
            <a:r>
              <a:rPr lang="sv-SE" altLang="sv-SE" sz="2200" smtClean="0">
                <a:solidFill>
                  <a:schemeClr val="tx1"/>
                </a:solidFill>
                <a:latin typeface="Arial" charset="0"/>
                <a:cs typeface="Arial" charset="0"/>
              </a:rPr>
              <a:t>En spelare som avtjänar en 10 min-utvisning kan aldrig återvända under pågående spel. Tiden på utvisningen ska inte visas på matchuret. </a:t>
            </a:r>
          </a:p>
          <a:p>
            <a:r>
              <a:rPr lang="sv-SE" altLang="sv-SE" sz="2200" smtClean="0">
                <a:solidFill>
                  <a:schemeClr val="tx1"/>
                </a:solidFill>
                <a:latin typeface="Arial" charset="0"/>
                <a:cs typeface="Arial" charset="0"/>
              </a:rPr>
              <a:t>Ett andra Misconduct penalty blir ett Game Misconduct!</a:t>
            </a:r>
          </a:p>
        </p:txBody>
      </p:sp>
      <p:sp>
        <p:nvSpPr>
          <p:cNvPr id="8196"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4"/>
          <p:cNvSpPr>
            <a:spLocks noGrp="1"/>
          </p:cNvSpPr>
          <p:nvPr>
            <p:ph type="ctrTitle"/>
          </p:nvPr>
        </p:nvSpPr>
        <p:spPr bwMode="auto">
          <a:xfrm>
            <a:off x="400050" y="893763"/>
            <a:ext cx="836295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latin typeface="Arial" charset="0"/>
                <a:cs typeface="Arial" charset="0"/>
              </a:rPr>
              <a:t>	REGLER FÖR MATCHFUNKTIONÄRER </a:t>
            </a:r>
            <a:r>
              <a:rPr lang="sv-SE" altLang="sv-SE" smtClean="0">
                <a:latin typeface="Arial Bold" charset="0"/>
              </a:rPr>
              <a:t/>
            </a:r>
            <a:br>
              <a:rPr lang="sv-SE" altLang="sv-SE" smtClean="0">
                <a:latin typeface="Arial Bold" charset="0"/>
              </a:rPr>
            </a:br>
            <a:endParaRPr lang="sv-SE" altLang="sv-SE" smtClean="0">
              <a:latin typeface="Arial Bold" charset="0"/>
            </a:endParaRPr>
          </a:p>
        </p:txBody>
      </p:sp>
      <p:sp>
        <p:nvSpPr>
          <p:cNvPr id="9219" name="Underrubrik 5"/>
          <p:cNvSpPr>
            <a:spLocks noGrp="1"/>
          </p:cNvSpPr>
          <p:nvPr>
            <p:ph type="subTitle" idx="1"/>
          </p:nvPr>
        </p:nvSpPr>
        <p:spPr bwMode="auto">
          <a:xfrm>
            <a:off x="685800" y="1817688"/>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200" b="1" smtClean="0">
                <a:solidFill>
                  <a:schemeClr val="tx1"/>
                </a:solidFill>
                <a:latin typeface="Arial" charset="0"/>
                <a:cs typeface="Arial" charset="0"/>
              </a:rPr>
              <a:t>Game Misconduct penalty är ett personligt straff </a:t>
            </a:r>
            <a:r>
              <a:rPr lang="sv-SE" altLang="sv-SE" sz="2200" smtClean="0">
                <a:solidFill>
                  <a:schemeClr val="tx1"/>
                </a:solidFill>
                <a:latin typeface="Arial" charset="0"/>
                <a:cs typeface="Arial" charset="0"/>
              </a:rPr>
              <a:t>och innebär utvisning för resten av matchen. Eftersom straffet är personligt får laget spela med fullt manskap på isen, om inga andra utvisningar ådömts laget. Ofta kombineras straffet med ett större straff. I protokollet bokförs 20 min och straffet föranleder ingen ytterligare avstängning. </a:t>
            </a:r>
          </a:p>
          <a:p>
            <a:r>
              <a:rPr lang="sv-SE" altLang="sv-SE" sz="2200" b="1" smtClean="0">
                <a:solidFill>
                  <a:schemeClr val="tx1"/>
                </a:solidFill>
                <a:latin typeface="Arial" charset="0"/>
                <a:cs typeface="Arial" charset="0"/>
              </a:rPr>
              <a:t/>
            </a:r>
            <a:br>
              <a:rPr lang="sv-SE" altLang="sv-SE" sz="2200" b="1" smtClean="0">
                <a:solidFill>
                  <a:schemeClr val="tx1"/>
                </a:solidFill>
                <a:latin typeface="Arial" charset="0"/>
                <a:cs typeface="Arial" charset="0"/>
              </a:rPr>
            </a:br>
            <a:r>
              <a:rPr lang="sv-SE" altLang="sv-SE" sz="2200" b="1" smtClean="0">
                <a:solidFill>
                  <a:schemeClr val="tx1"/>
                </a:solidFill>
                <a:latin typeface="Arial" charset="0"/>
                <a:cs typeface="Arial" charset="0"/>
              </a:rPr>
              <a:t>Match Penalty innebär utvisning för resten av </a:t>
            </a:r>
            <a:r>
              <a:rPr lang="sv-SE" altLang="sv-SE" sz="2200" smtClean="0">
                <a:solidFill>
                  <a:schemeClr val="tx1"/>
                </a:solidFill>
                <a:latin typeface="Arial" charset="0"/>
                <a:cs typeface="Arial" charset="0"/>
              </a:rPr>
              <a:t>matchen för spelaren/ledaren som gjort förseelsen. En spelare i laget skall avtjäna 5 minuters utvisning. Domaren har bedömt att förseelsen föranleder anmälan till förbundet och den straffade är automatiskt avstängd nästa match i samma serie. Match penalty protokollförs som 25 minuter.</a:t>
            </a:r>
          </a:p>
        </p:txBody>
      </p:sp>
      <p:sp>
        <p:nvSpPr>
          <p:cNvPr id="9220"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4"/>
          <p:cNvSpPr>
            <a:spLocks noGrp="1"/>
          </p:cNvSpPr>
          <p:nvPr>
            <p:ph type="ctrTitle"/>
          </p:nvPr>
        </p:nvSpPr>
        <p:spPr bwMode="auto">
          <a:xfrm>
            <a:off x="400050" y="893763"/>
            <a:ext cx="83058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mtClean="0">
                <a:latin typeface="Arial" charset="0"/>
                <a:cs typeface="Arial" charset="0"/>
              </a:rPr>
              <a:t>	REGLER FÖR MATCHFUNKTIONÄRER </a:t>
            </a:r>
            <a:r>
              <a:rPr lang="sv-SE" altLang="sv-SE" smtClean="0">
                <a:latin typeface="Arial Bold" charset="0"/>
              </a:rPr>
              <a:t/>
            </a:r>
            <a:br>
              <a:rPr lang="sv-SE" altLang="sv-SE" smtClean="0">
                <a:latin typeface="Arial Bold" charset="0"/>
              </a:rPr>
            </a:br>
            <a:endParaRPr lang="sv-SE" altLang="sv-SE" smtClean="0">
              <a:latin typeface="Arial Bold" charset="0"/>
            </a:endParaRPr>
          </a:p>
        </p:txBody>
      </p:sp>
      <p:sp>
        <p:nvSpPr>
          <p:cNvPr id="10243" name="Underrubrik 5"/>
          <p:cNvSpPr>
            <a:spLocks noGrp="1"/>
          </p:cNvSpPr>
          <p:nvPr>
            <p:ph type="subTitle" idx="1"/>
          </p:nvPr>
        </p:nvSpPr>
        <p:spPr bwMode="auto">
          <a:xfrm>
            <a:off x="685800" y="1817688"/>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200" b="1" smtClean="0">
                <a:solidFill>
                  <a:schemeClr val="tx1"/>
                </a:solidFill>
                <a:latin typeface="Arial" charset="0"/>
                <a:cs typeface="Arial" charset="0"/>
              </a:rPr>
              <a:t>Straffslag skall protokollföras som en förseelse </a:t>
            </a:r>
            <a:r>
              <a:rPr lang="sv-SE" altLang="sv-SE" sz="2200" smtClean="0">
                <a:solidFill>
                  <a:schemeClr val="tx1"/>
                </a:solidFill>
                <a:latin typeface="Arial" charset="0"/>
                <a:cs typeface="Arial" charset="0"/>
              </a:rPr>
              <a:t>i protokollet. Viktigt att komma ihåg är att matchklockan inte skall gå under genomförandet av ett straffslag. </a:t>
            </a:r>
          </a:p>
          <a:p>
            <a:r>
              <a:rPr lang="sv-SE" altLang="sv-SE" sz="2200" b="1" smtClean="0">
                <a:solidFill>
                  <a:schemeClr val="tx1"/>
                </a:solidFill>
                <a:latin typeface="Arial" charset="0"/>
                <a:cs typeface="Arial" charset="0"/>
              </a:rPr>
              <a:t>Straffslag skall utföras på följande sätt: </a:t>
            </a:r>
            <a:br>
              <a:rPr lang="sv-SE" altLang="sv-SE" sz="2200" b="1" smtClean="0">
                <a:solidFill>
                  <a:schemeClr val="tx1"/>
                </a:solidFill>
                <a:latin typeface="Arial" charset="0"/>
                <a:cs typeface="Arial" charset="0"/>
              </a:rPr>
            </a:br>
            <a:r>
              <a:rPr lang="sv-SE" altLang="sv-SE" sz="2200" smtClean="0">
                <a:solidFill>
                  <a:schemeClr val="tx1"/>
                </a:solidFill>
                <a:latin typeface="Arial" charset="0"/>
                <a:cs typeface="Arial" charset="0"/>
              </a:rPr>
              <a:t>Domaren skall via speakern meddela vilken spelare, som laget utsett utföra </a:t>
            </a:r>
            <a:r>
              <a:rPr lang="sv-SE" altLang="sv-SE" sz="2200" b="1" smtClean="0">
                <a:solidFill>
                  <a:schemeClr val="tx1"/>
                </a:solidFill>
                <a:latin typeface="Arial" charset="0"/>
                <a:cs typeface="Arial" charset="0"/>
              </a:rPr>
              <a:t>Straffslaget. </a:t>
            </a:r>
            <a:r>
              <a:rPr lang="sv-SE" altLang="sv-SE" sz="2200" smtClean="0">
                <a:solidFill>
                  <a:schemeClr val="tx1"/>
                </a:solidFill>
                <a:latin typeface="Arial" charset="0"/>
                <a:cs typeface="Arial" charset="0"/>
              </a:rPr>
              <a:t>Domaren skall därefter placera pucken på avslagspunkten på mittlinjen. Spelaren som utför </a:t>
            </a:r>
            <a:r>
              <a:rPr lang="sv-SE" altLang="sv-SE" sz="2200" b="1" smtClean="0">
                <a:solidFill>
                  <a:schemeClr val="tx1"/>
                </a:solidFill>
                <a:latin typeface="Arial" charset="0"/>
                <a:cs typeface="Arial" charset="0"/>
              </a:rPr>
              <a:t>Straffslaget skall efter signal från domaren </a:t>
            </a:r>
            <a:r>
              <a:rPr lang="sv-SE" altLang="sv-SE" sz="2200" smtClean="0">
                <a:solidFill>
                  <a:schemeClr val="tx1"/>
                </a:solidFill>
                <a:latin typeface="Arial" charset="0"/>
                <a:cs typeface="Arial" charset="0"/>
              </a:rPr>
              <a:t>försöka göra mål på målvakten. Spelaren som utför </a:t>
            </a:r>
            <a:r>
              <a:rPr lang="sv-SE" altLang="sv-SE" sz="2200" b="1" smtClean="0">
                <a:solidFill>
                  <a:schemeClr val="tx1"/>
                </a:solidFill>
                <a:latin typeface="Arial" charset="0"/>
                <a:cs typeface="Arial" charset="0"/>
              </a:rPr>
              <a:t>Straffslaget, måste åka direkt mot </a:t>
            </a:r>
            <a:r>
              <a:rPr lang="sv-SE" altLang="sv-SE" sz="2200" smtClean="0">
                <a:solidFill>
                  <a:schemeClr val="tx1"/>
                </a:solidFill>
                <a:latin typeface="Arial" charset="0"/>
                <a:cs typeface="Arial" charset="0"/>
              </a:rPr>
              <a:t>motståndarmålet, och sedan målskottet gjorts skall </a:t>
            </a:r>
            <a:r>
              <a:rPr lang="sv-SE" altLang="sv-SE" sz="2200" b="1" smtClean="0">
                <a:solidFill>
                  <a:schemeClr val="tx1"/>
                </a:solidFill>
                <a:latin typeface="Arial" charset="0"/>
                <a:cs typeface="Arial" charset="0"/>
              </a:rPr>
              <a:t>Straffslaget betraktas som avslutat.</a:t>
            </a:r>
            <a:endParaRPr lang="sv-SE" altLang="sv-SE" sz="2200" smtClean="0">
              <a:solidFill>
                <a:schemeClr val="tx1"/>
              </a:solidFill>
              <a:latin typeface="Arial" charset="0"/>
              <a:cs typeface="Arial" charset="0"/>
            </a:endParaRPr>
          </a:p>
        </p:txBody>
      </p:sp>
      <p:sp>
        <p:nvSpPr>
          <p:cNvPr id="10244"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1435</TotalTime>
  <Words>1603</Words>
  <Application>Microsoft Office PowerPoint</Application>
  <PresentationFormat>Bildspel på skärmen (4:3)</PresentationFormat>
  <Paragraphs>297</Paragraphs>
  <Slides>26</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26</vt:i4>
      </vt:variant>
    </vt:vector>
  </HeadingPairs>
  <TitlesOfParts>
    <vt:vector size="31" baseType="lpstr">
      <vt:lpstr>ＭＳ Ｐゴシック</vt:lpstr>
      <vt:lpstr>Arial</vt:lpstr>
      <vt:lpstr>Arial Bold</vt:lpstr>
      <vt:lpstr>Calibri</vt:lpstr>
      <vt:lpstr>PPT</vt:lpstr>
      <vt:lpstr>Regelgenomgång  </vt:lpstr>
      <vt:lpstr>PowerPoint-presentation</vt:lpstr>
      <vt:lpstr> REGLER FÖR MATCHFUNKTIONÄRER  </vt:lpstr>
      <vt:lpstr> REGLER FÖR MATCHFUNKTIONÄRER  </vt:lpstr>
      <vt:lpstr>PowerPoint-presentation</vt:lpstr>
      <vt:lpstr>PowerPoint-presentation</vt:lpstr>
      <vt:lpstr> REGLER FÖR MATCHFUNKTIONÄRER  </vt:lpstr>
      <vt:lpstr> REGLER FÖR MATCHFUNKTIONÄRER  </vt:lpstr>
      <vt:lpstr> REGLER FÖR MATCHFUNKTIONÄRER  </vt:lpstr>
      <vt:lpstr>PowerPoint-presentation</vt:lpstr>
      <vt:lpstr>FÖRST UT - FÖRST IN</vt:lpstr>
      <vt:lpstr>FÖRST UT - FÖRST IN</vt:lpstr>
      <vt:lpstr>FÖRST UT - FÖRST IN</vt:lpstr>
      <vt:lpstr>Kvittning</vt:lpstr>
      <vt:lpstr>Kvittning</vt:lpstr>
      <vt:lpstr>Kvittning</vt:lpstr>
      <vt:lpstr>Kvittning</vt:lpstr>
      <vt:lpstr>Kvittning</vt:lpstr>
      <vt:lpstr>Kvittning</vt:lpstr>
      <vt:lpstr>Kvittning</vt:lpstr>
      <vt:lpstr>Kvittning</vt:lpstr>
      <vt:lpstr>Uppskjutna straff</vt:lpstr>
      <vt:lpstr>Uppskjutna straff</vt:lpstr>
      <vt:lpstr>Uppskjutna straff</vt:lpstr>
      <vt:lpstr>Uppskjutna straff</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Rubrik</dc:title>
  <dc:creator>Mikael Bakke</dc:creator>
  <cp:lastModifiedBy>Jonas Almgren</cp:lastModifiedBy>
  <cp:revision>66</cp:revision>
  <dcterms:created xsi:type="dcterms:W3CDTF">2010-10-06T11:22:41Z</dcterms:created>
  <dcterms:modified xsi:type="dcterms:W3CDTF">2015-10-06T16:30:15Z</dcterms:modified>
</cp:coreProperties>
</file>