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1" r:id="rId2"/>
    <p:sldId id="257" r:id="rId3"/>
    <p:sldId id="259" r:id="rId4"/>
    <p:sldId id="260" r:id="rId5"/>
    <p:sldId id="261" r:id="rId6"/>
    <p:sldId id="272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230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900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379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6913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881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6440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5994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895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97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119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227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38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749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816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042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876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07384-4D3C-4586-B3B3-17A1747D33B3}" type="datetimeFigureOut">
              <a:rPr lang="sv-SE" smtClean="0"/>
              <a:t>2019-09-17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EB1AF4-4FD5-4409-B416-7797D88E84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05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04351" y="1071154"/>
            <a:ext cx="8596668" cy="1867988"/>
          </a:xfrm>
        </p:spPr>
        <p:txBody>
          <a:bodyPr>
            <a:normAutofit/>
          </a:bodyPr>
          <a:lstStyle/>
          <a:p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Träna barn och ungdomar med ADHD/ADD och </a:t>
            </a:r>
            <a:r>
              <a:rPr lang="sv-SE" b="1" dirty="0" smtClean="0">
                <a:solidFill>
                  <a:schemeClr val="accent1">
                    <a:lumMod val="75000"/>
                  </a:schemeClr>
                </a:solidFill>
              </a:rPr>
              <a:t>Autism/Asperger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b="1" dirty="0">
                <a:solidFill>
                  <a:schemeClr val="accent2">
                    <a:lumMod val="75000"/>
                  </a:schemeClr>
                </a:solidFill>
              </a:rPr>
            </a:br>
            <a:endParaRPr lang="sv-SE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04351" y="4336869"/>
            <a:ext cx="8596668" cy="822960"/>
          </a:xfrm>
        </p:spPr>
        <p:txBody>
          <a:bodyPr>
            <a:normAutofit/>
          </a:bodyPr>
          <a:lstStyle/>
          <a:p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Ett kunskapsmaterial för dig som ledare</a:t>
            </a:r>
            <a:endParaRPr lang="sv-SE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9901019" y="5713214"/>
            <a:ext cx="203613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© Systra Solutions</a:t>
            </a:r>
          </a:p>
        </p:txBody>
      </p:sp>
      <p:sp>
        <p:nvSpPr>
          <p:cNvPr id="5" name="Rektangel 4"/>
          <p:cNvSpPr/>
          <p:nvPr/>
        </p:nvSpPr>
        <p:spPr>
          <a:xfrm>
            <a:off x="10110651" y="6230983"/>
            <a:ext cx="1554480" cy="248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Magnus Mellström</a:t>
            </a:r>
            <a:endParaRPr lang="sv-S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3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/>
          <p:cNvSpPr/>
          <p:nvPr/>
        </p:nvSpPr>
        <p:spPr>
          <a:xfrm>
            <a:off x="966651" y="1084217"/>
            <a:ext cx="1754770" cy="147446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Barnet/ deltagaren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llips 4"/>
          <p:cNvSpPr/>
          <p:nvPr/>
        </p:nvSpPr>
        <p:spPr>
          <a:xfrm>
            <a:off x="966651" y="2842094"/>
            <a:ext cx="1754770" cy="142945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Omgivningen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Ellips 5"/>
          <p:cNvSpPr/>
          <p:nvPr/>
        </p:nvSpPr>
        <p:spPr>
          <a:xfrm>
            <a:off x="966651" y="4554971"/>
            <a:ext cx="1728633" cy="141475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Du som ledare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Rektangel med rundade hörn 6"/>
          <p:cNvSpPr/>
          <p:nvPr/>
        </p:nvSpPr>
        <p:spPr>
          <a:xfrm>
            <a:off x="3801290" y="1332411"/>
            <a:ext cx="5264333" cy="12262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Vad </a:t>
            </a: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barnet för egna styrkor du kan använda?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Vilka behov behöver du ta hänsyn till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3731626" y="2938046"/>
            <a:ext cx="5333997" cy="11756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Hur ska träningsmiljön vara? • Hur ska omgivande </a:t>
            </a: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människor</a:t>
            </a:r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göra/vara?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3801290" y="4571448"/>
            <a:ext cx="4415247" cy="13846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Hur ska du som ledare göra?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Rak pilkoppling 9"/>
          <p:cNvCxnSpPr/>
          <p:nvPr/>
        </p:nvCxnSpPr>
        <p:spPr>
          <a:xfrm>
            <a:off x="2886885" y="1895261"/>
            <a:ext cx="692331" cy="0"/>
          </a:xfrm>
          <a:prstGeom prst="straightConnector1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pilkoppling 10"/>
          <p:cNvCxnSpPr/>
          <p:nvPr/>
        </p:nvCxnSpPr>
        <p:spPr>
          <a:xfrm>
            <a:off x="2867292" y="3525875"/>
            <a:ext cx="692331" cy="0"/>
          </a:xfrm>
          <a:prstGeom prst="straightConnector1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koppling 11"/>
          <p:cNvCxnSpPr/>
          <p:nvPr/>
        </p:nvCxnSpPr>
        <p:spPr>
          <a:xfrm>
            <a:off x="2886885" y="5290456"/>
            <a:ext cx="692331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ktangel 13"/>
          <p:cNvSpPr/>
          <p:nvPr/>
        </p:nvSpPr>
        <p:spPr>
          <a:xfrm>
            <a:off x="1645920" y="242487"/>
            <a:ext cx="6740434" cy="558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STOPP-modellen </a:t>
            </a:r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–Framtidsplanering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911735" y="5969726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38329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1194" y="492034"/>
            <a:ext cx="8596668" cy="1320800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STOPP-modellen </a:t>
            </a:r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–Behov av uppföljning?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51263" y="1651500"/>
            <a:ext cx="8645434" cy="45141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Barnet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Prata med barnet för att gemensamt komma överens om hur 	ni ska göra?</a:t>
            </a:r>
          </a:p>
          <a:p>
            <a:pPr marL="0" indent="0">
              <a:buNone/>
            </a:pPr>
            <a:endParaRPr lang="sv-S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Träningsgruppen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Prata </a:t>
            </a:r>
            <a:r>
              <a:rPr lang="sv-S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 </a:t>
            </a:r>
            <a:r>
              <a:rPr lang="sv-S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 eller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 som var med om 	situationen 	och kanske påverkade den eller blev påverkade av den - 	Gå igenom 	värdegrund, regler och normer med hela träningsgruppen</a:t>
            </a:r>
          </a:p>
          <a:p>
            <a:pPr marL="0" indent="0">
              <a:buNone/>
            </a:pPr>
            <a:endParaRPr lang="sv-S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Föräldrar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Behöver barnets föräldrar återkoppling på det som hänt - 	Behöver de andra barnens föräldrar återkoppling på det som hänt</a:t>
            </a:r>
          </a:p>
          <a:p>
            <a:pPr marL="0" indent="0">
              <a:buNone/>
            </a:pPr>
            <a:endParaRPr lang="sv-S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v-S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Tränarkollegor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Kollegor i den egna gruppen som behöver ta del av 	din lärdom? - Kollegor i föreningen som behöver veta vad som hänt 	och kanske anpassa sitt ledarskap? </a:t>
            </a: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9937862" y="5981003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75220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248" y="216717"/>
            <a:ext cx="10515600" cy="915034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Fler tips till dig som ledare –samtals verktyg</a:t>
            </a:r>
            <a:endParaRPr lang="sv-SE" dirty="0"/>
          </a:p>
        </p:txBody>
      </p:sp>
      <p:sp>
        <p:nvSpPr>
          <p:cNvPr id="27" name="Platshållare för innehåll 2"/>
          <p:cNvSpPr txBox="1">
            <a:spLocks/>
          </p:cNvSpPr>
          <p:nvPr/>
        </p:nvSpPr>
        <p:spPr bwMode="auto">
          <a:xfrm>
            <a:off x="900248" y="1433558"/>
            <a:ext cx="8305800" cy="434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Vad hände?                     Vad tänker du?</a:t>
            </a:r>
          </a:p>
          <a:p>
            <a:pPr marL="0" lvl="0" indent="0">
              <a:buNone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Deltagarens upplevelse av </a:t>
            </a:r>
            <a:r>
              <a:rPr lang="sv-SE" sz="1800" kern="0" dirty="0">
                <a:solidFill>
                  <a:srgbClr val="000000"/>
                </a:solidFill>
                <a:latin typeface="Arial"/>
              </a:rPr>
              <a:t>vad                   Hur går </a:t>
            </a:r>
            <a:r>
              <a:rPr lang="sv-SE" sz="1800" kern="0" dirty="0" smtClean="0">
                <a:solidFill>
                  <a:srgbClr val="000000"/>
                </a:solidFill>
                <a:latin typeface="Arial"/>
              </a:rPr>
              <a:t>deltagarens </a:t>
            </a:r>
            <a:r>
              <a:rPr lang="sv-SE" sz="1800" kern="0" dirty="0">
                <a:solidFill>
                  <a:srgbClr val="000000"/>
                </a:solidFill>
                <a:latin typeface="Arial"/>
              </a:rPr>
              <a:t>tankar?</a:t>
            </a:r>
          </a:p>
          <a:p>
            <a:pPr marL="0" lvl="0" indent="0">
              <a:buNone/>
              <a:defRPr/>
            </a:pPr>
            <a:r>
              <a:rPr lang="sv-SE" sz="1800" kern="0" dirty="0">
                <a:solidFill>
                  <a:srgbClr val="000000"/>
                </a:solidFill>
                <a:latin typeface="Arial"/>
              </a:rPr>
              <a:t>som skett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sv-SE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Vad känner du?               Vad vill du nu?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Kan deltagaren beskriva sina känslor?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Behövs det någon typ av stöd?                      Kan vi på något vis hjälpa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8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sv-SE" sz="1800" kern="0" dirty="0" smtClean="0">
                <a:solidFill>
                  <a:srgbClr val="000000"/>
                </a:solidFill>
                <a:latin typeface="Arial"/>
              </a:rPr>
              <a:t>                                                                       deltagaren</a:t>
            </a: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</a:t>
            </a:r>
            <a:endParaRPr kumimoji="0" lang="sv-SE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9" name="Rak koppling 28"/>
          <p:cNvCxnSpPr>
            <a:stCxn id="27" idx="0"/>
            <a:endCxn id="27" idx="2"/>
          </p:cNvCxnSpPr>
          <p:nvPr/>
        </p:nvCxnSpPr>
        <p:spPr>
          <a:xfrm>
            <a:off x="5053148" y="1433558"/>
            <a:ext cx="0" cy="434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koppling 30"/>
          <p:cNvCxnSpPr/>
          <p:nvPr/>
        </p:nvCxnSpPr>
        <p:spPr>
          <a:xfrm>
            <a:off x="900248" y="3605258"/>
            <a:ext cx="830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koppling 33"/>
          <p:cNvCxnSpPr/>
          <p:nvPr/>
        </p:nvCxnSpPr>
        <p:spPr>
          <a:xfrm>
            <a:off x="4789713" y="2952207"/>
            <a:ext cx="5268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/>
          <p:nvPr/>
        </p:nvCxnSpPr>
        <p:spPr>
          <a:xfrm flipH="1">
            <a:off x="4684121" y="3368896"/>
            <a:ext cx="632461" cy="5282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koppling 38"/>
          <p:cNvCxnSpPr/>
          <p:nvPr/>
        </p:nvCxnSpPr>
        <p:spPr>
          <a:xfrm>
            <a:off x="4785951" y="4188983"/>
            <a:ext cx="520337" cy="32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ktangel 46"/>
          <p:cNvSpPr/>
          <p:nvPr/>
        </p:nvSpPr>
        <p:spPr>
          <a:xfrm>
            <a:off x="9937861" y="6049732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36813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4692" y="292724"/>
            <a:ext cx="10515600" cy="1325563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Fler tips till dig som ledare     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24692" y="1785417"/>
            <a:ext cx="8932817" cy="4238655"/>
          </a:xfrm>
        </p:spPr>
        <p:txBody>
          <a:bodyPr>
            <a:normAutofit fontScale="85000" lnSpcReduction="20000"/>
          </a:bodyPr>
          <a:lstStyle/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sv-SE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kumimoji="0" lang="sv-SE" sz="2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Gör det så enkelt som möjligt för deltagaren att göra rätt. 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sv-SE" sz="24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Genom att:</a:t>
            </a:r>
            <a:endParaRPr kumimoji="0" lang="sv-SE" sz="2400" b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sv-SE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	 Ha alltid en ”bakdörr” dvs hitta tillsammans med deltagaren, en plats att fly till 		</a:t>
            </a:r>
            <a:r>
              <a:rPr kumimoji="0" lang="sv-SE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v-SE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när affektutbrott är nära. 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sv-SE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	 Kolla av energin tillsammans med deltagaren för att veta hur ni bäst lägger upp 	 	dagen tillsammans.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	 Kommer barnet tidigt, aktivera dem i väntan på start 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 Ta tempen innan träningen genom att fråga hur dagen har varit 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	Ge möjlighet till fysisk rörelse även under pauser, instruktioner etc. –exempelvis 	en stressboll .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	 Börja med övningar som barnen kan och gillar.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	Varva högintensiva övningar med lite lugnare så att gruppens energi balanseras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	Ge direkt och positiv feedback flera gånger under varje övning</a:t>
            </a:r>
          </a:p>
          <a:p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492" y="292724"/>
            <a:ext cx="3523793" cy="49991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2492" y="639748"/>
            <a:ext cx="3511600" cy="798645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9905204" y="5807631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39811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Tipsen fortsätter…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586445"/>
            <a:ext cx="8673737" cy="3590517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sv-SE" dirty="0" smtClean="0"/>
              <a:t>	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energi-boostare/mentorer som fokuserar på att sprida energi 	och positiv återkoppling 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	 Använd kompis-beröm/hemlig kompis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	 Ha en gemensam plan för hur ni ska göra om barnet blir 		 	arg/frustrerad/trött 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 Hjälp barnet att lära sig att förstå och hantera sina känslor </a:t>
            </a:r>
          </a:p>
          <a:p>
            <a:pPr marL="0" indent="0">
              <a:buNone/>
            </a:pP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 Sitt/stå bredvid barnet när ni ska prata om exempelvis en 	konflikt (istället för mitt emot)</a:t>
            </a: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820" y="1044394"/>
            <a:ext cx="2733675" cy="1676400"/>
          </a:xfrm>
          <a:prstGeom prst="rect">
            <a:avLst/>
          </a:prstGeom>
        </p:spPr>
      </p:pic>
      <p:sp>
        <p:nvSpPr>
          <p:cNvPr id="9" name="Rundad rektangulär bildtext 8"/>
          <p:cNvSpPr/>
          <p:nvPr/>
        </p:nvSpPr>
        <p:spPr>
          <a:xfrm>
            <a:off x="5120641" y="365126"/>
            <a:ext cx="1711234" cy="788127"/>
          </a:xfrm>
          <a:prstGeom prst="wedgeRoundRectCallout">
            <a:avLst>
              <a:gd name="adj1" fmla="val 44741"/>
              <a:gd name="adj2" fmla="val 10613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Snygg passning!</a:t>
            </a:r>
            <a:endParaRPr lang="sv-SE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9928863" y="5807630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99582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42423"/>
            <a:ext cx="10515600" cy="1325563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Relation och bemötande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85000" lnSpcReduction="10000"/>
          </a:bodyPr>
          <a:lstStyle/>
          <a:p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Lär känna barnet utanför idrotten</a:t>
            </a:r>
          </a:p>
          <a:p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Bekräfta barnets betydelse </a:t>
            </a:r>
          </a:p>
          <a:p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 barnet meningsfulla uppgifter (bära konor eller annat)</a:t>
            </a:r>
          </a:p>
          <a:p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 barnet saknas på en träning –hör av dig och säg att barnet var saknat</a:t>
            </a:r>
          </a:p>
          <a:p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Berätta för föräldrarna vad som fungerat bra på träningen, ta dig tid att  		berätta om framsteg, låt barnet få höra att du ger beröm till föräldrarna </a:t>
            </a:r>
          </a:p>
          <a:p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Var tydlig med information (tal och skrift) till föräldrar inför terminsstart, 		matcher, läger osv</a:t>
            </a:r>
          </a:p>
          <a:p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Involvera barnets föräldrar i träningen –ta hjälp av dem på punkter där 			det behövs </a:t>
            </a:r>
            <a:endParaRPr lang="sv-S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434" y="986831"/>
            <a:ext cx="3819001" cy="18428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Kommentar i oval 7"/>
          <p:cNvSpPr/>
          <p:nvPr/>
        </p:nvSpPr>
        <p:spPr>
          <a:xfrm>
            <a:off x="5354201" y="444770"/>
            <a:ext cx="1766713" cy="692377"/>
          </a:xfrm>
          <a:prstGeom prst="wedgeEllipseCallout">
            <a:avLst>
              <a:gd name="adj1" fmla="val 35606"/>
              <a:gd name="adj2" fmla="val 9367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Idag har ditt barn</a:t>
            </a:r>
            <a:r>
              <a:rPr lang="sv-SE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…</a:t>
            </a:r>
            <a:endParaRPr lang="sv-SE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Kommentar i oval 8"/>
          <p:cNvSpPr/>
          <p:nvPr/>
        </p:nvSpPr>
        <p:spPr>
          <a:xfrm>
            <a:off x="8232960" y="457919"/>
            <a:ext cx="1444978" cy="729519"/>
          </a:xfrm>
          <a:prstGeom prst="wedgeEllipseCallout">
            <a:avLst>
              <a:gd name="adj1" fmla="val -30777"/>
              <a:gd name="adj2" fmla="val 8398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Kul ! Bra jobbat!</a:t>
            </a:r>
            <a:endParaRPr lang="sv-SE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08" y="342423"/>
            <a:ext cx="1040858" cy="797923"/>
          </a:xfrm>
          <a:prstGeom prst="rect">
            <a:avLst/>
          </a:prstGeom>
        </p:spPr>
      </p:pic>
      <p:sp>
        <p:nvSpPr>
          <p:cNvPr id="13" name="Ellips 12"/>
          <p:cNvSpPr/>
          <p:nvPr/>
        </p:nvSpPr>
        <p:spPr>
          <a:xfrm flipH="1">
            <a:off x="7524206" y="1137148"/>
            <a:ext cx="160522" cy="10058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524205" y="1373518"/>
            <a:ext cx="160521" cy="1559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15" name="Rektangel 14"/>
          <p:cNvSpPr/>
          <p:nvPr/>
        </p:nvSpPr>
        <p:spPr>
          <a:xfrm>
            <a:off x="9588138" y="6041362"/>
            <a:ext cx="224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3526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sv-SE" sz="36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Kort beskrivning av diagnoserna</a:t>
            </a:r>
            <a:r>
              <a:rPr lang="sv-SE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sv-SE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ADHD</a:t>
            </a:r>
            <a:r>
              <a:rPr lang="sv-S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Svårigheter med </a:t>
            </a: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uppmärksamhet, svårigheter </a:t>
            </a:r>
            <a:r>
              <a:rPr lang="sv-S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 </a:t>
            </a: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			    impulskontroll </a:t>
            </a:r>
            <a:r>
              <a:rPr lang="sv-S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 </a:t>
            </a: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hyperaktivitet.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sv-SE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Autism, </a:t>
            </a:r>
            <a:r>
              <a:rPr lang="sv-SE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Asperger </a:t>
            </a: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Svårt </a:t>
            </a:r>
            <a:r>
              <a:rPr lang="sv-S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 planering och att tänka strategiskt, </a:t>
            </a: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   socialt </a:t>
            </a:r>
            <a:r>
              <a:rPr lang="sv-S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samspel och att förstå kroppsspråk och </a:t>
            </a: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   ansiktsuttryck</a:t>
            </a:r>
            <a:r>
              <a:rPr lang="sv-S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bristande </a:t>
            </a:r>
            <a:r>
              <a:rPr lang="sv-SE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tidsuppfattning.</a:t>
            </a:r>
            <a:endParaRPr lang="sv-SE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sz="2400" dirty="0"/>
          </a:p>
        </p:txBody>
      </p:sp>
      <p:sp>
        <p:nvSpPr>
          <p:cNvPr id="4" name="Rektangel 3"/>
          <p:cNvSpPr/>
          <p:nvPr/>
        </p:nvSpPr>
        <p:spPr>
          <a:xfrm>
            <a:off x="9781107" y="6041362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09644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358537" y="404949"/>
            <a:ext cx="7302137" cy="1110342"/>
          </a:xfrm>
        </p:spPr>
        <p:txBody>
          <a:bodyPr>
            <a:normAutofit/>
          </a:bodyPr>
          <a:lstStyle/>
          <a:p>
            <a:pPr algn="ctr"/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Varför är det här viktigt?</a:t>
            </a:r>
            <a:b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799" y="1345474"/>
            <a:ext cx="7106195" cy="5133703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Cirka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8 % av Sverige befolkning har någon av dessa </a:t>
            </a: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diagnoser – NPF är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ofta </a:t>
            </a: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ärftligt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Barn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 NPF slutar med idrott tidigare än andra </a:t>
            </a: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barn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Har provat fler idrotter än andra barn, tröttnar snabbt om de inte får uppmuntran - Slutar ofta för att det blir fokus på resultat och tävling - Kan uppleva toppning och orättvisor starkare än andra barn </a:t>
            </a:r>
            <a:endParaRPr lang="sv-SE" sz="20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Ofta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 man flera diagnoser och varje individ är unik - Var lyhörd för varje individs utmaning på samma sätt som när det kommer till inlärning av teknik eller andra </a:t>
            </a: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färdigheter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knep som hjälper dessa barn är bra för alla </a:t>
            </a: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endParaRPr lang="sv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9754981" y="6109845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303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3671" y="920710"/>
            <a:ext cx="3396344" cy="684848"/>
          </a:xfrm>
        </p:spPr>
        <p:txBody>
          <a:bodyPr>
            <a:normAutofit/>
          </a:bodyPr>
          <a:lstStyle/>
          <a:p>
            <a:r>
              <a:rPr lang="sv-SE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 till dig som ledare</a:t>
            </a:r>
            <a:endParaRPr lang="sv-SE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3300" y="1554480"/>
            <a:ext cx="8596668" cy="4330127"/>
          </a:xfrm>
        </p:spPr>
        <p:txBody>
          <a:bodyPr>
            <a:normAutofit fontScale="32500" lnSpcReduction="20000"/>
          </a:bodyPr>
          <a:lstStyle/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sv-SE" sz="6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1. 	Gör lika – skapa strukturer och rutiner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sv-SE" sz="6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2.	 Strukturer ska öka deltagarens självkontroll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sv-SE" sz="6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3.	 Strukturer/regler/rutiner som skaver kanske bör ändras eller tas bort?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sv-SE" sz="6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4.	 Har ni tid till tillrättavisning så har ni tid till pedagogiska redskap.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6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5.	 Ha tydliga regler som alla barn känner till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6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6.	 Ha rutiner på träningen som gör att barnen känner igen sig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6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7.	 Skriv upp dagens planering i omklädningsrummet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6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8. 	Om det behövs, låt barnet ha samma plats/position varje gång i  			       omklädningsrum, vid samlingar, på plan då rutin skapar trygghet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6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9.	 Dela upp barnen i mindre grupper</a:t>
            </a: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</a:t>
            </a:r>
            <a:r>
              <a:rPr lang="sv-SE" sz="45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 tips på nästa sida</a:t>
            </a:r>
            <a:endParaRPr lang="sv-SE" sz="45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1593671" y="423148"/>
            <a:ext cx="3461656" cy="54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Strukturer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9794170" y="6039785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16595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Fortsättning av tips…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674450"/>
            <a:ext cx="9145935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	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Undvik övningar som ger lång väntan –använd sidoövningar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	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Använd rit-tavla för att visa övningar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	 Addera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instruktioner stegvis i lekar och övningar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 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När du har gett instruktioner: Fråga barn i behov av tydlighet om de vet vad de ska </a:t>
            </a: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	göra </a:t>
            </a:r>
            <a:endParaRPr lang="sv-SE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	Var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tydlig med hur lång tid en övning ska ta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	Informera </a:t>
            </a:r>
            <a:r>
              <a:rPr lang="sv-SE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tydligt och med framförhållning om saker ska förändras</a:t>
            </a:r>
            <a:endParaRPr lang="sv-SE" sz="2000" dirty="0">
              <a:solidFill>
                <a:schemeClr val="tx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9872548" y="6025788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413976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8911" y="256903"/>
            <a:ext cx="5919409" cy="709749"/>
          </a:xfrm>
        </p:spPr>
        <p:txBody>
          <a:bodyPr>
            <a:normAutofit/>
          </a:bodyPr>
          <a:lstStyle/>
          <a:p>
            <a:r>
              <a:rPr lang="sv-S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Varför är det viktigt med struktur?</a:t>
            </a:r>
            <a:endParaRPr lang="sv-S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8150" y="3463636"/>
            <a:ext cx="4004799" cy="168912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568036" y="1150618"/>
            <a:ext cx="1587629" cy="664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Kaos</a:t>
            </a:r>
            <a:endParaRPr lang="sv-SE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ildtext nedåtpil 4"/>
          <p:cNvSpPr/>
          <p:nvPr/>
        </p:nvSpPr>
        <p:spPr>
          <a:xfrm>
            <a:off x="6871915" y="611777"/>
            <a:ext cx="2782388" cy="5512526"/>
          </a:xfrm>
          <a:prstGeom prst="downArrowCallout">
            <a:avLst>
              <a:gd name="adj1" fmla="val 0"/>
              <a:gd name="adj2" fmla="val 48943"/>
              <a:gd name="adj3" fmla="val 25000"/>
              <a:gd name="adj4" fmla="val 873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bra och tydlig </a:t>
            </a:r>
          </a:p>
          <a:p>
            <a:pPr algn="ctr"/>
            <a:r>
              <a:rPr lang="sv-SE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Innebär att vi vet vad som ska göras, när, med vem, var och varför</a:t>
            </a:r>
          </a:p>
          <a:p>
            <a:pPr algn="ctr"/>
            <a:endParaRPr lang="sv-S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v-S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Vår </a:t>
            </a:r>
          </a:p>
          <a:p>
            <a:pPr algn="ctr"/>
            <a:r>
              <a:rPr lang="sv-SE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SJÄLVKONTROLL</a:t>
            </a:r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ökar då vi befinner oss i en situation som är hanterbar, meningsfull och begriplig. Vi behöver självkontroll för att kunna samarbeta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Vänster-höger-pil 5"/>
          <p:cNvSpPr/>
          <p:nvPr/>
        </p:nvSpPr>
        <p:spPr>
          <a:xfrm>
            <a:off x="2304410" y="1417611"/>
            <a:ext cx="4378540" cy="1530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6682950" y="6124303"/>
            <a:ext cx="3160318" cy="387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LÅGAFFEKTIVT</a:t>
            </a:r>
            <a:r>
              <a:rPr lang="sv-SE" dirty="0" smtClean="0">
                <a:solidFill>
                  <a:schemeClr val="tx1"/>
                </a:solidFill>
              </a:rPr>
              <a:t> </a:t>
            </a:r>
            <a:r>
              <a:rPr lang="sv-SE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BEMÖTANDE</a:t>
            </a:r>
            <a:endParaRPr lang="sv-S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436260" y="3103121"/>
            <a:ext cx="2104529" cy="22308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Metoder som är</a:t>
            </a:r>
          </a:p>
          <a:p>
            <a:pPr algn="ctr"/>
            <a:r>
              <a:rPr lang="sv-SE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KONTROLLERANDE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T.ex. belöningar, bestraffningar, skäll, tillrättavisningar och att kräva lydnad</a:t>
            </a:r>
          </a:p>
          <a:p>
            <a:pPr algn="ctr"/>
            <a:endParaRPr lang="sv-S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643841" y="1874368"/>
            <a:ext cx="2493819" cy="10369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Låg grad av struktur och metoder, som minskar individens självkontroll</a:t>
            </a:r>
          </a:p>
          <a:p>
            <a:pPr algn="ctr"/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5664725" y="1613610"/>
            <a:ext cx="1381887" cy="17544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Hög grad av struktur och metoder som ökar individens självkontroll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Rak koppling 15"/>
          <p:cNvCxnSpPr/>
          <p:nvPr/>
        </p:nvCxnSpPr>
        <p:spPr>
          <a:xfrm flipV="1">
            <a:off x="2890750" y="1062248"/>
            <a:ext cx="0" cy="7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/>
          <p:cNvCxnSpPr/>
          <p:nvPr/>
        </p:nvCxnSpPr>
        <p:spPr>
          <a:xfrm flipV="1">
            <a:off x="6355668" y="1085239"/>
            <a:ext cx="5698" cy="404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/>
          <p:cNvCxnSpPr/>
          <p:nvPr/>
        </p:nvCxnSpPr>
        <p:spPr>
          <a:xfrm>
            <a:off x="2890750" y="2911283"/>
            <a:ext cx="0" cy="552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koppling 28"/>
          <p:cNvCxnSpPr>
            <a:stCxn id="12" idx="2"/>
          </p:cNvCxnSpPr>
          <p:nvPr/>
        </p:nvCxnSpPr>
        <p:spPr>
          <a:xfrm flipH="1">
            <a:off x="6355668" y="3368040"/>
            <a:ext cx="1" cy="95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ktangel 2"/>
          <p:cNvSpPr/>
          <p:nvPr/>
        </p:nvSpPr>
        <p:spPr>
          <a:xfrm>
            <a:off x="9982442" y="6317969"/>
            <a:ext cx="2036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Solutions</a:t>
            </a:r>
            <a:endParaRPr lang="sv-SE" dirty="0">
              <a:solidFill>
                <a:srgbClr val="90C226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2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85455" y="207818"/>
            <a:ext cx="7556038" cy="1039091"/>
          </a:xfrm>
        </p:spPr>
        <p:txBody>
          <a:bodyPr>
            <a:noAutofit/>
          </a:bodyPr>
          <a:lstStyle/>
          <a:p>
            <a:r>
              <a:rPr lang="sv-S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Barn lär sig inte av sina misstag,</a:t>
            </a:r>
            <a:br>
              <a:rPr lang="sv-S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barn lär sig av att lyckas!</a:t>
            </a:r>
            <a:endParaRPr lang="sv-S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9" y="1246910"/>
            <a:ext cx="7827817" cy="5361708"/>
          </a:xfrm>
        </p:spPr>
      </p:pic>
      <p:sp>
        <p:nvSpPr>
          <p:cNvPr id="5" name="Rektangel 4"/>
          <p:cNvSpPr/>
          <p:nvPr/>
        </p:nvSpPr>
        <p:spPr>
          <a:xfrm>
            <a:off x="9954733" y="6042952"/>
            <a:ext cx="2036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Solutions</a:t>
            </a:r>
            <a:endParaRPr lang="sv-SE" dirty="0">
              <a:solidFill>
                <a:srgbClr val="90C226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1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13509" y="348638"/>
            <a:ext cx="9784080" cy="1325563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Utvärdera med hjälp av </a:t>
            </a:r>
            <a:r>
              <a:rPr lang="sv-SE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STOPP-modellen </a:t>
            </a:r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Principen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öger klammerparentes 6"/>
          <p:cNvSpPr/>
          <p:nvPr/>
        </p:nvSpPr>
        <p:spPr>
          <a:xfrm>
            <a:off x="2845526" y="1674201"/>
            <a:ext cx="785947" cy="4224630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med rundade hörn 7"/>
          <p:cNvSpPr/>
          <p:nvPr/>
        </p:nvSpPr>
        <p:spPr>
          <a:xfrm>
            <a:off x="3950422" y="1674201"/>
            <a:ext cx="5206641" cy="422463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prstClr val="black"/>
                </a:solidFill>
              </a:rPr>
              <a:t> </a:t>
            </a:r>
            <a:r>
              <a:rPr lang="sv-SE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 som händer</a:t>
            </a:r>
            <a:endParaRPr lang="sv-S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Ellips 8"/>
          <p:cNvSpPr/>
          <p:nvPr/>
        </p:nvSpPr>
        <p:spPr>
          <a:xfrm>
            <a:off x="718457" y="1433935"/>
            <a:ext cx="1828800" cy="156411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Barnet/ deltagaren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llips 9"/>
          <p:cNvSpPr/>
          <p:nvPr/>
        </p:nvSpPr>
        <p:spPr>
          <a:xfrm>
            <a:off x="718457" y="3065079"/>
            <a:ext cx="1847307" cy="143989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Omgiv-</a:t>
            </a:r>
            <a:r>
              <a:rPr lang="sv-SE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ningen</a:t>
            </a:r>
            <a:endParaRPr lang="sv-S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Ellips 10"/>
          <p:cNvSpPr/>
          <p:nvPr/>
        </p:nvSpPr>
        <p:spPr>
          <a:xfrm>
            <a:off x="718457" y="4571998"/>
            <a:ext cx="1808120" cy="145472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Du som ledare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9863549" y="6026722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96279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470" y="108275"/>
            <a:ext cx="10515600" cy="877665"/>
          </a:xfrm>
        </p:spPr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STOPP-modellen </a:t>
            </a:r>
            <a:r>
              <a:rPr lang="sv-SE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–Frågorna </a:t>
            </a:r>
            <a:endParaRPr lang="sv-SE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 3"/>
          <p:cNvSpPr/>
          <p:nvPr/>
        </p:nvSpPr>
        <p:spPr>
          <a:xfrm>
            <a:off x="378825" y="859887"/>
            <a:ext cx="1776535" cy="156980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Barnet/del-tagaren</a:t>
            </a:r>
            <a:endParaRPr lang="sv-S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llips 4"/>
          <p:cNvSpPr/>
          <p:nvPr/>
        </p:nvSpPr>
        <p:spPr>
          <a:xfrm>
            <a:off x="339635" y="2717312"/>
            <a:ext cx="1767836" cy="155584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Omgivning-en</a:t>
            </a:r>
            <a:endParaRPr lang="sv-S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llips 5"/>
          <p:cNvSpPr/>
          <p:nvPr/>
        </p:nvSpPr>
        <p:spPr>
          <a:xfrm>
            <a:off x="339635" y="4728754"/>
            <a:ext cx="1776535" cy="15544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som ledare</a:t>
            </a:r>
            <a:endParaRPr lang="sv-SE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ktangel med rundade hörn 6"/>
          <p:cNvSpPr/>
          <p:nvPr/>
        </p:nvSpPr>
        <p:spPr>
          <a:xfrm>
            <a:off x="2997929" y="859887"/>
            <a:ext cx="6394265" cy="14891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 vet du om barnet?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Har barnet utmaningar med exempelvis instruktioner, tider, känslor, för hög eller låg energi, beröring, starka sinnesintryck, koncentration, sociala situationer, hantera motgångar eller något annat?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2997929" y="2429693"/>
            <a:ext cx="6629398" cy="25341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Hur var träningslokalen? Tänk på ljud, ljus, antal människor, hur stort utrymme ni hade, tillgång på utrustning med mera.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Hur var människorna? Publik, föräldrar, motståndare/andra som tränade, domare etcetera? kan de ha påverkat situationen?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Vad hände före? Fanns det saker tidigare under träningen/matchen som gjorde att det inte var optimalt, exempelvis samlingen i omklädningsrummet, någon som bröt mot en regel etc.?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2997928" y="5044527"/>
            <a:ext cx="6394265" cy="13585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Vad gjorde du? • Hur var instruktioner, valet av övning, hur har du jobbat med positiv feedback, följde du regler och överenskommelser, höll du dig till samma upplägg som ni brukar ha?</a:t>
            </a:r>
            <a:endParaRPr lang="sv-S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Rak pilkoppling 10"/>
          <p:cNvCxnSpPr/>
          <p:nvPr/>
        </p:nvCxnSpPr>
        <p:spPr>
          <a:xfrm>
            <a:off x="2155361" y="1604469"/>
            <a:ext cx="692331" cy="0"/>
          </a:xfrm>
          <a:prstGeom prst="straightConnector1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pilkoppling 12"/>
          <p:cNvCxnSpPr/>
          <p:nvPr/>
        </p:nvCxnSpPr>
        <p:spPr>
          <a:xfrm>
            <a:off x="2155361" y="3495234"/>
            <a:ext cx="692331" cy="0"/>
          </a:xfrm>
          <a:prstGeom prst="straightConnector1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koppling 16"/>
          <p:cNvCxnSpPr/>
          <p:nvPr/>
        </p:nvCxnSpPr>
        <p:spPr>
          <a:xfrm>
            <a:off x="2155360" y="5643153"/>
            <a:ext cx="692331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 17"/>
          <p:cNvSpPr/>
          <p:nvPr/>
        </p:nvSpPr>
        <p:spPr>
          <a:xfrm>
            <a:off x="9911736" y="6033734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v-SE" dirty="0" smtClean="0">
                <a:solidFill>
                  <a:srgbClr val="90C226">
                    <a:lumMod val="20000"/>
                    <a:lumOff val="80000"/>
                  </a:srgbClr>
                </a:solidFill>
              </a:rPr>
              <a:t>© Systra </a:t>
            </a:r>
            <a:r>
              <a:rPr lang="sv-SE" dirty="0">
                <a:solidFill>
                  <a:srgbClr val="90C226">
                    <a:lumMod val="20000"/>
                    <a:lumOff val="80000"/>
                  </a:srgbClr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23662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852</TotalTime>
  <Words>693</Words>
  <Application>Microsoft Office PowerPoint</Application>
  <PresentationFormat>Bredbild</PresentationFormat>
  <Paragraphs>136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Trebuchet MS</vt:lpstr>
      <vt:lpstr>Wingdings 3</vt:lpstr>
      <vt:lpstr>Fasett</vt:lpstr>
      <vt:lpstr>Träna barn och ungdomar med ADHD/ADD och Autism/Asperger </vt:lpstr>
      <vt:lpstr>Kort beskrivning av diagnoserna </vt:lpstr>
      <vt:lpstr>Varför är det här viktigt? </vt:lpstr>
      <vt:lpstr>Tips till dig som ledare</vt:lpstr>
      <vt:lpstr>Fortsättning av tips…</vt:lpstr>
      <vt:lpstr>Varför är det viktigt med struktur?</vt:lpstr>
      <vt:lpstr>Barn lär sig inte av sina misstag, barn lär sig av att lyckas!</vt:lpstr>
      <vt:lpstr>Utvärdera med hjälp av STOPP-modellen - Principen</vt:lpstr>
      <vt:lpstr>STOPP-modellen –Frågorna </vt:lpstr>
      <vt:lpstr>PowerPoint-presentation</vt:lpstr>
      <vt:lpstr>STOPP-modellen –Behov av uppföljning?</vt:lpstr>
      <vt:lpstr>Fler tips till dig som ledare –samtals verktyg</vt:lpstr>
      <vt:lpstr>    Fler tips till dig som ledare     </vt:lpstr>
      <vt:lpstr>    Tipsen fortsätter…</vt:lpstr>
      <vt:lpstr>   Relation och bemötande</vt:lpstr>
    </vt:vector>
  </TitlesOfParts>
  <Company>Håbo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Träna barn och ungdomar med ADHD/ADD och autism/Asperger  –Ett kunskapsmaterial för idrottsledare</dc:title>
  <dc:creator>Magnus Mellström</dc:creator>
  <cp:lastModifiedBy>Magnus Mellström</cp:lastModifiedBy>
  <cp:revision>91</cp:revision>
  <dcterms:created xsi:type="dcterms:W3CDTF">2019-09-16T09:40:17Z</dcterms:created>
  <dcterms:modified xsi:type="dcterms:W3CDTF">2019-09-17T12:08:10Z</dcterms:modified>
</cp:coreProperties>
</file>