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12"/>
  </p:notesMasterIdLst>
  <p:sldIdLst>
    <p:sldId id="256" r:id="rId2"/>
    <p:sldId id="257" r:id="rId3"/>
    <p:sldId id="258" r:id="rId4"/>
    <p:sldId id="260" r:id="rId5"/>
    <p:sldId id="261" r:id="rId6"/>
    <p:sldId id="259"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8AE6D7-1D3F-4AC6-987E-2B4ECD32C8AE}" v="1" dt="2026-04-14T11:58:30.5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sorterViewPr>
    <p:cViewPr>
      <p:scale>
        <a:sx n="100" d="100"/>
        <a:sy n="100" d="100"/>
      </p:scale>
      <p:origin x="0" y="-1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 Wahlberg" userId="484fb809-5402-4bbc-9a57-aa1ee0126795" providerId="ADAL" clId="{767AAF16-2BAD-4E66-9A9F-85F51DAE5056}"/>
    <pc:docChg chg="addSld modSld sldOrd">
      <pc:chgData name="Emil Wahlberg" userId="484fb809-5402-4bbc-9a57-aa1ee0126795" providerId="ADAL" clId="{767AAF16-2BAD-4E66-9A9F-85F51DAE5056}" dt="2026-04-14T12:14:05.723" v="1892" actId="20577"/>
      <pc:docMkLst>
        <pc:docMk/>
      </pc:docMkLst>
      <pc:sldChg chg="modSp mod">
        <pc:chgData name="Emil Wahlberg" userId="484fb809-5402-4bbc-9a57-aa1ee0126795" providerId="ADAL" clId="{767AAF16-2BAD-4E66-9A9F-85F51DAE5056}" dt="2026-04-12T19:03:00.523" v="388" actId="20577"/>
        <pc:sldMkLst>
          <pc:docMk/>
          <pc:sldMk cId="426168079" sldId="257"/>
        </pc:sldMkLst>
        <pc:spChg chg="mod">
          <ac:chgData name="Emil Wahlberg" userId="484fb809-5402-4bbc-9a57-aa1ee0126795" providerId="ADAL" clId="{767AAF16-2BAD-4E66-9A9F-85F51DAE5056}" dt="2026-04-12T19:03:00.523" v="388" actId="20577"/>
          <ac:spMkLst>
            <pc:docMk/>
            <pc:sldMk cId="426168079" sldId="257"/>
            <ac:spMk id="5" creationId="{63ADAF7A-63CB-E3BB-6627-577357D70B90}"/>
          </ac:spMkLst>
        </pc:spChg>
      </pc:sldChg>
      <pc:sldChg chg="modSp mod">
        <pc:chgData name="Emil Wahlberg" userId="484fb809-5402-4bbc-9a57-aa1ee0126795" providerId="ADAL" clId="{767AAF16-2BAD-4E66-9A9F-85F51DAE5056}" dt="2026-04-14T11:47:39.826" v="962" actId="20577"/>
        <pc:sldMkLst>
          <pc:docMk/>
          <pc:sldMk cId="2006952316" sldId="259"/>
        </pc:sldMkLst>
        <pc:spChg chg="mod">
          <ac:chgData name="Emil Wahlberg" userId="484fb809-5402-4bbc-9a57-aa1ee0126795" providerId="ADAL" clId="{767AAF16-2BAD-4E66-9A9F-85F51DAE5056}" dt="2026-04-14T11:47:39.826" v="962" actId="20577"/>
          <ac:spMkLst>
            <pc:docMk/>
            <pc:sldMk cId="2006952316" sldId="259"/>
            <ac:spMk id="3" creationId="{B2921985-64A3-3C37-29A5-374247CB9479}"/>
          </ac:spMkLst>
        </pc:spChg>
      </pc:sldChg>
      <pc:sldChg chg="modSp mod">
        <pc:chgData name="Emil Wahlberg" userId="484fb809-5402-4bbc-9a57-aa1ee0126795" providerId="ADAL" clId="{767AAF16-2BAD-4E66-9A9F-85F51DAE5056}" dt="2026-04-12T18:44:56.918" v="2" actId="20577"/>
        <pc:sldMkLst>
          <pc:docMk/>
          <pc:sldMk cId="1363712949" sldId="260"/>
        </pc:sldMkLst>
        <pc:spChg chg="mod">
          <ac:chgData name="Emil Wahlberg" userId="484fb809-5402-4bbc-9a57-aa1ee0126795" providerId="ADAL" clId="{767AAF16-2BAD-4E66-9A9F-85F51DAE5056}" dt="2026-04-12T18:44:56.918" v="2" actId="20577"/>
          <ac:spMkLst>
            <pc:docMk/>
            <pc:sldMk cId="1363712949" sldId="260"/>
            <ac:spMk id="2" creationId="{3166ACDE-F786-AD30-B0BD-35AC46DFAB8E}"/>
          </ac:spMkLst>
        </pc:spChg>
      </pc:sldChg>
      <pc:sldChg chg="modSp mod ord">
        <pc:chgData name="Emil Wahlberg" userId="484fb809-5402-4bbc-9a57-aa1ee0126795" providerId="ADAL" clId="{767AAF16-2BAD-4E66-9A9F-85F51DAE5056}" dt="2026-04-14T11:44:02.837" v="535" actId="5793"/>
        <pc:sldMkLst>
          <pc:docMk/>
          <pc:sldMk cId="3281310585" sldId="261"/>
        </pc:sldMkLst>
        <pc:spChg chg="mod">
          <ac:chgData name="Emil Wahlberg" userId="484fb809-5402-4bbc-9a57-aa1ee0126795" providerId="ADAL" clId="{767AAF16-2BAD-4E66-9A9F-85F51DAE5056}" dt="2026-04-14T11:44:02.837" v="535" actId="5793"/>
          <ac:spMkLst>
            <pc:docMk/>
            <pc:sldMk cId="3281310585" sldId="261"/>
            <ac:spMk id="3" creationId="{0CF56AC7-E976-062C-78AF-04C851440267}"/>
          </ac:spMkLst>
        </pc:spChg>
      </pc:sldChg>
      <pc:sldChg chg="modSp mod">
        <pc:chgData name="Emil Wahlberg" userId="484fb809-5402-4bbc-9a57-aa1ee0126795" providerId="ADAL" clId="{767AAF16-2BAD-4E66-9A9F-85F51DAE5056}" dt="2026-04-12T19:04:43.366" v="395" actId="20577"/>
        <pc:sldMkLst>
          <pc:docMk/>
          <pc:sldMk cId="2595170392" sldId="262"/>
        </pc:sldMkLst>
        <pc:spChg chg="mod">
          <ac:chgData name="Emil Wahlberg" userId="484fb809-5402-4bbc-9a57-aa1ee0126795" providerId="ADAL" clId="{767AAF16-2BAD-4E66-9A9F-85F51DAE5056}" dt="2026-04-12T19:04:43.366" v="395" actId="20577"/>
          <ac:spMkLst>
            <pc:docMk/>
            <pc:sldMk cId="2595170392" sldId="262"/>
            <ac:spMk id="3" creationId="{F1CFB6DC-9852-CF82-81FF-74CCF8087404}"/>
          </ac:spMkLst>
        </pc:spChg>
      </pc:sldChg>
      <pc:sldChg chg="modSp mod">
        <pc:chgData name="Emil Wahlberg" userId="484fb809-5402-4bbc-9a57-aa1ee0126795" providerId="ADAL" clId="{767AAF16-2BAD-4E66-9A9F-85F51DAE5056}" dt="2026-04-14T12:01:55.777" v="1263" actId="1076"/>
        <pc:sldMkLst>
          <pc:docMk/>
          <pc:sldMk cId="60679055" sldId="264"/>
        </pc:sldMkLst>
        <pc:spChg chg="mod">
          <ac:chgData name="Emil Wahlberg" userId="484fb809-5402-4bbc-9a57-aa1ee0126795" providerId="ADAL" clId="{767AAF16-2BAD-4E66-9A9F-85F51DAE5056}" dt="2026-04-14T12:01:55.777" v="1263" actId="1076"/>
          <ac:spMkLst>
            <pc:docMk/>
            <pc:sldMk cId="60679055" sldId="264"/>
            <ac:spMk id="3" creationId="{330CF592-5A8C-5B07-B6A4-78C67BECD14C}"/>
          </ac:spMkLst>
        </pc:spChg>
      </pc:sldChg>
      <pc:sldChg chg="addSp modSp new mod">
        <pc:chgData name="Emil Wahlberg" userId="484fb809-5402-4bbc-9a57-aa1ee0126795" providerId="ADAL" clId="{767AAF16-2BAD-4E66-9A9F-85F51DAE5056}" dt="2026-04-14T12:14:05.723" v="1892" actId="20577"/>
        <pc:sldMkLst>
          <pc:docMk/>
          <pc:sldMk cId="2303686097" sldId="265"/>
        </pc:sldMkLst>
        <pc:spChg chg="add mod">
          <ac:chgData name="Emil Wahlberg" userId="484fb809-5402-4bbc-9a57-aa1ee0126795" providerId="ADAL" clId="{767AAF16-2BAD-4E66-9A9F-85F51DAE5056}" dt="2026-04-14T12:07:50.871" v="1875" actId="1076"/>
          <ac:spMkLst>
            <pc:docMk/>
            <pc:sldMk cId="2303686097" sldId="265"/>
            <ac:spMk id="2" creationId="{19028DE6-77DD-58FA-A572-CBA3DCCF2E70}"/>
          </ac:spMkLst>
        </pc:spChg>
        <pc:spChg chg="add mod">
          <ac:chgData name="Emil Wahlberg" userId="484fb809-5402-4bbc-9a57-aa1ee0126795" providerId="ADAL" clId="{767AAF16-2BAD-4E66-9A9F-85F51DAE5056}" dt="2026-04-14T12:14:05.723" v="1892" actId="20577"/>
          <ac:spMkLst>
            <pc:docMk/>
            <pc:sldMk cId="2303686097" sldId="265"/>
            <ac:spMk id="3" creationId="{FA797D4E-0EE7-037F-DBAD-EE1CCCBB739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311CF2-7952-4D1D-8E8E-B5B210770F09}" type="datetimeFigureOut">
              <a:rPr lang="sv-SE" smtClean="0"/>
              <a:t>2026-04-14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684BDB-F2E0-4193-BC53-225B9B9B3991}" type="slidenum">
              <a:rPr lang="sv-SE" smtClean="0"/>
              <a:t>‹#›</a:t>
            </a:fld>
            <a:endParaRPr lang="sv-SE"/>
          </a:p>
        </p:txBody>
      </p:sp>
    </p:spTree>
    <p:extLst>
      <p:ext uri="{BB962C8B-B14F-4D97-AF65-F5344CB8AC3E}">
        <p14:creationId xmlns:p14="http://schemas.microsoft.com/office/powerpoint/2010/main" val="4235648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BC684BDB-F2E0-4193-BC53-225B9B9B3991}" type="slidenum">
              <a:rPr lang="sv-SE" smtClean="0"/>
              <a:t>6</a:t>
            </a:fld>
            <a:endParaRPr lang="sv-SE"/>
          </a:p>
        </p:txBody>
      </p:sp>
    </p:spTree>
    <p:extLst>
      <p:ext uri="{BB962C8B-B14F-4D97-AF65-F5344CB8AC3E}">
        <p14:creationId xmlns:p14="http://schemas.microsoft.com/office/powerpoint/2010/main" val="2480235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sv-SE"/>
              <a:t>Klicka här för att ändra mall för rubrikformat</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CBE0CD48-F192-41E6-9766-A842B39FB016}" type="datetimeFigureOut">
              <a:rPr lang="sv-SE" smtClean="0"/>
              <a:t>2026-04-14</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47690CF8-B7C8-4436-ABCB-8754C0FD7F8D}" type="slidenum">
              <a:rPr lang="sv-SE" smtClean="0"/>
              <a:t>‹#›</a:t>
            </a:fld>
            <a:endParaRPr lang="sv-SE"/>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2314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ed bild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p:txBody>
      </p:sp>
      <p:sp>
        <p:nvSpPr>
          <p:cNvPr id="3" name="Date Placeholder 2"/>
          <p:cNvSpPr>
            <a:spLocks noGrp="1"/>
          </p:cNvSpPr>
          <p:nvPr>
            <p:ph type="dt" sz="half" idx="10"/>
          </p:nvPr>
        </p:nvSpPr>
        <p:spPr/>
        <p:txBody>
          <a:bodyPr/>
          <a:lstStyle/>
          <a:p>
            <a:fld id="{CBE0CD48-F192-41E6-9766-A842B39FB016}" type="datetimeFigureOut">
              <a:rPr lang="sv-SE" smtClean="0"/>
              <a:t>2026-04-14</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47690CF8-B7C8-4436-ABCB-8754C0FD7F8D}" type="slidenum">
              <a:rPr lang="sv-SE" smtClean="0"/>
              <a:t>‹#›</a:t>
            </a:fld>
            <a:endParaRPr lang="sv-SE"/>
          </a:p>
        </p:txBody>
      </p:sp>
    </p:spTree>
    <p:extLst>
      <p:ext uri="{BB962C8B-B14F-4D97-AF65-F5344CB8AC3E}">
        <p14:creationId xmlns:p14="http://schemas.microsoft.com/office/powerpoint/2010/main" val="817418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och bildtext">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sv-SE"/>
              <a:t>Klicka här för att ändra mall för rubrikformat</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CBE0CD48-F192-41E6-9766-A842B39FB016}" type="datetimeFigureOut">
              <a:rPr lang="sv-SE" smtClean="0"/>
              <a:t>2026-04-14</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47690CF8-B7C8-4436-ABCB-8754C0FD7F8D}" type="slidenum">
              <a:rPr lang="sv-SE" smtClean="0"/>
              <a:t>‹#›</a:t>
            </a:fld>
            <a:endParaRPr lang="sv-SE"/>
          </a:p>
        </p:txBody>
      </p:sp>
    </p:spTree>
    <p:extLst>
      <p:ext uri="{BB962C8B-B14F-4D97-AF65-F5344CB8AC3E}">
        <p14:creationId xmlns:p14="http://schemas.microsoft.com/office/powerpoint/2010/main" val="916053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med beskrivning">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sv-SE"/>
              <a:t>Klicka här för att ändra mall för rubrikformat</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CBE0CD48-F192-41E6-9766-A842B39FB016}" type="datetimeFigureOut">
              <a:rPr lang="sv-SE" smtClean="0"/>
              <a:t>2026-04-14</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47690CF8-B7C8-4436-ABCB-8754C0FD7F8D}" type="slidenum">
              <a:rPr lang="sv-SE" smtClean="0"/>
              <a:t>‹#›</a:t>
            </a:fld>
            <a:endParaRPr lang="sv-SE"/>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061080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nkort">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sv-SE"/>
              <a:t>Klicka här för att ändra mall för rubrikformat</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CBE0CD48-F192-41E6-9766-A842B39FB016}" type="datetimeFigureOut">
              <a:rPr lang="sv-SE" smtClean="0"/>
              <a:t>2026-04-14</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47690CF8-B7C8-4436-ABCB-8754C0FD7F8D}" type="slidenum">
              <a:rPr lang="sv-SE" smtClean="0"/>
              <a:t>‹#›</a:t>
            </a:fld>
            <a:endParaRPr lang="sv-SE"/>
          </a:p>
        </p:txBody>
      </p:sp>
    </p:spTree>
    <p:extLst>
      <p:ext uri="{BB962C8B-B14F-4D97-AF65-F5344CB8AC3E}">
        <p14:creationId xmlns:p14="http://schemas.microsoft.com/office/powerpoint/2010/main" val="2954337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nkort för citat">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sv-SE"/>
              <a:t>Klicka här för att ändra mall för rubrikformat</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sv-SE"/>
              <a:t>Klicka här för att ändra format på bakgrundstexten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CBE0CD48-F192-41E6-9766-A842B39FB016}" type="datetimeFigureOut">
              <a:rPr lang="sv-SE" smtClean="0"/>
              <a:t>2026-04-14</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47690CF8-B7C8-4436-ABCB-8754C0FD7F8D}" type="slidenum">
              <a:rPr lang="sv-SE" smtClean="0"/>
              <a:t>‹#›</a:t>
            </a:fld>
            <a:endParaRPr lang="sv-SE"/>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002382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ant eller falskt">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sv-SE"/>
              <a:t>Klicka här för att ändra mall för rubrikformat</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sv-SE"/>
              <a:t>Klicka här för att ändra format på bakgrundstexten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CBE0CD48-F192-41E6-9766-A842B39FB016}" type="datetimeFigureOut">
              <a:rPr lang="sv-SE" smtClean="0"/>
              <a:t>2026-04-14</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47690CF8-B7C8-4436-ABCB-8754C0FD7F8D}" type="slidenum">
              <a:rPr lang="sv-SE" smtClean="0"/>
              <a:t>‹#›</a:t>
            </a:fld>
            <a:endParaRPr lang="sv-SE"/>
          </a:p>
        </p:txBody>
      </p:sp>
    </p:spTree>
    <p:extLst>
      <p:ext uri="{BB962C8B-B14F-4D97-AF65-F5344CB8AC3E}">
        <p14:creationId xmlns:p14="http://schemas.microsoft.com/office/powerpoint/2010/main" val="3102205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ncho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CBE0CD48-F192-41E6-9766-A842B39FB016}" type="datetimeFigureOut">
              <a:rPr lang="sv-SE" smtClean="0"/>
              <a:t>2026-04-14</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47690CF8-B7C8-4436-ABCB-8754C0FD7F8D}" type="slidenum">
              <a:rPr lang="sv-SE" smtClean="0"/>
              <a:t>‹#›</a:t>
            </a:fld>
            <a:endParaRPr lang="sv-SE"/>
          </a:p>
        </p:txBody>
      </p:sp>
    </p:spTree>
    <p:extLst>
      <p:ext uri="{BB962C8B-B14F-4D97-AF65-F5344CB8AC3E}">
        <p14:creationId xmlns:p14="http://schemas.microsoft.com/office/powerpoint/2010/main" val="6915191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CBE0CD48-F192-41E6-9766-A842B39FB016}" type="datetimeFigureOut">
              <a:rPr lang="sv-SE" smtClean="0"/>
              <a:t>2026-04-14</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47690CF8-B7C8-4436-ABCB-8754C0FD7F8D}" type="slidenum">
              <a:rPr lang="sv-SE" smtClean="0"/>
              <a:t>‹#›</a:t>
            </a:fld>
            <a:endParaRPr lang="sv-SE"/>
          </a:p>
        </p:txBody>
      </p:sp>
    </p:spTree>
    <p:extLst>
      <p:ext uri="{BB962C8B-B14F-4D97-AF65-F5344CB8AC3E}">
        <p14:creationId xmlns:p14="http://schemas.microsoft.com/office/powerpoint/2010/main" val="3758889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nchor="ct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CBE0CD48-F192-41E6-9766-A842B39FB016}" type="datetimeFigureOut">
              <a:rPr lang="sv-SE" smtClean="0"/>
              <a:t>2026-04-14</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47690CF8-B7C8-4436-ABCB-8754C0FD7F8D}" type="slidenum">
              <a:rPr lang="sv-SE" smtClean="0"/>
              <a:t>‹#›</a:t>
            </a:fld>
            <a:endParaRPr lang="sv-SE"/>
          </a:p>
        </p:txBody>
      </p:sp>
    </p:spTree>
    <p:extLst>
      <p:ext uri="{BB962C8B-B14F-4D97-AF65-F5344CB8AC3E}">
        <p14:creationId xmlns:p14="http://schemas.microsoft.com/office/powerpoint/2010/main" val="191306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sv-SE"/>
              <a:t>Klicka här för att ändra mall för rubrikformat</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CBE0CD48-F192-41E6-9766-A842B39FB016}" type="datetimeFigureOut">
              <a:rPr lang="sv-SE" smtClean="0"/>
              <a:t>2026-04-14</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47690CF8-B7C8-4436-ABCB-8754C0FD7F8D}" type="slidenum">
              <a:rPr lang="sv-SE" smtClean="0"/>
              <a:t>‹#›</a:t>
            </a:fld>
            <a:endParaRPr lang="sv-SE"/>
          </a:p>
        </p:txBody>
      </p:sp>
    </p:spTree>
    <p:extLst>
      <p:ext uri="{BB962C8B-B14F-4D97-AF65-F5344CB8AC3E}">
        <p14:creationId xmlns:p14="http://schemas.microsoft.com/office/powerpoint/2010/main" val="3504268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CBE0CD48-F192-41E6-9766-A842B39FB016}" type="datetimeFigureOut">
              <a:rPr lang="sv-SE" smtClean="0"/>
              <a:t>2026-04-14</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47690CF8-B7C8-4436-ABCB-8754C0FD7F8D}" type="slidenum">
              <a:rPr lang="sv-SE" smtClean="0"/>
              <a:t>‹#›</a:t>
            </a:fld>
            <a:endParaRPr lang="sv-SE"/>
          </a:p>
        </p:txBody>
      </p:sp>
    </p:spTree>
    <p:extLst>
      <p:ext uri="{BB962C8B-B14F-4D97-AF65-F5344CB8AC3E}">
        <p14:creationId xmlns:p14="http://schemas.microsoft.com/office/powerpoint/2010/main" val="2188117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a:t>Klicka här för att ändra mall för rubrikformat</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CBE0CD48-F192-41E6-9766-A842B39FB016}" type="datetimeFigureOut">
              <a:rPr lang="sv-SE" smtClean="0"/>
              <a:t>2026-04-14</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47690CF8-B7C8-4436-ABCB-8754C0FD7F8D}" type="slidenum">
              <a:rPr lang="sv-SE" smtClean="0"/>
              <a:t>‹#›</a:t>
            </a:fld>
            <a:endParaRPr lang="sv-SE"/>
          </a:p>
        </p:txBody>
      </p:sp>
    </p:spTree>
    <p:extLst>
      <p:ext uri="{BB962C8B-B14F-4D97-AF65-F5344CB8AC3E}">
        <p14:creationId xmlns:p14="http://schemas.microsoft.com/office/powerpoint/2010/main" val="2661953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CBE0CD48-F192-41E6-9766-A842B39FB016}" type="datetimeFigureOut">
              <a:rPr lang="sv-SE" smtClean="0"/>
              <a:t>2026-04-14</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47690CF8-B7C8-4436-ABCB-8754C0FD7F8D}" type="slidenum">
              <a:rPr lang="sv-SE" smtClean="0"/>
              <a:t>‹#›</a:t>
            </a:fld>
            <a:endParaRPr lang="sv-SE"/>
          </a:p>
        </p:txBody>
      </p:sp>
    </p:spTree>
    <p:extLst>
      <p:ext uri="{BB962C8B-B14F-4D97-AF65-F5344CB8AC3E}">
        <p14:creationId xmlns:p14="http://schemas.microsoft.com/office/powerpoint/2010/main" val="1290548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E0CD48-F192-41E6-9766-A842B39FB016}" type="datetimeFigureOut">
              <a:rPr lang="sv-SE" smtClean="0"/>
              <a:t>2026-04-14</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47690CF8-B7C8-4436-ABCB-8754C0FD7F8D}" type="slidenum">
              <a:rPr lang="sv-SE" smtClean="0"/>
              <a:t>‹#›</a:t>
            </a:fld>
            <a:endParaRPr lang="sv-SE"/>
          </a:p>
        </p:txBody>
      </p:sp>
    </p:spTree>
    <p:extLst>
      <p:ext uri="{BB962C8B-B14F-4D97-AF65-F5344CB8AC3E}">
        <p14:creationId xmlns:p14="http://schemas.microsoft.com/office/powerpoint/2010/main" val="1255402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sv-SE"/>
              <a:t>Klicka här för att ändra mall för rubrikformat</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CBE0CD48-F192-41E6-9766-A842B39FB016}" type="datetimeFigureOut">
              <a:rPr lang="sv-SE" smtClean="0"/>
              <a:t>2026-04-14</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47690CF8-B7C8-4436-ABCB-8754C0FD7F8D}" type="slidenum">
              <a:rPr lang="sv-SE" smtClean="0"/>
              <a:t>‹#›</a:t>
            </a:fld>
            <a:endParaRPr lang="sv-SE"/>
          </a:p>
        </p:txBody>
      </p:sp>
    </p:spTree>
    <p:extLst>
      <p:ext uri="{BB962C8B-B14F-4D97-AF65-F5344CB8AC3E}">
        <p14:creationId xmlns:p14="http://schemas.microsoft.com/office/powerpoint/2010/main" val="1002397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sv-SE"/>
              <a:t>Klicka här för att ändra mall för rubrikformat</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CBE0CD48-F192-41E6-9766-A842B39FB016}" type="datetimeFigureOut">
              <a:rPr lang="sv-SE" smtClean="0"/>
              <a:t>2026-04-14</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47690CF8-B7C8-4436-ABCB-8754C0FD7F8D}" type="slidenum">
              <a:rPr lang="sv-SE" smtClean="0"/>
              <a:t>‹#›</a:t>
            </a:fld>
            <a:endParaRPr lang="sv-SE"/>
          </a:p>
        </p:txBody>
      </p:sp>
    </p:spTree>
    <p:extLst>
      <p:ext uri="{BB962C8B-B14F-4D97-AF65-F5344CB8AC3E}">
        <p14:creationId xmlns:p14="http://schemas.microsoft.com/office/powerpoint/2010/main" val="4142204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CBE0CD48-F192-41E6-9766-A842B39FB016}" type="datetimeFigureOut">
              <a:rPr lang="sv-SE" smtClean="0"/>
              <a:t>2026-04-14</a:t>
            </a:fld>
            <a:endParaRPr lang="sv-SE"/>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sv-SE"/>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47690CF8-B7C8-4436-ABCB-8754C0FD7F8D}" type="slidenum">
              <a:rPr lang="sv-SE" smtClean="0"/>
              <a:t>‹#›</a:t>
            </a:fld>
            <a:endParaRPr lang="sv-SE"/>
          </a:p>
        </p:txBody>
      </p:sp>
    </p:spTree>
    <p:extLst>
      <p:ext uri="{BB962C8B-B14F-4D97-AF65-F5344CB8AC3E}">
        <p14:creationId xmlns:p14="http://schemas.microsoft.com/office/powerpoint/2010/main" val="789527526"/>
      </p:ext>
    </p:extLst>
  </p:cSld>
  <p:clrMap bg1="dk1" tx1="lt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DB3547-280E-ABF6-B45E-CFDC6D18CCA2}"/>
              </a:ext>
            </a:extLst>
          </p:cNvPr>
          <p:cNvSpPr>
            <a:spLocks noGrp="1"/>
          </p:cNvSpPr>
          <p:nvPr>
            <p:ph type="ctrTitle"/>
          </p:nvPr>
        </p:nvSpPr>
        <p:spPr/>
        <p:txBody>
          <a:bodyPr/>
          <a:lstStyle/>
          <a:p>
            <a:endParaRPr lang="sv-SE"/>
          </a:p>
        </p:txBody>
      </p:sp>
      <p:sp>
        <p:nvSpPr>
          <p:cNvPr id="3" name="Underrubrik 2">
            <a:extLst>
              <a:ext uri="{FF2B5EF4-FFF2-40B4-BE49-F238E27FC236}">
                <a16:creationId xmlns:a16="http://schemas.microsoft.com/office/drawing/2014/main" id="{8D65FD4D-64B2-61D4-5620-245B7E425088}"/>
              </a:ext>
            </a:extLst>
          </p:cNvPr>
          <p:cNvSpPr>
            <a:spLocks noGrp="1"/>
          </p:cNvSpPr>
          <p:nvPr>
            <p:ph type="subTitle" idx="1"/>
          </p:nvPr>
        </p:nvSpPr>
        <p:spPr/>
        <p:txBody>
          <a:bodyPr/>
          <a:lstStyle/>
          <a:p>
            <a:endParaRPr lang="sv-SE"/>
          </a:p>
        </p:txBody>
      </p:sp>
      <p:pic>
        <p:nvPicPr>
          <p:cNvPr id="5" name="Bildobjekt 4">
            <a:extLst>
              <a:ext uri="{FF2B5EF4-FFF2-40B4-BE49-F238E27FC236}">
                <a16:creationId xmlns:a16="http://schemas.microsoft.com/office/drawing/2014/main" id="{F8E1861C-D0A4-90EF-EB8D-5432116F73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8200" cy="6858000"/>
          </a:xfrm>
          <a:prstGeom prst="rect">
            <a:avLst/>
          </a:prstGeom>
        </p:spPr>
      </p:pic>
      <p:sp>
        <p:nvSpPr>
          <p:cNvPr id="6" name="textruta 5">
            <a:extLst>
              <a:ext uri="{FF2B5EF4-FFF2-40B4-BE49-F238E27FC236}">
                <a16:creationId xmlns:a16="http://schemas.microsoft.com/office/drawing/2014/main" id="{9CFBDB20-F314-2786-6049-9065D68A7737}"/>
              </a:ext>
            </a:extLst>
          </p:cNvPr>
          <p:cNvSpPr txBox="1"/>
          <p:nvPr/>
        </p:nvSpPr>
        <p:spPr>
          <a:xfrm>
            <a:off x="1001485" y="424189"/>
            <a:ext cx="6606041" cy="523220"/>
          </a:xfrm>
          <a:prstGeom prst="rect">
            <a:avLst/>
          </a:prstGeom>
          <a:noFill/>
        </p:spPr>
        <p:txBody>
          <a:bodyPr wrap="square" rtlCol="0">
            <a:spAutoFit/>
          </a:bodyPr>
          <a:lstStyle/>
          <a:p>
            <a:r>
              <a:rPr lang="sv-SE" sz="2800" dirty="0">
                <a:solidFill>
                  <a:schemeClr val="bg1"/>
                </a:solidFill>
              </a:rPr>
              <a:t>Välkomna till säsongen 2026</a:t>
            </a:r>
          </a:p>
        </p:txBody>
      </p:sp>
    </p:spTree>
    <p:extLst>
      <p:ext uri="{BB962C8B-B14F-4D97-AF65-F5344CB8AC3E}">
        <p14:creationId xmlns:p14="http://schemas.microsoft.com/office/powerpoint/2010/main" val="3936377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19028DE6-77DD-58FA-A572-CBA3DCCF2E70}"/>
              </a:ext>
            </a:extLst>
          </p:cNvPr>
          <p:cNvSpPr txBox="1"/>
          <p:nvPr/>
        </p:nvSpPr>
        <p:spPr>
          <a:xfrm>
            <a:off x="1556657" y="5152388"/>
            <a:ext cx="8142514" cy="769441"/>
          </a:xfrm>
          <a:prstGeom prst="rect">
            <a:avLst/>
          </a:prstGeom>
          <a:noFill/>
        </p:spPr>
        <p:txBody>
          <a:bodyPr wrap="square" rtlCol="0">
            <a:spAutoFit/>
          </a:bodyPr>
          <a:lstStyle/>
          <a:p>
            <a:r>
              <a:rPr lang="sv-SE" sz="4400" dirty="0"/>
              <a:t>FRÅGOR?</a:t>
            </a:r>
          </a:p>
        </p:txBody>
      </p:sp>
      <p:sp>
        <p:nvSpPr>
          <p:cNvPr id="3" name="textruta 2">
            <a:extLst>
              <a:ext uri="{FF2B5EF4-FFF2-40B4-BE49-F238E27FC236}">
                <a16:creationId xmlns:a16="http://schemas.microsoft.com/office/drawing/2014/main" id="{FA797D4E-0EE7-037F-DBAD-EE1CCCBB739D}"/>
              </a:ext>
            </a:extLst>
          </p:cNvPr>
          <p:cNvSpPr txBox="1"/>
          <p:nvPr/>
        </p:nvSpPr>
        <p:spPr>
          <a:xfrm>
            <a:off x="1556657" y="936171"/>
            <a:ext cx="8784772" cy="3416320"/>
          </a:xfrm>
          <a:prstGeom prst="rect">
            <a:avLst/>
          </a:prstGeom>
          <a:noFill/>
        </p:spPr>
        <p:txBody>
          <a:bodyPr wrap="square" rtlCol="0">
            <a:spAutoFit/>
          </a:bodyPr>
          <a:lstStyle/>
          <a:p>
            <a:r>
              <a:rPr lang="sv-SE" sz="2400" dirty="0"/>
              <a:t>Sälja fler </a:t>
            </a:r>
            <a:r>
              <a:rPr lang="sv-SE" sz="2400" dirty="0" err="1"/>
              <a:t>dreamstar</a:t>
            </a:r>
            <a:r>
              <a:rPr lang="sv-SE" sz="2400" dirty="0"/>
              <a:t>? 17/4 finns det möjlighet att beställa och sälja fler </a:t>
            </a:r>
            <a:r>
              <a:rPr lang="sv-SE" sz="2400" dirty="0" err="1"/>
              <a:t>dreamstarhäften</a:t>
            </a:r>
            <a:r>
              <a:rPr lang="sv-SE" sz="2400" dirty="0"/>
              <a:t>. För varje sålt extrahäfte sätts 120kr plus 10 kr in till lagets lagkassa. </a:t>
            </a:r>
          </a:p>
          <a:p>
            <a:r>
              <a:rPr lang="sv-SE" sz="2400" dirty="0"/>
              <a:t>Skall dessa 120 kr gå in till lagkassan eller skall den spelaren som säljer extrahäfte få räkna bort det intjänade pengarna mot sin lagavgift?</a:t>
            </a:r>
          </a:p>
          <a:p>
            <a:endParaRPr lang="sv-SE" sz="2400" dirty="0"/>
          </a:p>
          <a:p>
            <a:r>
              <a:rPr lang="sv-SE" sz="2400" dirty="0"/>
              <a:t>Önskemål i föräldragruppen finns att man ska få räkna bort mot sin lagavgift. </a:t>
            </a:r>
          </a:p>
        </p:txBody>
      </p:sp>
    </p:spTree>
    <p:extLst>
      <p:ext uri="{BB962C8B-B14F-4D97-AF65-F5344CB8AC3E}">
        <p14:creationId xmlns:p14="http://schemas.microsoft.com/office/powerpoint/2010/main" val="2303686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8E4E493D-3DF8-DAD2-EC73-4C4A3FE4E945}"/>
              </a:ext>
            </a:extLst>
          </p:cNvPr>
          <p:cNvSpPr txBox="1"/>
          <p:nvPr/>
        </p:nvSpPr>
        <p:spPr>
          <a:xfrm>
            <a:off x="250371" y="370114"/>
            <a:ext cx="2329542" cy="646331"/>
          </a:xfrm>
          <a:prstGeom prst="rect">
            <a:avLst/>
          </a:prstGeom>
          <a:noFill/>
        </p:spPr>
        <p:txBody>
          <a:bodyPr wrap="square" rtlCol="0">
            <a:spAutoFit/>
          </a:bodyPr>
          <a:lstStyle/>
          <a:p>
            <a:r>
              <a:rPr lang="sv-SE" sz="3600" b="1" dirty="0"/>
              <a:t>Roller</a:t>
            </a:r>
          </a:p>
        </p:txBody>
      </p:sp>
      <p:sp>
        <p:nvSpPr>
          <p:cNvPr id="4" name="textruta 3">
            <a:extLst>
              <a:ext uri="{FF2B5EF4-FFF2-40B4-BE49-F238E27FC236}">
                <a16:creationId xmlns:a16="http://schemas.microsoft.com/office/drawing/2014/main" id="{100FB556-1CD6-E161-CC3C-6231C6339B79}"/>
              </a:ext>
            </a:extLst>
          </p:cNvPr>
          <p:cNvSpPr txBox="1"/>
          <p:nvPr/>
        </p:nvSpPr>
        <p:spPr>
          <a:xfrm>
            <a:off x="250371" y="1306286"/>
            <a:ext cx="6019800" cy="4431983"/>
          </a:xfrm>
          <a:prstGeom prst="rect">
            <a:avLst/>
          </a:prstGeom>
          <a:noFill/>
        </p:spPr>
        <p:txBody>
          <a:bodyPr wrap="square" rtlCol="0">
            <a:spAutoFit/>
          </a:bodyPr>
          <a:lstStyle/>
          <a:p>
            <a:r>
              <a:rPr lang="sv-SE" sz="2400" dirty="0"/>
              <a:t>Emil Wahlberg : </a:t>
            </a:r>
            <a:r>
              <a:rPr lang="sv-SE" sz="2400" b="1" dirty="0"/>
              <a:t>Tränare/</a:t>
            </a:r>
            <a:r>
              <a:rPr lang="sv-SE" sz="2400" b="1" dirty="0" err="1"/>
              <a:t>materialare</a:t>
            </a:r>
            <a:endParaRPr lang="sv-SE" sz="2400" b="1" dirty="0"/>
          </a:p>
          <a:p>
            <a:r>
              <a:rPr lang="sv-SE" sz="2400" dirty="0"/>
              <a:t>Rebecka Söderström: </a:t>
            </a:r>
            <a:r>
              <a:rPr lang="sv-SE" sz="2400" b="1" dirty="0"/>
              <a:t>Tränare</a:t>
            </a:r>
          </a:p>
          <a:p>
            <a:r>
              <a:rPr lang="sv-SE" sz="2400" dirty="0"/>
              <a:t>Christian Lundgren: </a:t>
            </a:r>
            <a:r>
              <a:rPr lang="sv-SE" sz="2400" b="1" dirty="0"/>
              <a:t>Tränare</a:t>
            </a:r>
          </a:p>
          <a:p>
            <a:r>
              <a:rPr lang="sv-SE" sz="2400" dirty="0"/>
              <a:t>Per Dahlin : </a:t>
            </a:r>
            <a:r>
              <a:rPr lang="sv-SE" sz="2400" b="1" dirty="0"/>
              <a:t>Tränare</a:t>
            </a:r>
          </a:p>
          <a:p>
            <a:r>
              <a:rPr lang="sv-SE" sz="2400" dirty="0"/>
              <a:t>Peter Johansson:</a:t>
            </a:r>
            <a:r>
              <a:rPr lang="sv-SE" sz="2400" b="1" dirty="0"/>
              <a:t> Tränare</a:t>
            </a:r>
          </a:p>
          <a:p>
            <a:r>
              <a:rPr lang="sv-SE" sz="2400" dirty="0"/>
              <a:t>Maria Edblad:</a:t>
            </a:r>
            <a:r>
              <a:rPr lang="sv-SE" sz="2400" b="1" dirty="0"/>
              <a:t> Kommunikation/laget.se</a:t>
            </a:r>
          </a:p>
          <a:p>
            <a:r>
              <a:rPr lang="sv-SE" sz="2400" dirty="0"/>
              <a:t>Roger Svedin: </a:t>
            </a:r>
            <a:r>
              <a:rPr lang="sv-SE" sz="2400" b="1" dirty="0"/>
              <a:t>Ekonomi</a:t>
            </a:r>
          </a:p>
          <a:p>
            <a:r>
              <a:rPr lang="sv-SE" sz="2400" dirty="0"/>
              <a:t>Erik Ek/Susanne Ek: </a:t>
            </a:r>
            <a:r>
              <a:rPr lang="sv-SE" sz="2400" b="1" dirty="0"/>
              <a:t>Försäljning?</a:t>
            </a:r>
          </a:p>
          <a:p>
            <a:r>
              <a:rPr lang="sv-SE" sz="2400" dirty="0"/>
              <a:t>Susanne Ek: </a:t>
            </a:r>
            <a:r>
              <a:rPr lang="sv-SE" sz="2400" b="1" dirty="0"/>
              <a:t>Plan/domarbokning</a:t>
            </a:r>
          </a:p>
          <a:p>
            <a:r>
              <a:rPr lang="sv-SE" sz="2400" dirty="0"/>
              <a:t>Robin Söderström</a:t>
            </a:r>
            <a:r>
              <a:rPr lang="sv-SE" sz="2400" b="1" dirty="0"/>
              <a:t>: Schemaansvarig</a:t>
            </a:r>
          </a:p>
          <a:p>
            <a:r>
              <a:rPr lang="sv-SE" sz="2400" dirty="0"/>
              <a:t>Daniel Eriksson: </a:t>
            </a:r>
            <a:r>
              <a:rPr lang="sv-SE" sz="2400" b="1" dirty="0"/>
              <a:t>Anläggningsgrupp</a:t>
            </a:r>
          </a:p>
          <a:p>
            <a:endParaRPr lang="sv-SE" dirty="0"/>
          </a:p>
        </p:txBody>
      </p:sp>
      <p:sp>
        <p:nvSpPr>
          <p:cNvPr id="5" name="textruta 4">
            <a:extLst>
              <a:ext uri="{FF2B5EF4-FFF2-40B4-BE49-F238E27FC236}">
                <a16:creationId xmlns:a16="http://schemas.microsoft.com/office/drawing/2014/main" id="{63ADAF7A-63CB-E3BB-6627-577357D70B90}"/>
              </a:ext>
            </a:extLst>
          </p:cNvPr>
          <p:cNvSpPr txBox="1"/>
          <p:nvPr/>
        </p:nvSpPr>
        <p:spPr>
          <a:xfrm>
            <a:off x="7228114" y="1306286"/>
            <a:ext cx="4528457" cy="1569660"/>
          </a:xfrm>
          <a:prstGeom prst="rect">
            <a:avLst/>
          </a:prstGeom>
          <a:noFill/>
        </p:spPr>
        <p:txBody>
          <a:bodyPr wrap="square" rtlCol="0">
            <a:spAutoFit/>
          </a:bodyPr>
          <a:lstStyle/>
          <a:p>
            <a:pPr marL="342900" indent="-342900">
              <a:buFont typeface="Arial" panose="020B0604020202020204" pitchFamily="34" charset="0"/>
              <a:buChar char="•"/>
            </a:pPr>
            <a:r>
              <a:rPr lang="sv-SE" sz="2400" dirty="0"/>
              <a:t>23 spelare</a:t>
            </a:r>
          </a:p>
          <a:p>
            <a:pPr marL="342900" indent="-342900">
              <a:buFont typeface="Arial" panose="020B0604020202020204" pitchFamily="34" charset="0"/>
              <a:buChar char="•"/>
            </a:pPr>
            <a:r>
              <a:rPr lang="sv-SE" sz="2400" dirty="0"/>
              <a:t>Spel sju mot sju</a:t>
            </a:r>
          </a:p>
          <a:p>
            <a:pPr marL="342900" indent="-342900">
              <a:buFont typeface="Arial" panose="020B0604020202020204" pitchFamily="34" charset="0"/>
              <a:buChar char="•"/>
            </a:pPr>
            <a:r>
              <a:rPr lang="sv-SE" sz="2400" dirty="0"/>
              <a:t>Två lag anmälda till </a:t>
            </a:r>
            <a:r>
              <a:rPr lang="sv-SE" sz="2400" dirty="0" err="1"/>
              <a:t>Moälvsserien</a:t>
            </a:r>
            <a:endParaRPr lang="sv-SE" sz="2400" dirty="0"/>
          </a:p>
        </p:txBody>
      </p:sp>
    </p:spTree>
    <p:extLst>
      <p:ext uri="{BB962C8B-B14F-4D97-AF65-F5344CB8AC3E}">
        <p14:creationId xmlns:p14="http://schemas.microsoft.com/office/powerpoint/2010/main" val="426168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75FDFCD4-D761-21F7-1816-4A0CF199802E}"/>
              </a:ext>
            </a:extLst>
          </p:cNvPr>
          <p:cNvSpPr txBox="1"/>
          <p:nvPr/>
        </p:nvSpPr>
        <p:spPr>
          <a:xfrm>
            <a:off x="370114" y="25177"/>
            <a:ext cx="3799116" cy="646331"/>
          </a:xfrm>
          <a:prstGeom prst="rect">
            <a:avLst/>
          </a:prstGeom>
          <a:noFill/>
        </p:spPr>
        <p:txBody>
          <a:bodyPr wrap="square" rtlCol="0">
            <a:spAutoFit/>
          </a:bodyPr>
          <a:lstStyle/>
          <a:p>
            <a:r>
              <a:rPr lang="sv-SE" sz="3600" b="1" dirty="0"/>
              <a:t>VÅRT FOKUS</a:t>
            </a:r>
          </a:p>
        </p:txBody>
      </p:sp>
      <p:sp>
        <p:nvSpPr>
          <p:cNvPr id="3" name="textruta 2">
            <a:extLst>
              <a:ext uri="{FF2B5EF4-FFF2-40B4-BE49-F238E27FC236}">
                <a16:creationId xmlns:a16="http://schemas.microsoft.com/office/drawing/2014/main" id="{D8FCB0A7-1940-D446-1C67-6F2806DF7702}"/>
              </a:ext>
            </a:extLst>
          </p:cNvPr>
          <p:cNvSpPr txBox="1"/>
          <p:nvPr/>
        </p:nvSpPr>
        <p:spPr>
          <a:xfrm>
            <a:off x="478972" y="1371600"/>
            <a:ext cx="4136570" cy="5632311"/>
          </a:xfrm>
          <a:prstGeom prst="rect">
            <a:avLst/>
          </a:prstGeom>
          <a:noFill/>
        </p:spPr>
        <p:txBody>
          <a:bodyPr wrap="square" rtlCol="0">
            <a:spAutoFit/>
          </a:bodyPr>
          <a:lstStyle/>
          <a:p>
            <a:pPr marL="285750" indent="-285750" fontAlgn="base">
              <a:buFont typeface="Arial" panose="020B0604020202020204" pitchFamily="34" charset="0"/>
              <a:buChar char="•"/>
            </a:pPr>
            <a:r>
              <a:rPr lang="sv-SE" sz="2400" dirty="0"/>
              <a:t>Alla ska känna sig välkomna, trygga och sedda i laget.​</a:t>
            </a:r>
          </a:p>
          <a:p>
            <a:pPr marL="285750" indent="-285750" fontAlgn="base">
              <a:buFont typeface="Arial" panose="020B0604020202020204" pitchFamily="34" charset="0"/>
              <a:buChar char="•"/>
            </a:pPr>
            <a:endParaRPr lang="sv-SE" sz="2400" dirty="0"/>
          </a:p>
          <a:p>
            <a:pPr marL="285750" indent="-285750" fontAlgn="base">
              <a:buFont typeface="Arial" panose="020B0604020202020204" pitchFamily="34" charset="0"/>
              <a:buChar char="•"/>
            </a:pPr>
            <a:r>
              <a:rPr lang="sv-SE" sz="2400" dirty="0"/>
              <a:t>Att tjejerna har kul och utvecklas tillsammans som fotbollsspelare och människor.​</a:t>
            </a:r>
          </a:p>
          <a:p>
            <a:pPr marL="285750" indent="-285750" fontAlgn="base">
              <a:buFont typeface="Arial" panose="020B0604020202020204" pitchFamily="34" charset="0"/>
              <a:buChar char="•"/>
            </a:pPr>
            <a:endParaRPr lang="sv-SE" sz="2400" dirty="0"/>
          </a:p>
          <a:p>
            <a:pPr marL="285750" indent="-285750" fontAlgn="base">
              <a:buFont typeface="Arial" panose="020B0604020202020204" pitchFamily="34" charset="0"/>
              <a:buChar char="•"/>
            </a:pPr>
            <a:r>
              <a:rPr lang="sv-SE" sz="2400" dirty="0"/>
              <a:t>Sammanhållning i laget och att man peppar varandra</a:t>
            </a:r>
            <a:r>
              <a:rPr lang="sv-SE" dirty="0"/>
              <a:t>.</a:t>
            </a:r>
          </a:p>
          <a:p>
            <a:pPr marL="285750" indent="-285750" fontAlgn="base">
              <a:buFont typeface="Arial" panose="020B0604020202020204" pitchFamily="34" charset="0"/>
              <a:buChar char="•"/>
            </a:pPr>
            <a:endParaRPr lang="sv-SE" dirty="0"/>
          </a:p>
          <a:p>
            <a:pPr marL="285750" indent="-285750" fontAlgn="base">
              <a:buFont typeface="Arial" panose="020B0604020202020204" pitchFamily="34" charset="0"/>
              <a:buChar char="•"/>
            </a:pPr>
            <a:endParaRPr lang="sv-SE" dirty="0"/>
          </a:p>
          <a:p>
            <a:pPr fontAlgn="base"/>
            <a:endParaRPr lang="sv-SE" dirty="0"/>
          </a:p>
          <a:p>
            <a:pPr fontAlgn="base"/>
            <a:endParaRPr lang="sv-SE" dirty="0"/>
          </a:p>
        </p:txBody>
      </p:sp>
      <p:sp>
        <p:nvSpPr>
          <p:cNvPr id="4" name="textruta 3">
            <a:extLst>
              <a:ext uri="{FF2B5EF4-FFF2-40B4-BE49-F238E27FC236}">
                <a16:creationId xmlns:a16="http://schemas.microsoft.com/office/drawing/2014/main" id="{D3EF9171-0F4A-2D13-9098-5797D2801402}"/>
              </a:ext>
            </a:extLst>
          </p:cNvPr>
          <p:cNvSpPr txBox="1"/>
          <p:nvPr/>
        </p:nvSpPr>
        <p:spPr>
          <a:xfrm>
            <a:off x="4615542" y="25177"/>
            <a:ext cx="7206343" cy="1200329"/>
          </a:xfrm>
          <a:prstGeom prst="rect">
            <a:avLst/>
          </a:prstGeom>
          <a:noFill/>
        </p:spPr>
        <p:txBody>
          <a:bodyPr wrap="square" rtlCol="0">
            <a:spAutoFit/>
          </a:bodyPr>
          <a:lstStyle/>
          <a:p>
            <a:pPr algn="ctr"/>
            <a:r>
              <a:rPr lang="sv-SE" sz="3600" b="1" dirty="0"/>
              <a:t>VÅRA FÖRVÄNTNINGAR PÅ TJEJERNA</a:t>
            </a:r>
          </a:p>
        </p:txBody>
      </p:sp>
      <p:sp>
        <p:nvSpPr>
          <p:cNvPr id="5" name="textruta 4">
            <a:extLst>
              <a:ext uri="{FF2B5EF4-FFF2-40B4-BE49-F238E27FC236}">
                <a16:creationId xmlns:a16="http://schemas.microsoft.com/office/drawing/2014/main" id="{95F25C4D-22D6-EF8D-B322-127A87EDCF64}"/>
              </a:ext>
            </a:extLst>
          </p:cNvPr>
          <p:cNvSpPr txBox="1"/>
          <p:nvPr/>
        </p:nvSpPr>
        <p:spPr>
          <a:xfrm>
            <a:off x="4811485" y="1371600"/>
            <a:ext cx="7206343" cy="5262979"/>
          </a:xfrm>
          <a:prstGeom prst="rect">
            <a:avLst/>
          </a:prstGeom>
          <a:noFill/>
        </p:spPr>
        <p:txBody>
          <a:bodyPr wrap="square" rtlCol="0">
            <a:spAutoFit/>
          </a:bodyPr>
          <a:lstStyle/>
          <a:p>
            <a:pPr marL="285750" indent="-285750">
              <a:buFont typeface="Arial" panose="020B0604020202020204" pitchFamily="34" charset="0"/>
              <a:buChar char="•"/>
            </a:pPr>
            <a:r>
              <a:rPr lang="sv-SE" sz="2400" dirty="0"/>
              <a:t>Att tjejerna lyssnar vid genomgångar och samlingar.</a:t>
            </a:r>
          </a:p>
          <a:p>
            <a:pPr marL="285750" indent="-285750">
              <a:buFont typeface="Arial" panose="020B0604020202020204" pitchFamily="34" charset="0"/>
              <a:buChar char="•"/>
            </a:pPr>
            <a:endParaRPr lang="sv-SE" sz="2400" dirty="0"/>
          </a:p>
          <a:p>
            <a:pPr marL="285750" indent="-285750">
              <a:buFont typeface="Arial" panose="020B0604020202020204" pitchFamily="34" charset="0"/>
              <a:buChar char="•"/>
            </a:pPr>
            <a:r>
              <a:rPr lang="sv-SE" sz="2400" dirty="0"/>
              <a:t>Att tjejerna är snälla mot varandra</a:t>
            </a:r>
          </a:p>
          <a:p>
            <a:pPr marL="285750" indent="-285750">
              <a:buFont typeface="Arial" panose="020B0604020202020204" pitchFamily="34" charset="0"/>
              <a:buChar char="•"/>
            </a:pPr>
            <a:endParaRPr lang="sv-SE" sz="2400" dirty="0"/>
          </a:p>
          <a:p>
            <a:pPr marL="285750" indent="-285750">
              <a:buFont typeface="Arial" panose="020B0604020202020204" pitchFamily="34" charset="0"/>
              <a:buChar char="•"/>
            </a:pPr>
            <a:r>
              <a:rPr lang="sv-SE" sz="2400" dirty="0"/>
              <a:t>Att tjejerna respekterar varandra och tillsammans med oss ledare skapar en miljö som alla trivs i.</a:t>
            </a:r>
          </a:p>
          <a:p>
            <a:endParaRPr lang="sv-SE" sz="2400" dirty="0"/>
          </a:p>
          <a:p>
            <a:pPr marL="285750" indent="-285750">
              <a:buFont typeface="Arial" panose="020B0604020202020204" pitchFamily="34" charset="0"/>
              <a:buChar char="•"/>
            </a:pPr>
            <a:endParaRPr lang="sv-SE" sz="2400" dirty="0"/>
          </a:p>
          <a:p>
            <a:pPr marL="285750" indent="-285750">
              <a:buFont typeface="Arial" panose="020B0604020202020204" pitchFamily="34" charset="0"/>
              <a:buChar char="•"/>
            </a:pPr>
            <a:endParaRPr lang="sv-SE" sz="2400" dirty="0"/>
          </a:p>
          <a:p>
            <a:pPr marL="285750" indent="-285750">
              <a:buFont typeface="Arial" panose="020B0604020202020204" pitchFamily="34" charset="0"/>
              <a:buChar char="•"/>
            </a:pPr>
            <a:endParaRPr lang="sv-SE" sz="2400" dirty="0"/>
          </a:p>
          <a:p>
            <a:pPr marL="285750" indent="-285750">
              <a:buFont typeface="Arial" panose="020B0604020202020204" pitchFamily="34" charset="0"/>
              <a:buChar char="•"/>
            </a:pPr>
            <a:endParaRPr lang="sv-SE" sz="2400" dirty="0"/>
          </a:p>
          <a:p>
            <a:pPr marL="285750" indent="-285750">
              <a:buFont typeface="Arial" panose="020B0604020202020204" pitchFamily="34" charset="0"/>
              <a:buChar char="•"/>
            </a:pPr>
            <a:endParaRPr lang="sv-SE" sz="2400" dirty="0"/>
          </a:p>
        </p:txBody>
      </p:sp>
    </p:spTree>
    <p:extLst>
      <p:ext uri="{BB962C8B-B14F-4D97-AF65-F5344CB8AC3E}">
        <p14:creationId xmlns:p14="http://schemas.microsoft.com/office/powerpoint/2010/main" val="1972575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3166ACDE-F786-AD30-B0BD-35AC46DFAB8E}"/>
              </a:ext>
            </a:extLst>
          </p:cNvPr>
          <p:cNvSpPr txBox="1"/>
          <p:nvPr/>
        </p:nvSpPr>
        <p:spPr>
          <a:xfrm>
            <a:off x="533399" y="1445682"/>
            <a:ext cx="10537371" cy="4154984"/>
          </a:xfrm>
          <a:prstGeom prst="rect">
            <a:avLst/>
          </a:prstGeom>
          <a:noFill/>
        </p:spPr>
        <p:txBody>
          <a:bodyPr wrap="square" rtlCol="0">
            <a:spAutoFit/>
          </a:bodyPr>
          <a:lstStyle/>
          <a:p>
            <a:pPr marL="285750" indent="-285750">
              <a:buFont typeface="Arial" panose="020B0604020202020204" pitchFamily="34" charset="0"/>
              <a:buChar char="•"/>
            </a:pPr>
            <a:r>
              <a:rPr lang="sv-SE" sz="2400" dirty="0"/>
              <a:t>Att ni ställer upp och hjälper till vid hemmamatcher när ni får en arbetsuppgift. </a:t>
            </a:r>
          </a:p>
          <a:p>
            <a:pPr marL="285750" indent="-285750">
              <a:buFont typeface="Arial" panose="020B0604020202020204" pitchFamily="34" charset="0"/>
              <a:buChar char="•"/>
            </a:pPr>
            <a:endParaRPr lang="sv-SE" sz="2400" dirty="0"/>
          </a:p>
          <a:p>
            <a:pPr marL="285750" indent="-285750">
              <a:buFont typeface="Arial" panose="020B0604020202020204" pitchFamily="34" charset="0"/>
              <a:buChar char="•"/>
            </a:pPr>
            <a:r>
              <a:rPr lang="sv-SE" sz="2400" dirty="0"/>
              <a:t>Att ni stöttar tjejerna i deras fotboll och gör matchmiljön till en trygg plats. </a:t>
            </a:r>
          </a:p>
          <a:p>
            <a:pPr marL="285750" indent="-285750">
              <a:buFont typeface="Arial" panose="020B0604020202020204" pitchFamily="34" charset="0"/>
              <a:buChar char="•"/>
            </a:pPr>
            <a:endParaRPr lang="sv-SE" sz="2400" dirty="0"/>
          </a:p>
          <a:p>
            <a:pPr marL="285750" indent="-285750">
              <a:buFont typeface="Arial" panose="020B0604020202020204" pitchFamily="34" charset="0"/>
              <a:buChar char="•"/>
            </a:pPr>
            <a:r>
              <a:rPr lang="sv-SE" sz="2400" dirty="0"/>
              <a:t>Att ni kommer till oss tränare om det är något ni funderar över så att vi kan lösa </a:t>
            </a:r>
            <a:r>
              <a:rPr lang="sv-SE" sz="2400" dirty="0" err="1"/>
              <a:t>ev</a:t>
            </a:r>
            <a:r>
              <a:rPr lang="sv-SE" sz="2400" dirty="0"/>
              <a:t> problem.</a:t>
            </a:r>
          </a:p>
          <a:p>
            <a:endParaRPr lang="sv-SE" sz="2400" dirty="0"/>
          </a:p>
          <a:p>
            <a:pPr marL="285750" indent="-285750">
              <a:buFont typeface="Arial" panose="020B0604020202020204" pitchFamily="34" charset="0"/>
              <a:buChar char="•"/>
            </a:pPr>
            <a:r>
              <a:rPr lang="sv-SE" sz="2400" dirty="0"/>
              <a:t>Att ni ser till så att ert barn är på plats i tid för träningar och matchsamlingar samt svarar på kallelser i tid. </a:t>
            </a:r>
          </a:p>
        </p:txBody>
      </p:sp>
      <p:sp>
        <p:nvSpPr>
          <p:cNvPr id="4" name="textruta 3">
            <a:extLst>
              <a:ext uri="{FF2B5EF4-FFF2-40B4-BE49-F238E27FC236}">
                <a16:creationId xmlns:a16="http://schemas.microsoft.com/office/drawing/2014/main" id="{AC4E05D1-F95D-E2C4-4B60-9725B06C603C}"/>
              </a:ext>
            </a:extLst>
          </p:cNvPr>
          <p:cNvSpPr txBox="1"/>
          <p:nvPr/>
        </p:nvSpPr>
        <p:spPr>
          <a:xfrm>
            <a:off x="533399" y="381001"/>
            <a:ext cx="10711543" cy="923330"/>
          </a:xfrm>
          <a:prstGeom prst="rect">
            <a:avLst/>
          </a:prstGeom>
          <a:noFill/>
        </p:spPr>
        <p:txBody>
          <a:bodyPr wrap="square" rtlCol="0">
            <a:spAutoFit/>
          </a:bodyPr>
          <a:lstStyle/>
          <a:p>
            <a:r>
              <a:rPr lang="sv-SE" sz="3600" b="1" dirty="0"/>
              <a:t>VÅRA FÖRVÄNTNINGAR PÅ ER FÖRÄLDRAR</a:t>
            </a:r>
          </a:p>
          <a:p>
            <a:endParaRPr lang="sv-SE" dirty="0"/>
          </a:p>
        </p:txBody>
      </p:sp>
    </p:spTree>
    <p:extLst>
      <p:ext uri="{BB962C8B-B14F-4D97-AF65-F5344CB8AC3E}">
        <p14:creationId xmlns:p14="http://schemas.microsoft.com/office/powerpoint/2010/main" val="1363712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C113B1EE-7C95-B558-A4B2-DCA0D6364671}"/>
              </a:ext>
            </a:extLst>
          </p:cNvPr>
          <p:cNvSpPr txBox="1"/>
          <p:nvPr/>
        </p:nvSpPr>
        <p:spPr>
          <a:xfrm>
            <a:off x="348343" y="97971"/>
            <a:ext cx="7315200" cy="646331"/>
          </a:xfrm>
          <a:prstGeom prst="rect">
            <a:avLst/>
          </a:prstGeom>
          <a:noFill/>
        </p:spPr>
        <p:txBody>
          <a:bodyPr wrap="square" rtlCol="0">
            <a:spAutoFit/>
          </a:bodyPr>
          <a:lstStyle/>
          <a:p>
            <a:r>
              <a:rPr lang="sv-SE" sz="3600" b="1" dirty="0"/>
              <a:t>VIKTIGA DATUM</a:t>
            </a:r>
          </a:p>
        </p:txBody>
      </p:sp>
      <p:sp>
        <p:nvSpPr>
          <p:cNvPr id="3" name="textruta 2">
            <a:extLst>
              <a:ext uri="{FF2B5EF4-FFF2-40B4-BE49-F238E27FC236}">
                <a16:creationId xmlns:a16="http://schemas.microsoft.com/office/drawing/2014/main" id="{0CF56AC7-E976-062C-78AF-04C851440267}"/>
              </a:ext>
            </a:extLst>
          </p:cNvPr>
          <p:cNvSpPr txBox="1"/>
          <p:nvPr/>
        </p:nvSpPr>
        <p:spPr>
          <a:xfrm>
            <a:off x="348342" y="838200"/>
            <a:ext cx="11625943" cy="5909310"/>
          </a:xfrm>
          <a:prstGeom prst="rect">
            <a:avLst/>
          </a:prstGeom>
          <a:noFill/>
        </p:spPr>
        <p:txBody>
          <a:bodyPr wrap="square" rtlCol="0">
            <a:spAutoFit/>
          </a:bodyPr>
          <a:lstStyle/>
          <a:p>
            <a:pPr marL="285750" indent="-285750" fontAlgn="base">
              <a:buFont typeface="Arial" panose="020B0604020202020204" pitchFamily="34" charset="0"/>
              <a:buChar char="•"/>
            </a:pPr>
            <a:r>
              <a:rPr lang="sv-SE" sz="2400" dirty="0"/>
              <a:t>Söndag 12/4 start av inomhusträning</a:t>
            </a:r>
          </a:p>
          <a:p>
            <a:pPr fontAlgn="base"/>
            <a:endParaRPr lang="sv-SE" sz="2400" dirty="0"/>
          </a:p>
          <a:p>
            <a:pPr marL="285750" indent="-285750" fontAlgn="base">
              <a:buFont typeface="Arial" panose="020B0604020202020204" pitchFamily="34" charset="0"/>
              <a:buChar char="•"/>
            </a:pPr>
            <a:r>
              <a:rPr lang="sv-SE" sz="2400" dirty="0"/>
              <a:t>Beställning av strumpor och shorts senast 19/4, utskick på detta via hemsidan</a:t>
            </a:r>
            <a:endParaRPr lang="en-US" sz="2400" dirty="0"/>
          </a:p>
          <a:p>
            <a:pPr marL="285750" indent="-285750" fontAlgn="base">
              <a:buFont typeface="Arial" panose="020B0604020202020204" pitchFamily="34" charset="0"/>
              <a:buChar char="•"/>
            </a:pPr>
            <a:endParaRPr lang="en-US" sz="2400" dirty="0"/>
          </a:p>
          <a:p>
            <a:pPr marL="285750" indent="-285750" fontAlgn="base">
              <a:buFont typeface="Arial" panose="020B0604020202020204" pitchFamily="34" charset="0"/>
              <a:buChar char="•"/>
            </a:pPr>
            <a:r>
              <a:rPr lang="sv-SE" sz="2400" dirty="0"/>
              <a:t>Grusträning startar så fort grusplan är redo för användning.</a:t>
            </a:r>
            <a:r>
              <a:rPr lang="en-US" sz="2400" dirty="0"/>
              <a:t>​</a:t>
            </a:r>
          </a:p>
          <a:p>
            <a:pPr marL="285750" indent="-285750" fontAlgn="base">
              <a:buFont typeface="Arial" panose="020B0604020202020204" pitchFamily="34" charset="0"/>
              <a:buChar char="•"/>
            </a:pPr>
            <a:endParaRPr lang="en-US" sz="2400" dirty="0"/>
          </a:p>
          <a:p>
            <a:pPr marL="285750" indent="-285750" fontAlgn="base">
              <a:buFont typeface="Arial" panose="020B0604020202020204" pitchFamily="34" charset="0"/>
              <a:buChar char="•"/>
            </a:pPr>
            <a:r>
              <a:rPr lang="sv-SE" sz="2400" dirty="0"/>
              <a:t>Grästräningar startar när föreningen säger att det är ok, vanligtvis i mitten eller i slutet på maj.</a:t>
            </a:r>
            <a:r>
              <a:rPr lang="en-US" sz="2400" dirty="0"/>
              <a:t>​</a:t>
            </a:r>
          </a:p>
          <a:p>
            <a:pPr marL="285750" indent="-285750" fontAlgn="base">
              <a:buFont typeface="Arial" panose="020B0604020202020204" pitchFamily="34" charset="0"/>
              <a:buChar char="•"/>
            </a:pPr>
            <a:endParaRPr lang="en-US" sz="2400" dirty="0"/>
          </a:p>
          <a:p>
            <a:pPr marL="285750" indent="-285750" fontAlgn="base">
              <a:buFont typeface="Arial" panose="020B0604020202020204" pitchFamily="34" charset="0"/>
              <a:buChar char="•"/>
            </a:pPr>
            <a:r>
              <a:rPr lang="sv-SE" sz="2400" dirty="0" err="1"/>
              <a:t>Moälvsserien</a:t>
            </a:r>
            <a:r>
              <a:rPr lang="sv-SE" sz="2400" dirty="0"/>
              <a:t> startar i slutet av maj (ej fastställt ännu ) men v</a:t>
            </a:r>
            <a:r>
              <a:rPr lang="en-US" sz="2400" dirty="0"/>
              <a:t>​</a:t>
            </a:r>
            <a:r>
              <a:rPr lang="en-US" sz="2400" dirty="0" err="1"/>
              <a:t>arit</a:t>
            </a:r>
            <a:r>
              <a:rPr lang="en-US" sz="2400" dirty="0"/>
              <a:t> </a:t>
            </a:r>
            <a:r>
              <a:rPr lang="en-US" sz="2400" dirty="0" err="1"/>
              <a:t>så</a:t>
            </a:r>
            <a:r>
              <a:rPr lang="en-US" sz="2400" dirty="0"/>
              <a:t> </a:t>
            </a:r>
            <a:r>
              <a:rPr lang="en-US" sz="2400" dirty="0" err="1"/>
              <a:t>tidigare</a:t>
            </a:r>
            <a:r>
              <a:rPr lang="en-US" sz="2400" dirty="0"/>
              <a:t>.</a:t>
            </a:r>
          </a:p>
          <a:p>
            <a:pPr marL="285750" indent="-285750" fontAlgn="base">
              <a:buFont typeface="Arial" panose="020B0604020202020204" pitchFamily="34" charset="0"/>
              <a:buChar char="•"/>
            </a:pPr>
            <a:endParaRPr lang="en-US" sz="2400" dirty="0"/>
          </a:p>
          <a:p>
            <a:pPr marL="285750" indent="-285750" fontAlgn="base">
              <a:buFont typeface="Arial" panose="020B0604020202020204" pitchFamily="34" charset="0"/>
              <a:buChar char="•"/>
            </a:pPr>
            <a:r>
              <a:rPr lang="sv-SE" sz="2400" dirty="0"/>
              <a:t>Cup: </a:t>
            </a:r>
            <a:r>
              <a:rPr lang="sv-SE" sz="2400" dirty="0" err="1"/>
              <a:t>Bussbycupen</a:t>
            </a:r>
            <a:r>
              <a:rPr lang="sv-SE" sz="2400" dirty="0"/>
              <a:t> 13-14/6 två lag anmälda.</a:t>
            </a:r>
          </a:p>
          <a:p>
            <a:pPr marL="285750" indent="-285750" fontAlgn="base">
              <a:buFont typeface="Arial" panose="020B0604020202020204" pitchFamily="34" charset="0"/>
              <a:buChar char="•"/>
            </a:pPr>
            <a:endParaRPr lang="sv-SE" sz="2400" dirty="0"/>
          </a:p>
          <a:p>
            <a:pPr marL="285750" indent="-285750" fontAlgn="base">
              <a:buFont typeface="Arial" panose="020B0604020202020204" pitchFamily="34" charset="0"/>
              <a:buChar char="•"/>
            </a:pPr>
            <a:r>
              <a:rPr lang="sv-SE" sz="2400" dirty="0"/>
              <a:t>Spölandscupen 15/8?</a:t>
            </a:r>
            <a:endParaRPr lang="en-US" sz="2400" dirty="0"/>
          </a:p>
          <a:p>
            <a:pPr marL="285750" indent="-285750">
              <a:buFont typeface="Arial" panose="020B0604020202020204" pitchFamily="34" charset="0"/>
              <a:buChar char="•"/>
            </a:pPr>
            <a:endParaRPr lang="sv-SE" dirty="0"/>
          </a:p>
        </p:txBody>
      </p:sp>
    </p:spTree>
    <p:extLst>
      <p:ext uri="{BB962C8B-B14F-4D97-AF65-F5344CB8AC3E}">
        <p14:creationId xmlns:p14="http://schemas.microsoft.com/office/powerpoint/2010/main" val="3281310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579BE20E-30AE-1623-AA5C-78A2553339BC}"/>
              </a:ext>
            </a:extLst>
          </p:cNvPr>
          <p:cNvSpPr txBox="1"/>
          <p:nvPr/>
        </p:nvSpPr>
        <p:spPr>
          <a:xfrm>
            <a:off x="152400" y="261257"/>
            <a:ext cx="4561114" cy="646331"/>
          </a:xfrm>
          <a:prstGeom prst="rect">
            <a:avLst/>
          </a:prstGeom>
          <a:noFill/>
        </p:spPr>
        <p:txBody>
          <a:bodyPr wrap="square" rtlCol="0">
            <a:spAutoFit/>
          </a:bodyPr>
          <a:lstStyle/>
          <a:p>
            <a:r>
              <a:rPr lang="sv-SE" sz="3600" b="1" dirty="0"/>
              <a:t>TRÄNINGSTIDER</a:t>
            </a:r>
          </a:p>
        </p:txBody>
      </p:sp>
      <p:sp>
        <p:nvSpPr>
          <p:cNvPr id="3" name="textruta 2">
            <a:extLst>
              <a:ext uri="{FF2B5EF4-FFF2-40B4-BE49-F238E27FC236}">
                <a16:creationId xmlns:a16="http://schemas.microsoft.com/office/drawing/2014/main" id="{B2921985-64A3-3C37-29A5-374247CB9479}"/>
              </a:ext>
            </a:extLst>
          </p:cNvPr>
          <p:cNvSpPr txBox="1"/>
          <p:nvPr/>
        </p:nvSpPr>
        <p:spPr>
          <a:xfrm>
            <a:off x="152400" y="907588"/>
            <a:ext cx="11332028" cy="6001643"/>
          </a:xfrm>
          <a:prstGeom prst="rect">
            <a:avLst/>
          </a:prstGeom>
          <a:noFill/>
        </p:spPr>
        <p:txBody>
          <a:bodyPr wrap="square" rtlCol="0">
            <a:spAutoFit/>
          </a:bodyPr>
          <a:lstStyle/>
          <a:p>
            <a:pPr marL="285750" indent="-285750" fontAlgn="base">
              <a:buFont typeface="Arial" panose="020B0604020202020204" pitchFamily="34" charset="0"/>
              <a:buChar char="•"/>
            </a:pPr>
            <a:r>
              <a:rPr lang="sv-SE" sz="2400" dirty="0"/>
              <a:t>Inomhusträning i Geneskolans idrottshall söndag 12/4, 19/4 och 26/4 </a:t>
            </a:r>
            <a:r>
              <a:rPr lang="sv-SE" sz="2400" dirty="0" err="1"/>
              <a:t>kl</a:t>
            </a:r>
            <a:r>
              <a:rPr lang="sv-SE" sz="2400" dirty="0"/>
              <a:t> 16:00-17:00 samt tisdag 21​/4 och 28/4 </a:t>
            </a:r>
            <a:r>
              <a:rPr lang="sv-SE" sz="2400" dirty="0" err="1"/>
              <a:t>kl</a:t>
            </a:r>
            <a:r>
              <a:rPr lang="sv-SE" sz="2400" dirty="0"/>
              <a:t> 17-18</a:t>
            </a:r>
          </a:p>
          <a:p>
            <a:pPr marL="285750" indent="-285750" fontAlgn="base">
              <a:buFont typeface="Arial" panose="020B0604020202020204" pitchFamily="34" charset="0"/>
              <a:buChar char="•"/>
            </a:pPr>
            <a:endParaRPr lang="sv-SE" sz="2400" dirty="0"/>
          </a:p>
          <a:p>
            <a:pPr marL="285750" indent="-285750" fontAlgn="base">
              <a:buFont typeface="Arial" panose="020B0604020202020204" pitchFamily="34" charset="0"/>
              <a:buChar char="•"/>
            </a:pPr>
            <a:r>
              <a:rPr lang="sv-SE" sz="2400" dirty="0"/>
              <a:t>Grusträning på Domsjö IP tisdagar och torsdagar </a:t>
            </a:r>
            <a:r>
              <a:rPr lang="sv-SE" sz="2400" dirty="0" err="1"/>
              <a:t>kl</a:t>
            </a:r>
            <a:r>
              <a:rPr lang="sv-SE" sz="2400" dirty="0"/>
              <a:t> 17:00-18:20 när vi tillåts använda grusplan. ​Sista 20 min kommer vara knäkontroll, värdegrundsarbete, stafetter med mera.</a:t>
            </a:r>
          </a:p>
          <a:p>
            <a:pPr marL="285750" indent="-285750" fontAlgn="base">
              <a:buFont typeface="Arial" panose="020B0604020202020204" pitchFamily="34" charset="0"/>
              <a:buChar char="•"/>
            </a:pPr>
            <a:endParaRPr lang="sv-SE" sz="2400" dirty="0"/>
          </a:p>
          <a:p>
            <a:pPr marL="285750" indent="-285750" fontAlgn="base">
              <a:buFont typeface="Arial" panose="020B0604020202020204" pitchFamily="34" charset="0"/>
              <a:buChar char="•"/>
            </a:pPr>
            <a:r>
              <a:rPr lang="sv-SE" sz="2400" dirty="0"/>
              <a:t>Grästräning på hangarplan, ej fastställt ännu vilka tider det blir. Våra träningsdagar är som tidigare tisdagar och torsdagar, men i år kan det även bli att vi får en extra träning i veckan. Det kommer bestämmas nu på torsdag vilka träningstiderna blir på gräs. Vi återkommer med information om detta. </a:t>
            </a:r>
          </a:p>
          <a:p>
            <a:pPr marL="285750" indent="-285750" fontAlgn="base">
              <a:buFont typeface="Arial" panose="020B0604020202020204" pitchFamily="34" charset="0"/>
              <a:buChar char="•"/>
            </a:pPr>
            <a:endParaRPr lang="sv-SE" sz="2400" dirty="0"/>
          </a:p>
          <a:p>
            <a:pPr marL="285750" indent="-285750" fontAlgn="base">
              <a:buFont typeface="Arial" panose="020B0604020202020204" pitchFamily="34" charset="0"/>
              <a:buChar char="•"/>
            </a:pPr>
            <a:r>
              <a:rPr lang="sv-SE" sz="2400" dirty="0"/>
              <a:t>Precis som förra säsongen kommer vi träna ca 1 timma och 20 minuter/pass vid grus och grästräningar. </a:t>
            </a:r>
          </a:p>
          <a:p>
            <a:pPr fontAlgn="base"/>
            <a:endParaRPr lang="sv-SE" sz="2400" dirty="0"/>
          </a:p>
        </p:txBody>
      </p:sp>
    </p:spTree>
    <p:extLst>
      <p:ext uri="{BB962C8B-B14F-4D97-AF65-F5344CB8AC3E}">
        <p14:creationId xmlns:p14="http://schemas.microsoft.com/office/powerpoint/2010/main" val="2006952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F5453A80-578A-1DDC-9D9D-E30749C7BD81}"/>
              </a:ext>
            </a:extLst>
          </p:cNvPr>
          <p:cNvSpPr txBox="1"/>
          <p:nvPr/>
        </p:nvSpPr>
        <p:spPr>
          <a:xfrm>
            <a:off x="381000" y="228600"/>
            <a:ext cx="7053943" cy="584775"/>
          </a:xfrm>
          <a:prstGeom prst="rect">
            <a:avLst/>
          </a:prstGeom>
          <a:noFill/>
        </p:spPr>
        <p:txBody>
          <a:bodyPr wrap="square" rtlCol="0">
            <a:spAutoFit/>
          </a:bodyPr>
          <a:lstStyle/>
          <a:p>
            <a:r>
              <a:rPr lang="sv-SE" sz="3200" b="1" dirty="0"/>
              <a:t>UPPLÄGG UNDER SÄSONGEN</a:t>
            </a:r>
          </a:p>
        </p:txBody>
      </p:sp>
      <p:sp>
        <p:nvSpPr>
          <p:cNvPr id="3" name="textruta 2">
            <a:extLst>
              <a:ext uri="{FF2B5EF4-FFF2-40B4-BE49-F238E27FC236}">
                <a16:creationId xmlns:a16="http://schemas.microsoft.com/office/drawing/2014/main" id="{F1CFB6DC-9852-CF82-81FF-74CCF8087404}"/>
              </a:ext>
            </a:extLst>
          </p:cNvPr>
          <p:cNvSpPr txBox="1"/>
          <p:nvPr/>
        </p:nvSpPr>
        <p:spPr>
          <a:xfrm>
            <a:off x="381000" y="990601"/>
            <a:ext cx="11517086" cy="5632311"/>
          </a:xfrm>
          <a:prstGeom prst="rect">
            <a:avLst/>
          </a:prstGeom>
          <a:noFill/>
        </p:spPr>
        <p:txBody>
          <a:bodyPr wrap="square" rtlCol="0">
            <a:spAutoFit/>
          </a:bodyPr>
          <a:lstStyle/>
          <a:p>
            <a:pPr marL="285750" indent="-285750">
              <a:buFont typeface="Arial" panose="020B0604020202020204" pitchFamily="34" charset="0"/>
              <a:buChar char="•"/>
            </a:pPr>
            <a:r>
              <a:rPr lang="sv-SE" sz="2000" dirty="0"/>
              <a:t>Två träningar i veckan (</a:t>
            </a:r>
            <a:r>
              <a:rPr lang="sv-SE" sz="2000" dirty="0" err="1"/>
              <a:t>ev</a:t>
            </a:r>
            <a:r>
              <a:rPr lang="sv-SE" sz="2000" dirty="0"/>
              <a:t> tre träningar beroende på vad som beslutas angående träningstider och om det finns intresse i laget för att köra en extra träning i veckan). </a:t>
            </a:r>
          </a:p>
          <a:p>
            <a:endParaRPr lang="sv-SE" sz="2000" dirty="0"/>
          </a:p>
          <a:p>
            <a:pPr marL="285750" indent="-285750">
              <a:buFont typeface="Arial" panose="020B0604020202020204" pitchFamily="34" charset="0"/>
              <a:buChar char="•"/>
            </a:pPr>
            <a:r>
              <a:rPr lang="sv-SE" sz="2000" dirty="0"/>
              <a:t>Laget delas in i fyra grupper och vi roterar likt vi gjort tidigare år så att alla får spela med alla. </a:t>
            </a:r>
          </a:p>
          <a:p>
            <a:pPr marL="285750" indent="-285750">
              <a:buFont typeface="Arial" panose="020B0604020202020204" pitchFamily="34" charset="0"/>
              <a:buChar char="•"/>
            </a:pPr>
            <a:endParaRPr lang="sv-SE" sz="2000" dirty="0"/>
          </a:p>
          <a:p>
            <a:pPr marL="285750" indent="-285750">
              <a:buFont typeface="Arial" panose="020B0604020202020204" pitchFamily="34" charset="0"/>
              <a:buChar char="•"/>
            </a:pPr>
            <a:r>
              <a:rPr lang="sv-SE" sz="2000" dirty="0"/>
              <a:t>Robin Södersten kommer i år ha hand om schemat för sysslor. Han kommer skicka ut vem som ska göra vad vid hemmamatcherna. Kan man inte ta den sysslan man får av Robin är man själv ansvarig att fixa en ersättare.</a:t>
            </a:r>
          </a:p>
          <a:p>
            <a:pPr marL="285750" indent="-285750">
              <a:buFont typeface="Arial" panose="020B0604020202020204" pitchFamily="34" charset="0"/>
              <a:buChar char="•"/>
            </a:pPr>
            <a:endParaRPr lang="sv-SE" sz="2000" dirty="0"/>
          </a:p>
          <a:p>
            <a:pPr marL="285750" indent="-285750">
              <a:buFont typeface="Arial" panose="020B0604020202020204" pitchFamily="34" charset="0"/>
              <a:buChar char="•"/>
            </a:pPr>
            <a:r>
              <a:rPr lang="sv-SE" sz="2000" dirty="0"/>
              <a:t>Kallelse kommer skickas ut inför varje träning och match så det blir lättare för oss tränare att planera. </a:t>
            </a:r>
          </a:p>
          <a:p>
            <a:pPr marL="285750" indent="-285750">
              <a:buFont typeface="Arial" panose="020B0604020202020204" pitchFamily="34" charset="0"/>
              <a:buChar char="•"/>
            </a:pPr>
            <a:endParaRPr lang="sv-SE" sz="2000" dirty="0"/>
          </a:p>
          <a:p>
            <a:pPr marL="285750" indent="-285750">
              <a:buFont typeface="Arial" panose="020B0604020202020204" pitchFamily="34" charset="0"/>
              <a:buChar char="•"/>
            </a:pPr>
            <a:r>
              <a:rPr lang="sv-SE" sz="2000" dirty="0"/>
              <a:t>Om det blir ett extrapass i veckan kommer en förfrågan ställas till F-17 om det finns några där som vill komma och testa på att träna med oss. Ambitionen är att 2-3 spelare/vecka därifrån får testa att träna med oss under dessa pass. Detta för att öka samarbete mellan lagen och att det då blir lättare att låna spelare därifrån om behovet skulle finnas vid matcher. </a:t>
            </a:r>
          </a:p>
        </p:txBody>
      </p:sp>
    </p:spTree>
    <p:extLst>
      <p:ext uri="{BB962C8B-B14F-4D97-AF65-F5344CB8AC3E}">
        <p14:creationId xmlns:p14="http://schemas.microsoft.com/office/powerpoint/2010/main" val="2595170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C5625C-E9CD-42F9-318A-237311D6516B}"/>
              </a:ext>
            </a:extLst>
          </p:cNvPr>
          <p:cNvSpPr>
            <a:spLocks noGrp="1"/>
          </p:cNvSpPr>
          <p:nvPr>
            <p:ph type="title"/>
          </p:nvPr>
        </p:nvSpPr>
        <p:spPr>
          <a:xfrm>
            <a:off x="259669" y="0"/>
            <a:ext cx="8534400" cy="1507067"/>
          </a:xfrm>
        </p:spPr>
        <p:txBody>
          <a:bodyPr/>
          <a:lstStyle/>
          <a:p>
            <a:r>
              <a:rPr lang="sv-SE" b="1" dirty="0"/>
              <a:t>KOSTNADER SÄSONGEN 2026</a:t>
            </a:r>
          </a:p>
        </p:txBody>
      </p:sp>
      <p:sp>
        <p:nvSpPr>
          <p:cNvPr id="7" name="textruta 6">
            <a:extLst>
              <a:ext uri="{FF2B5EF4-FFF2-40B4-BE49-F238E27FC236}">
                <a16:creationId xmlns:a16="http://schemas.microsoft.com/office/drawing/2014/main" id="{496D5FE3-F30F-A6FB-AEBD-EFC64FB75173}"/>
              </a:ext>
            </a:extLst>
          </p:cNvPr>
          <p:cNvSpPr txBox="1"/>
          <p:nvPr/>
        </p:nvSpPr>
        <p:spPr>
          <a:xfrm>
            <a:off x="259669" y="1905506"/>
            <a:ext cx="5638800" cy="3046988"/>
          </a:xfrm>
          <a:prstGeom prst="rect">
            <a:avLst/>
          </a:prstGeom>
          <a:noFill/>
        </p:spPr>
        <p:txBody>
          <a:bodyPr wrap="square" rtlCol="0">
            <a:spAutoFit/>
          </a:bodyPr>
          <a:lstStyle/>
          <a:p>
            <a:pPr fontAlgn="base"/>
            <a:r>
              <a:rPr lang="sv-SE" sz="2400" b="1" dirty="0"/>
              <a:t>Faktureras av föreningen:</a:t>
            </a:r>
            <a:r>
              <a:rPr lang="sv-SE" sz="2400" dirty="0"/>
              <a:t>​</a:t>
            </a:r>
          </a:p>
          <a:p>
            <a:pPr fontAlgn="base"/>
            <a:r>
              <a:rPr lang="sv-SE" sz="2400" dirty="0"/>
              <a:t>Medlemskap​</a:t>
            </a:r>
          </a:p>
          <a:p>
            <a:pPr fontAlgn="base"/>
            <a:r>
              <a:rPr lang="sv-SE" sz="2400" dirty="0"/>
              <a:t>Enskild 250 kr, familj 560 kr</a:t>
            </a:r>
            <a:r>
              <a:rPr lang="en-US" sz="2400" dirty="0"/>
              <a:t>​</a:t>
            </a:r>
          </a:p>
          <a:p>
            <a:pPr fontAlgn="base"/>
            <a:endParaRPr lang="en-US" sz="2400" dirty="0"/>
          </a:p>
          <a:p>
            <a:pPr fontAlgn="base"/>
            <a:r>
              <a:rPr lang="sv-SE" sz="2400" dirty="0"/>
              <a:t>Träningsavgift 770kr</a:t>
            </a:r>
          </a:p>
          <a:p>
            <a:endParaRPr lang="sv-SE" sz="2400" dirty="0"/>
          </a:p>
          <a:p>
            <a:pPr fontAlgn="base"/>
            <a:r>
              <a:rPr lang="sv-SE" sz="2400" b="1" dirty="0"/>
              <a:t>Övrigt:</a:t>
            </a:r>
            <a:r>
              <a:rPr lang="sv-SE" sz="2400" dirty="0"/>
              <a:t>​</a:t>
            </a:r>
          </a:p>
          <a:p>
            <a:pPr fontAlgn="base"/>
            <a:r>
              <a:rPr lang="sv-SE" sz="2400" dirty="0"/>
              <a:t>Baka fika enligt fika schema</a:t>
            </a:r>
          </a:p>
        </p:txBody>
      </p:sp>
      <p:sp>
        <p:nvSpPr>
          <p:cNvPr id="12" name="textruta 11">
            <a:extLst>
              <a:ext uri="{FF2B5EF4-FFF2-40B4-BE49-F238E27FC236}">
                <a16:creationId xmlns:a16="http://schemas.microsoft.com/office/drawing/2014/main" id="{38C5A159-818F-073A-3501-D3EE390F4D9E}"/>
              </a:ext>
            </a:extLst>
          </p:cNvPr>
          <p:cNvSpPr txBox="1"/>
          <p:nvPr/>
        </p:nvSpPr>
        <p:spPr>
          <a:xfrm>
            <a:off x="6088175" y="1905506"/>
            <a:ext cx="5411788" cy="4524315"/>
          </a:xfrm>
          <a:prstGeom prst="rect">
            <a:avLst/>
          </a:prstGeom>
          <a:noFill/>
        </p:spPr>
        <p:txBody>
          <a:bodyPr wrap="square" rtlCol="0">
            <a:spAutoFit/>
          </a:bodyPr>
          <a:lstStyle/>
          <a:p>
            <a:r>
              <a:rPr lang="sv-SE" sz="2400" b="1" dirty="0"/>
              <a:t>Avgifter som det är upp till laget att samla in:</a:t>
            </a:r>
            <a:endParaRPr lang="sv-SE" sz="2400" dirty="0"/>
          </a:p>
          <a:p>
            <a:pPr marL="342900" indent="-342900" fontAlgn="base">
              <a:buFont typeface="Arial" panose="020B0604020202020204" pitchFamily="34" charset="0"/>
              <a:buChar char="•"/>
            </a:pPr>
            <a:r>
              <a:rPr lang="sv-SE" sz="2400" dirty="0"/>
              <a:t>950 kr/spelare i lagavgift.​</a:t>
            </a:r>
          </a:p>
          <a:p>
            <a:pPr marL="342900" indent="-342900" fontAlgn="base">
              <a:buFont typeface="Arial" panose="020B0604020202020204" pitchFamily="34" charset="0"/>
              <a:buChar char="•"/>
            </a:pPr>
            <a:endParaRPr lang="sv-SE" sz="2400" dirty="0"/>
          </a:p>
          <a:p>
            <a:pPr marL="342900" indent="-342900" fontAlgn="base">
              <a:buFont typeface="Arial" panose="020B0604020202020204" pitchFamily="34" charset="0"/>
              <a:buChar char="•"/>
            </a:pPr>
            <a:r>
              <a:rPr lang="sv-SE" sz="2400" dirty="0"/>
              <a:t>Dreamstarhäften </a:t>
            </a:r>
            <a:r>
              <a:rPr lang="en-US" sz="2400" dirty="0"/>
              <a:t>​</a:t>
            </a:r>
          </a:p>
          <a:p>
            <a:pPr fontAlgn="base"/>
            <a:r>
              <a:rPr lang="sv-SE" sz="2400" dirty="0"/>
              <a:t>Två ggr/säsong. Betalas in av ekonomiansvariga, man betalar när man plockar ut häftena.​</a:t>
            </a:r>
          </a:p>
          <a:p>
            <a:pPr fontAlgn="base"/>
            <a:r>
              <a:rPr lang="sv-SE" sz="2400" dirty="0"/>
              <a:t>4/6 häften á 270kr</a:t>
            </a:r>
          </a:p>
          <a:p>
            <a:pPr fontAlgn="base"/>
            <a:endParaRPr lang="sv-SE" sz="2400" dirty="0"/>
          </a:p>
          <a:p>
            <a:pPr marL="342900" indent="-342900" fontAlgn="base">
              <a:buFont typeface="Arial" panose="020B0604020202020204" pitchFamily="34" charset="0"/>
              <a:buChar char="•"/>
            </a:pPr>
            <a:r>
              <a:rPr lang="sv-SE" sz="2400" dirty="0"/>
              <a:t>300kr/spelare som anmält sig till </a:t>
            </a:r>
            <a:r>
              <a:rPr lang="sv-SE" sz="2400" dirty="0" err="1"/>
              <a:t>Bussbycupen</a:t>
            </a:r>
            <a:endParaRPr lang="en-US" sz="2400" dirty="0"/>
          </a:p>
        </p:txBody>
      </p:sp>
    </p:spTree>
    <p:extLst>
      <p:ext uri="{BB962C8B-B14F-4D97-AF65-F5344CB8AC3E}">
        <p14:creationId xmlns:p14="http://schemas.microsoft.com/office/powerpoint/2010/main" val="3631125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60FA35F5-8D96-A21C-638C-9CAD1793E4E4}"/>
              </a:ext>
            </a:extLst>
          </p:cNvPr>
          <p:cNvSpPr txBox="1"/>
          <p:nvPr/>
        </p:nvSpPr>
        <p:spPr>
          <a:xfrm>
            <a:off x="370114" y="239486"/>
            <a:ext cx="7532915" cy="646331"/>
          </a:xfrm>
          <a:prstGeom prst="rect">
            <a:avLst/>
          </a:prstGeom>
          <a:noFill/>
        </p:spPr>
        <p:txBody>
          <a:bodyPr wrap="square" rtlCol="0">
            <a:spAutoFit/>
          </a:bodyPr>
          <a:lstStyle/>
          <a:p>
            <a:r>
              <a:rPr lang="sv-SE" sz="3600" b="1" dirty="0"/>
              <a:t>EKONOMI I LAGET</a:t>
            </a:r>
          </a:p>
        </p:txBody>
      </p:sp>
      <p:sp>
        <p:nvSpPr>
          <p:cNvPr id="3" name="textruta 2">
            <a:extLst>
              <a:ext uri="{FF2B5EF4-FFF2-40B4-BE49-F238E27FC236}">
                <a16:creationId xmlns:a16="http://schemas.microsoft.com/office/drawing/2014/main" id="{330CF592-5A8C-5B07-B6A4-78C67BECD14C}"/>
              </a:ext>
            </a:extLst>
          </p:cNvPr>
          <p:cNvSpPr txBox="1"/>
          <p:nvPr/>
        </p:nvSpPr>
        <p:spPr>
          <a:xfrm>
            <a:off x="370114" y="885817"/>
            <a:ext cx="10787743" cy="6370975"/>
          </a:xfrm>
          <a:prstGeom prst="rect">
            <a:avLst/>
          </a:prstGeom>
          <a:noFill/>
        </p:spPr>
        <p:txBody>
          <a:bodyPr wrap="square" rtlCol="0">
            <a:spAutoFit/>
          </a:bodyPr>
          <a:lstStyle/>
          <a:p>
            <a:pPr marL="285750" indent="-285750">
              <a:buFont typeface="Arial" panose="020B0604020202020204" pitchFamily="34" charset="0"/>
              <a:buChar char="•"/>
            </a:pPr>
            <a:r>
              <a:rPr lang="sv-SE" sz="2400" dirty="0"/>
              <a:t>3300 kr i lagkassan vid dagens datum.</a:t>
            </a:r>
          </a:p>
          <a:p>
            <a:pPr marL="285750" indent="-285750">
              <a:buFont typeface="Arial" panose="020B0604020202020204" pitchFamily="34" charset="0"/>
              <a:buChar char="•"/>
            </a:pPr>
            <a:endParaRPr lang="sv-SE" sz="2400" dirty="0"/>
          </a:p>
          <a:p>
            <a:pPr marL="285750" indent="-285750">
              <a:buFont typeface="Arial" panose="020B0604020202020204" pitchFamily="34" charset="0"/>
              <a:buChar char="•"/>
            </a:pPr>
            <a:r>
              <a:rPr lang="sv-SE" sz="2400" dirty="0"/>
              <a:t>Kostnad för </a:t>
            </a:r>
            <a:r>
              <a:rPr lang="sv-SE" sz="2400" dirty="0" err="1"/>
              <a:t>Bussbycupen</a:t>
            </a:r>
            <a:r>
              <a:rPr lang="sv-SE" sz="2400" dirty="0"/>
              <a:t>: Cupavgift 1200Kr/lag (står föreningen för) + 400Kr/spelare här ingår lunch båda dagarna samt får samtliga spelare medalj. Vi tar 100kr/anmäld spelare till </a:t>
            </a:r>
            <a:r>
              <a:rPr lang="sv-SE" sz="2400" dirty="0" err="1"/>
              <a:t>Bussbycupen</a:t>
            </a:r>
            <a:r>
              <a:rPr lang="sv-SE" sz="2400" dirty="0"/>
              <a:t> från lagkassan =2100kr.</a:t>
            </a:r>
          </a:p>
          <a:p>
            <a:pPr marL="285750" indent="-285750">
              <a:buFont typeface="Arial" panose="020B0604020202020204" pitchFamily="34" charset="0"/>
              <a:buChar char="•"/>
            </a:pPr>
            <a:endParaRPr lang="sv-SE" sz="2400" dirty="0"/>
          </a:p>
          <a:p>
            <a:pPr marL="285750" indent="-285750">
              <a:buFont typeface="Arial" panose="020B0604020202020204" pitchFamily="34" charset="0"/>
              <a:buChar char="•"/>
            </a:pPr>
            <a:r>
              <a:rPr lang="sv-SE" sz="2400" dirty="0"/>
              <a:t>Att samla in till </a:t>
            </a:r>
            <a:r>
              <a:rPr lang="sv-SE" sz="2400" dirty="0" err="1"/>
              <a:t>Bussbycupen</a:t>
            </a:r>
            <a:r>
              <a:rPr lang="sv-SE" sz="2400" dirty="0"/>
              <a:t> 300kr/spelare*21=6300kr</a:t>
            </a:r>
          </a:p>
          <a:p>
            <a:pPr marL="285750" indent="-285750">
              <a:buFont typeface="Arial" panose="020B0604020202020204" pitchFamily="34" charset="0"/>
              <a:buChar char="•"/>
            </a:pPr>
            <a:endParaRPr lang="sv-SE" sz="2400" dirty="0"/>
          </a:p>
          <a:p>
            <a:pPr marL="285750" indent="-285750">
              <a:buFont typeface="Arial" panose="020B0604020202020204" pitchFamily="34" charset="0"/>
              <a:buChar char="•"/>
            </a:pPr>
            <a:r>
              <a:rPr lang="sv-SE" sz="2400" dirty="0"/>
              <a:t>Kostnad för Spölandscupen: Cupavgift 1400Kr/lag. Endast anmälan för att delta på cupen, här står man för mat själv. Denna cup får vi bekosta själva. Således delas kostnaden på alla spelare som deltar om vi inte fått in några mer pengar till lagkassan under säsongen. </a:t>
            </a:r>
          </a:p>
          <a:p>
            <a:pPr marL="285750" indent="-285750">
              <a:buFont typeface="Arial" panose="020B0604020202020204" pitchFamily="34" charset="0"/>
              <a:buChar char="•"/>
            </a:pPr>
            <a:endParaRPr lang="sv-SE" sz="2400" dirty="0"/>
          </a:p>
          <a:p>
            <a:pPr marL="285750" indent="-285750">
              <a:buFont typeface="Arial" panose="020B0604020202020204" pitchFamily="34" charset="0"/>
              <a:buChar char="•"/>
            </a:pPr>
            <a:r>
              <a:rPr lang="sv-SE" sz="2400" dirty="0"/>
              <a:t>84 </a:t>
            </a:r>
            <a:r>
              <a:rPr lang="sv-SE" sz="2400" dirty="0" err="1"/>
              <a:t>dreamstarhäften</a:t>
            </a:r>
            <a:r>
              <a:rPr lang="sv-SE" sz="2400" dirty="0"/>
              <a:t> har hämtats ut så </a:t>
            </a:r>
            <a:r>
              <a:rPr lang="sv-SE" sz="2400" dirty="0" err="1"/>
              <a:t>ytterliggare</a:t>
            </a:r>
            <a:r>
              <a:rPr lang="sv-SE" sz="2400" dirty="0"/>
              <a:t> 840kr kommer tillkomma till lagkassan.</a:t>
            </a:r>
          </a:p>
          <a:p>
            <a:endParaRPr lang="sv-SE" sz="2400" dirty="0"/>
          </a:p>
        </p:txBody>
      </p:sp>
    </p:spTree>
    <p:extLst>
      <p:ext uri="{BB962C8B-B14F-4D97-AF65-F5344CB8AC3E}">
        <p14:creationId xmlns:p14="http://schemas.microsoft.com/office/powerpoint/2010/main" val="60679055"/>
      </p:ext>
    </p:extLst>
  </p:cSld>
  <p:clrMapOvr>
    <a:masterClrMapping/>
  </p:clrMapOvr>
</p:sld>
</file>

<file path=ppt/theme/theme1.xml><?xml version="1.0" encoding="utf-8"?>
<a:theme xmlns:a="http://schemas.openxmlformats.org/drawingml/2006/main" name="Sektor">
  <a:themeElements>
    <a:clrScheme name="Sekto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kto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kto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Slice</Template>
  <TotalTime>131</TotalTime>
  <Words>899</Words>
  <Application>Microsoft Office PowerPoint</Application>
  <PresentationFormat>Bredbild</PresentationFormat>
  <Paragraphs>107</Paragraphs>
  <Slides>10</Slides>
  <Notes>1</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10</vt:i4>
      </vt:variant>
    </vt:vector>
  </HeadingPairs>
  <TitlesOfParts>
    <vt:vector size="15" baseType="lpstr">
      <vt:lpstr>Aptos</vt:lpstr>
      <vt:lpstr>Arial</vt:lpstr>
      <vt:lpstr>Century Gothic</vt:lpstr>
      <vt:lpstr>Wingdings 3</vt:lpstr>
      <vt:lpstr>Sektor</vt:lpstr>
      <vt:lpstr>PowerPoint-presentation</vt:lpstr>
      <vt:lpstr>PowerPoint-presentation</vt:lpstr>
      <vt:lpstr>PowerPoint-presentation</vt:lpstr>
      <vt:lpstr>PowerPoint-presentation</vt:lpstr>
      <vt:lpstr>PowerPoint-presentation</vt:lpstr>
      <vt:lpstr>PowerPoint-presentation</vt:lpstr>
      <vt:lpstr>PowerPoint-presentation</vt:lpstr>
      <vt:lpstr>KOSTNADER SÄSONGEN 2026</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Emil Wahlberg</dc:creator>
  <cp:lastModifiedBy>Emil Wahlberg</cp:lastModifiedBy>
  <cp:revision>1</cp:revision>
  <dcterms:created xsi:type="dcterms:W3CDTF">2026-04-10T19:24:20Z</dcterms:created>
  <dcterms:modified xsi:type="dcterms:W3CDTF">2026-04-14T12:14:07Z</dcterms:modified>
</cp:coreProperties>
</file>