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752"/>
  </p:normalViewPr>
  <p:slideViewPr>
    <p:cSldViewPr snapToGrid="0">
      <p:cViewPr varScale="1">
        <p:scale>
          <a:sx n="113" d="100"/>
          <a:sy n="113" d="100"/>
        </p:scale>
        <p:origin x="12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119EE-F3EB-CE40-9BA3-80F6719C1232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BDA16-34BA-884A-9A15-FA10645E85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48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BDA16-34BA-884A-9A15-FA10645E85F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896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1D0C6-AA06-8A2C-DDA1-7C61C73A0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1CA5D0E-8767-A609-3347-F24D27E50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F2DC045-13DF-EAA9-9505-E77EFAFF4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BE2080A-4EF0-5BF1-655E-AF113DC88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BDA16-34BA-884A-9A15-FA10645E85F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5550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D5FF8-D5F5-409A-3F39-00FB9F481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AB3D1C2-368A-17E4-6D11-3F85DC89F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8393E2-9F6E-CD67-F7AE-8332F80DD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E654AE-7841-3F7F-F391-7C26ED9A2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A076D4-6605-FBCB-5574-EFC85E8F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69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66A2A6-0BF0-6F09-46A4-829C8F4BE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E074B3-23CB-1534-4F0E-42FD4656F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6E07C9B-6BD4-5C2C-2A15-A1585F8D6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B229D9-50FD-16EC-7E4B-089CAA9B6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27B892-A530-A352-9ACB-7B12B857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755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C0A7026-05F1-8878-5346-82876AE72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5FB464-0FDD-6023-010E-DC7BB357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746C75-0BB3-7DCD-327A-028EF229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B39640-CE8F-2014-EA2C-0866F3930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D307CD-036F-F013-EEA9-16FF11C7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87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F536EC-923F-941F-360E-FB1B98BBF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EB74B2-BAB6-5542-30D0-31205C977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A77B92-7635-0E87-5798-CC72CE0BA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B21DAD-87CD-F76A-7DCA-057BBBCF4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0E0EDE-E871-BCD1-BED2-5238F0D6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8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C4359C-FDB6-4E53-8E33-0976F2C3D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767610-1F1B-0925-C4C3-602D241C8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C355EC-80D8-3136-73A1-96FBCB423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870A16-2404-5881-8D7E-BA2A4D34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B882D0-299B-E8E6-5980-B8EA9AEA9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62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3DC689-B9A9-5371-1A46-B641EE97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A27CDD-7767-25FF-B889-40A7C76D3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9A60CAB-78CD-8F87-7DF2-3F8C67EF7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28FB338-03CA-0355-7A2F-AEAD33EA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BB438E4-7B18-5FC7-8244-D37D6A59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6ABC487-4755-341F-08A8-8D6558C6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016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0AC5C-1A78-6CB5-1802-F8FB9123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D242351-69C2-2B38-9FB1-64868BE28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EADE3FD-7D29-4EA3-7130-02CAA827B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275D0CD-FF6A-E70B-4414-A612C488B7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0BF149-37D1-179E-7A26-D16CF8CA4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3C94298-52D7-390A-B559-67883830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E59BE83-523B-B65E-802F-1BE735690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8F1286A-B49C-7B91-F354-F997C1B8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615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5C841D-6D19-7241-72AB-2D4A4E5E8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A9ED5EF-7215-D66F-A5D2-FDE86A086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AC2AF12-74BD-B1C5-AD2E-0D1D5F34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E8DA33-1695-34AF-60A4-80D9A0D9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28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324763F-74D6-99F5-89EB-26EC2ADC0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FDCA5BC-E0F0-30C3-1C8A-C84618ED9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FE4A924-8ABA-A12B-75A1-CCFFACFC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962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539212-9915-AB69-CB85-3DCAE071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38FDFB-150A-9625-2288-CA45FC5E6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4B73B4-AEC1-4EBC-3F8C-B8F361C3F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D06D50D-4958-9DCD-C164-6767CD5F9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DDC0E1-7320-3708-E104-A5BFFA371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997007-5539-ED94-6A4A-190CBD696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70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5DE887-1591-744F-20EF-B882BC88D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E62ACA6-0369-1B47-B265-FAE8A383F0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429F034-ADD4-94EC-FFE6-BB0E1DD45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201821-BAA7-43AA-A07C-7AB58D3B8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539802-5C55-49F0-B3C8-53B5B93E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0F1001-3C7B-F761-F6FC-60F604C0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570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C74AA8-EF72-53FF-0C33-050840B0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FD9FF9-ACE3-85C5-D6EF-250653B83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2E699F-BFC4-39DE-08E0-1C696FD73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4833F-B6D4-AF4C-907B-866A4C48432D}" type="datetimeFigureOut">
              <a:rPr lang="sv-SE" smtClean="0"/>
              <a:t>2025-10-03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AD08BE-522C-722B-461D-639F8C019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2B4DF3-63A5-F2C2-ECBE-F4EC64645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E9CA46-E3F8-7147-B5FE-15077EE157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2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openxmlformats.org/officeDocument/2006/relationships/image" Target="file:////Users/jaanagander/Library/Containers/com.microsoft.Outlook/Data/Library/Caches/Signatures/signature_16851495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hallklimat.se/" TargetMode="External"/><Relationship Id="rId9" Type="http://schemas.openxmlformats.org/officeDocument/2006/relationships/image" Target="file:////Users/jaanagander/Library/Containers/com.microsoft.Outlook/Data/Library/Caches/Signatures/signature_2037707625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openxmlformats.org/officeDocument/2006/relationships/image" Target="file:////Users/jaanagander/Library/Containers/com.microsoft.Outlook/Data/Library/Caches/Signatures/signature_16851495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hallklimat.se/" TargetMode="External"/><Relationship Id="rId9" Type="http://schemas.openxmlformats.org/officeDocument/2006/relationships/image" Target="file:////Users/jaanagander/Library/Containers/com.microsoft.Outlook/Data/Library/Caches/Signatures/signature_203770762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1A98F14-0F91-B436-E6C9-68AEE2EA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600" dirty="0"/>
              <a:t>Manual sekretariat blå nivå</a:t>
            </a:r>
            <a:br>
              <a:rPr lang="sv-SE" sz="3600" dirty="0"/>
            </a:br>
            <a:r>
              <a:rPr lang="sv-SE" sz="1800" i="1" dirty="0"/>
              <a:t>Matchtid 2x20 minuter, rullande tid och  inga mål får redovisas på tavlan</a:t>
            </a:r>
            <a:endParaRPr lang="sv-SE" i="1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1224D9D-045E-D53D-1837-55BD6CD03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341" y="1535907"/>
            <a:ext cx="5157787" cy="823912"/>
          </a:xfrm>
        </p:spPr>
        <p:txBody>
          <a:bodyPr>
            <a:normAutofit/>
          </a:bodyPr>
          <a:lstStyle/>
          <a:p>
            <a:r>
              <a:rPr lang="sv-SE" sz="1600" dirty="0"/>
              <a:t>Innan match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AA1AA67-7E2B-33BB-BD84-366F0AFE6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341" y="2420768"/>
            <a:ext cx="5157787" cy="1316038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sv-SE" sz="1400" dirty="0"/>
              <a:t>Spela jingeln någon minut innan matchstart – </a:t>
            </a:r>
            <a:r>
              <a:rPr lang="sv-SE" sz="1400" dirty="0">
                <a:hlinkClick r:id="rId4"/>
              </a:rPr>
              <a:t>www.hallklimat.se</a:t>
            </a:r>
            <a:endParaRPr lang="sv-SE" sz="1400" dirty="0"/>
          </a:p>
          <a:p>
            <a:pPr>
              <a:buBlip>
                <a:blip r:embed="rId3"/>
              </a:buBlip>
            </a:pPr>
            <a:r>
              <a:rPr lang="sv-SE" sz="1400" dirty="0"/>
              <a:t>Domarna och ledarna för båda lagen samlas framför sekretariatet och hälsar på varandra någon minut innan matchstart.</a:t>
            </a:r>
          </a:p>
          <a:p>
            <a:pPr>
              <a:buBlip>
                <a:blip r:embed="rId3"/>
              </a:buBlip>
            </a:pPr>
            <a:r>
              <a:rPr lang="sv-SE" sz="1400" dirty="0"/>
              <a:t>Medan ledarna och domarna samlas så ställer sig båda lagen vid mitten på led på respektive planhalva mot kortsidan och hemmalaget startar och går fram och hälsar på motståndarna (</a:t>
            </a:r>
            <a:r>
              <a:rPr lang="sv-SE" sz="1400" dirty="0" err="1"/>
              <a:t>high</a:t>
            </a:r>
            <a:r>
              <a:rPr lang="sv-SE" sz="1400" dirty="0"/>
              <a:t> </a:t>
            </a:r>
            <a:r>
              <a:rPr lang="sv-SE" sz="1400" dirty="0" err="1"/>
              <a:t>five</a:t>
            </a:r>
            <a:r>
              <a:rPr lang="sv-SE" sz="1400" dirty="0"/>
              <a:t>) i ett led</a:t>
            </a:r>
          </a:p>
          <a:p>
            <a:pPr marL="0" indent="0">
              <a:buNone/>
            </a:pPr>
            <a:r>
              <a:rPr lang="sv-SE" sz="1400" dirty="0"/>
              <a:t>Ställ klockan på 00.00 alla klockor fungerar olika, ta hjälp av hemmalagets ledare</a:t>
            </a:r>
          </a:p>
          <a:p>
            <a:pPr marL="0" indent="0">
              <a:buNone/>
            </a:pPr>
            <a:r>
              <a:rPr lang="sv-SE" sz="1400" dirty="0"/>
              <a:t>Alla spelare (laguppställning inkl. max 5 ledare) skall vara inlagda i matchtruppen i IBIS på matchen innan match.</a:t>
            </a:r>
          </a:p>
          <a:p>
            <a:pPr marL="0" indent="0">
              <a:buNone/>
            </a:pPr>
            <a:endParaRPr lang="sv-SE" sz="1400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1222928-9F0F-33C1-A0DA-CA835625E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55122" y="3222297"/>
            <a:ext cx="5183188" cy="823912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sv-SE" sz="1400" b="0" dirty="0"/>
              <a:t>Starta klockan när bollen rullar, </a:t>
            </a:r>
            <a:br>
              <a:rPr lang="sv-SE" sz="1400" b="0" dirty="0"/>
            </a:br>
            <a:r>
              <a:rPr lang="sv-SE" sz="1400" b="0" dirty="0"/>
              <a:t>domarna blåser en signal och den stannar spelet och har även startat spelet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40DDBAA1-66B4-A27F-C9D7-0FA97FDB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37059"/>
            <a:ext cx="5183188" cy="2400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600" b="1" dirty="0"/>
              <a:t>Under match </a:t>
            </a:r>
          </a:p>
          <a:p>
            <a:pPr>
              <a:buBlip>
                <a:blip r:embed="rId3"/>
              </a:buBlip>
            </a:pPr>
            <a:r>
              <a:rPr lang="sv-SE" sz="1500" dirty="0"/>
              <a:t>Stoppa tiden </a:t>
            </a:r>
            <a:r>
              <a:rPr lang="sv-SE" sz="1500" b="1" dirty="0"/>
              <a:t>endast </a:t>
            </a:r>
            <a:r>
              <a:rPr lang="sv-SE" sz="1500" dirty="0"/>
              <a:t>vid mål och/eller</a:t>
            </a:r>
            <a:br>
              <a:rPr lang="sv-SE" sz="1500" dirty="0"/>
            </a:br>
            <a:r>
              <a:rPr lang="sv-SE" sz="1500" dirty="0"/>
              <a:t>när domaren blåser 3 signaler och visar ”</a:t>
            </a:r>
            <a:r>
              <a:rPr lang="sv-SE" sz="1500" dirty="0" err="1"/>
              <a:t>time</a:t>
            </a:r>
            <a:r>
              <a:rPr lang="sv-SE" sz="1500" dirty="0"/>
              <a:t> </a:t>
            </a:r>
            <a:r>
              <a:rPr lang="sv-SE" sz="1500" dirty="0" err="1"/>
              <a:t>out</a:t>
            </a:r>
            <a:r>
              <a:rPr lang="sv-SE" sz="1500" dirty="0"/>
              <a:t>”</a:t>
            </a:r>
            <a:br>
              <a:rPr lang="sv-SE" sz="1500" dirty="0"/>
            </a:br>
            <a:r>
              <a:rPr lang="sv-SE" sz="1500" dirty="0"/>
              <a:t>Sargen eller bollen kan vara sönder, skadad</a:t>
            </a:r>
            <a:br>
              <a:rPr lang="sv-SE" sz="1500" dirty="0"/>
            </a:br>
            <a:r>
              <a:rPr lang="sv-SE" sz="1500" dirty="0"/>
              <a:t>spelare på plan eller annat onaturligt har hänt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3F4999D-D6A7-4DAF-B359-EDEC18E90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2310" y="2721386"/>
            <a:ext cx="1032000" cy="123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0A1E851-CA15-D08C-AFD7-848F0BDCE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439" y="60923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Bildobjekt 2" descr="En bild som visar skärmbild, Teckensnitt, Grafik, design&#10;&#10;Automatiskt genererad beskrivning">
            <a:extLst>
              <a:ext uri="{FF2B5EF4-FFF2-40B4-BE49-F238E27FC236}">
                <a16:creationId xmlns:a16="http://schemas.microsoft.com/office/drawing/2014/main" id="{5A3ADF57-81D4-5A6A-CFE5-77E4CA9AB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39" y="6092327"/>
            <a:ext cx="240982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9AAA37CC-2C36-AE77-D1CC-FDB4F1B3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8560" y="60923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7" name="Bildobjekt 1" descr="En bild som visar Grafik, Teckensnitt, symbol, grafisk design&#10;&#10;Automatiskt genererad beskrivning">
            <a:extLst>
              <a:ext uri="{FF2B5EF4-FFF2-40B4-BE49-F238E27FC236}">
                <a16:creationId xmlns:a16="http://schemas.microsoft.com/office/drawing/2014/main" id="{AF56A4B6-43B8-201E-9673-E6EFFC3DB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8560" y="6092327"/>
            <a:ext cx="5715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0FFCD8DD-55C7-B3EC-372E-803FF9423B9D}"/>
              </a:ext>
            </a:extLst>
          </p:cNvPr>
          <p:cNvSpPr txBox="1"/>
          <p:nvPr/>
        </p:nvSpPr>
        <p:spPr>
          <a:xfrm>
            <a:off x="6315190" y="4330299"/>
            <a:ext cx="518318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Efter match för hemmalagets ledare</a:t>
            </a:r>
            <a:br>
              <a:rPr lang="sv-SE" sz="1600" b="1" dirty="0"/>
            </a:br>
            <a:r>
              <a:rPr lang="sv-SE" sz="1400" dirty="0"/>
              <a:t>Följande skall redovisas i IBIS vid jämn match 0–0 sedan vi matcher med ett litet övertag av ett lag redovisas resultatet 2–0 till detta lag med övertag i spelet och vid</a:t>
            </a:r>
          </a:p>
          <a:p>
            <a:r>
              <a:rPr lang="sv-SE" sz="1400" dirty="0"/>
              <a:t>stort spelövertag 4–0. Det är hemmalaget som ansvarar för resultatrapporteringen</a:t>
            </a:r>
          </a:p>
          <a:p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282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7B6E0-3E49-64D3-49F3-8595609B9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ADA2168-F9DA-AF7F-60BA-2554AEC9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65" y="61503"/>
            <a:ext cx="10515600" cy="1979551"/>
          </a:xfrm>
        </p:spPr>
        <p:txBody>
          <a:bodyPr>
            <a:normAutofit/>
          </a:bodyPr>
          <a:lstStyle/>
          <a:p>
            <a:pPr algn="ctr"/>
            <a:r>
              <a:rPr lang="sv-SE" sz="3600" dirty="0"/>
              <a:t>Manual sekretariat Ungdom C</a:t>
            </a:r>
            <a:br>
              <a:rPr lang="sv-SE" sz="3600" dirty="0"/>
            </a:br>
            <a:r>
              <a:rPr lang="sv-SE" sz="1400" i="1" dirty="0"/>
              <a:t>Matchtid 3x15 minuter, rullande tid förutom de 3 sista </a:t>
            </a:r>
            <a:r>
              <a:rPr lang="sv-SE" sz="1400" i="1" dirty="0" err="1"/>
              <a:t>minutrarna</a:t>
            </a:r>
            <a:r>
              <a:rPr lang="sv-SE" sz="1400" i="1" dirty="0"/>
              <a:t> i</a:t>
            </a:r>
            <a:br>
              <a:rPr lang="sv-SE" sz="1400" i="1" dirty="0"/>
            </a:br>
            <a:r>
              <a:rPr lang="sv-SE" sz="1400" i="1" dirty="0"/>
              <a:t> sista perioden då tiden stannas vid varje avblåsning.</a:t>
            </a:r>
            <a:endParaRPr lang="sv-SE" i="1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94C326FC-B5F7-DC4E-125E-10CDCC3B7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365" y="1067029"/>
            <a:ext cx="5157787" cy="823912"/>
          </a:xfrm>
        </p:spPr>
        <p:txBody>
          <a:bodyPr>
            <a:normAutofit/>
          </a:bodyPr>
          <a:lstStyle/>
          <a:p>
            <a:r>
              <a:rPr lang="sv-SE" sz="1600" dirty="0"/>
              <a:t>Innan match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BA862D6-8F33-38F8-1289-89D404FF4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7364" y="2041054"/>
            <a:ext cx="5157787" cy="1316038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sv-SE" sz="1400" dirty="0"/>
              <a:t>Spela jingeln någon minut innan matchstart – </a:t>
            </a:r>
            <a:r>
              <a:rPr lang="sv-SE" sz="1400" dirty="0">
                <a:hlinkClick r:id="rId4"/>
              </a:rPr>
              <a:t>www.hallklimat.se</a:t>
            </a:r>
            <a:endParaRPr lang="sv-SE" sz="1400" dirty="0"/>
          </a:p>
          <a:p>
            <a:pPr>
              <a:buBlip>
                <a:blip r:embed="rId3"/>
              </a:buBlip>
            </a:pPr>
            <a:r>
              <a:rPr lang="sv-SE" sz="1400" dirty="0"/>
              <a:t>Domarna och ledarna för båda lagen samlas framför sekretariatet och hälsar på varandra någon minut innan matchstart.</a:t>
            </a:r>
          </a:p>
          <a:p>
            <a:pPr>
              <a:buBlip>
                <a:blip r:embed="rId3"/>
              </a:buBlip>
            </a:pPr>
            <a:r>
              <a:rPr lang="sv-SE" sz="1400" dirty="0"/>
              <a:t>Medan ledarna och domarna samlas så ställer sig båda lagen vid mitten på led på respektive planhalva mot kortsidan och hemmalaget startar och går fram och hälsar på motståndarna (</a:t>
            </a:r>
            <a:r>
              <a:rPr lang="sv-SE" sz="1400" dirty="0" err="1"/>
              <a:t>high</a:t>
            </a:r>
            <a:r>
              <a:rPr lang="sv-SE" sz="1400" dirty="0"/>
              <a:t> </a:t>
            </a:r>
            <a:r>
              <a:rPr lang="sv-SE" sz="1400" dirty="0" err="1"/>
              <a:t>five</a:t>
            </a:r>
            <a:r>
              <a:rPr lang="sv-SE" sz="1400" dirty="0"/>
              <a:t>) i ett led</a:t>
            </a:r>
          </a:p>
          <a:p>
            <a:pPr marL="0" indent="0">
              <a:buNone/>
            </a:pPr>
            <a:r>
              <a:rPr lang="sv-SE" sz="1400" dirty="0"/>
              <a:t>Ställ klockan på 00.00 alla klockor fungerar olika, ta hjälp av hemmalagets ledare</a:t>
            </a:r>
          </a:p>
          <a:p>
            <a:pPr marL="0" indent="0">
              <a:buNone/>
            </a:pPr>
            <a:r>
              <a:rPr lang="sv-SE" sz="1400" dirty="0"/>
              <a:t>Alla spelare (laguppställning inkl. max 5 ledare) skall vara inlagda i matchtruppen i IBIS på matchen innan match.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DABB3BB5-1C59-19F7-2517-D8D5171467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3380" y="3588668"/>
            <a:ext cx="5183188" cy="823912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sv-SE" sz="1400" b="0" dirty="0"/>
              <a:t>Starta klockan när bollen rullar, domarna blåser en signal och den stannar spelet och har även startat spelet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E1DFF32C-114D-936B-490D-B2C2C68D9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8037" y="1596879"/>
            <a:ext cx="5183188" cy="2400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600" b="1" dirty="0"/>
              <a:t>Under match </a:t>
            </a:r>
          </a:p>
          <a:p>
            <a:pPr>
              <a:buBlip>
                <a:blip r:embed="rId3"/>
              </a:buBlip>
            </a:pPr>
            <a:r>
              <a:rPr lang="sv-SE" sz="1400" dirty="0"/>
              <a:t>Period 1 och 2</a:t>
            </a:r>
            <a:br>
              <a:rPr lang="sv-SE" sz="1400" dirty="0"/>
            </a:br>
            <a:r>
              <a:rPr lang="sv-SE" sz="1400" dirty="0"/>
              <a:t>Stoppa tiden </a:t>
            </a:r>
            <a:r>
              <a:rPr lang="sv-SE" sz="1400" b="1" dirty="0"/>
              <a:t>endast </a:t>
            </a:r>
            <a:r>
              <a:rPr lang="sv-SE" sz="1400" dirty="0"/>
              <a:t>vid mål, utvisning och/eller</a:t>
            </a:r>
            <a:br>
              <a:rPr lang="sv-SE" sz="1400" dirty="0"/>
            </a:br>
            <a:r>
              <a:rPr lang="sv-SE" sz="1400" dirty="0"/>
              <a:t>när domaren blåser 3 signaler och visar ”</a:t>
            </a:r>
            <a:r>
              <a:rPr lang="sv-SE" sz="1400" dirty="0" err="1"/>
              <a:t>time</a:t>
            </a:r>
            <a:r>
              <a:rPr lang="sv-SE" sz="1400" dirty="0"/>
              <a:t> </a:t>
            </a:r>
            <a:r>
              <a:rPr lang="sv-SE" sz="1400" dirty="0" err="1"/>
              <a:t>out</a:t>
            </a:r>
            <a:r>
              <a:rPr lang="sv-SE" sz="1400" dirty="0"/>
              <a:t>”</a:t>
            </a:r>
            <a:br>
              <a:rPr lang="sv-SE" sz="1400" dirty="0"/>
            </a:br>
            <a:r>
              <a:rPr lang="sv-SE" sz="1400" dirty="0"/>
              <a:t>Sargen eller bollen kan vara sönder, skadad</a:t>
            </a:r>
            <a:br>
              <a:rPr lang="sv-SE" sz="1400" dirty="0"/>
            </a:br>
            <a:r>
              <a:rPr lang="sv-SE" sz="1400" dirty="0"/>
              <a:t>spelare på plan eller annat onaturligt har hänt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B1CFD3A-F18B-2FAF-D58A-A005D1B60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3005" y="3578401"/>
            <a:ext cx="1032000" cy="130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97B0C88-3E4B-8930-127D-B36D32935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439" y="60262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dirty="0"/>
          </a:p>
        </p:txBody>
      </p:sp>
      <p:pic>
        <p:nvPicPr>
          <p:cNvPr id="1025" name="Bildobjekt 2" descr="En bild som visar skärmbild, Teckensnitt, Grafik, design&#10;&#10;Automatiskt genererad beskrivning">
            <a:extLst>
              <a:ext uri="{FF2B5EF4-FFF2-40B4-BE49-F238E27FC236}">
                <a16:creationId xmlns:a16="http://schemas.microsoft.com/office/drawing/2014/main" id="{9D35D6BC-B672-A091-438B-AE615BF50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39" y="6092327"/>
            <a:ext cx="240982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3B62CBDD-CD72-F16A-5C00-855DBCE55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8560" y="60923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7" name="Bildobjekt 1" descr="En bild som visar Grafik, Teckensnitt, symbol, grafisk design&#10;&#10;Automatiskt genererad beskrivning">
            <a:extLst>
              <a:ext uri="{FF2B5EF4-FFF2-40B4-BE49-F238E27FC236}">
                <a16:creationId xmlns:a16="http://schemas.microsoft.com/office/drawing/2014/main" id="{295A1ACB-307C-525C-578F-8D4D3DC5E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8560" y="6092327"/>
            <a:ext cx="5715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C6F9B40D-E063-A7E8-88AA-14A3BA502C2E}"/>
              </a:ext>
            </a:extLst>
          </p:cNvPr>
          <p:cNvSpPr txBox="1"/>
          <p:nvPr/>
        </p:nvSpPr>
        <p:spPr>
          <a:xfrm>
            <a:off x="6083368" y="3096581"/>
            <a:ext cx="51685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sv-SE" sz="1400" dirty="0"/>
              <a:t>Period 3, tiden rullar fram till 12.00 på matchklockan. </a:t>
            </a:r>
            <a:br>
              <a:rPr lang="sv-SE" sz="1400" dirty="0"/>
            </a:br>
            <a:r>
              <a:rPr lang="sv-SE" sz="1400" dirty="0"/>
              <a:t>De 3 sista </a:t>
            </a:r>
            <a:r>
              <a:rPr lang="sv-SE" sz="1400" dirty="0" err="1"/>
              <a:t>minutrarna</a:t>
            </a:r>
            <a:r>
              <a:rPr lang="sv-SE" sz="1400" dirty="0"/>
              <a:t> är effektiva och så fort domaren blåser </a:t>
            </a:r>
            <a:br>
              <a:rPr lang="sv-SE" sz="1400" dirty="0"/>
            </a:br>
            <a:r>
              <a:rPr lang="sv-SE" sz="1400" dirty="0"/>
              <a:t>stannas tiden. 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9D0166DB-43F6-FD36-71A3-40826598D8DB}"/>
              </a:ext>
            </a:extLst>
          </p:cNvPr>
          <p:cNvSpPr txBox="1"/>
          <p:nvPr/>
        </p:nvSpPr>
        <p:spPr>
          <a:xfrm>
            <a:off x="6093380" y="4530168"/>
            <a:ext cx="4539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sv-SE" sz="1400" dirty="0"/>
              <a:t>Mål noteras på resultattavlan på väggen efter tekning </a:t>
            </a:r>
            <a:br>
              <a:rPr lang="sv-SE" sz="1400" dirty="0"/>
            </a:br>
            <a:r>
              <a:rPr lang="sv-SE" sz="1400" dirty="0"/>
              <a:t>som bekräftar målet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13710613-FDEC-700A-3639-95770F07376F}"/>
              </a:ext>
            </a:extLst>
          </p:cNvPr>
          <p:cNvSpPr txBox="1"/>
          <p:nvPr/>
        </p:nvSpPr>
        <p:spPr>
          <a:xfrm>
            <a:off x="6108037" y="5170976"/>
            <a:ext cx="601696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sv-SE" sz="1400" dirty="0"/>
              <a:t>Matcherna ska händelse rapporteras live (direktrapportering utan namn)</a:t>
            </a:r>
          </a:p>
          <a:p>
            <a:pPr marL="285750" indent="-285750">
              <a:buBlip>
                <a:blip r:embed="rId3"/>
              </a:buBlip>
            </a:pPr>
            <a:r>
              <a:rPr lang="sv-SE" sz="1400" dirty="0"/>
              <a:t>Matchstraff  noteras i IBIS i Matchprotokollet med namn </a:t>
            </a:r>
            <a:br>
              <a:rPr lang="sv-SE" sz="1400" dirty="0"/>
            </a:br>
            <a:r>
              <a:rPr lang="sv-SE" sz="1400" dirty="0"/>
              <a:t>på spelaren som fick Matchstraff och välj, tekniskt, </a:t>
            </a:r>
          </a:p>
          <a:p>
            <a:r>
              <a:rPr lang="sv-SE" sz="1400" dirty="0"/>
              <a:t>        lindrigt eller grovt Matchstraff, domarna informerar</a:t>
            </a:r>
            <a:br>
              <a:rPr lang="sv-SE" sz="1400" dirty="0"/>
            </a:br>
            <a:r>
              <a:rPr lang="sv-SE" sz="1400" dirty="0"/>
              <a:t>        vilket av straffen det är.</a:t>
            </a:r>
          </a:p>
        </p:txBody>
      </p:sp>
    </p:spTree>
    <p:extLst>
      <p:ext uri="{BB962C8B-B14F-4D97-AF65-F5344CB8AC3E}">
        <p14:creationId xmlns:p14="http://schemas.microsoft.com/office/powerpoint/2010/main" val="211892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515</Words>
  <Application>Microsoft Macintosh PowerPoint</Application>
  <PresentationFormat>Bredbild</PresentationFormat>
  <Paragraphs>30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Manual sekretariat blå nivå Matchtid 2x20 minuter, rullande tid och  inga mål får redovisas på tavlan</vt:lpstr>
      <vt:lpstr>Manual sekretariat Ungdom C Matchtid 3x15 minuter, rullande tid förutom de 3 sista minutrarna i  sista perioden då tiden stannas vid varje avblåsning.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Jaana Gander (Västsvenska)</dc:creator>
  <cp:lastModifiedBy>Jaana Gander (Västsvenska)</cp:lastModifiedBy>
  <cp:revision>5</cp:revision>
  <dcterms:created xsi:type="dcterms:W3CDTF">2025-04-23T11:41:06Z</dcterms:created>
  <dcterms:modified xsi:type="dcterms:W3CDTF">2025-10-03T09:52:58Z</dcterms:modified>
</cp:coreProperties>
</file>