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a0fab8977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a0fab8977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5a0fab8977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5a0fab8977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477e5a5ed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477e5a5ed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477e5a5eda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477e5a5eda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4c4403e31f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4c4403e31f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72bb76a8f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72bb76a8f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477e5a5eda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477e5a5eda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sv"/>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laget.se"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452325"/>
            <a:ext cx="8520600" cy="999600"/>
          </a:xfrm>
          <a:prstGeom prst="rect">
            <a:avLst/>
          </a:prstGeom>
          <a:solidFill>
            <a:schemeClr val="accent1"/>
          </a:solidFill>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None/>
            </a:pPr>
            <a:r>
              <a:rPr lang="sv"/>
              <a:t>Agenda november 2025</a:t>
            </a:r>
            <a:endParaRPr/>
          </a:p>
          <a:p>
            <a:pPr indent="0" lvl="0" marL="0" rtl="0" algn="ctr">
              <a:spcBef>
                <a:spcPts val="0"/>
              </a:spcBef>
              <a:spcAft>
                <a:spcPts val="0"/>
              </a:spcAft>
              <a:buNone/>
            </a:pPr>
            <a:r>
              <a:t/>
            </a:r>
            <a:endParaRPr/>
          </a:p>
        </p:txBody>
      </p:sp>
      <p:sp>
        <p:nvSpPr>
          <p:cNvPr id="55" name="Google Shape;55;p13"/>
          <p:cNvSpPr txBox="1"/>
          <p:nvPr>
            <p:ph idx="1" type="subTitle"/>
          </p:nvPr>
        </p:nvSpPr>
        <p:spPr>
          <a:xfrm>
            <a:off x="348175" y="1678025"/>
            <a:ext cx="8520600" cy="2055000"/>
          </a:xfrm>
          <a:prstGeom prst="rect">
            <a:avLst/>
          </a:prstGeom>
        </p:spPr>
        <p:txBody>
          <a:bodyPr anchorCtr="0" anchor="t" bIns="91425" lIns="91425" spcFirstLastPara="1" rIns="91425" wrap="square" tIns="91425">
            <a:spAutoFit/>
          </a:bodyPr>
          <a:lstStyle/>
          <a:p>
            <a:pPr indent="-342900" lvl="0" marL="457200" marR="0" rtl="0" algn="l">
              <a:lnSpc>
                <a:spcPct val="115000"/>
              </a:lnSpc>
              <a:spcBef>
                <a:spcPts val="0"/>
              </a:spcBef>
              <a:spcAft>
                <a:spcPts val="0"/>
              </a:spcAft>
              <a:buSzPts val="1800"/>
              <a:buChar char="●"/>
            </a:pPr>
            <a:r>
              <a:rPr lang="sv" sz="1800"/>
              <a:t>Från förra mötet</a:t>
            </a:r>
            <a:endParaRPr sz="1800"/>
          </a:p>
          <a:p>
            <a:pPr indent="-342900" lvl="0" marL="457200" marR="0" rtl="0" algn="l">
              <a:lnSpc>
                <a:spcPct val="115000"/>
              </a:lnSpc>
              <a:spcBef>
                <a:spcPts val="0"/>
              </a:spcBef>
              <a:spcAft>
                <a:spcPts val="0"/>
              </a:spcAft>
              <a:buSzPts val="1800"/>
              <a:buChar char="●"/>
            </a:pPr>
            <a:r>
              <a:rPr lang="sv" sz="1800"/>
              <a:t>Från styrelsen</a:t>
            </a:r>
            <a:endParaRPr sz="1800"/>
          </a:p>
          <a:p>
            <a:pPr indent="-342900" lvl="0" marL="457200" marR="0" rtl="0" algn="l">
              <a:lnSpc>
                <a:spcPct val="115000"/>
              </a:lnSpc>
              <a:spcBef>
                <a:spcPts val="0"/>
              </a:spcBef>
              <a:spcAft>
                <a:spcPts val="0"/>
              </a:spcAft>
              <a:buSzPts val="1800"/>
              <a:buChar char="●"/>
            </a:pPr>
            <a:r>
              <a:rPr lang="sv" sz="1800"/>
              <a:t>Kioskerna</a:t>
            </a:r>
            <a:endParaRPr sz="1800"/>
          </a:p>
          <a:p>
            <a:pPr indent="-342900" lvl="0" marL="457200" marR="0" rtl="0" algn="l">
              <a:lnSpc>
                <a:spcPct val="115000"/>
              </a:lnSpc>
              <a:spcBef>
                <a:spcPts val="0"/>
              </a:spcBef>
              <a:spcAft>
                <a:spcPts val="0"/>
              </a:spcAft>
              <a:buSzPts val="1800"/>
              <a:buChar char="●"/>
            </a:pPr>
            <a:r>
              <a:rPr lang="sv" sz="1800"/>
              <a:t>Laget.se-</a:t>
            </a:r>
            <a:r>
              <a:rPr lang="sv" sz="1800"/>
              <a:t>föräldrasektionens</a:t>
            </a:r>
            <a:r>
              <a:rPr lang="sv" sz="1800"/>
              <a:t> lathundar</a:t>
            </a:r>
            <a:endParaRPr sz="1800"/>
          </a:p>
          <a:p>
            <a:pPr indent="-342900" lvl="0" marL="457200" marR="0" rtl="0" algn="l">
              <a:lnSpc>
                <a:spcPct val="115000"/>
              </a:lnSpc>
              <a:spcBef>
                <a:spcPts val="0"/>
              </a:spcBef>
              <a:spcAft>
                <a:spcPts val="0"/>
              </a:spcAft>
              <a:buSzPts val="1800"/>
              <a:buChar char="●"/>
            </a:pPr>
            <a:r>
              <a:rPr lang="sv" sz="1800"/>
              <a:t>Kommande aktiviteter</a:t>
            </a:r>
            <a:endParaRPr sz="1800"/>
          </a:p>
          <a:p>
            <a:pPr indent="-342900" lvl="0" marL="457200" marR="0" rtl="0" algn="l">
              <a:lnSpc>
                <a:spcPct val="115000"/>
              </a:lnSpc>
              <a:spcBef>
                <a:spcPts val="0"/>
              </a:spcBef>
              <a:spcAft>
                <a:spcPts val="0"/>
              </a:spcAft>
              <a:buSzPts val="1800"/>
              <a:buChar char="●"/>
            </a:pPr>
            <a:r>
              <a:rPr lang="sv" sz="1800"/>
              <a:t>Övrigt</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311700" y="452325"/>
            <a:ext cx="8520600" cy="999600"/>
          </a:xfrm>
          <a:prstGeom prst="rect">
            <a:avLst/>
          </a:prstGeom>
          <a:solidFill>
            <a:schemeClr val="accent1"/>
          </a:solidFill>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None/>
            </a:pPr>
            <a:r>
              <a:rPr lang="sv"/>
              <a:t>Från förra mötet</a:t>
            </a:r>
            <a:endParaRPr/>
          </a:p>
          <a:p>
            <a:pPr indent="0" lvl="0" marL="0" rtl="0" algn="ctr">
              <a:spcBef>
                <a:spcPts val="0"/>
              </a:spcBef>
              <a:spcAft>
                <a:spcPts val="0"/>
              </a:spcAft>
              <a:buNone/>
            </a:pPr>
            <a:r>
              <a:t/>
            </a:r>
            <a:endParaRPr/>
          </a:p>
        </p:txBody>
      </p:sp>
      <p:sp>
        <p:nvSpPr>
          <p:cNvPr id="61" name="Google Shape;61;p14"/>
          <p:cNvSpPr txBox="1"/>
          <p:nvPr>
            <p:ph idx="1" type="subTitle"/>
          </p:nvPr>
        </p:nvSpPr>
        <p:spPr>
          <a:xfrm>
            <a:off x="348175" y="1678025"/>
            <a:ext cx="8520600" cy="780300"/>
          </a:xfrm>
          <a:prstGeom prst="rect">
            <a:avLst/>
          </a:prstGeom>
        </p:spPr>
        <p:txBody>
          <a:bodyPr anchorCtr="0" anchor="t" bIns="91425" lIns="91425" spcFirstLastPara="1" rIns="91425" wrap="square" tIns="91425">
            <a:spAutoFit/>
          </a:bodyPr>
          <a:lstStyle/>
          <a:p>
            <a:pPr indent="-342900" lvl="0" marL="457200" marR="0" rtl="0" algn="l">
              <a:lnSpc>
                <a:spcPct val="115000"/>
              </a:lnSpc>
              <a:spcBef>
                <a:spcPts val="0"/>
              </a:spcBef>
              <a:spcAft>
                <a:spcPts val="0"/>
              </a:spcAft>
              <a:buSzPts val="1800"/>
              <a:buChar char="●"/>
            </a:pPr>
            <a:r>
              <a:rPr lang="sv" sz="1800"/>
              <a:t>Ansvarsfördelningen för nästa år och denna säsongen för handbollen är uppdaterat.</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ctrTitle"/>
          </p:nvPr>
        </p:nvSpPr>
        <p:spPr>
          <a:xfrm>
            <a:off x="311700" y="452325"/>
            <a:ext cx="8520600" cy="999600"/>
          </a:xfrm>
          <a:prstGeom prst="rect">
            <a:avLst/>
          </a:prstGeom>
          <a:solidFill>
            <a:schemeClr val="accent1"/>
          </a:solidFill>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None/>
            </a:pPr>
            <a:r>
              <a:rPr lang="sv"/>
              <a:t>Från styrelsen</a:t>
            </a:r>
            <a:endParaRPr/>
          </a:p>
          <a:p>
            <a:pPr indent="0" lvl="0" marL="0" rtl="0" algn="ctr">
              <a:spcBef>
                <a:spcPts val="0"/>
              </a:spcBef>
              <a:spcAft>
                <a:spcPts val="0"/>
              </a:spcAft>
              <a:buNone/>
            </a:pPr>
            <a:r>
              <a:t/>
            </a:r>
            <a:endParaRPr/>
          </a:p>
        </p:txBody>
      </p:sp>
      <p:sp>
        <p:nvSpPr>
          <p:cNvPr id="67" name="Google Shape;67;p15"/>
          <p:cNvSpPr txBox="1"/>
          <p:nvPr>
            <p:ph idx="1" type="subTitle"/>
          </p:nvPr>
        </p:nvSpPr>
        <p:spPr>
          <a:xfrm>
            <a:off x="311700" y="1645125"/>
            <a:ext cx="8520600" cy="3003000"/>
          </a:xfrm>
          <a:prstGeom prst="rect">
            <a:avLst/>
          </a:prstGeom>
        </p:spPr>
        <p:txBody>
          <a:bodyPr anchorCtr="0" anchor="t" bIns="91425" lIns="91425" spcFirstLastPara="1" rIns="91425" wrap="square" tIns="91425">
            <a:normAutofit/>
          </a:bodyPr>
          <a:lstStyle/>
          <a:p>
            <a:pPr indent="-342900" lvl="0" marL="457200" marR="0" rtl="0" algn="l">
              <a:lnSpc>
                <a:spcPct val="115000"/>
              </a:lnSpc>
              <a:spcBef>
                <a:spcPts val="0"/>
              </a:spcBef>
              <a:spcAft>
                <a:spcPts val="0"/>
              </a:spcAft>
              <a:buSzPts val="1800"/>
              <a:buChar char="●"/>
            </a:pPr>
            <a:r>
              <a:rPr lang="sv" sz="1800"/>
              <a:t>Vi har träffat skateboardföreningen i Dalby och Lunds kommun, vi är alla överens om att bygga skateboardpark på Dalby IP. Kommunen har inte godkänt varken plan eller finansiering än. Vi är även överens om att den ska byggas mellan Möllan och nuvarande Skateboard ramp.</a:t>
            </a:r>
            <a:endParaRPr sz="1800"/>
          </a:p>
          <a:p>
            <a:pPr indent="-342900" lvl="0" marL="457200" marR="0" rtl="0" algn="l">
              <a:lnSpc>
                <a:spcPct val="115000"/>
              </a:lnSpc>
              <a:spcBef>
                <a:spcPts val="0"/>
              </a:spcBef>
              <a:spcAft>
                <a:spcPts val="0"/>
              </a:spcAft>
              <a:buSzPts val="1800"/>
              <a:buChar char="●"/>
            </a:pPr>
            <a:r>
              <a:rPr lang="sv" sz="1800"/>
              <a:t>Kommunen är i tid gällande gräsplanen, vi får tillgång till planen i början av december</a:t>
            </a:r>
            <a:endParaRPr sz="1800"/>
          </a:p>
          <a:p>
            <a:pPr indent="-342900" lvl="0" marL="457200" marR="0" rtl="0" algn="l">
              <a:lnSpc>
                <a:spcPct val="115000"/>
              </a:lnSpc>
              <a:spcBef>
                <a:spcPts val="0"/>
              </a:spcBef>
              <a:spcAft>
                <a:spcPts val="0"/>
              </a:spcAft>
              <a:buSzPts val="1800"/>
              <a:buChar char="●"/>
            </a:pPr>
            <a:r>
              <a:rPr lang="sv" sz="1800"/>
              <a:t>Vi har fått tillgång till grusplan vid Hagalundskolan, mellan 17 -20. Lampor kommer att finnas på plats.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839100"/>
          </a:xfrm>
          <a:prstGeom prst="rect">
            <a:avLst/>
          </a:prstGeom>
          <a:solidFill>
            <a:schemeClr val="accent1"/>
          </a:solidFill>
        </p:spPr>
        <p:txBody>
          <a:bodyPr anchorCtr="0" anchor="t" bIns="91425" lIns="91425" spcFirstLastPara="1" rIns="91425" wrap="square" tIns="91425">
            <a:noAutofit/>
          </a:bodyPr>
          <a:lstStyle/>
          <a:p>
            <a:pPr indent="0" lvl="0" marL="0" rtl="0" algn="ctr">
              <a:spcBef>
                <a:spcPts val="0"/>
              </a:spcBef>
              <a:spcAft>
                <a:spcPts val="0"/>
              </a:spcAft>
              <a:buNone/>
            </a:pPr>
            <a:r>
              <a:rPr lang="sv" sz="4600"/>
              <a:t>Kioskerna</a:t>
            </a:r>
            <a:endParaRPr sz="4600"/>
          </a:p>
        </p:txBody>
      </p:sp>
      <p:sp>
        <p:nvSpPr>
          <p:cNvPr id="73" name="Google Shape;73;p16"/>
          <p:cNvSpPr txBox="1"/>
          <p:nvPr>
            <p:ph idx="1" type="body"/>
          </p:nvPr>
        </p:nvSpPr>
        <p:spPr>
          <a:xfrm>
            <a:off x="311700" y="1721800"/>
            <a:ext cx="8520600" cy="3421800"/>
          </a:xfrm>
          <a:prstGeom prst="rect">
            <a:avLst/>
          </a:prstGeom>
        </p:spPr>
        <p:txBody>
          <a:bodyPr anchorCtr="0" anchor="t" bIns="91425" lIns="91425" spcFirstLastPara="1" rIns="91425" wrap="square" tIns="91425">
            <a:normAutofit fontScale="77500" lnSpcReduction="10000"/>
          </a:bodyPr>
          <a:lstStyle/>
          <a:p>
            <a:pPr indent="0" lvl="0" marL="0" marR="0" rtl="0" algn="l">
              <a:lnSpc>
                <a:spcPct val="115000"/>
              </a:lnSpc>
              <a:spcBef>
                <a:spcPts val="0"/>
              </a:spcBef>
              <a:spcAft>
                <a:spcPts val="0"/>
              </a:spcAft>
              <a:buNone/>
            </a:pPr>
            <a:r>
              <a:rPr lang="sv"/>
              <a:t>Handbollen: </a:t>
            </a:r>
            <a:endParaRPr/>
          </a:p>
          <a:p>
            <a:pPr indent="-317182" lvl="0" marL="457200" marR="0" rtl="0" algn="l">
              <a:lnSpc>
                <a:spcPct val="115000"/>
              </a:lnSpc>
              <a:spcBef>
                <a:spcPts val="1200"/>
              </a:spcBef>
              <a:spcAft>
                <a:spcPts val="0"/>
              </a:spcAft>
              <a:buSzPct val="100000"/>
              <a:buChar char="●"/>
            </a:pPr>
            <a:r>
              <a:rPr lang="sv"/>
              <a:t>Säsongen är igång, bakschema, seniomatchschemat och matchschema finns uppdaterat i kiosken</a:t>
            </a:r>
            <a:endParaRPr/>
          </a:p>
          <a:p>
            <a:pPr indent="-317182" lvl="0" marL="457200" marR="0" rtl="0" algn="l">
              <a:lnSpc>
                <a:spcPct val="115000"/>
              </a:lnSpc>
              <a:spcBef>
                <a:spcPts val="0"/>
              </a:spcBef>
              <a:spcAft>
                <a:spcPts val="0"/>
              </a:spcAft>
              <a:buSzPct val="100000"/>
              <a:buChar char="●"/>
            </a:pPr>
            <a:r>
              <a:rPr lang="sv"/>
              <a:t>Skåpet under vasken, mittenskåpet har fått lås så där finns läsk, muggar och sopsäckar bla.</a:t>
            </a:r>
            <a:endParaRPr/>
          </a:p>
          <a:p>
            <a:pPr indent="-317182" lvl="0" marL="457200" marR="0" rtl="0" algn="l">
              <a:lnSpc>
                <a:spcPct val="115000"/>
              </a:lnSpc>
              <a:spcBef>
                <a:spcPts val="0"/>
              </a:spcBef>
              <a:spcAft>
                <a:spcPts val="0"/>
              </a:spcAft>
              <a:buSzPct val="100000"/>
              <a:buChar char="●"/>
            </a:pPr>
            <a:r>
              <a:rPr lang="sv"/>
              <a:t>Starta om routern (dra ut kontakten)</a:t>
            </a:r>
            <a:endParaRPr/>
          </a:p>
          <a:p>
            <a:pPr indent="-317182" lvl="0" marL="457200" marR="0" rtl="0" algn="l">
              <a:lnSpc>
                <a:spcPct val="115000"/>
              </a:lnSpc>
              <a:spcBef>
                <a:spcPts val="0"/>
              </a:spcBef>
              <a:spcAft>
                <a:spcPts val="0"/>
              </a:spcAft>
              <a:buSzPct val="100000"/>
              <a:buChar char="●"/>
            </a:pPr>
            <a:r>
              <a:rPr lang="sv"/>
              <a:t>Brett 6 påsar med toast, finns i frysen. </a:t>
            </a:r>
            <a:endParaRPr/>
          </a:p>
          <a:p>
            <a:pPr indent="-317182" lvl="0" marL="457200" marR="0" rtl="0" algn="l">
              <a:lnSpc>
                <a:spcPct val="115000"/>
              </a:lnSpc>
              <a:spcBef>
                <a:spcPts val="0"/>
              </a:spcBef>
              <a:spcAft>
                <a:spcPts val="0"/>
              </a:spcAft>
              <a:buSzPct val="100000"/>
              <a:buChar char="●"/>
            </a:pPr>
            <a:r>
              <a:rPr lang="sv"/>
              <a:t>Bättre vi inte lägger i frysen förrän på söndagen, ser till att bre toast och fryser istället för att frysa bröd, ost och pålägg.</a:t>
            </a:r>
            <a:endParaRPr/>
          </a:p>
          <a:p>
            <a:pPr indent="0" lvl="0" marL="0" marR="0" rtl="0" algn="l">
              <a:lnSpc>
                <a:spcPct val="115000"/>
              </a:lnSpc>
              <a:spcBef>
                <a:spcPts val="1200"/>
              </a:spcBef>
              <a:spcAft>
                <a:spcPts val="0"/>
              </a:spcAft>
              <a:buNone/>
            </a:pPr>
            <a:r>
              <a:rPr lang="sv"/>
              <a:t>Fotbollen:</a:t>
            </a:r>
            <a:endParaRPr/>
          </a:p>
          <a:p>
            <a:pPr indent="-317182" lvl="0" marL="457200" marR="0" rtl="0" algn="l">
              <a:lnSpc>
                <a:spcPct val="115000"/>
              </a:lnSpc>
              <a:spcBef>
                <a:spcPts val="1200"/>
              </a:spcBef>
              <a:spcAft>
                <a:spcPts val="0"/>
              </a:spcAft>
              <a:buSzPct val="100000"/>
              <a:buChar char="●"/>
            </a:pPr>
            <a:r>
              <a:rPr lang="sv"/>
              <a:t>Hur gör vi i vinter? Hänvisar till kiosken i hallen? Flyttar ner till fotbollskiosken från handbollen när det är matcher? Eller säljer vi slut på det som finns?</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919200"/>
          </a:xfrm>
          <a:prstGeom prst="rect">
            <a:avLst/>
          </a:prstGeom>
          <a:solidFill>
            <a:schemeClr val="accent1"/>
          </a:solidFill>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sv" sz="4600"/>
              <a:t>Kommande aktiviteter</a:t>
            </a:r>
            <a:endParaRPr sz="4600"/>
          </a:p>
        </p:txBody>
      </p:sp>
      <p:sp>
        <p:nvSpPr>
          <p:cNvPr id="79" name="Google Shape;79;p17"/>
          <p:cNvSpPr txBox="1"/>
          <p:nvPr>
            <p:ph idx="1" type="body"/>
          </p:nvPr>
        </p:nvSpPr>
        <p:spPr>
          <a:xfrm>
            <a:off x="311700" y="1364225"/>
            <a:ext cx="8520600" cy="3982500"/>
          </a:xfrm>
          <a:prstGeom prst="rect">
            <a:avLst/>
          </a:prstGeom>
        </p:spPr>
        <p:txBody>
          <a:bodyPr anchorCtr="0" anchor="t" bIns="91425" lIns="91425" spcFirstLastPara="1" rIns="91425" wrap="square" tIns="91425">
            <a:normAutofit fontScale="40000" lnSpcReduction="20000"/>
          </a:bodyPr>
          <a:lstStyle/>
          <a:p>
            <a:pPr indent="0" lvl="0" marL="0" rtl="0" algn="l">
              <a:lnSpc>
                <a:spcPct val="95000"/>
              </a:lnSpc>
              <a:spcBef>
                <a:spcPts val="0"/>
              </a:spcBef>
              <a:spcAft>
                <a:spcPts val="0"/>
              </a:spcAft>
              <a:buSzPts val="110"/>
              <a:buNone/>
            </a:pPr>
            <a:r>
              <a:t/>
            </a:r>
            <a:endParaRPr sz="4333"/>
          </a:p>
          <a:p>
            <a:pPr indent="0" lvl="0" marL="0" rtl="0" algn="l">
              <a:lnSpc>
                <a:spcPct val="95000"/>
              </a:lnSpc>
              <a:spcBef>
                <a:spcPts val="1200"/>
              </a:spcBef>
              <a:spcAft>
                <a:spcPts val="0"/>
              </a:spcAft>
              <a:buSzPts val="110"/>
              <a:buNone/>
            </a:pPr>
            <a:r>
              <a:rPr b="1" lang="sv" sz="4333"/>
              <a:t>November	</a:t>
            </a:r>
            <a:r>
              <a:rPr lang="sv" sz="4800"/>
              <a:t>Städning av klubbstugan- flickor 2012/2013 handboll</a:t>
            </a:r>
            <a:endParaRPr sz="4800"/>
          </a:p>
          <a:p>
            <a:pPr indent="0" lvl="0" marL="0" rtl="0" algn="l">
              <a:lnSpc>
                <a:spcPct val="95000"/>
              </a:lnSpc>
              <a:spcBef>
                <a:spcPts val="1200"/>
              </a:spcBef>
              <a:spcAft>
                <a:spcPts val="0"/>
              </a:spcAft>
              <a:buSzPts val="110"/>
              <a:buNone/>
            </a:pPr>
            <a:r>
              <a:rPr lang="sv" sz="4800"/>
              <a:t>			Seniorlagets hemmamatcher i handboll 9/11 P11, 23/11 P12</a:t>
            </a:r>
            <a:endParaRPr sz="4800"/>
          </a:p>
          <a:p>
            <a:pPr indent="0" lvl="0" marL="0" rtl="0" algn="l">
              <a:lnSpc>
                <a:spcPct val="95000"/>
              </a:lnSpc>
              <a:spcBef>
                <a:spcPts val="1200"/>
              </a:spcBef>
              <a:spcAft>
                <a:spcPts val="0"/>
              </a:spcAft>
              <a:buClr>
                <a:schemeClr val="dk1"/>
              </a:buClr>
              <a:buSzPts val="110"/>
              <a:buFont typeface="Arial"/>
              <a:buNone/>
            </a:pPr>
            <a:r>
              <a:rPr lang="sv" sz="4800"/>
              <a:t>			Fotbollsavslutningen 5/11 -pojkar 2011 fotboll</a:t>
            </a:r>
            <a:endParaRPr sz="4800"/>
          </a:p>
          <a:p>
            <a:pPr indent="0" lvl="0" marL="0" rtl="0" algn="l">
              <a:lnSpc>
                <a:spcPct val="95000"/>
              </a:lnSpc>
              <a:spcBef>
                <a:spcPts val="1200"/>
              </a:spcBef>
              <a:spcAft>
                <a:spcPts val="0"/>
              </a:spcAft>
              <a:buClr>
                <a:schemeClr val="dk1"/>
              </a:buClr>
              <a:buSzPts val="110"/>
              <a:buFont typeface="Arial"/>
              <a:buNone/>
            </a:pPr>
            <a:r>
              <a:rPr lang="sv" sz="4800"/>
              <a:t>			Julmarknaden 30/11-pojkar 2016 fotboll</a:t>
            </a:r>
            <a:endParaRPr sz="4800"/>
          </a:p>
          <a:p>
            <a:pPr indent="0" lvl="0" marL="0" rtl="0" algn="l">
              <a:lnSpc>
                <a:spcPct val="95000"/>
              </a:lnSpc>
              <a:spcBef>
                <a:spcPts val="1200"/>
              </a:spcBef>
              <a:spcAft>
                <a:spcPts val="0"/>
              </a:spcAft>
              <a:buClr>
                <a:schemeClr val="dk1"/>
              </a:buClr>
              <a:buSzPts val="110"/>
              <a:buFont typeface="Arial"/>
              <a:buNone/>
            </a:pPr>
            <a:r>
              <a:t/>
            </a:r>
            <a:endParaRPr b="1" sz="4333"/>
          </a:p>
          <a:p>
            <a:pPr indent="0" lvl="0" marL="0" rtl="0" algn="l">
              <a:lnSpc>
                <a:spcPct val="95000"/>
              </a:lnSpc>
              <a:spcBef>
                <a:spcPts val="1200"/>
              </a:spcBef>
              <a:spcAft>
                <a:spcPts val="0"/>
              </a:spcAft>
              <a:buClr>
                <a:schemeClr val="dk1"/>
              </a:buClr>
              <a:buSzPts val="110"/>
              <a:buFont typeface="Arial"/>
              <a:buNone/>
            </a:pPr>
            <a:r>
              <a:rPr b="1" lang="sv" sz="4333"/>
              <a:t>December	</a:t>
            </a:r>
            <a:r>
              <a:rPr lang="sv" sz="5133"/>
              <a:t>Städning av klubbstugan- pojkar 2013 fotboll</a:t>
            </a:r>
            <a:endParaRPr sz="5133"/>
          </a:p>
          <a:p>
            <a:pPr indent="0" lvl="0" marL="0" rtl="0" algn="l">
              <a:lnSpc>
                <a:spcPct val="95000"/>
              </a:lnSpc>
              <a:spcBef>
                <a:spcPts val="1200"/>
              </a:spcBef>
              <a:spcAft>
                <a:spcPts val="0"/>
              </a:spcAft>
              <a:buClr>
                <a:schemeClr val="dk1"/>
              </a:buClr>
              <a:buSzPts val="110"/>
              <a:buFont typeface="Arial"/>
              <a:buNone/>
            </a:pPr>
            <a:r>
              <a:rPr lang="sv" sz="5133"/>
              <a:t>			Seniorlagets hemmamatcher i handboll 7/12 P13, 21/12 F10</a:t>
            </a:r>
            <a:endParaRPr sz="5133"/>
          </a:p>
          <a:p>
            <a:pPr indent="0" lvl="0" marL="0" rtl="0" algn="l">
              <a:lnSpc>
                <a:spcPct val="95000"/>
              </a:lnSpc>
              <a:spcBef>
                <a:spcPts val="1200"/>
              </a:spcBef>
              <a:spcAft>
                <a:spcPts val="0"/>
              </a:spcAft>
              <a:buClr>
                <a:schemeClr val="dk1"/>
              </a:buClr>
              <a:buSzPts val="110"/>
              <a:buFont typeface="Arial"/>
              <a:buNone/>
            </a:pPr>
            <a:r>
              <a:rPr lang="sv" sz="5133"/>
              <a:t>			Lundaspelen i handboll 27-29/12-P12</a:t>
            </a:r>
            <a:endParaRPr sz="5133"/>
          </a:p>
          <a:p>
            <a:pPr indent="0" lvl="0" marL="0" marR="0" rtl="0" algn="l">
              <a:lnSpc>
                <a:spcPct val="95000"/>
              </a:lnSpc>
              <a:spcBef>
                <a:spcPts val="1200"/>
              </a:spcBef>
              <a:spcAft>
                <a:spcPts val="0"/>
              </a:spcAft>
              <a:buSzPct val="25585"/>
              <a:buNone/>
            </a:pPr>
            <a:r>
              <a:t/>
            </a:r>
            <a:endParaRPr sz="1074"/>
          </a:p>
          <a:p>
            <a:pPr indent="0" lvl="0" marL="0" rtl="0" algn="l">
              <a:lnSpc>
                <a:spcPct val="95000"/>
              </a:lnSpc>
              <a:spcBef>
                <a:spcPts val="1200"/>
              </a:spcBef>
              <a:spcAft>
                <a:spcPts val="1200"/>
              </a:spcAft>
              <a:buSzPct val="275000"/>
              <a:buNone/>
            </a:pPr>
            <a:r>
              <a:t/>
            </a:r>
            <a:endParaRPr sz="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ctrTitle"/>
          </p:nvPr>
        </p:nvSpPr>
        <p:spPr>
          <a:xfrm>
            <a:off x="311700" y="452325"/>
            <a:ext cx="8520600" cy="999600"/>
          </a:xfrm>
          <a:prstGeom prst="rect">
            <a:avLst/>
          </a:prstGeom>
          <a:solidFill>
            <a:schemeClr val="accent1"/>
          </a:solidFill>
        </p:spPr>
        <p:txBody>
          <a:bodyPr anchorCtr="0" anchor="t" bIns="91425" lIns="91425" spcFirstLastPara="1" rIns="91425" wrap="square" tIns="91425">
            <a:normAutofit/>
          </a:bodyPr>
          <a:lstStyle/>
          <a:p>
            <a:pPr indent="0" lvl="0" marL="0" rtl="0" algn="ctr">
              <a:lnSpc>
                <a:spcPct val="100000"/>
              </a:lnSpc>
              <a:spcBef>
                <a:spcPts val="0"/>
              </a:spcBef>
              <a:spcAft>
                <a:spcPts val="0"/>
              </a:spcAft>
              <a:buNone/>
            </a:pPr>
            <a:r>
              <a:rPr lang="sv"/>
              <a:t>Ansvarsområde 2025</a:t>
            </a:r>
            <a:endParaRPr/>
          </a:p>
        </p:txBody>
      </p:sp>
      <p:sp>
        <p:nvSpPr>
          <p:cNvPr id="85" name="Google Shape;85;p18"/>
          <p:cNvSpPr txBox="1"/>
          <p:nvPr>
            <p:ph idx="1" type="subTitle"/>
          </p:nvPr>
        </p:nvSpPr>
        <p:spPr>
          <a:xfrm>
            <a:off x="348175" y="1678025"/>
            <a:ext cx="8520600" cy="1984200"/>
          </a:xfrm>
          <a:prstGeom prst="rect">
            <a:avLst/>
          </a:prstGeom>
        </p:spPr>
        <p:txBody>
          <a:bodyPr anchorCtr="0" anchor="t" bIns="91425" lIns="91425" spcFirstLastPara="1" rIns="91425" wrap="square" tIns="91425">
            <a:spAutoFit/>
          </a:bodyPr>
          <a:lstStyle/>
          <a:p>
            <a:pPr indent="0" lvl="0" marL="457200" rtl="0" algn="l">
              <a:lnSpc>
                <a:spcPct val="115000"/>
              </a:lnSpc>
              <a:spcBef>
                <a:spcPts val="0"/>
              </a:spcBef>
              <a:spcAft>
                <a:spcPts val="0"/>
              </a:spcAft>
              <a:buNone/>
            </a:pPr>
            <a:r>
              <a:t/>
            </a:r>
            <a:endParaRPr b="1" sz="1400">
              <a:solidFill>
                <a:srgbClr val="000000"/>
              </a:solidFill>
            </a:endParaRPr>
          </a:p>
          <a:p>
            <a:pPr indent="-342900" lvl="0" marL="457200" marR="0" rtl="0" algn="l">
              <a:lnSpc>
                <a:spcPct val="115000"/>
              </a:lnSpc>
              <a:spcBef>
                <a:spcPts val="0"/>
              </a:spcBef>
              <a:spcAft>
                <a:spcPts val="0"/>
              </a:spcAft>
              <a:buSzPts val="1800"/>
              <a:buChar char="●"/>
            </a:pPr>
            <a:r>
              <a:rPr lang="sv" sz="1800"/>
              <a:t>Inköp och rutiner för kiosken handboll-P11</a:t>
            </a:r>
            <a:endParaRPr sz="1800"/>
          </a:p>
          <a:p>
            <a:pPr indent="-342900" lvl="0" marL="457200" marR="0" rtl="0" algn="l">
              <a:lnSpc>
                <a:spcPct val="115000"/>
              </a:lnSpc>
              <a:spcBef>
                <a:spcPts val="0"/>
              </a:spcBef>
              <a:spcAft>
                <a:spcPts val="0"/>
              </a:spcAft>
              <a:buSzPts val="1800"/>
              <a:buChar char="●"/>
            </a:pPr>
            <a:r>
              <a:rPr lang="sv" sz="1800"/>
              <a:t>Hämtning och uppackning för kiosken handboll-F12</a:t>
            </a:r>
            <a:endParaRPr sz="1800"/>
          </a:p>
          <a:p>
            <a:pPr indent="-342900" lvl="0" marL="457200" marR="0" rtl="0" algn="l">
              <a:lnSpc>
                <a:spcPct val="115000"/>
              </a:lnSpc>
              <a:spcBef>
                <a:spcPts val="0"/>
              </a:spcBef>
              <a:spcAft>
                <a:spcPts val="0"/>
              </a:spcAft>
              <a:buSzPts val="1800"/>
              <a:buChar char="●"/>
            </a:pPr>
            <a:r>
              <a:rPr lang="sv" sz="1800"/>
              <a:t>Fotbollsavslutningen fotboll-P11</a:t>
            </a:r>
            <a:endParaRPr sz="1800"/>
          </a:p>
          <a:p>
            <a:pPr indent="-342900" lvl="0" marL="457200" marR="0" rtl="0" algn="l">
              <a:lnSpc>
                <a:spcPct val="115000"/>
              </a:lnSpc>
              <a:spcBef>
                <a:spcPts val="0"/>
              </a:spcBef>
              <a:spcAft>
                <a:spcPts val="0"/>
              </a:spcAft>
              <a:buSzPts val="1800"/>
              <a:buChar char="●"/>
            </a:pPr>
            <a:r>
              <a:rPr lang="sv" sz="1800"/>
              <a:t>Julmarknaden-P16 fotboll</a:t>
            </a:r>
            <a:endParaRPr sz="1800"/>
          </a:p>
          <a:p>
            <a:pPr indent="-342900" lvl="0" marL="457200" marR="0" rtl="0" algn="l">
              <a:lnSpc>
                <a:spcPct val="115000"/>
              </a:lnSpc>
              <a:spcBef>
                <a:spcPts val="0"/>
              </a:spcBef>
              <a:spcAft>
                <a:spcPts val="0"/>
              </a:spcAft>
              <a:buSzPts val="1800"/>
              <a:buChar char="●"/>
            </a:pPr>
            <a:r>
              <a:rPr lang="sv" sz="1800"/>
              <a:t>Lundaspelen-P12 handboll</a:t>
            </a: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ctrTitle"/>
          </p:nvPr>
        </p:nvSpPr>
        <p:spPr>
          <a:xfrm>
            <a:off x="311700" y="452325"/>
            <a:ext cx="8520600" cy="999600"/>
          </a:xfrm>
          <a:prstGeom prst="rect">
            <a:avLst/>
          </a:prstGeom>
          <a:solidFill>
            <a:schemeClr val="accent1"/>
          </a:solidFill>
        </p:spPr>
        <p:txBody>
          <a:bodyPr anchorCtr="0" anchor="t" bIns="91425" lIns="91425" spcFirstLastPara="1" rIns="91425" wrap="square" tIns="91425">
            <a:normAutofit/>
          </a:bodyPr>
          <a:lstStyle/>
          <a:p>
            <a:pPr indent="0" lvl="0" marL="0" rtl="0" algn="ctr">
              <a:lnSpc>
                <a:spcPct val="100000"/>
              </a:lnSpc>
              <a:spcBef>
                <a:spcPts val="0"/>
              </a:spcBef>
              <a:spcAft>
                <a:spcPts val="0"/>
              </a:spcAft>
              <a:buNone/>
            </a:pPr>
            <a:r>
              <a:rPr lang="sv"/>
              <a:t>Ansvarsområde 2026</a:t>
            </a:r>
            <a:endParaRPr/>
          </a:p>
        </p:txBody>
      </p:sp>
      <p:sp>
        <p:nvSpPr>
          <p:cNvPr id="91" name="Google Shape;91;p19"/>
          <p:cNvSpPr txBox="1"/>
          <p:nvPr>
            <p:ph idx="1" type="subTitle"/>
          </p:nvPr>
        </p:nvSpPr>
        <p:spPr>
          <a:xfrm>
            <a:off x="348175" y="1678025"/>
            <a:ext cx="8520600" cy="1543800"/>
          </a:xfrm>
          <a:prstGeom prst="rect">
            <a:avLst/>
          </a:prstGeom>
        </p:spPr>
        <p:txBody>
          <a:bodyPr anchorCtr="0" anchor="t" bIns="91425" lIns="91425" spcFirstLastPara="1" rIns="91425" wrap="square" tIns="91425">
            <a:spAutoFit/>
          </a:bodyPr>
          <a:lstStyle/>
          <a:p>
            <a:pPr indent="0" lvl="0" marL="457200" rtl="0" algn="l">
              <a:lnSpc>
                <a:spcPct val="115000"/>
              </a:lnSpc>
              <a:spcBef>
                <a:spcPts val="0"/>
              </a:spcBef>
              <a:spcAft>
                <a:spcPts val="0"/>
              </a:spcAft>
              <a:buNone/>
            </a:pPr>
            <a:r>
              <a:t/>
            </a:r>
            <a:endParaRPr b="1" sz="1400">
              <a:solidFill>
                <a:srgbClr val="000000"/>
              </a:solidFill>
            </a:endParaRPr>
          </a:p>
          <a:p>
            <a:pPr indent="0" lvl="0" marL="0" rtl="0" algn="l">
              <a:lnSpc>
                <a:spcPct val="95000"/>
              </a:lnSpc>
              <a:spcBef>
                <a:spcPts val="0"/>
              </a:spcBef>
              <a:spcAft>
                <a:spcPts val="0"/>
              </a:spcAft>
              <a:buNone/>
            </a:pPr>
            <a:r>
              <a:t/>
            </a:r>
            <a:endParaRPr sz="1800"/>
          </a:p>
          <a:p>
            <a:pPr indent="0" lvl="0" marL="457200" rtl="0" algn="l">
              <a:lnSpc>
                <a:spcPct val="95000"/>
              </a:lnSpc>
              <a:spcBef>
                <a:spcPts val="1200"/>
              </a:spcBef>
              <a:spcAft>
                <a:spcPts val="0"/>
              </a:spcAft>
              <a:buNone/>
            </a:pPr>
            <a:r>
              <a:t/>
            </a:r>
            <a:endParaRPr sz="1800"/>
          </a:p>
          <a:p>
            <a:pPr indent="0" lvl="0" marL="0" marR="0" rtl="0" algn="l">
              <a:lnSpc>
                <a:spcPct val="115000"/>
              </a:lnSpc>
              <a:spcBef>
                <a:spcPts val="1200"/>
              </a:spcBef>
              <a:spcAft>
                <a:spcPts val="0"/>
              </a:spcAft>
              <a:buNone/>
            </a:pPr>
            <a:r>
              <a:t/>
            </a:r>
            <a:endParaRPr sz="1800"/>
          </a:p>
        </p:txBody>
      </p:sp>
      <p:pic>
        <p:nvPicPr>
          <p:cNvPr id="92" name="Google Shape;92;p19"/>
          <p:cNvPicPr preferRelativeResize="0"/>
          <p:nvPr/>
        </p:nvPicPr>
        <p:blipFill>
          <a:blip r:embed="rId3">
            <a:alphaModFix/>
          </a:blip>
          <a:stretch>
            <a:fillRect/>
          </a:stretch>
        </p:blipFill>
        <p:spPr>
          <a:xfrm>
            <a:off x="2040499" y="1430200"/>
            <a:ext cx="5483949" cy="35441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839100"/>
          </a:xfrm>
          <a:prstGeom prst="rect">
            <a:avLst/>
          </a:prstGeom>
          <a:solidFill>
            <a:schemeClr val="accent1"/>
          </a:solidFill>
        </p:spPr>
        <p:txBody>
          <a:bodyPr anchorCtr="0" anchor="t" bIns="91425" lIns="91425" spcFirstLastPara="1" rIns="91425" wrap="square" tIns="91425">
            <a:noAutofit/>
          </a:bodyPr>
          <a:lstStyle/>
          <a:p>
            <a:pPr indent="0" lvl="0" marL="0" rtl="0" algn="ctr">
              <a:spcBef>
                <a:spcPts val="0"/>
              </a:spcBef>
              <a:spcAft>
                <a:spcPts val="0"/>
              </a:spcAft>
              <a:buNone/>
            </a:pPr>
            <a:r>
              <a:rPr lang="sv" sz="4600"/>
              <a:t>Övrigt</a:t>
            </a:r>
            <a:endParaRPr sz="4600"/>
          </a:p>
        </p:txBody>
      </p:sp>
      <p:sp>
        <p:nvSpPr>
          <p:cNvPr id="98" name="Google Shape;98;p20"/>
          <p:cNvSpPr txBox="1"/>
          <p:nvPr>
            <p:ph idx="1" type="body"/>
          </p:nvPr>
        </p:nvSpPr>
        <p:spPr>
          <a:xfrm>
            <a:off x="311700" y="1496475"/>
            <a:ext cx="8520600" cy="3518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v"/>
              <a:t>Städschemat för 2025 och 2026 uppdaterat på </a:t>
            </a:r>
            <a:r>
              <a:rPr lang="sv" u="sng">
                <a:solidFill>
                  <a:schemeClr val="hlink"/>
                </a:solidFill>
                <a:hlinkClick r:id="rId3"/>
              </a:rPr>
              <a:t>laget.se</a:t>
            </a:r>
            <a:endParaRPr/>
          </a:p>
          <a:p>
            <a:pPr indent="-342900" lvl="0" marL="457200" rtl="0" algn="l">
              <a:spcBef>
                <a:spcPts val="0"/>
              </a:spcBef>
              <a:spcAft>
                <a:spcPts val="0"/>
              </a:spcAft>
              <a:buSzPts val="1800"/>
              <a:buChar char="●"/>
            </a:pPr>
            <a:r>
              <a:rPr lang="sv"/>
              <a:t>What´s up-grupp för handbollen?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