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257" r:id="rId4"/>
    <p:sldId id="277" r:id="rId5"/>
    <p:sldId id="279" r:id="rId6"/>
    <p:sldId id="282" r:id="rId7"/>
    <p:sldId id="280" r:id="rId8"/>
    <p:sldId id="283" r:id="rId9"/>
    <p:sldId id="278" r:id="rId10"/>
    <p:sldId id="264" r:id="rId11"/>
    <p:sldId id="273" r:id="rId12"/>
    <p:sldId id="276" r:id="rId13"/>
    <p:sldId id="270" r:id="rId1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DE4307AA-ACBB-8847-85B5-C7D7F6829455}">
          <p14:sldIdLst>
            <p14:sldId id="256"/>
            <p14:sldId id="284"/>
            <p14:sldId id="257"/>
            <p14:sldId id="277"/>
            <p14:sldId id="279"/>
            <p14:sldId id="282"/>
            <p14:sldId id="280"/>
            <p14:sldId id="283"/>
            <p14:sldId id="278"/>
            <p14:sldId id="264"/>
            <p14:sldId id="273"/>
            <p14:sldId id="276"/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543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7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172487-3AA9-4DCB-8E65-47E4683F6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C9481CE-6ABF-4DA8-8DE3-C4228F8A0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1D4CBB-BE83-4149-93E0-45017614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2022-03-27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E740BA-4CA5-4829-8177-E095155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83FAA7-9EB4-4E58-80D7-979A7840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8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BC5236-849F-494D-87B5-0F9626E66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E54DF5-E9AE-4EC0-8FFF-02425B495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1C8295-0BFA-4FF0-AF6A-16803F3A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2022-03-27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0A2E89-A7E3-49AD-90C1-1D341A53D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619BFA-FA9F-49BC-B258-58A298C5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973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1130961-87A9-48CA-BB4F-708FA11C3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FBEAAB1-409A-450D-84BE-4D9C8710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3B024B-32C0-40A9-9A9D-26757917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2022-03-27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2DB6AE-C5D6-4B9C-A74D-0F9695D2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5A0FA7-61EF-4791-BDB1-7CDC1A66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87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51B68B-543E-4079-A74D-A2097850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E99576-9FA4-44D4-AC59-8866B90EE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C3FBB-DF04-476C-BCC0-F87D8BBF7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2022-03-27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5A0E9D-5457-41CA-8659-2DFCC613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834F17-E686-4A33-939F-1EFE0E79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36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B5E71E-28E5-4B71-95DE-E66160A53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75EF1E-5754-409B-ABB0-6D23398F7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FB5F8F-8FAE-4427-8101-301EC5921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2022-03-27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BE60E2-F0BB-4EEF-B70A-3255C168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52CC2F-2A2F-4B8D-8323-2DF403BF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87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A71F7D-9FF2-4CC7-BE15-03DF5A43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739AE7-1FC3-4629-A062-04EB85335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82D492-0E51-484D-A122-58480C2FB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3C9294-936F-4BD7-8E84-FFCBA7BF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2022-03-27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EA0287E-EBEE-4DA2-925B-10EDD76E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55AC2E-8969-47D6-8B36-97289B8B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8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29561-39C0-41BC-98E4-46EA2C7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81676D-7493-4561-8DFB-77BE8C389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5EDD88-6E70-4C8D-B5A5-6A7CCDCC1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1880B0-48E1-424E-AFD1-62C3C9D9B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5A0B3C8-4494-4506-87DA-BAB96E9A3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A936C67-EF8D-4DA2-873F-C82D1D81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2022-03-27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61F76E-AD75-49B2-8E87-126A497A8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FA1D311-E528-4AF7-90DE-D972A583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708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F13434-B140-413F-BC5C-413B25FC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CE93F11-DB5E-4B7B-B467-90A3B545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2022-03-27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AD2F8A-BF1D-4745-AC20-352DE230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284F4E-A009-4554-AD8B-803FBFE9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647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84012F4-9B8B-4117-B3B5-423AB9A3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2022-03-27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4B382E-A401-4F20-A33E-CA21B154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F062243-C55A-4793-9960-CBA54E2A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0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BAAFDF-7731-4140-B278-D4E3EC36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CA199-A506-49A3-B995-64229CBAA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8F0E7D-6168-489E-87BD-65B5F327D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05EFFA-EB44-40A0-87CE-2F527E32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2022-03-27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A210F1-F74D-4F7F-BFFF-9F906554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942F1D0-C664-4975-BE8A-2687F856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8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90E395-F9E9-43FD-A6F9-3DF32E2C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DA0D1A-4C72-4432-BDB1-92BB1DF66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2A5DB8-6585-4FD6-9C06-1B812044D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32E0E4-2668-4FB7-8C78-BB0351A7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2022-03-27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7EEFF6-E3F1-4108-AE83-FA85FD12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0BAB1C-93E8-4943-9238-254A20DD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87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69C33B-7EEF-4F34-B1F5-F800D92C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DF9CCF-2E67-44A7-830E-5DD715945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95A221-2D7B-4699-B7B6-F05D41F9C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59E53-6B80-4645-9DB5-964BAF39F882}" type="datetimeFigureOut">
              <a:rPr lang="sv-SE" smtClean="0"/>
              <a:t>2022-03-27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D1448F-1B17-4188-8FC6-7ACF4014E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F10A4-F46B-46E0-8580-B51289CBE4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60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aget.se/DalbyGIF-Foraldrasektionen/Documen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46E575-EFD1-49A3-BFED-9AB3481452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Föräldrasektionsmöte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1475BA-A9E8-4195-837D-EE9338DD34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2022-03-27</a:t>
            </a:r>
          </a:p>
        </p:txBody>
      </p:sp>
    </p:spTree>
    <p:extLst>
      <p:ext uri="{BB962C8B-B14F-4D97-AF65-F5344CB8AC3E}">
        <p14:creationId xmlns:p14="http://schemas.microsoft.com/office/powerpoint/2010/main" val="1805790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Mötestider – Teams Söndagar KL 19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84CAD313-D3F6-4074-A985-8359570866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7125920"/>
              </p:ext>
            </p:extLst>
          </p:nvPr>
        </p:nvGraphicFramePr>
        <p:xfrm>
          <a:off x="503695" y="1965237"/>
          <a:ext cx="11182026" cy="38963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0154">
                  <a:extLst>
                    <a:ext uri="{9D8B030D-6E8A-4147-A177-3AD203B41FA5}">
                      <a16:colId xmlns:a16="http://schemas.microsoft.com/office/drawing/2014/main" val="1608995211"/>
                    </a:ext>
                  </a:extLst>
                </a:gridCol>
                <a:gridCol w="4886364">
                  <a:extLst>
                    <a:ext uri="{9D8B030D-6E8A-4147-A177-3AD203B41FA5}">
                      <a16:colId xmlns:a16="http://schemas.microsoft.com/office/drawing/2014/main" val="142121088"/>
                    </a:ext>
                  </a:extLst>
                </a:gridCol>
                <a:gridCol w="4865508">
                  <a:extLst>
                    <a:ext uri="{9D8B030D-6E8A-4147-A177-3AD203B41FA5}">
                      <a16:colId xmlns:a16="http://schemas.microsoft.com/office/drawing/2014/main" val="1784189414"/>
                    </a:ext>
                  </a:extLst>
                </a:gridCol>
              </a:tblGrid>
              <a:tr h="742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Datum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Agendafokus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Protokollansvarig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2377793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Uppstart samt sätta datum för året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Ricardo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13851136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Sammanfattning av Årsmöte, Handbollsavslutning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P08/09h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73912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apr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Fotbollensdag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P08f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8730709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maj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Lagpresentationer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F08/09f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6650540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Lejonmarknad Status, Handbollensdag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P09f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528161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sep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Fotbollsavslutning Status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P11h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679318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okt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Julmarknad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P12h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8057576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nov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Föräldrarepresentanter för nästa år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F12/13h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2396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447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10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09E35BC-EE03-4177-8372-FA7078C07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Ansvarsområden</a:t>
            </a:r>
          </a:p>
        </p:txBody>
      </p:sp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B5C54D2B-338C-6F45-BBFA-557441B31D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660685"/>
              </p:ext>
            </p:extLst>
          </p:nvPr>
        </p:nvGraphicFramePr>
        <p:xfrm>
          <a:off x="348712" y="1285875"/>
          <a:ext cx="11445498" cy="4581972"/>
        </p:xfrm>
        <a:graphic>
          <a:graphicData uri="http://schemas.openxmlformats.org/drawingml/2006/table">
            <a:tbl>
              <a:tblPr/>
              <a:tblGrid>
                <a:gridCol w="2972134">
                  <a:extLst>
                    <a:ext uri="{9D8B030D-6E8A-4147-A177-3AD203B41FA5}">
                      <a16:colId xmlns:a16="http://schemas.microsoft.com/office/drawing/2014/main" val="3443590079"/>
                    </a:ext>
                  </a:extLst>
                </a:gridCol>
                <a:gridCol w="1135377">
                  <a:extLst>
                    <a:ext uri="{9D8B030D-6E8A-4147-A177-3AD203B41FA5}">
                      <a16:colId xmlns:a16="http://schemas.microsoft.com/office/drawing/2014/main" val="3388912432"/>
                    </a:ext>
                  </a:extLst>
                </a:gridCol>
                <a:gridCol w="1310799">
                  <a:extLst>
                    <a:ext uri="{9D8B030D-6E8A-4147-A177-3AD203B41FA5}">
                      <a16:colId xmlns:a16="http://schemas.microsoft.com/office/drawing/2014/main" val="3641171652"/>
                    </a:ext>
                  </a:extLst>
                </a:gridCol>
                <a:gridCol w="1116644">
                  <a:extLst>
                    <a:ext uri="{9D8B030D-6E8A-4147-A177-3AD203B41FA5}">
                      <a16:colId xmlns:a16="http://schemas.microsoft.com/office/drawing/2014/main" val="1702578392"/>
                    </a:ext>
                  </a:extLst>
                </a:gridCol>
                <a:gridCol w="1116644">
                  <a:extLst>
                    <a:ext uri="{9D8B030D-6E8A-4147-A177-3AD203B41FA5}">
                      <a16:colId xmlns:a16="http://schemas.microsoft.com/office/drawing/2014/main" val="120479428"/>
                    </a:ext>
                  </a:extLst>
                </a:gridCol>
                <a:gridCol w="1116644">
                  <a:extLst>
                    <a:ext uri="{9D8B030D-6E8A-4147-A177-3AD203B41FA5}">
                      <a16:colId xmlns:a16="http://schemas.microsoft.com/office/drawing/2014/main" val="3947874315"/>
                    </a:ext>
                  </a:extLst>
                </a:gridCol>
                <a:gridCol w="2677256">
                  <a:extLst>
                    <a:ext uri="{9D8B030D-6E8A-4147-A177-3AD203B41FA5}">
                      <a16:colId xmlns:a16="http://schemas.microsoft.com/office/drawing/2014/main" val="3346109105"/>
                    </a:ext>
                  </a:extLst>
                </a:gridCol>
              </a:tblGrid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Datum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Kommentarer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94192"/>
                  </a:ext>
                </a:extLst>
              </a:tr>
              <a:tr h="331255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Kiosk: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Inköp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&amp;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Rutiner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- Dec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Ansvarar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lägga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beställningar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mot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Hemköp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"Lager"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F-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kiosken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054681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Lejonmarknad koordinering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P17f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2375285"/>
                  </a:ext>
                </a:extLst>
              </a:tr>
              <a:tr h="40691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Utdelning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av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lagpresentationer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F08/09f, P11h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F10/11f, P12h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F12/13f, P13h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F14/15f, P14/15h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0938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Julmarknad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Planering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 - Dec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4160778"/>
                  </a:ext>
                </a:extLst>
              </a:tr>
              <a:tr h="482578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F-Kiosk: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Hämtning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Uppackning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&amp; "</a:t>
                      </a:r>
                      <a:r>
                        <a:rPr lang="en-US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Vaktmästare</a:t>
                      </a:r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"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 - Dec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från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Hemköp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till F-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Kiosken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kris ta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pengar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från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kassaskåpet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och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handla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på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Hemköp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0784230"/>
                  </a:ext>
                </a:extLst>
              </a:tr>
              <a:tr h="40691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A-lag Kiosk, Bollkalle ansvar &amp; biljettförsäljning*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 - Dec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134972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Fotbollensdag (6:e Juni)*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6:e Juni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P12f, F12/13f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P14f, F14/15f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1722121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Fotbollsavslutning*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0820943"/>
                  </a:ext>
                </a:extLst>
              </a:tr>
              <a:tr h="482578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H-Kiosk: Hämtning, Uppackning &amp; "Vaktmästare"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 - April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från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Hemköp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till H-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Kiosken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och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meddela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inköp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"kris"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från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F-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Kiosken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849719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Handbollensdag (Datum TBD)*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537281"/>
                  </a:ext>
                </a:extLst>
              </a:tr>
              <a:tr h="255594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Handbollsavslutning*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  <a:endParaRPr lang="en-US" sz="1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911" marR="5911" marT="5911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168654"/>
                  </a:ext>
                </a:extLst>
              </a:tr>
            </a:tbl>
          </a:graphicData>
        </a:graphic>
      </p:graphicFrame>
      <p:sp>
        <p:nvSpPr>
          <p:cNvPr id="16" name="Platshållare för innehåll 2">
            <a:extLst>
              <a:ext uri="{FF2B5EF4-FFF2-40B4-BE49-F238E27FC236}">
                <a16:creationId xmlns:a16="http://schemas.microsoft.com/office/drawing/2014/main" id="{355BB183-BEDF-5A42-BE22-B914D9A6A842}"/>
              </a:ext>
            </a:extLst>
          </p:cNvPr>
          <p:cNvSpPr txBox="1">
            <a:spLocks/>
          </p:cNvSpPr>
          <p:nvPr/>
        </p:nvSpPr>
        <p:spPr>
          <a:xfrm>
            <a:off x="1333648" y="5808185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/>
              <a:t>*</a:t>
            </a:r>
            <a:r>
              <a:rPr lang="en-US" sz="1600" dirty="0" err="1"/>
              <a:t>Pengar</a:t>
            </a:r>
            <a:r>
              <a:rPr lang="en-US" sz="1600" dirty="0"/>
              <a:t> </a:t>
            </a:r>
            <a:r>
              <a:rPr lang="en-US" sz="1600" dirty="0" err="1"/>
              <a:t>går</a:t>
            </a:r>
            <a:r>
              <a:rPr lang="en-US" sz="1600" dirty="0"/>
              <a:t> </a:t>
            </a:r>
            <a:r>
              <a:rPr lang="en-US" sz="1600" dirty="0" err="1"/>
              <a:t>direkt</a:t>
            </a:r>
            <a:r>
              <a:rPr lang="en-US" sz="1600" dirty="0"/>
              <a:t> till </a:t>
            </a:r>
            <a:r>
              <a:rPr lang="en-US" sz="1600" dirty="0" err="1"/>
              <a:t>lagkassan</a:t>
            </a:r>
            <a:r>
              <a:rPr lang="en-US" sz="1600" dirty="0"/>
              <a:t>, </a:t>
            </a:r>
            <a:r>
              <a:rPr lang="en-US" sz="1600" dirty="0" err="1"/>
              <a:t>ej</a:t>
            </a:r>
            <a:r>
              <a:rPr lang="en-US" sz="1600" dirty="0"/>
              <a:t> till </a:t>
            </a:r>
            <a:r>
              <a:rPr lang="en-US" sz="1600" dirty="0" err="1"/>
              <a:t>klubbkassan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4196371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A824E9-57B6-8043-B5CC-3FDDD42C5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Lagintäkter</a:t>
            </a:r>
          </a:p>
        </p:txBody>
      </p:sp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935D1C40-5674-7D4D-98AB-3E58C306A0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17859"/>
              </p:ext>
            </p:extLst>
          </p:nvPr>
        </p:nvGraphicFramePr>
        <p:xfrm>
          <a:off x="500849" y="2042046"/>
          <a:ext cx="11173287" cy="3239400"/>
        </p:xfrm>
        <a:graphic>
          <a:graphicData uri="http://schemas.openxmlformats.org/drawingml/2006/table">
            <a:tbl>
              <a:tblPr/>
              <a:tblGrid>
                <a:gridCol w="5428472">
                  <a:extLst>
                    <a:ext uri="{9D8B030D-6E8A-4147-A177-3AD203B41FA5}">
                      <a16:colId xmlns:a16="http://schemas.microsoft.com/office/drawing/2014/main" val="2915086332"/>
                    </a:ext>
                  </a:extLst>
                </a:gridCol>
                <a:gridCol w="1822144">
                  <a:extLst>
                    <a:ext uri="{9D8B030D-6E8A-4147-A177-3AD203B41FA5}">
                      <a16:colId xmlns:a16="http://schemas.microsoft.com/office/drawing/2014/main" val="1950596472"/>
                    </a:ext>
                  </a:extLst>
                </a:gridCol>
                <a:gridCol w="1898067">
                  <a:extLst>
                    <a:ext uri="{9D8B030D-6E8A-4147-A177-3AD203B41FA5}">
                      <a16:colId xmlns:a16="http://schemas.microsoft.com/office/drawing/2014/main" val="92973623"/>
                    </a:ext>
                  </a:extLst>
                </a:gridCol>
                <a:gridCol w="2024604">
                  <a:extLst>
                    <a:ext uri="{9D8B030D-6E8A-4147-A177-3AD203B41FA5}">
                      <a16:colId xmlns:a16="http://schemas.microsoft.com/office/drawing/2014/main" val="1288600118"/>
                    </a:ext>
                  </a:extLst>
                </a:gridCol>
              </a:tblGrid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Kostnad för Klubben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Utökade intäkter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Lag (2022)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88205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Årlig klubbstöd till varje lag (5000 SEK per lag)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7671579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Utdelning lagpresentationer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F08/09f, 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739441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A-lag Kiosk, Bollkalle ansvar &amp; biljettförsäljning*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866316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P12f, F12/13f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989797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7236873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3501012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077554"/>
                  </a:ext>
                </a:extLst>
              </a:tr>
              <a:tr h="336345">
                <a:tc>
                  <a:txBody>
                    <a:bodyPr/>
                    <a:lstStyle/>
                    <a:p>
                      <a:pPr algn="l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Summa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122 000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0845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66623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AOB?</a:t>
            </a:r>
          </a:p>
        </p:txBody>
      </p:sp>
    </p:spTree>
    <p:extLst>
      <p:ext uri="{BB962C8B-B14F-4D97-AF65-F5344CB8AC3E}">
        <p14:creationId xmlns:p14="http://schemas.microsoft.com/office/powerpoint/2010/main" val="2124660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544543-D08E-7F4E-B67F-43CB0B0B8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Protokoll Ansvariga idag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759FFD4-FC3F-3B4F-8584-A7E1AE45D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P08/09 Handboll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Länkar till föregående protokoll:</a:t>
            </a:r>
          </a:p>
          <a:p>
            <a:pPr marL="0" indent="0">
              <a:buNone/>
            </a:pPr>
            <a:r>
              <a:rPr lang="sv-SE" dirty="0">
                <a:hlinkClick r:id="rId2"/>
              </a:rPr>
              <a:t>https://www.laget.se/DalbyGIF-Foraldrasektionen/Document</a:t>
            </a: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51234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37B337-B9F3-4C02-B7EF-B27619F4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ECCCF7-E39B-443B-9822-602B228A6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Sammanfattning av årsmötet</a:t>
            </a:r>
          </a:p>
          <a:p>
            <a:pPr lvl="0"/>
            <a:r>
              <a:rPr lang="sv-SE" dirty="0"/>
              <a:t>Handbollsavslutning</a:t>
            </a:r>
          </a:p>
          <a:p>
            <a:pPr lvl="0"/>
            <a:r>
              <a:rPr lang="sv-SE" dirty="0"/>
              <a:t>Mötestider under året</a:t>
            </a:r>
          </a:p>
          <a:p>
            <a:pPr lvl="0"/>
            <a:r>
              <a:rPr lang="sv-SE" dirty="0"/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2525697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C9C8088-55E7-A447-8C69-4B4F315EF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Sammanfattning av Årsmötet - 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DBFCC7F-B656-1545-B27D-1A5EE4C83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Viktigaste punkterna:</a:t>
            </a:r>
          </a:p>
          <a:p>
            <a:r>
              <a:rPr lang="sv-SE" dirty="0"/>
              <a:t>Balans- och Resultat räkning (2021)</a:t>
            </a:r>
          </a:p>
          <a:p>
            <a:r>
              <a:rPr lang="sv-SE" dirty="0"/>
              <a:t>Fastställande av medlemsavgifter för 2022</a:t>
            </a:r>
          </a:p>
          <a:p>
            <a:r>
              <a:rPr lang="sv-SE" dirty="0"/>
              <a:t>Budget kommande året (2022)</a:t>
            </a:r>
          </a:p>
          <a:p>
            <a:r>
              <a:rPr lang="sv-SE" dirty="0"/>
              <a:t>Val av styrelse</a:t>
            </a:r>
          </a:p>
        </p:txBody>
      </p:sp>
    </p:spTree>
    <p:extLst>
      <p:ext uri="{BB962C8B-B14F-4D97-AF65-F5344CB8AC3E}">
        <p14:creationId xmlns:p14="http://schemas.microsoft.com/office/powerpoint/2010/main" val="1891711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968D9E-79CF-9349-B315-01BC87F77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Balans- och Resultat räkning för 2021</a:t>
            </a:r>
            <a:br>
              <a:rPr lang="sv-SE" dirty="0"/>
            </a:br>
            <a:endParaRPr lang="sv-SE" dirty="0"/>
          </a:p>
        </p:txBody>
      </p:sp>
      <p:graphicFrame>
        <p:nvGraphicFramePr>
          <p:cNvPr id="4" name="Tabell 4">
            <a:extLst>
              <a:ext uri="{FF2B5EF4-FFF2-40B4-BE49-F238E27FC236}">
                <a16:creationId xmlns:a16="http://schemas.microsoft.com/office/drawing/2014/main" id="{EF916A1D-AB8D-5340-806F-E64A42638F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6176035"/>
              </p:ext>
            </p:extLst>
          </p:nvPr>
        </p:nvGraphicFramePr>
        <p:xfrm>
          <a:off x="993913" y="1922301"/>
          <a:ext cx="8020878" cy="1737360"/>
        </p:xfrm>
        <a:graphic>
          <a:graphicData uri="http://schemas.openxmlformats.org/drawingml/2006/table">
            <a:tbl>
              <a:tblPr lastRow="1" bandRow="1">
                <a:tableStyleId>{5C22544A-7EE6-4342-B048-85BDC9FD1C3A}</a:tableStyleId>
              </a:tblPr>
              <a:tblGrid>
                <a:gridCol w="4010439">
                  <a:extLst>
                    <a:ext uri="{9D8B030D-6E8A-4147-A177-3AD203B41FA5}">
                      <a16:colId xmlns:a16="http://schemas.microsoft.com/office/drawing/2014/main" val="1724102726"/>
                    </a:ext>
                  </a:extLst>
                </a:gridCol>
                <a:gridCol w="4010439">
                  <a:extLst>
                    <a:ext uri="{9D8B030D-6E8A-4147-A177-3AD203B41FA5}">
                      <a16:colId xmlns:a16="http://schemas.microsoft.com/office/drawing/2014/main" val="25341566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sz="3200" dirty="0"/>
                        <a:t>Summa Intäkter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sz="3200" dirty="0"/>
                        <a:t>1 512 744 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7523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3200" dirty="0"/>
                        <a:t>Summa kostnader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sz="3200" dirty="0"/>
                        <a:t>1 475 601 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6270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3200" dirty="0"/>
                        <a:t>Resultat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sz="3200" dirty="0"/>
                        <a:t>37 143 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84575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495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26C0B0-3E33-CE41-9382-FB72657D3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Fastställande av medlemsavgifter</a:t>
            </a:r>
          </a:p>
        </p:txBody>
      </p:sp>
      <p:graphicFrame>
        <p:nvGraphicFramePr>
          <p:cNvPr id="5" name="Tabell 5">
            <a:extLst>
              <a:ext uri="{FF2B5EF4-FFF2-40B4-BE49-F238E27FC236}">
                <a16:creationId xmlns:a16="http://schemas.microsoft.com/office/drawing/2014/main" id="{CC0B9830-A000-4C4B-980A-0197B0865A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0815117"/>
              </p:ext>
            </p:extLst>
          </p:nvPr>
        </p:nvGraphicFramePr>
        <p:xfrm>
          <a:off x="948634" y="2265152"/>
          <a:ext cx="4329044" cy="42053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4522">
                  <a:extLst>
                    <a:ext uri="{9D8B030D-6E8A-4147-A177-3AD203B41FA5}">
                      <a16:colId xmlns:a16="http://schemas.microsoft.com/office/drawing/2014/main" val="502279198"/>
                    </a:ext>
                  </a:extLst>
                </a:gridCol>
                <a:gridCol w="2164522">
                  <a:extLst>
                    <a:ext uri="{9D8B030D-6E8A-4147-A177-3AD203B41FA5}">
                      <a16:colId xmlns:a16="http://schemas.microsoft.com/office/drawing/2014/main" val="3692764151"/>
                    </a:ext>
                  </a:extLst>
                </a:gridCol>
              </a:tblGrid>
              <a:tr h="700893">
                <a:tc gridSpan="2">
                  <a:txBody>
                    <a:bodyPr/>
                    <a:lstStyle/>
                    <a:p>
                      <a:r>
                        <a:rPr lang="sv-SE" sz="3200" dirty="0"/>
                        <a:t>Träningsavgift - Fotboll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6876600"/>
                  </a:ext>
                </a:extLst>
              </a:tr>
              <a:tr h="700893">
                <a:tc>
                  <a:txBody>
                    <a:bodyPr/>
                    <a:lstStyle/>
                    <a:p>
                      <a:r>
                        <a:rPr lang="sv-SE" sz="2400" dirty="0"/>
                        <a:t>5-8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sz="2400" dirty="0"/>
                        <a:t>600 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5163100"/>
                  </a:ext>
                </a:extLst>
              </a:tr>
              <a:tr h="700893">
                <a:tc>
                  <a:txBody>
                    <a:bodyPr/>
                    <a:lstStyle/>
                    <a:p>
                      <a:r>
                        <a:rPr lang="sv-SE" sz="2400" dirty="0"/>
                        <a:t>9-13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sz="2400" dirty="0"/>
                        <a:t>800 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438882"/>
                  </a:ext>
                </a:extLst>
              </a:tr>
              <a:tr h="700893">
                <a:tc>
                  <a:txBody>
                    <a:bodyPr/>
                    <a:lstStyle/>
                    <a:p>
                      <a:r>
                        <a:rPr lang="sv-SE" sz="2400" dirty="0"/>
                        <a:t>14-19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sz="2400" dirty="0"/>
                        <a:t>1 100 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5835473"/>
                  </a:ext>
                </a:extLst>
              </a:tr>
              <a:tr h="700893">
                <a:tc>
                  <a:txBody>
                    <a:bodyPr/>
                    <a:lstStyle/>
                    <a:p>
                      <a:r>
                        <a:rPr lang="sv-SE" sz="2400" dirty="0"/>
                        <a:t>20-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sz="2400" dirty="0"/>
                        <a:t>1 400 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9799359"/>
                  </a:ext>
                </a:extLst>
              </a:tr>
              <a:tr h="700893">
                <a:tc>
                  <a:txBody>
                    <a:bodyPr/>
                    <a:lstStyle/>
                    <a:p>
                      <a:r>
                        <a:rPr lang="sv-SE" sz="2400" dirty="0"/>
                        <a:t>Oldboys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sz="2400" dirty="0"/>
                        <a:t>1 000 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798737"/>
                  </a:ext>
                </a:extLst>
              </a:tr>
            </a:tbl>
          </a:graphicData>
        </a:graphic>
      </p:graphicFrame>
      <p:graphicFrame>
        <p:nvGraphicFramePr>
          <p:cNvPr id="10" name="Tabell 5">
            <a:extLst>
              <a:ext uri="{FF2B5EF4-FFF2-40B4-BE49-F238E27FC236}">
                <a16:creationId xmlns:a16="http://schemas.microsoft.com/office/drawing/2014/main" id="{C7EA48DC-A049-C841-9ADC-8DBD9C8DC3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084690"/>
              </p:ext>
            </p:extLst>
          </p:nvPr>
        </p:nvGraphicFramePr>
        <p:xfrm>
          <a:off x="6001026" y="2265152"/>
          <a:ext cx="4673600" cy="2836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800">
                  <a:extLst>
                    <a:ext uri="{9D8B030D-6E8A-4147-A177-3AD203B41FA5}">
                      <a16:colId xmlns:a16="http://schemas.microsoft.com/office/drawing/2014/main" val="502279198"/>
                    </a:ext>
                  </a:extLst>
                </a:gridCol>
                <a:gridCol w="2336800">
                  <a:extLst>
                    <a:ext uri="{9D8B030D-6E8A-4147-A177-3AD203B41FA5}">
                      <a16:colId xmlns:a16="http://schemas.microsoft.com/office/drawing/2014/main" val="3692764151"/>
                    </a:ext>
                  </a:extLst>
                </a:gridCol>
              </a:tblGrid>
              <a:tr h="733979">
                <a:tc gridSpan="2">
                  <a:txBody>
                    <a:bodyPr/>
                    <a:lstStyle/>
                    <a:p>
                      <a:r>
                        <a:rPr lang="sv-SE" sz="3200" dirty="0"/>
                        <a:t>Träningsavgift - Handboll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6876600"/>
                  </a:ext>
                </a:extLst>
              </a:tr>
              <a:tr h="700893">
                <a:tc>
                  <a:txBody>
                    <a:bodyPr/>
                    <a:lstStyle/>
                    <a:p>
                      <a:r>
                        <a:rPr lang="sv-SE" sz="2400" dirty="0"/>
                        <a:t>5-8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sz="2400" dirty="0"/>
                        <a:t>450 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5163100"/>
                  </a:ext>
                </a:extLst>
              </a:tr>
              <a:tr h="700893">
                <a:tc>
                  <a:txBody>
                    <a:bodyPr/>
                    <a:lstStyle/>
                    <a:p>
                      <a:r>
                        <a:rPr lang="sv-SE" sz="2400" dirty="0"/>
                        <a:t>9-13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sz="2400" dirty="0"/>
                        <a:t>800 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438882"/>
                  </a:ext>
                </a:extLst>
              </a:tr>
              <a:tr h="700893">
                <a:tc>
                  <a:txBody>
                    <a:bodyPr/>
                    <a:lstStyle/>
                    <a:p>
                      <a:r>
                        <a:rPr lang="sv-SE" sz="2400" dirty="0"/>
                        <a:t>14-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sz="2400" dirty="0"/>
                        <a:t>1 200 kr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5835473"/>
                  </a:ext>
                </a:extLst>
              </a:tr>
            </a:tbl>
          </a:graphicData>
        </a:graphic>
      </p:graphicFrame>
      <p:sp>
        <p:nvSpPr>
          <p:cNvPr id="11" name="textruta 10">
            <a:extLst>
              <a:ext uri="{FF2B5EF4-FFF2-40B4-BE49-F238E27FC236}">
                <a16:creationId xmlns:a16="http://schemas.microsoft.com/office/drawing/2014/main" id="{413B0C4D-06D7-A548-AAE7-49433DC7E6D5}"/>
              </a:ext>
            </a:extLst>
          </p:cNvPr>
          <p:cNvSpPr txBox="1"/>
          <p:nvPr/>
        </p:nvSpPr>
        <p:spPr>
          <a:xfrm>
            <a:off x="948634" y="1625186"/>
            <a:ext cx="9725992" cy="58477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r>
              <a:rPr lang="sv-SE" sz="3200" dirty="0">
                <a:solidFill>
                  <a:schemeClr val="bg1"/>
                </a:solidFill>
              </a:rPr>
              <a:t>Dalby GIF Medlemsavgift: 300 kr</a:t>
            </a:r>
          </a:p>
        </p:txBody>
      </p:sp>
    </p:spTree>
    <p:extLst>
      <p:ext uri="{BB962C8B-B14F-4D97-AF65-F5344CB8AC3E}">
        <p14:creationId xmlns:p14="http://schemas.microsoft.com/office/powerpoint/2010/main" val="2684402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9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1CDD7830-9AFA-9848-9AC8-84776E2AB2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3005207"/>
              </p:ext>
            </p:extLst>
          </p:nvPr>
        </p:nvGraphicFramePr>
        <p:xfrm>
          <a:off x="838200" y="1690688"/>
          <a:ext cx="5219699" cy="4144043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3352128">
                  <a:extLst>
                    <a:ext uri="{9D8B030D-6E8A-4147-A177-3AD203B41FA5}">
                      <a16:colId xmlns:a16="http://schemas.microsoft.com/office/drawing/2014/main" val="3083849217"/>
                    </a:ext>
                  </a:extLst>
                </a:gridCol>
                <a:gridCol w="1867571">
                  <a:extLst>
                    <a:ext uri="{9D8B030D-6E8A-4147-A177-3AD203B41FA5}">
                      <a16:colId xmlns:a16="http://schemas.microsoft.com/office/drawing/2014/main" val="3249506395"/>
                    </a:ext>
                  </a:extLst>
                </a:gridCol>
              </a:tblGrid>
              <a:tr h="433087">
                <a:tc>
                  <a:txBody>
                    <a:bodyPr/>
                    <a:lstStyle/>
                    <a:p>
                      <a:pPr algn="l" fontAlgn="b"/>
                      <a:r>
                        <a:rPr lang="sv-SE" sz="2500" u="none" strike="noStrike" dirty="0">
                          <a:effectLst/>
                        </a:rPr>
                        <a:t>Intäkter</a:t>
                      </a:r>
                      <a:endParaRPr lang="sv-SE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39841066"/>
                  </a:ext>
                </a:extLst>
              </a:tr>
              <a:tr h="305708"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Förening</a:t>
                      </a:r>
                      <a:endParaRPr lang="sv-SE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9418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700" u="none" strike="noStrike">
                          <a:effectLst/>
                        </a:rPr>
                        <a:t>840 200,00 kr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38433978"/>
                  </a:ext>
                </a:extLst>
              </a:tr>
              <a:tr h="305708"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Fotboll</a:t>
                      </a:r>
                      <a:endParaRPr lang="sv-SE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9418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700" u="none" strike="noStrike">
                          <a:effectLst/>
                        </a:rPr>
                        <a:t>564 500,00 kr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8854591"/>
                  </a:ext>
                </a:extLst>
              </a:tr>
              <a:tr h="305708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Biljettförsäljning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835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700" u="none" strike="noStrike" dirty="0">
                          <a:effectLst/>
                        </a:rPr>
                        <a:t>27 000,00 kr</a:t>
                      </a:r>
                      <a:endParaRPr lang="sv-SE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14335725"/>
                  </a:ext>
                </a:extLst>
              </a:tr>
              <a:tr h="305708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A-lag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835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700" u="none" strike="noStrike">
                          <a:effectLst/>
                        </a:rPr>
                        <a:t>0,00 kr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25524773"/>
                  </a:ext>
                </a:extLst>
              </a:tr>
              <a:tr h="305708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Ungdomslag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835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700" u="none" strike="noStrike">
                          <a:effectLst/>
                        </a:rPr>
                        <a:t>442 500,00 kr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10065331"/>
                  </a:ext>
                </a:extLst>
              </a:tr>
              <a:tr h="305708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Sommarskola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835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700" u="none" strike="noStrike">
                          <a:effectLst/>
                        </a:rPr>
                        <a:t>95 000,00 kr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85035760"/>
                  </a:ext>
                </a:extLst>
              </a:tr>
              <a:tr h="305708"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Handboll</a:t>
                      </a:r>
                      <a:endParaRPr lang="sv-SE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9418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700" u="none" strike="noStrike">
                          <a:effectLst/>
                        </a:rPr>
                        <a:t>226 000,00 kr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93406724"/>
                  </a:ext>
                </a:extLst>
              </a:tr>
              <a:tr h="305708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Biljettförsäljning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835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700" u="none" strike="noStrike">
                          <a:effectLst/>
                        </a:rPr>
                        <a:t>0,00 kr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29388277"/>
                  </a:ext>
                </a:extLst>
              </a:tr>
              <a:tr h="305708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A-lag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835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700" u="none" strike="noStrike">
                          <a:effectLst/>
                        </a:rPr>
                        <a:t>0,00 kr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2073496"/>
                  </a:ext>
                </a:extLst>
              </a:tr>
              <a:tr h="305708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Ungdomslag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835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700" u="none" strike="noStrike">
                          <a:effectLst/>
                        </a:rPr>
                        <a:t>226 000,00 kr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2250225"/>
                  </a:ext>
                </a:extLst>
              </a:tr>
              <a:tr h="305708"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Föräldrasektionen</a:t>
                      </a:r>
                      <a:endParaRPr lang="sv-SE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9418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700" u="none" strike="noStrike">
                          <a:effectLst/>
                        </a:rPr>
                        <a:t>64 000,00 kr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33170018"/>
                  </a:ext>
                </a:extLst>
              </a:tr>
              <a:tr h="348168"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u="none" strike="noStrike">
                          <a:effectLst/>
                        </a:rPr>
                        <a:t>Summa Intäkter</a:t>
                      </a:r>
                      <a:endParaRPr lang="sv-SE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700" u="none" strike="noStrike" dirty="0">
                          <a:effectLst/>
                        </a:rPr>
                        <a:t>1 694 700,00 kr</a:t>
                      </a:r>
                      <a:endParaRPr lang="sv-SE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40119448"/>
                  </a:ext>
                </a:extLst>
              </a:tr>
            </a:tbl>
          </a:graphicData>
        </a:graphic>
      </p:graphicFrame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D67237A1-432F-A749-BBE7-4F46D04AB2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3419987"/>
              </p:ext>
            </p:extLst>
          </p:nvPr>
        </p:nvGraphicFramePr>
        <p:xfrm>
          <a:off x="6380988" y="1690688"/>
          <a:ext cx="5219699" cy="4449751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3352128">
                  <a:extLst>
                    <a:ext uri="{9D8B030D-6E8A-4147-A177-3AD203B41FA5}">
                      <a16:colId xmlns:a16="http://schemas.microsoft.com/office/drawing/2014/main" val="3730627417"/>
                    </a:ext>
                  </a:extLst>
                </a:gridCol>
                <a:gridCol w="1867571">
                  <a:extLst>
                    <a:ext uri="{9D8B030D-6E8A-4147-A177-3AD203B41FA5}">
                      <a16:colId xmlns:a16="http://schemas.microsoft.com/office/drawing/2014/main" val="1762567929"/>
                    </a:ext>
                  </a:extLst>
                </a:gridCol>
              </a:tblGrid>
              <a:tr h="433087">
                <a:tc>
                  <a:txBody>
                    <a:bodyPr/>
                    <a:lstStyle/>
                    <a:p>
                      <a:pPr algn="l" fontAlgn="b"/>
                      <a:r>
                        <a:rPr lang="sv-SE" sz="2500" u="none" strike="noStrike" dirty="0">
                          <a:effectLst/>
                        </a:rPr>
                        <a:t>Kostnader</a:t>
                      </a:r>
                      <a:endParaRPr lang="sv-SE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16379136"/>
                  </a:ext>
                </a:extLst>
              </a:tr>
              <a:tr h="305708"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Föreningskostnader</a:t>
                      </a:r>
                      <a:endParaRPr lang="sv-SE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9418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700" u="none" strike="noStrike">
                          <a:effectLst/>
                        </a:rPr>
                        <a:t>59 217,00 kr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66179463"/>
                  </a:ext>
                </a:extLst>
              </a:tr>
              <a:tr h="305708"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Lokaler &amp; Personal</a:t>
                      </a:r>
                      <a:endParaRPr lang="sv-SE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9418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700" u="none" strike="noStrike">
                          <a:effectLst/>
                        </a:rPr>
                        <a:t>511 979,00 kr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97055645"/>
                  </a:ext>
                </a:extLst>
              </a:tr>
              <a:tr h="305708"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Fotboll</a:t>
                      </a:r>
                      <a:endParaRPr lang="sv-SE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9418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700" u="none" strike="noStrike">
                          <a:effectLst/>
                        </a:rPr>
                        <a:t>839 115,50 kr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0339371"/>
                  </a:ext>
                </a:extLst>
              </a:tr>
              <a:tr h="305708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Gemensamma kostnader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835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700" u="none" strike="noStrike">
                          <a:effectLst/>
                        </a:rPr>
                        <a:t>279 076,00 kr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50250445"/>
                  </a:ext>
                </a:extLst>
              </a:tr>
              <a:tr h="305708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A-lag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835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700" u="none" strike="noStrike">
                          <a:effectLst/>
                        </a:rPr>
                        <a:t>155 638,00 kr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83884956"/>
                  </a:ext>
                </a:extLst>
              </a:tr>
              <a:tr h="305708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Ungdomslag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835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700" u="none" strike="noStrike">
                          <a:effectLst/>
                        </a:rPr>
                        <a:t>376 401,50 kr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3957961"/>
                  </a:ext>
                </a:extLst>
              </a:tr>
              <a:tr h="305708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Sommarskola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835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700" u="none" strike="noStrike">
                          <a:effectLst/>
                        </a:rPr>
                        <a:t>28 000,00 kr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88275842"/>
                  </a:ext>
                </a:extLst>
              </a:tr>
              <a:tr h="305708"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Handboll</a:t>
                      </a:r>
                      <a:endParaRPr lang="sv-SE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9418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700" u="none" strike="noStrike">
                          <a:effectLst/>
                        </a:rPr>
                        <a:t>123 430,00 kr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55708715"/>
                  </a:ext>
                </a:extLst>
              </a:tr>
              <a:tr h="305708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Gemensamma kostnader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835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700" u="none" strike="noStrike">
                          <a:effectLst/>
                        </a:rPr>
                        <a:t>41 300,00 kr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00668886"/>
                  </a:ext>
                </a:extLst>
              </a:tr>
              <a:tr h="305708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A-lag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835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700" u="none" strike="noStrike">
                          <a:effectLst/>
                        </a:rPr>
                        <a:t>0,00 kr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75851385"/>
                  </a:ext>
                </a:extLst>
              </a:tr>
              <a:tr h="305708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Ungdomslag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238835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700" u="none" strike="noStrike">
                          <a:effectLst/>
                        </a:rPr>
                        <a:t>82 130,00 kr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22358030"/>
                  </a:ext>
                </a:extLst>
              </a:tr>
              <a:tr h="305708">
                <a:tc>
                  <a:txBody>
                    <a:bodyPr/>
                    <a:lstStyle/>
                    <a:p>
                      <a:pPr algn="l" fontAlgn="b"/>
                      <a:r>
                        <a:rPr lang="sv-SE" sz="1700" u="none" strike="noStrike">
                          <a:effectLst/>
                        </a:rPr>
                        <a:t>Föräldrasektionen</a:t>
                      </a:r>
                      <a:endParaRPr lang="sv-SE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19418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700" u="none" strike="noStrike">
                          <a:effectLst/>
                        </a:rPr>
                        <a:t>46 000,00 kr</a:t>
                      </a:r>
                      <a:endParaRPr lang="sv-SE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38659712"/>
                  </a:ext>
                </a:extLst>
              </a:tr>
              <a:tr h="348168"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u="none" strike="noStrike">
                          <a:effectLst/>
                        </a:rPr>
                        <a:t>Summa Kostnader</a:t>
                      </a:r>
                      <a:endParaRPr lang="sv-SE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700" u="none" strike="noStrike" dirty="0">
                          <a:effectLst/>
                        </a:rPr>
                        <a:t>1 579 741,50 kr</a:t>
                      </a:r>
                      <a:endParaRPr lang="sv-SE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53335240"/>
                  </a:ext>
                </a:extLst>
              </a:tr>
            </a:tbl>
          </a:graphicData>
        </a:graphic>
      </p:graphicFrame>
      <p:sp>
        <p:nvSpPr>
          <p:cNvPr id="2" name="Rubrik 1">
            <a:extLst>
              <a:ext uri="{FF2B5EF4-FFF2-40B4-BE49-F238E27FC236}">
                <a16:creationId xmlns:a16="http://schemas.microsoft.com/office/drawing/2014/main" id="{97376D74-2FF2-0442-8AEB-5515241D7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05"/>
            <a:ext cx="10515600" cy="150588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Budget 2022 -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Beräknad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Resultat</a:t>
            </a: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: 115 000 SEK</a:t>
            </a:r>
            <a:endParaRPr lang="en-US" sz="52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22182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3F02A17-88C7-534D-B0FB-D7F6C060E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Val av styrelse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C3F4A53-EF66-5049-80F5-C00D1BF03D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Margaretha Pettersson – Ordförande Dalby GIF</a:t>
            </a:r>
          </a:p>
          <a:p>
            <a:r>
              <a:rPr lang="sv-SE" dirty="0"/>
              <a:t>Rickard Klang – Vice ordförande</a:t>
            </a:r>
          </a:p>
          <a:p>
            <a:r>
              <a:rPr lang="sv-SE" dirty="0"/>
              <a:t>Liselott Amundsson – Kassör</a:t>
            </a:r>
          </a:p>
          <a:p>
            <a:r>
              <a:rPr lang="sv-SE" dirty="0"/>
              <a:t>Ledamot: Linda Törnqvist (Handboll ungdomssektion), Jesper Trägårdh (Fotboll ungdomssektion), Martin Weberg, Ricardo Durón (föräldrasektion), Jesper Nylén (Herrsektion)</a:t>
            </a:r>
          </a:p>
          <a:p>
            <a:endParaRPr lang="sv-SE" dirty="0"/>
          </a:p>
          <a:p>
            <a:pPr marL="0" indent="0">
              <a:buNone/>
            </a:pPr>
            <a:r>
              <a:rPr lang="sv-SE" dirty="0"/>
              <a:t>Tyvärr har Dalby GIF pausat Damsektionen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5993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4CC0078-F214-DD4A-91FD-FDAA1B9D9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Handbollsavslutning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6B80BB6-3BF1-054F-A621-A96E0034E7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84683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1261</TotalTime>
  <Words>626</Words>
  <Application>Microsoft Macintosh PowerPoint</Application>
  <PresentationFormat>Bredbild</PresentationFormat>
  <Paragraphs>249</Paragraphs>
  <Slides>13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Office-tema</vt:lpstr>
      <vt:lpstr>Föräldrasektionsmöte</vt:lpstr>
      <vt:lpstr>Protokoll Ansvariga idag</vt:lpstr>
      <vt:lpstr>Agenda</vt:lpstr>
      <vt:lpstr>Sammanfattning av Årsmötet - Agenda</vt:lpstr>
      <vt:lpstr>Balans- och Resultat räkning för 2021 </vt:lpstr>
      <vt:lpstr>Fastställande av medlemsavgifter</vt:lpstr>
      <vt:lpstr>Budget 2022 - Beräknad Resultat: 115 000 SEK</vt:lpstr>
      <vt:lpstr>Val av styrelse</vt:lpstr>
      <vt:lpstr>Handbollsavslutning</vt:lpstr>
      <vt:lpstr>Mötestider – Teams Söndagar KL 19</vt:lpstr>
      <vt:lpstr>Ansvarsområden</vt:lpstr>
      <vt:lpstr>Lagintäkter</vt:lpstr>
      <vt:lpstr>AOB?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Ricardo Durón</dc:creator>
  <cp:lastModifiedBy>Ricardo Durón</cp:lastModifiedBy>
  <cp:revision>65</cp:revision>
  <dcterms:created xsi:type="dcterms:W3CDTF">2019-03-10T15:20:49Z</dcterms:created>
  <dcterms:modified xsi:type="dcterms:W3CDTF">2022-03-27T16:51:10Z</dcterms:modified>
</cp:coreProperties>
</file>