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77" r:id="rId5"/>
    <p:sldId id="279" r:id="rId6"/>
    <p:sldId id="282" r:id="rId7"/>
    <p:sldId id="280" r:id="rId8"/>
    <p:sldId id="283" r:id="rId9"/>
    <p:sldId id="278" r:id="rId10"/>
    <p:sldId id="264" r:id="rId11"/>
    <p:sldId id="273" r:id="rId12"/>
    <p:sldId id="276" r:id="rId13"/>
    <p:sldId id="27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E4307AA-ACBB-8847-85B5-C7D7F6829455}">
          <p14:sldIdLst>
            <p14:sldId id="256"/>
            <p14:sldId id="284"/>
            <p14:sldId id="257"/>
            <p14:sldId id="277"/>
            <p14:sldId id="279"/>
            <p14:sldId id="282"/>
            <p14:sldId id="280"/>
            <p14:sldId id="283"/>
            <p14:sldId id="278"/>
            <p14:sldId id="264"/>
            <p14:sldId id="273"/>
            <p14:sldId id="276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2022-03-27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DalbyGIF-Foraldrasektionen/Docume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2022-03-27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Mötestider – Teams Söndagar KL 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84CAD313-D3F6-4074-A985-83595708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125920"/>
              </p:ext>
            </p:extLst>
          </p:nvPr>
        </p:nvGraphicFramePr>
        <p:xfrm>
          <a:off x="503695" y="1965237"/>
          <a:ext cx="11182026" cy="3896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154">
                  <a:extLst>
                    <a:ext uri="{9D8B030D-6E8A-4147-A177-3AD203B41FA5}">
                      <a16:colId xmlns:a16="http://schemas.microsoft.com/office/drawing/2014/main" val="1608995211"/>
                    </a:ext>
                  </a:extLst>
                </a:gridCol>
                <a:gridCol w="4886364">
                  <a:extLst>
                    <a:ext uri="{9D8B030D-6E8A-4147-A177-3AD203B41FA5}">
                      <a16:colId xmlns:a16="http://schemas.microsoft.com/office/drawing/2014/main" val="142121088"/>
                    </a:ext>
                  </a:extLst>
                </a:gridCol>
                <a:gridCol w="4865508">
                  <a:extLst>
                    <a:ext uri="{9D8B030D-6E8A-4147-A177-3AD203B41FA5}">
                      <a16:colId xmlns:a16="http://schemas.microsoft.com/office/drawing/2014/main" val="1784189414"/>
                    </a:ext>
                  </a:extLst>
                </a:gridCol>
              </a:tblGrid>
              <a:tr h="742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Agendafokus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DengXian" panose="020B0503020204020204" pitchFamily="2" charset="-122"/>
                          <a:cs typeface="Arial" panose="020B0604020202020204" pitchFamily="34" charset="0"/>
                        </a:rPr>
                        <a:t>Protokollansvarig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377793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Uppstart samt sätta datum för året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Ricardo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3851136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Sammanfattning av Årsmöte, Handbollsavslutning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P08/09h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73912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apr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P08f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08730709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maj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Lagpresentationer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F08/09f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66505401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Lejonmarknad Status, Handbollensdag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P09f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5281611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sep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Fotbollsavslutning Status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67931862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okt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 Julmarknad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P12h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80575768"/>
                  </a:ext>
                </a:extLst>
              </a:tr>
              <a:tr h="394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dirty="0">
                          <a:effectLst/>
                        </a:rPr>
                        <a:t>nov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DengXian" panose="020B0503020204020204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Föräldrarepresentanter för nästa år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F12/13h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3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0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Ansvarsområden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B5C54D2B-338C-6F45-BBFA-557441B31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60685"/>
              </p:ext>
            </p:extLst>
          </p:nvPr>
        </p:nvGraphicFramePr>
        <p:xfrm>
          <a:off x="348712" y="1285875"/>
          <a:ext cx="11445498" cy="4581972"/>
        </p:xfrm>
        <a:graphic>
          <a:graphicData uri="http://schemas.openxmlformats.org/drawingml/2006/table">
            <a:tbl>
              <a:tblPr/>
              <a:tblGrid>
                <a:gridCol w="2972134">
                  <a:extLst>
                    <a:ext uri="{9D8B030D-6E8A-4147-A177-3AD203B41FA5}">
                      <a16:colId xmlns:a16="http://schemas.microsoft.com/office/drawing/2014/main" val="3443590079"/>
                    </a:ext>
                  </a:extLst>
                </a:gridCol>
                <a:gridCol w="1135377">
                  <a:extLst>
                    <a:ext uri="{9D8B030D-6E8A-4147-A177-3AD203B41FA5}">
                      <a16:colId xmlns:a16="http://schemas.microsoft.com/office/drawing/2014/main" val="3388912432"/>
                    </a:ext>
                  </a:extLst>
                </a:gridCol>
                <a:gridCol w="1310799">
                  <a:extLst>
                    <a:ext uri="{9D8B030D-6E8A-4147-A177-3AD203B41FA5}">
                      <a16:colId xmlns:a16="http://schemas.microsoft.com/office/drawing/2014/main" val="364117165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702578392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120479428"/>
                    </a:ext>
                  </a:extLst>
                </a:gridCol>
                <a:gridCol w="1116644">
                  <a:extLst>
                    <a:ext uri="{9D8B030D-6E8A-4147-A177-3AD203B41FA5}">
                      <a16:colId xmlns:a16="http://schemas.microsoft.com/office/drawing/2014/main" val="3947874315"/>
                    </a:ext>
                  </a:extLst>
                </a:gridCol>
                <a:gridCol w="2677256">
                  <a:extLst>
                    <a:ext uri="{9D8B030D-6E8A-4147-A177-3AD203B41FA5}">
                      <a16:colId xmlns:a16="http://schemas.microsoft.com/office/drawing/2014/main" val="3346109105"/>
                    </a:ext>
                  </a:extLst>
                </a:gridCol>
              </a:tblGrid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Kommentarer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4192"/>
                  </a:ext>
                </a:extLst>
              </a:tr>
              <a:tr h="3312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Rutiner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- Dec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Ansvarar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lägga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beställningar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"Lager"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546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Lejonmarknad koordinering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P17f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75285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Utdelning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av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lagpresentationer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F10/11f, 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F12/13f, 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F14/15f, 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750938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Julmarknad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Planering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60778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F-Kiosk: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Hämtning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Uppackning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&amp; "</a:t>
                      </a:r>
                      <a:r>
                        <a:rPr lang="en-US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Vaktmästare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kris 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kassaskåpet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på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84230"/>
                  </a:ext>
                </a:extLst>
              </a:tr>
              <a:tr h="4069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A-lag Kiosk, Bollkalle ansvar &amp; biljettförsäljning*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- Dec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134972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Fotbollensdag (6:e Juni)*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6:e Juni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P14f, F14/15f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P15f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2212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Fotbollsavslutning*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P11f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20943"/>
                  </a:ext>
                </a:extLst>
              </a:tr>
              <a:tr h="48257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H-Kiosk: Hämtning, Uppackning &amp; "Vaktmästare"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- 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P16h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till H-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meddela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inköp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 "kris"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hämta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från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F-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Kiosken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9719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Handbollensdag (Datum TBD)*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F12/13h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P14/15h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37281"/>
                  </a:ext>
                </a:extLst>
              </a:tr>
              <a:tr h="25559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Handbollsavslutning*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P11h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11" marR="5911" marT="5911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68654"/>
                  </a:ext>
                </a:extLst>
              </a:tr>
            </a:tbl>
          </a:graphicData>
        </a:graphic>
      </p:graphicFrame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355BB183-BEDF-5A42-BE22-B914D9A6A842}"/>
              </a:ext>
            </a:extLst>
          </p:cNvPr>
          <p:cNvSpPr txBox="1">
            <a:spLocks/>
          </p:cNvSpPr>
          <p:nvPr/>
        </p:nvSpPr>
        <p:spPr>
          <a:xfrm>
            <a:off x="1333648" y="5808185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*</a:t>
            </a:r>
            <a:r>
              <a:rPr lang="en-US" sz="1600" dirty="0" err="1"/>
              <a:t>Pengar</a:t>
            </a:r>
            <a:r>
              <a:rPr lang="en-US" sz="1600" dirty="0"/>
              <a:t> </a:t>
            </a:r>
            <a:r>
              <a:rPr lang="en-US" sz="1600" dirty="0" err="1"/>
              <a:t>går</a:t>
            </a:r>
            <a:r>
              <a:rPr lang="en-US" sz="1600" dirty="0"/>
              <a:t> </a:t>
            </a:r>
            <a:r>
              <a:rPr lang="en-US" sz="1600" dirty="0" err="1"/>
              <a:t>direkt</a:t>
            </a:r>
            <a:r>
              <a:rPr lang="en-US" sz="1600" dirty="0"/>
              <a:t> till </a:t>
            </a:r>
            <a:r>
              <a:rPr lang="en-US" sz="1600" dirty="0" err="1"/>
              <a:t>lagkassan</a:t>
            </a:r>
            <a:r>
              <a:rPr lang="en-US" sz="1600" dirty="0"/>
              <a:t>, </a:t>
            </a:r>
            <a:r>
              <a:rPr lang="en-US" sz="1600" dirty="0" err="1"/>
              <a:t>ej</a:t>
            </a:r>
            <a:r>
              <a:rPr lang="en-US" sz="1600" dirty="0"/>
              <a:t> till </a:t>
            </a:r>
            <a:r>
              <a:rPr lang="en-US" sz="1600" dirty="0" err="1"/>
              <a:t>klubbkassan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963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824E9-57B6-8043-B5CC-3FDDD42C5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Lagintäkter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35D1C40-5674-7D4D-98AB-3E58C306A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17859"/>
              </p:ext>
            </p:extLst>
          </p:nvPr>
        </p:nvGraphicFramePr>
        <p:xfrm>
          <a:off x="500849" y="2042046"/>
          <a:ext cx="11173287" cy="3239400"/>
        </p:xfrm>
        <a:graphic>
          <a:graphicData uri="http://schemas.openxmlformats.org/drawingml/2006/table">
            <a:tbl>
              <a:tblPr/>
              <a:tblGrid>
                <a:gridCol w="5428472">
                  <a:extLst>
                    <a:ext uri="{9D8B030D-6E8A-4147-A177-3AD203B41FA5}">
                      <a16:colId xmlns:a16="http://schemas.microsoft.com/office/drawing/2014/main" val="2915086332"/>
                    </a:ext>
                  </a:extLst>
                </a:gridCol>
                <a:gridCol w="1822144">
                  <a:extLst>
                    <a:ext uri="{9D8B030D-6E8A-4147-A177-3AD203B41FA5}">
                      <a16:colId xmlns:a16="http://schemas.microsoft.com/office/drawing/2014/main" val="1950596472"/>
                    </a:ext>
                  </a:extLst>
                </a:gridCol>
                <a:gridCol w="1898067">
                  <a:extLst>
                    <a:ext uri="{9D8B030D-6E8A-4147-A177-3AD203B41FA5}">
                      <a16:colId xmlns:a16="http://schemas.microsoft.com/office/drawing/2014/main" val="92973623"/>
                    </a:ext>
                  </a:extLst>
                </a:gridCol>
                <a:gridCol w="2024604">
                  <a:extLst>
                    <a:ext uri="{9D8B030D-6E8A-4147-A177-3AD203B41FA5}">
                      <a16:colId xmlns:a16="http://schemas.microsoft.com/office/drawing/2014/main" val="1288600118"/>
                    </a:ext>
                  </a:extLst>
                </a:gridCol>
              </a:tblGrid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Kostnad för Klubben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Utökade intäkter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Lag (2022)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88205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Årlig klubbstöd till varje lag (5000 SEK per lag)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671579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Utdelning lagpresentationer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F08/09f, P11h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9441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A-lag Kiosk, Bollkalle ansvar &amp; biljettförsäljning*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P09f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866316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P12f, F12/13f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989797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Handbollensdag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236873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Fotbollsavslutning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501012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Handbollsavslutning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P08/09h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77554"/>
                  </a:ext>
                </a:extLst>
              </a:tr>
              <a:tr h="336345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Summa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845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66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212466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544543-D08E-7F4E-B67F-43CB0B0B8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Protokoll Ansvariga idag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59FFD4-FC3F-3B4F-8584-A7E1AE45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P08/09 Handboll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Länkar till föregående protokoll: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https://www.laget.se/DalbyGIF-Foraldrasektionen/Document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2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Sammanfattning av årsmötet</a:t>
            </a:r>
          </a:p>
          <a:p>
            <a:pPr lvl="0"/>
            <a:r>
              <a:rPr lang="sv-SE" dirty="0"/>
              <a:t>Handbollsavslutning</a:t>
            </a:r>
          </a:p>
          <a:p>
            <a:pPr lvl="0"/>
            <a:r>
              <a:rPr lang="sv-SE" dirty="0"/>
              <a:t>Mötestider under året</a:t>
            </a:r>
          </a:p>
          <a:p>
            <a:pPr lvl="0"/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C8088-55E7-A447-8C69-4B4F315E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Årsmötet - 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BFCC7F-B656-1545-B27D-1A5EE4C83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Viktigaste punkterna:</a:t>
            </a:r>
          </a:p>
          <a:p>
            <a:r>
              <a:rPr lang="sv-SE" dirty="0"/>
              <a:t>Balans- och Resultat räkning (2021)</a:t>
            </a:r>
          </a:p>
          <a:p>
            <a:r>
              <a:rPr lang="sv-SE" dirty="0"/>
              <a:t>Fastställande av medlemsavgifter för 2022</a:t>
            </a:r>
          </a:p>
          <a:p>
            <a:r>
              <a:rPr lang="sv-SE" dirty="0"/>
              <a:t>Budget kommande året (2022)</a:t>
            </a:r>
          </a:p>
          <a:p>
            <a:r>
              <a:rPr lang="sv-SE" dirty="0"/>
              <a:t>Val av styrelse</a:t>
            </a:r>
          </a:p>
        </p:txBody>
      </p:sp>
    </p:spTree>
    <p:extLst>
      <p:ext uri="{BB962C8B-B14F-4D97-AF65-F5344CB8AC3E}">
        <p14:creationId xmlns:p14="http://schemas.microsoft.com/office/powerpoint/2010/main" val="189171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68D9E-79CF-9349-B315-01BC87F7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Balans- och Resultat räkning för 2021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EF916A1D-AB8D-5340-806F-E64A42638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76035"/>
              </p:ext>
            </p:extLst>
          </p:nvPr>
        </p:nvGraphicFramePr>
        <p:xfrm>
          <a:off x="993913" y="1922301"/>
          <a:ext cx="8020878" cy="173736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010439">
                  <a:extLst>
                    <a:ext uri="{9D8B030D-6E8A-4147-A177-3AD203B41FA5}">
                      <a16:colId xmlns:a16="http://schemas.microsoft.com/office/drawing/2014/main" val="1724102726"/>
                    </a:ext>
                  </a:extLst>
                </a:gridCol>
                <a:gridCol w="4010439">
                  <a:extLst>
                    <a:ext uri="{9D8B030D-6E8A-4147-A177-3AD203B41FA5}">
                      <a16:colId xmlns:a16="http://schemas.microsoft.com/office/drawing/2014/main" val="2534156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3200" dirty="0"/>
                        <a:t>Summa Intäkter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3200" dirty="0"/>
                        <a:t>1 512 744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52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3200" dirty="0"/>
                        <a:t>Summa kostnader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3200" dirty="0"/>
                        <a:t>1 475 601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27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3200" dirty="0"/>
                        <a:t>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3200" dirty="0"/>
                        <a:t>37 143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457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9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C0B0-3E33-CE41-9382-FB72657D3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Fastställande av medlemsavgifter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CC0B9830-A000-4C4B-980A-0197B0865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15117"/>
              </p:ext>
            </p:extLst>
          </p:nvPr>
        </p:nvGraphicFramePr>
        <p:xfrm>
          <a:off x="948634" y="2265152"/>
          <a:ext cx="4329044" cy="420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522">
                  <a:extLst>
                    <a:ext uri="{9D8B030D-6E8A-4147-A177-3AD203B41FA5}">
                      <a16:colId xmlns:a16="http://schemas.microsoft.com/office/drawing/2014/main" val="502279198"/>
                    </a:ext>
                  </a:extLst>
                </a:gridCol>
                <a:gridCol w="2164522">
                  <a:extLst>
                    <a:ext uri="{9D8B030D-6E8A-4147-A177-3AD203B41FA5}">
                      <a16:colId xmlns:a16="http://schemas.microsoft.com/office/drawing/2014/main" val="3692764151"/>
                    </a:ext>
                  </a:extLst>
                </a:gridCol>
              </a:tblGrid>
              <a:tr h="700893">
                <a:tc gridSpan="2">
                  <a:txBody>
                    <a:bodyPr/>
                    <a:lstStyle/>
                    <a:p>
                      <a:r>
                        <a:rPr lang="sv-SE" sz="3200" dirty="0"/>
                        <a:t>Träningsavgift - Fotboll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876600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5-8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600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63100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9-13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800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38882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14-19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1 100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35473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20-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1 400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799359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Oldboys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1 000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98737"/>
                  </a:ext>
                </a:extLst>
              </a:tr>
            </a:tbl>
          </a:graphicData>
        </a:graphic>
      </p:graphicFrame>
      <p:graphicFrame>
        <p:nvGraphicFramePr>
          <p:cNvPr id="10" name="Tabell 5">
            <a:extLst>
              <a:ext uri="{FF2B5EF4-FFF2-40B4-BE49-F238E27FC236}">
                <a16:creationId xmlns:a16="http://schemas.microsoft.com/office/drawing/2014/main" id="{C7EA48DC-A049-C841-9ADC-8DBD9C8DC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084690"/>
              </p:ext>
            </p:extLst>
          </p:nvPr>
        </p:nvGraphicFramePr>
        <p:xfrm>
          <a:off x="6001026" y="2265152"/>
          <a:ext cx="4673600" cy="2836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502279198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3692764151"/>
                    </a:ext>
                  </a:extLst>
                </a:gridCol>
              </a:tblGrid>
              <a:tr h="733979">
                <a:tc gridSpan="2">
                  <a:txBody>
                    <a:bodyPr/>
                    <a:lstStyle/>
                    <a:p>
                      <a:r>
                        <a:rPr lang="sv-SE" sz="3200" dirty="0"/>
                        <a:t>Träningsavgift - Handboll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876600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5-8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450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163100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9-13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800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38882"/>
                  </a:ext>
                </a:extLst>
              </a:tr>
              <a:tr h="700893">
                <a:tc>
                  <a:txBody>
                    <a:bodyPr/>
                    <a:lstStyle/>
                    <a:p>
                      <a:r>
                        <a:rPr lang="sv-SE" sz="2400" dirty="0"/>
                        <a:t>14-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400" dirty="0"/>
                        <a:t>1 200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835473"/>
                  </a:ext>
                </a:extLst>
              </a:tr>
            </a:tbl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413B0C4D-06D7-A548-AAE7-49433DC7E6D5}"/>
              </a:ext>
            </a:extLst>
          </p:cNvPr>
          <p:cNvSpPr txBox="1"/>
          <p:nvPr/>
        </p:nvSpPr>
        <p:spPr>
          <a:xfrm>
            <a:off x="948634" y="1625186"/>
            <a:ext cx="9725992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Dalby GIF Medlemsavgift: 300 kr</a:t>
            </a:r>
          </a:p>
        </p:txBody>
      </p:sp>
    </p:spTree>
    <p:extLst>
      <p:ext uri="{BB962C8B-B14F-4D97-AF65-F5344CB8AC3E}">
        <p14:creationId xmlns:p14="http://schemas.microsoft.com/office/powerpoint/2010/main" val="268440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1CDD7830-9AFA-9848-9AC8-84776E2AB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005207"/>
              </p:ext>
            </p:extLst>
          </p:nvPr>
        </p:nvGraphicFramePr>
        <p:xfrm>
          <a:off x="838200" y="1690688"/>
          <a:ext cx="5219699" cy="414404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352128">
                  <a:extLst>
                    <a:ext uri="{9D8B030D-6E8A-4147-A177-3AD203B41FA5}">
                      <a16:colId xmlns:a16="http://schemas.microsoft.com/office/drawing/2014/main" val="3083849217"/>
                    </a:ext>
                  </a:extLst>
                </a:gridCol>
                <a:gridCol w="1867571">
                  <a:extLst>
                    <a:ext uri="{9D8B030D-6E8A-4147-A177-3AD203B41FA5}">
                      <a16:colId xmlns:a16="http://schemas.microsoft.com/office/drawing/2014/main" val="3249506395"/>
                    </a:ext>
                  </a:extLst>
                </a:gridCol>
              </a:tblGrid>
              <a:tr h="433087">
                <a:tc>
                  <a:txBody>
                    <a:bodyPr/>
                    <a:lstStyle/>
                    <a:p>
                      <a:pPr algn="l" fontAlgn="b"/>
                      <a:r>
                        <a:rPr lang="sv-SE" sz="2500" u="none" strike="noStrike" dirty="0">
                          <a:effectLst/>
                        </a:rPr>
                        <a:t>Intäkter</a:t>
                      </a:r>
                      <a:endParaRPr lang="sv-SE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9841066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Förening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840 200,00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8433978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Fotboll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564 500,00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8854591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Biljettförsäljning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 dirty="0">
                          <a:effectLst/>
                        </a:rPr>
                        <a:t>27 000,00 kr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433572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A-lag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25524773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Ungdomslag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442 500,00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0065331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Sommarskola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95 000,00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85035760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Handboll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226 000,00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93406724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Biljettförsäljning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9388277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A-lag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2073496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Ungdomslag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226 000,00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225022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Föräldrasektionen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64 000,00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33170018"/>
                  </a:ext>
                </a:extLst>
              </a:tr>
              <a:tr h="34816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</a:rPr>
                        <a:t>Summa Intäkter</a:t>
                      </a:r>
                      <a:endParaRPr lang="sv-S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 dirty="0">
                          <a:effectLst/>
                        </a:rPr>
                        <a:t>1 694 700,00 kr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0119448"/>
                  </a:ext>
                </a:extLst>
              </a:tr>
            </a:tbl>
          </a:graphicData>
        </a:graphic>
      </p:graphicFrame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D67237A1-432F-A749-BBE7-4F46D04AB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419987"/>
              </p:ext>
            </p:extLst>
          </p:nvPr>
        </p:nvGraphicFramePr>
        <p:xfrm>
          <a:off x="6380988" y="1690688"/>
          <a:ext cx="5219699" cy="444975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352128">
                  <a:extLst>
                    <a:ext uri="{9D8B030D-6E8A-4147-A177-3AD203B41FA5}">
                      <a16:colId xmlns:a16="http://schemas.microsoft.com/office/drawing/2014/main" val="3730627417"/>
                    </a:ext>
                  </a:extLst>
                </a:gridCol>
                <a:gridCol w="1867571">
                  <a:extLst>
                    <a:ext uri="{9D8B030D-6E8A-4147-A177-3AD203B41FA5}">
                      <a16:colId xmlns:a16="http://schemas.microsoft.com/office/drawing/2014/main" val="1762567929"/>
                    </a:ext>
                  </a:extLst>
                </a:gridCol>
              </a:tblGrid>
              <a:tr h="433087">
                <a:tc>
                  <a:txBody>
                    <a:bodyPr/>
                    <a:lstStyle/>
                    <a:p>
                      <a:pPr algn="l" fontAlgn="b"/>
                      <a:r>
                        <a:rPr lang="sv-SE" sz="2500" u="none" strike="noStrike" dirty="0">
                          <a:effectLst/>
                        </a:rPr>
                        <a:t>Kostnader</a:t>
                      </a:r>
                      <a:endParaRPr lang="sv-SE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6379136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Föreningskostnader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59 217,00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66179463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Lokaler &amp; Personal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511 979,00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9705564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Fotboll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839 115,50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0339371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Gemensamma kostnader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279 076,00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5025044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 dirty="0">
                          <a:effectLst/>
                        </a:rPr>
                        <a:t>A-lag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155 638,00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3884956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Ungdomslag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376 401,50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957961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Sommarskola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28 000,00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88275842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Handboll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123 430,00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570871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Gemensamma kostnader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41 300,00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00668886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A-lag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5851385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Ungdomslag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8835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82 130,00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2358030"/>
                  </a:ext>
                </a:extLst>
              </a:tr>
              <a:tr h="305708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u="none" strike="noStrike">
                          <a:effectLst/>
                        </a:rPr>
                        <a:t>Föräldrasektionen</a:t>
                      </a:r>
                      <a:endParaRPr lang="sv-SE" sz="1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9418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>
                          <a:effectLst/>
                        </a:rPr>
                        <a:t>46 000,00 kr</a:t>
                      </a:r>
                      <a:endParaRPr lang="sv-SE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8659712"/>
                  </a:ext>
                </a:extLst>
              </a:tr>
              <a:tr h="348168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effectLst/>
                        </a:rPr>
                        <a:t>Summa Kostnader</a:t>
                      </a:r>
                      <a:endParaRPr lang="sv-S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u="none" strike="noStrike" dirty="0">
                          <a:effectLst/>
                        </a:rPr>
                        <a:t>1 579 741,50 kr</a:t>
                      </a: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3335240"/>
                  </a:ext>
                </a:extLst>
              </a:tr>
            </a:tbl>
          </a:graphicData>
        </a:graphic>
      </p:graphicFrame>
      <p:sp>
        <p:nvSpPr>
          <p:cNvPr id="2" name="Rubrik 1">
            <a:extLst>
              <a:ext uri="{FF2B5EF4-FFF2-40B4-BE49-F238E27FC236}">
                <a16:creationId xmlns:a16="http://schemas.microsoft.com/office/drawing/2014/main" id="{97376D74-2FF2-0442-8AEB-5515241D7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Budget 2022 -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Beräknad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Resultat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115 000 SEK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218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F02A17-88C7-534D-B0FB-D7F6C060E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Val av styrelse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3F4A53-EF66-5049-80F5-C00D1BF03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Margaretha Pettersson – Ordförande Dalby GIF</a:t>
            </a:r>
          </a:p>
          <a:p>
            <a:r>
              <a:rPr lang="sv-SE" dirty="0"/>
              <a:t>Rickard Klang – Vice ordförande</a:t>
            </a:r>
          </a:p>
          <a:p>
            <a:r>
              <a:rPr lang="sv-SE" dirty="0"/>
              <a:t>Liselott Amundsson – Kassör</a:t>
            </a:r>
          </a:p>
          <a:p>
            <a:r>
              <a:rPr lang="sv-SE" dirty="0"/>
              <a:t>Ledamot: Linda Törnqvist (Handboll ungdomssektion), Jesper Trägårdh (Fotboll ungdomssektion), Martin Weberg, Ricardo Durón (föräldrasektion), Jesper Nylén (Herrsektion)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Tyvärr har Dalby GIF pausat Damsektionen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9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CC0078-F214-DD4A-91FD-FDAA1B9D9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Handbollsavslutning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80BB6-3BF1-054F-A621-A96E0034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468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626</Words>
  <Application>Microsoft Macintosh PowerPoint</Application>
  <PresentationFormat>Bredbild</PresentationFormat>
  <Paragraphs>249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Föräldrasektionsmöte</vt:lpstr>
      <vt:lpstr>Protokoll Ansvariga idag</vt:lpstr>
      <vt:lpstr>Agenda</vt:lpstr>
      <vt:lpstr>Sammanfattning av Årsmötet - Agenda</vt:lpstr>
      <vt:lpstr>Balans- och Resultat räkning för 2021 </vt:lpstr>
      <vt:lpstr>Fastställande av medlemsavgifter</vt:lpstr>
      <vt:lpstr>Budget 2022 - Beräknad Resultat: 115 000 SEK</vt:lpstr>
      <vt:lpstr>Val av styrelse</vt:lpstr>
      <vt:lpstr>Handbollsavslutning</vt:lpstr>
      <vt:lpstr>Mötestider – Teams Söndagar KL 19</vt:lpstr>
      <vt:lpstr>Ansvarsområden</vt:lpstr>
      <vt:lpstr>Lagintäkter</vt:lpstr>
      <vt:lpstr>AOB?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65</cp:revision>
  <dcterms:created xsi:type="dcterms:W3CDTF">2019-03-10T15:20:49Z</dcterms:created>
  <dcterms:modified xsi:type="dcterms:W3CDTF">2022-03-27T16:51:10Z</dcterms:modified>
</cp:coreProperties>
</file>