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75" r:id="rId5"/>
    <p:sldId id="281" r:id="rId6"/>
    <p:sldId id="278" r:id="rId7"/>
    <p:sldId id="279" r:id="rId8"/>
    <p:sldId id="277" r:id="rId9"/>
    <p:sldId id="280" r:id="rId10"/>
    <p:sldId id="274" r:id="rId11"/>
    <p:sldId id="270"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5" autoAdjust="0"/>
    <p:restoredTop sz="94660"/>
  </p:normalViewPr>
  <p:slideViewPr>
    <p:cSldViewPr snapToGrid="0">
      <p:cViewPr varScale="1">
        <p:scale>
          <a:sx n="227" d="100"/>
          <a:sy n="227" d="100"/>
        </p:scale>
        <p:origin x="38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2021-11-21</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2021-11-21</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icardo.e.duron@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p:txBody>
          <a:bodyPr/>
          <a:lstStyle/>
          <a:p>
            <a:r>
              <a:rPr lang="sv-SE" dirty="0"/>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p:txBody>
          <a:bodyPr/>
          <a:lstStyle/>
          <a:p>
            <a:r>
              <a:rPr lang="sv-SE" dirty="0"/>
              <a:t>2021-11-21</a:t>
            </a:r>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2021 Mötestider – via Teams, KL 19</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extLst>
              <p:ext uri="{D42A27DB-BD31-4B8C-83A1-F6EECF244321}">
                <p14:modId xmlns:p14="http://schemas.microsoft.com/office/powerpoint/2010/main" val="4293973831"/>
              </p:ext>
            </p:extLst>
          </p:nvPr>
        </p:nvGraphicFramePr>
        <p:xfrm>
          <a:off x="838200" y="1426695"/>
          <a:ext cx="10515600" cy="1373263"/>
        </p:xfrm>
        <a:graphic>
          <a:graphicData uri="http://schemas.openxmlformats.org/drawingml/2006/table">
            <a:tbl>
              <a:tblPr firstRow="1" firstCol="1" bandRow="1">
                <a:tableStyleId>{5C22544A-7EE6-4342-B048-85BDC9FD1C3A}</a:tableStyleId>
              </a:tblPr>
              <a:tblGrid>
                <a:gridCol w="1344920">
                  <a:extLst>
                    <a:ext uri="{9D8B030D-6E8A-4147-A177-3AD203B41FA5}">
                      <a16:colId xmlns:a16="http://schemas.microsoft.com/office/drawing/2014/main" val="1608995211"/>
                    </a:ext>
                  </a:extLst>
                </a:gridCol>
                <a:gridCol w="4595146">
                  <a:extLst>
                    <a:ext uri="{9D8B030D-6E8A-4147-A177-3AD203B41FA5}">
                      <a16:colId xmlns:a16="http://schemas.microsoft.com/office/drawing/2014/main" val="142121088"/>
                    </a:ext>
                  </a:extLst>
                </a:gridCol>
                <a:gridCol w="4575534">
                  <a:extLst>
                    <a:ext uri="{9D8B030D-6E8A-4147-A177-3AD203B41FA5}">
                      <a16:colId xmlns:a16="http://schemas.microsoft.com/office/drawing/2014/main" val="1784189414"/>
                    </a:ext>
                  </a:extLst>
                </a:gridCol>
              </a:tblGrid>
              <a:tr h="742484">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tc>
                  <a:txBody>
                    <a:bodyPr/>
                    <a:lstStyle/>
                    <a:p>
                      <a:pPr>
                        <a:spcAft>
                          <a:spcPts val="0"/>
                        </a:spcAft>
                      </a:pPr>
                      <a:r>
                        <a:rPr lang="sv-SE" sz="2000" dirty="0">
                          <a:effectLst/>
                          <a:latin typeface="Calibri" panose="020F0502020204030204" pitchFamily="34" charset="0"/>
                          <a:ea typeface="DengXian" panose="020B0503020204020204" pitchFamily="2" charset="-122"/>
                          <a:cs typeface="Arial" panose="020B0604020202020204" pitchFamily="34" charset="0"/>
                        </a:rPr>
                        <a:t>Protokollansvarig och Påminnelseutskick</a:t>
                      </a:r>
                    </a:p>
                  </a:txBody>
                  <a:tcPr marL="44450" marR="44450" marT="0" marB="0" anchor="ctr"/>
                </a:tc>
                <a:extLst>
                  <a:ext uri="{0D108BD9-81ED-4DB2-BD59-A6C34878D82A}">
                    <a16:rowId xmlns:a16="http://schemas.microsoft.com/office/drawing/2014/main" val="4223777931"/>
                  </a:ext>
                </a:extLst>
              </a:tr>
              <a:tr h="630779">
                <a:tc>
                  <a:txBody>
                    <a:bodyPr/>
                    <a:lstStyle/>
                    <a:p>
                      <a:pPr>
                        <a:spcAft>
                          <a:spcPts val="0"/>
                        </a:spcAft>
                      </a:pPr>
                      <a:r>
                        <a:rPr lang="sv-SE" sz="1400" dirty="0">
                          <a:effectLst/>
                          <a:latin typeface="Calibri" panose="020F0502020204030204" pitchFamily="34" charset="0"/>
                          <a:ea typeface="DengXian" panose="020B0503020204020204" pitchFamily="2" charset="-122"/>
                          <a:cs typeface="Arial" panose="020B0604020202020204" pitchFamily="34" charset="0"/>
                        </a:rPr>
                        <a:t>2022-03-06</a:t>
                      </a:r>
                      <a:endParaRPr lang="sv-SE" sz="20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Gemensam uppstart Fotboll &amp; Handboll 2022</a:t>
                      </a:r>
                    </a:p>
                    <a:p>
                      <a:pPr>
                        <a:spcAft>
                          <a:spcPts val="0"/>
                        </a:spcAft>
                      </a:pPr>
                      <a:r>
                        <a:rPr lang="sv-SE" sz="1400" kern="1200" dirty="0">
                          <a:solidFill>
                            <a:schemeClr val="dk1"/>
                          </a:solidFill>
                          <a:effectLst/>
                          <a:latin typeface="+mn-lt"/>
                          <a:ea typeface="+mn-ea"/>
                          <a:cs typeface="+mn-cs"/>
                        </a:rPr>
                        <a:t>Sätta datum 2022</a:t>
                      </a:r>
                    </a:p>
                  </a:txBody>
                  <a:tcPr marL="44450" marR="44450" marT="0" marB="0" anchor="ctr"/>
                </a:tc>
                <a:tc>
                  <a:txBody>
                    <a:bodyPr/>
                    <a:lstStyle/>
                    <a:p>
                      <a:pPr>
                        <a:spcAft>
                          <a:spcPts val="0"/>
                        </a:spcAft>
                      </a:pPr>
                      <a:r>
                        <a:rPr lang="sv-SE" sz="1400" kern="1200" dirty="0">
                          <a:solidFill>
                            <a:schemeClr val="dk1"/>
                          </a:solidFill>
                          <a:effectLst/>
                          <a:latin typeface="+mn-lt"/>
                          <a:ea typeface="+mn-ea"/>
                          <a:cs typeface="+mn-cs"/>
                        </a:rPr>
                        <a:t>Ricardo</a:t>
                      </a:r>
                    </a:p>
                  </a:txBody>
                  <a:tcPr marL="44450" marR="44450" marT="0" marB="0" anchor="ctr"/>
                </a:tc>
                <a:extLst>
                  <a:ext uri="{0D108BD9-81ED-4DB2-BD59-A6C34878D82A}">
                    <a16:rowId xmlns:a16="http://schemas.microsoft.com/office/drawing/2014/main" val="4143014517"/>
                  </a:ext>
                </a:extLst>
              </a:tr>
            </a:tbl>
          </a:graphicData>
        </a:graphic>
      </p:graphicFrame>
    </p:spTree>
    <p:extLst>
      <p:ext uri="{BB962C8B-B14F-4D97-AF65-F5344CB8AC3E}">
        <p14:creationId xmlns:p14="http://schemas.microsoft.com/office/powerpoint/2010/main" val="221381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AOB?</a:t>
            </a:r>
          </a:p>
        </p:txBody>
      </p:sp>
    </p:spTree>
    <p:extLst>
      <p:ext uri="{BB962C8B-B14F-4D97-AF65-F5344CB8AC3E}">
        <p14:creationId xmlns:p14="http://schemas.microsoft.com/office/powerpoint/2010/main" val="212466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BE01E4-6DD8-004F-88A0-8E29BBDE303E}"/>
              </a:ext>
            </a:extLst>
          </p:cNvPr>
          <p:cNvSpPr>
            <a:spLocks noGrp="1"/>
          </p:cNvSpPr>
          <p:nvPr>
            <p:ph type="title"/>
          </p:nvPr>
        </p:nvSpPr>
        <p:spPr/>
        <p:txBody>
          <a:bodyPr/>
          <a:lstStyle/>
          <a:p>
            <a:r>
              <a:rPr lang="sv-SE" dirty="0"/>
              <a:t>Mötesprotokoll</a:t>
            </a:r>
          </a:p>
        </p:txBody>
      </p:sp>
      <p:sp>
        <p:nvSpPr>
          <p:cNvPr id="3" name="Platshållare för innehåll 2">
            <a:extLst>
              <a:ext uri="{FF2B5EF4-FFF2-40B4-BE49-F238E27FC236}">
                <a16:creationId xmlns:a16="http://schemas.microsoft.com/office/drawing/2014/main" id="{2E953A91-4BBA-6C47-88B4-DB97757F79F7}"/>
              </a:ext>
            </a:extLst>
          </p:cNvPr>
          <p:cNvSpPr>
            <a:spLocks noGrp="1"/>
          </p:cNvSpPr>
          <p:nvPr>
            <p:ph idx="1"/>
          </p:nvPr>
        </p:nvSpPr>
        <p:spPr/>
        <p:txBody>
          <a:bodyPr/>
          <a:lstStyle/>
          <a:p>
            <a:r>
              <a:rPr lang="sv-SE" dirty="0"/>
              <a:t>Mötesprotokoll skrivs idag av P09</a:t>
            </a:r>
          </a:p>
        </p:txBody>
      </p:sp>
    </p:spTree>
    <p:extLst>
      <p:ext uri="{BB962C8B-B14F-4D97-AF65-F5344CB8AC3E}">
        <p14:creationId xmlns:p14="http://schemas.microsoft.com/office/powerpoint/2010/main" val="327823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7B337-B9F3-4C02-B7EF-B27619F42CB5}"/>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44ECCCF7-E39B-443B-9822-602B228A6239}"/>
              </a:ext>
            </a:extLst>
          </p:cNvPr>
          <p:cNvSpPr>
            <a:spLocks noGrp="1"/>
          </p:cNvSpPr>
          <p:nvPr>
            <p:ph idx="1"/>
          </p:nvPr>
        </p:nvSpPr>
        <p:spPr/>
        <p:txBody>
          <a:bodyPr/>
          <a:lstStyle/>
          <a:p>
            <a:r>
              <a:rPr lang="sv-SE" dirty="0"/>
              <a:t>Allmän information</a:t>
            </a:r>
          </a:p>
          <a:p>
            <a:r>
              <a:rPr lang="sv-SE" dirty="0"/>
              <a:t>Ansvarsområden 2022 &amp; Inkomster till Lagkassan</a:t>
            </a:r>
          </a:p>
          <a:p>
            <a:r>
              <a:rPr lang="sv-SE" dirty="0"/>
              <a:t>Status Julmarknad</a:t>
            </a:r>
          </a:p>
          <a:p>
            <a:r>
              <a:rPr lang="sv-SE" dirty="0"/>
              <a:t>Föräldrarepresentanter 2022</a:t>
            </a:r>
          </a:p>
          <a:p>
            <a:pPr lvl="0"/>
            <a:r>
              <a:rPr lang="sv-SE" dirty="0"/>
              <a:t>AOB</a:t>
            </a:r>
          </a:p>
        </p:txBody>
      </p:sp>
    </p:spTree>
    <p:extLst>
      <p:ext uri="{BB962C8B-B14F-4D97-AF65-F5344CB8AC3E}">
        <p14:creationId xmlns:p14="http://schemas.microsoft.com/office/powerpoint/2010/main" val="252569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p:txBody>
          <a:bodyPr/>
          <a:lstStyle/>
          <a:p>
            <a:r>
              <a:rPr lang="sv-SE" dirty="0"/>
              <a:t>Generell information</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p:txBody>
          <a:bodyPr>
            <a:normAutofit fontScale="85000" lnSpcReduction="20000"/>
          </a:bodyPr>
          <a:lstStyle/>
          <a:p>
            <a:r>
              <a:rPr lang="sv-SE" dirty="0"/>
              <a:t>Från och med mars 2022 kommer vi att ha ett föräldrasektionsmöte för både fotboll och handboll</a:t>
            </a:r>
          </a:p>
          <a:p>
            <a:endParaRPr lang="sv-SE" dirty="0"/>
          </a:p>
          <a:p>
            <a:r>
              <a:rPr lang="sv-SE" dirty="0"/>
              <a:t>Med en tydlig agenda, kommer det att vara lätt för handbolls- eller fotbollsföräldrar att förstå när man ska närvara</a:t>
            </a:r>
          </a:p>
          <a:p>
            <a:endParaRPr lang="sv-SE" dirty="0"/>
          </a:p>
          <a:p>
            <a:r>
              <a:rPr lang="sv-SE" dirty="0"/>
              <a:t>Det finns ett förslag på ansvarsområden för 2022 som kommer att diskuteras vid första mötet mars 2022</a:t>
            </a:r>
          </a:p>
          <a:p>
            <a:pPr lvl="1"/>
            <a:r>
              <a:rPr lang="sv-SE" dirty="0"/>
              <a:t>Vissa ansvarsområden är punktinsatser, visa knutna till fotboll- eller handbollssäsongen och enstaka kommer att pågå hela året</a:t>
            </a:r>
          </a:p>
          <a:p>
            <a:pPr lvl="1"/>
            <a:endParaRPr lang="sv-SE" dirty="0"/>
          </a:p>
          <a:p>
            <a:r>
              <a:rPr lang="sv-SE" dirty="0"/>
              <a:t>Styrelsen har tagit fram ett förslag på hur lagen och föreningen ska jobba med budget framöver, där det kommer att bli ännu tydligare hur mycket ekonomisk stöd lagen får från klubben</a:t>
            </a:r>
          </a:p>
        </p:txBody>
      </p:sp>
    </p:spTree>
    <p:extLst>
      <p:ext uri="{BB962C8B-B14F-4D97-AF65-F5344CB8AC3E}">
        <p14:creationId xmlns:p14="http://schemas.microsoft.com/office/powerpoint/2010/main" val="108744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a:extLst>
              <a:ext uri="{FF2B5EF4-FFF2-40B4-BE49-F238E27FC236}">
                <a16:creationId xmlns:a16="http://schemas.microsoft.com/office/drawing/2014/main" id="{13F95FD3-2299-BC44-918B-5FF45116EF28}"/>
              </a:ext>
            </a:extLst>
          </p:cNvPr>
          <p:cNvGraphicFramePr>
            <a:graphicFrameLocks noGrp="1"/>
          </p:cNvGraphicFramePr>
          <p:nvPr>
            <p:extLst>
              <p:ext uri="{D42A27DB-BD31-4B8C-83A1-F6EECF244321}">
                <p14:modId xmlns:p14="http://schemas.microsoft.com/office/powerpoint/2010/main" val="2824942986"/>
              </p:ext>
            </p:extLst>
          </p:nvPr>
        </p:nvGraphicFramePr>
        <p:xfrm>
          <a:off x="397566" y="94954"/>
          <a:ext cx="11330608" cy="6668091"/>
        </p:xfrm>
        <a:graphic>
          <a:graphicData uri="http://schemas.openxmlformats.org/drawingml/2006/table">
            <a:tbl>
              <a:tblPr firstRow="1" firstCol="1" bandRow="1">
                <a:tableStyleId>{5C22544A-7EE6-4342-B048-85BDC9FD1C3A}</a:tableStyleId>
              </a:tblPr>
              <a:tblGrid>
                <a:gridCol w="1265135">
                  <a:extLst>
                    <a:ext uri="{9D8B030D-6E8A-4147-A177-3AD203B41FA5}">
                      <a16:colId xmlns:a16="http://schemas.microsoft.com/office/drawing/2014/main" val="2547051827"/>
                    </a:ext>
                  </a:extLst>
                </a:gridCol>
                <a:gridCol w="4782490">
                  <a:extLst>
                    <a:ext uri="{9D8B030D-6E8A-4147-A177-3AD203B41FA5}">
                      <a16:colId xmlns:a16="http://schemas.microsoft.com/office/drawing/2014/main" val="3304176845"/>
                    </a:ext>
                  </a:extLst>
                </a:gridCol>
                <a:gridCol w="5282983">
                  <a:extLst>
                    <a:ext uri="{9D8B030D-6E8A-4147-A177-3AD203B41FA5}">
                      <a16:colId xmlns:a16="http://schemas.microsoft.com/office/drawing/2014/main" val="1168356232"/>
                    </a:ext>
                  </a:extLst>
                </a:gridCol>
              </a:tblGrid>
              <a:tr h="167614">
                <a:tc>
                  <a:txBody>
                    <a:bodyPr/>
                    <a:lstStyle/>
                    <a:p>
                      <a:pPr algn="l" fontAlgn="b"/>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2800" u="none" strike="noStrike" dirty="0">
                          <a:effectLst/>
                        </a:rPr>
                        <a:t>Fotboll</a:t>
                      </a:r>
                      <a:endParaRPr lang="sv-SE" sz="2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2800" u="none" strike="noStrike">
                          <a:effectLst/>
                        </a:rPr>
                        <a:t>Handboll</a:t>
                      </a:r>
                      <a:endParaRPr lang="sv-SE" sz="2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57684347"/>
                  </a:ext>
                </a:extLst>
              </a:tr>
              <a:tr h="365331">
                <a:tc>
                  <a:txBody>
                    <a:bodyPr/>
                    <a:lstStyle/>
                    <a:p>
                      <a:pPr algn="l" fontAlgn="b"/>
                      <a:r>
                        <a:rPr lang="sv-SE" sz="2800" u="none" strike="noStrike">
                          <a:effectLst/>
                        </a:rPr>
                        <a:t>Jan</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17715517"/>
                  </a:ext>
                </a:extLst>
              </a:tr>
              <a:tr h="365331">
                <a:tc>
                  <a:txBody>
                    <a:bodyPr/>
                    <a:lstStyle/>
                    <a:p>
                      <a:pPr algn="l" fontAlgn="b"/>
                      <a:r>
                        <a:rPr lang="sv-SE" sz="2800" u="none" strike="noStrike">
                          <a:effectLst/>
                        </a:rPr>
                        <a:t>Feb</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a:effectLst/>
                        </a:rPr>
                        <a:t>Årets första FotbollFöräldrasektionsmöte</a:t>
                      </a:r>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88550032"/>
                  </a:ext>
                </a:extLst>
              </a:tr>
              <a:tr h="365331">
                <a:tc>
                  <a:txBody>
                    <a:bodyPr/>
                    <a:lstStyle/>
                    <a:p>
                      <a:pPr algn="l" fontAlgn="b"/>
                      <a:r>
                        <a:rPr lang="sv-SE" sz="2800" u="none" strike="noStrike">
                          <a:effectLst/>
                        </a:rPr>
                        <a:t>Mars</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Kiosken Öppnar</a:t>
                      </a:r>
                      <a:endParaRPr lang="sv-SE"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28368079"/>
                  </a:ext>
                </a:extLst>
              </a:tr>
              <a:tr h="365331">
                <a:tc>
                  <a:txBody>
                    <a:bodyPr/>
                    <a:lstStyle/>
                    <a:p>
                      <a:pPr algn="l" fontAlgn="b"/>
                      <a:r>
                        <a:rPr lang="sv-SE" sz="2800" u="none" strike="noStrike">
                          <a:effectLst/>
                        </a:rPr>
                        <a:t>April</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a:effectLst/>
                        </a:rPr>
                        <a:t>Fotbollssäsong Startar</a:t>
                      </a:r>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a:effectLst/>
                        </a:rPr>
                        <a:t>Sista seriematcherna o handbollsavslutning , kiosken stänger</a:t>
                      </a:r>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4990207"/>
                  </a:ext>
                </a:extLst>
              </a:tr>
              <a:tr h="365331">
                <a:tc>
                  <a:txBody>
                    <a:bodyPr/>
                    <a:lstStyle/>
                    <a:p>
                      <a:pPr algn="l" fontAlgn="b"/>
                      <a:r>
                        <a:rPr lang="sv-SE" sz="2800" u="none" strike="noStrike">
                          <a:effectLst/>
                        </a:rPr>
                        <a:t>Maj</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51413089"/>
                  </a:ext>
                </a:extLst>
              </a:tr>
              <a:tr h="365331">
                <a:tc>
                  <a:txBody>
                    <a:bodyPr/>
                    <a:lstStyle/>
                    <a:p>
                      <a:pPr algn="l" fontAlgn="b"/>
                      <a:r>
                        <a:rPr lang="sv-SE" sz="2800" u="none" strike="noStrike">
                          <a:effectLst/>
                        </a:rPr>
                        <a:t>Jun</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a:effectLst/>
                        </a:rPr>
                        <a:t>Fotbollensdag</a:t>
                      </a:r>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45040435"/>
                  </a:ext>
                </a:extLst>
              </a:tr>
              <a:tr h="365331">
                <a:tc>
                  <a:txBody>
                    <a:bodyPr/>
                    <a:lstStyle/>
                    <a:p>
                      <a:pPr algn="l" fontAlgn="b"/>
                      <a:r>
                        <a:rPr lang="sv-SE" sz="2800" u="none" strike="noStrike">
                          <a:effectLst/>
                        </a:rPr>
                        <a:t>Jul</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95484695"/>
                  </a:ext>
                </a:extLst>
              </a:tr>
              <a:tr h="574092">
                <a:tc>
                  <a:txBody>
                    <a:bodyPr/>
                    <a:lstStyle/>
                    <a:p>
                      <a:pPr algn="l" fontAlgn="b"/>
                      <a:r>
                        <a:rPr lang="sv-SE" sz="2800" u="none" strike="noStrike">
                          <a:effectLst/>
                        </a:rPr>
                        <a:t>Aug</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Lejonmarknadskoordinering</a:t>
                      </a:r>
                      <a:br>
                        <a:rPr lang="sv-SE" sz="1800" u="none" strike="noStrike" dirty="0">
                          <a:effectLst/>
                        </a:rPr>
                      </a:br>
                      <a:r>
                        <a:rPr lang="sv-SE" sz="1800" u="none" strike="noStrike" dirty="0">
                          <a:effectLst/>
                        </a:rPr>
                        <a:t>Utdelning av lagpresentationer</a:t>
                      </a:r>
                      <a:endParaRPr lang="sv-SE"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Handbollssäsongen börjar</a:t>
                      </a:r>
                      <a:endParaRPr lang="sv-SE" sz="1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1574027"/>
                  </a:ext>
                </a:extLst>
              </a:tr>
              <a:tr h="365331">
                <a:tc>
                  <a:txBody>
                    <a:bodyPr/>
                    <a:lstStyle/>
                    <a:p>
                      <a:pPr algn="l" fontAlgn="b"/>
                      <a:r>
                        <a:rPr lang="sv-SE" sz="2800" u="none" strike="noStrike">
                          <a:effectLst/>
                        </a:rPr>
                        <a:t>Sep</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Fotbollsavslutning (Knattar)</a:t>
                      </a:r>
                      <a:endParaRPr lang="sv-SE"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Serierna börjar , kiosken öppnar. Handbollens dag </a:t>
                      </a:r>
                      <a:endParaRPr lang="sv-SE" sz="1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13661048"/>
                  </a:ext>
                </a:extLst>
              </a:tr>
              <a:tr h="365331">
                <a:tc>
                  <a:txBody>
                    <a:bodyPr/>
                    <a:lstStyle/>
                    <a:p>
                      <a:pPr algn="l" fontAlgn="b"/>
                      <a:r>
                        <a:rPr lang="sv-SE" sz="2800" u="none" strike="noStrike">
                          <a:effectLst/>
                        </a:rPr>
                        <a:t>Okt</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58816444"/>
                  </a:ext>
                </a:extLst>
              </a:tr>
              <a:tr h="574092">
                <a:tc>
                  <a:txBody>
                    <a:bodyPr/>
                    <a:lstStyle/>
                    <a:p>
                      <a:pPr algn="l" fontAlgn="b"/>
                      <a:r>
                        <a:rPr lang="sv-SE" sz="2800" u="none" strike="noStrike">
                          <a:effectLst/>
                        </a:rPr>
                        <a:t>Nov</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Fotbollsavslutning (Ungdomslagen)</a:t>
                      </a:r>
                      <a:br>
                        <a:rPr lang="sv-SE" sz="1800" u="none" strike="noStrike" dirty="0">
                          <a:effectLst/>
                        </a:rPr>
                      </a:br>
                      <a:r>
                        <a:rPr lang="sv-SE" sz="1800" u="none" strike="noStrike" dirty="0">
                          <a:effectLst/>
                        </a:rPr>
                        <a:t>Årets sista Fotboll-Föräldrasektionsmöte</a:t>
                      </a:r>
                      <a:endParaRPr lang="sv-SE"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6541383"/>
                  </a:ext>
                </a:extLst>
              </a:tr>
              <a:tr h="1130787">
                <a:tc>
                  <a:txBody>
                    <a:bodyPr/>
                    <a:lstStyle/>
                    <a:p>
                      <a:pPr algn="l" fontAlgn="b"/>
                      <a:r>
                        <a:rPr lang="sv-SE" sz="2800" u="none" strike="noStrike">
                          <a:effectLst/>
                        </a:rPr>
                        <a:t>Dec</a:t>
                      </a:r>
                      <a:endParaRPr lang="sv-SE" sz="2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err="1">
                          <a:effectLst/>
                        </a:rPr>
                        <a:t>VinterCup</a:t>
                      </a:r>
                      <a:br>
                        <a:rPr lang="sv-SE" sz="1800" u="none" strike="noStrike" dirty="0">
                          <a:effectLst/>
                        </a:rPr>
                      </a:br>
                      <a:r>
                        <a:rPr lang="sv-SE" sz="1800" u="none" strike="noStrike" dirty="0">
                          <a:effectLst/>
                        </a:rPr>
                        <a:t>Fotbollssäsong Slutar</a:t>
                      </a:r>
                      <a:br>
                        <a:rPr lang="sv-SE" sz="1800" u="none" strike="noStrike" dirty="0">
                          <a:effectLst/>
                        </a:rPr>
                      </a:br>
                      <a:r>
                        <a:rPr lang="sv-SE" sz="1800" u="none" strike="noStrike" dirty="0">
                          <a:effectLst/>
                        </a:rPr>
                        <a:t>Kiosken Stänger</a:t>
                      </a:r>
                      <a:br>
                        <a:rPr lang="sv-SE" sz="1800" u="none" strike="noStrike" dirty="0">
                          <a:effectLst/>
                        </a:rPr>
                      </a:br>
                      <a:r>
                        <a:rPr lang="sv-SE" sz="1800" u="none" strike="noStrike" dirty="0">
                          <a:effectLst/>
                        </a:rPr>
                        <a:t>Julmarknad</a:t>
                      </a:r>
                      <a:endParaRPr lang="sv-SE"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800" u="none" strike="noStrike" dirty="0">
                          <a:effectLst/>
                        </a:rPr>
                        <a:t>Kiosk, Sekretariat och Spela in Matcher i Lundaspelen</a:t>
                      </a:r>
                      <a:endParaRPr lang="sv-SE" sz="1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53939625"/>
                  </a:ext>
                </a:extLst>
              </a:tr>
            </a:tbl>
          </a:graphicData>
        </a:graphic>
      </p:graphicFrame>
    </p:spTree>
    <p:extLst>
      <p:ext uri="{BB962C8B-B14F-4D97-AF65-F5344CB8AC3E}">
        <p14:creationId xmlns:p14="http://schemas.microsoft.com/office/powerpoint/2010/main" val="345043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67D6D7-CEB5-BB43-9AA3-0F7CE14F7B9D}"/>
              </a:ext>
            </a:extLst>
          </p:cNvPr>
          <p:cNvSpPr>
            <a:spLocks noGrp="1"/>
          </p:cNvSpPr>
          <p:nvPr>
            <p:ph type="title"/>
          </p:nvPr>
        </p:nvSpPr>
        <p:spPr>
          <a:xfrm>
            <a:off x="838200" y="206099"/>
            <a:ext cx="10515600" cy="1325563"/>
          </a:xfrm>
        </p:spPr>
        <p:txBody>
          <a:bodyPr/>
          <a:lstStyle/>
          <a:p>
            <a:r>
              <a:rPr lang="sv-SE" dirty="0"/>
              <a:t>Ansvarsområden Fotboll och Handboll</a:t>
            </a:r>
          </a:p>
        </p:txBody>
      </p:sp>
      <p:graphicFrame>
        <p:nvGraphicFramePr>
          <p:cNvPr id="8" name="Tabell 7">
            <a:extLst>
              <a:ext uri="{FF2B5EF4-FFF2-40B4-BE49-F238E27FC236}">
                <a16:creationId xmlns:a16="http://schemas.microsoft.com/office/drawing/2014/main" id="{6FB8D0FE-7DD8-684D-9ED6-A9B050486BC7}"/>
              </a:ext>
            </a:extLst>
          </p:cNvPr>
          <p:cNvGraphicFramePr>
            <a:graphicFrameLocks noGrp="1"/>
          </p:cNvGraphicFramePr>
          <p:nvPr>
            <p:extLst>
              <p:ext uri="{D42A27DB-BD31-4B8C-83A1-F6EECF244321}">
                <p14:modId xmlns:p14="http://schemas.microsoft.com/office/powerpoint/2010/main" val="3508460923"/>
              </p:ext>
            </p:extLst>
          </p:nvPr>
        </p:nvGraphicFramePr>
        <p:xfrm>
          <a:off x="425727" y="1431235"/>
          <a:ext cx="10928072" cy="4836491"/>
        </p:xfrm>
        <a:graphic>
          <a:graphicData uri="http://schemas.openxmlformats.org/drawingml/2006/table">
            <a:tbl>
              <a:tblPr/>
              <a:tblGrid>
                <a:gridCol w="4476308">
                  <a:extLst>
                    <a:ext uri="{9D8B030D-6E8A-4147-A177-3AD203B41FA5}">
                      <a16:colId xmlns:a16="http://schemas.microsoft.com/office/drawing/2014/main" val="1818288896"/>
                    </a:ext>
                  </a:extLst>
                </a:gridCol>
                <a:gridCol w="1513117">
                  <a:extLst>
                    <a:ext uri="{9D8B030D-6E8A-4147-A177-3AD203B41FA5}">
                      <a16:colId xmlns:a16="http://schemas.microsoft.com/office/drawing/2014/main" val="3931074913"/>
                    </a:ext>
                  </a:extLst>
                </a:gridCol>
                <a:gridCol w="1576165">
                  <a:extLst>
                    <a:ext uri="{9D8B030D-6E8A-4147-A177-3AD203B41FA5}">
                      <a16:colId xmlns:a16="http://schemas.microsoft.com/office/drawing/2014/main" val="2385029115"/>
                    </a:ext>
                  </a:extLst>
                </a:gridCol>
                <a:gridCol w="1681241">
                  <a:extLst>
                    <a:ext uri="{9D8B030D-6E8A-4147-A177-3AD203B41FA5}">
                      <a16:colId xmlns:a16="http://schemas.microsoft.com/office/drawing/2014/main" val="1175007418"/>
                    </a:ext>
                  </a:extLst>
                </a:gridCol>
                <a:gridCol w="1681241">
                  <a:extLst>
                    <a:ext uri="{9D8B030D-6E8A-4147-A177-3AD203B41FA5}">
                      <a16:colId xmlns:a16="http://schemas.microsoft.com/office/drawing/2014/main" val="4034816703"/>
                    </a:ext>
                  </a:extLst>
                </a:gridCol>
              </a:tblGrid>
              <a:tr h="297948">
                <a:tc>
                  <a:txBody>
                    <a:bodyPr/>
                    <a:lstStyle/>
                    <a:p>
                      <a:pPr algn="l" fontAlgn="b"/>
                      <a:r>
                        <a:rPr lang="sv-SE" sz="1800" b="1" i="0" u="none" strike="noStrike">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1" i="0" u="none" strike="noStrike">
                          <a:solidFill>
                            <a:srgbClr val="FFFFFF"/>
                          </a:solidFill>
                          <a:effectLst/>
                          <a:latin typeface="Calibri" panose="020F0502020204030204" pitchFamily="34" charset="0"/>
                        </a:rPr>
                        <a:t>Datum</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2000" b="1" i="0" u="none" strike="noStrike">
                          <a:solidFill>
                            <a:srgbClr val="FFFFFF"/>
                          </a:solidFill>
                          <a:effectLst/>
                          <a:latin typeface="Calibri" panose="020F0502020204030204" pitchFamily="34" charset="0"/>
                        </a:rPr>
                        <a:t>2022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1" i="0" u="none" strike="noStrike">
                          <a:solidFill>
                            <a:srgbClr val="FFFFFF"/>
                          </a:solidFill>
                          <a:effectLst/>
                          <a:latin typeface="Calibri" panose="020F0502020204030204" pitchFamily="34" charset="0"/>
                        </a:rPr>
                        <a:t>2023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1" i="0" u="none" strike="noStrike">
                          <a:solidFill>
                            <a:srgbClr val="FFFFFF"/>
                          </a:solidFill>
                          <a:effectLst/>
                          <a:latin typeface="Calibri" panose="020F0502020204030204" pitchFamily="34" charset="0"/>
                        </a:rPr>
                        <a:t>2024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604846775"/>
                  </a:ext>
                </a:extLst>
              </a:tr>
              <a:tr h="442118">
                <a:tc>
                  <a:txBody>
                    <a:bodyPr/>
                    <a:lstStyle/>
                    <a:p>
                      <a:pPr algn="l" fontAlgn="b"/>
                      <a:r>
                        <a:rPr lang="sv-SE" sz="1800" b="1" i="0" u="none" strike="noStrike">
                          <a:solidFill>
                            <a:srgbClr val="FFFFFF"/>
                          </a:solidFill>
                          <a:effectLst/>
                          <a:latin typeface="Calibri" panose="020F0502020204030204" pitchFamily="34" charset="0"/>
                        </a:rPr>
                        <a:t>F+H-Kiosk: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097404503"/>
                  </a:ext>
                </a:extLst>
              </a:tr>
              <a:tr h="653564">
                <a:tc>
                  <a:txBody>
                    <a:bodyPr/>
                    <a:lstStyle/>
                    <a:p>
                      <a:pPr algn="l" fontAlgn="b"/>
                      <a:r>
                        <a:rPr lang="sv-SE" sz="1800" b="1" i="0" u="none" strike="noStrike">
                          <a:solidFill>
                            <a:srgbClr val="FFFFFF"/>
                          </a:solidFill>
                          <a:effectLst/>
                          <a:latin typeface="Calibri" panose="020F0502020204030204" pitchFamily="34" charset="0"/>
                        </a:rPr>
                        <a:t>F-Kiosk: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Mars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335233745"/>
                  </a:ext>
                </a:extLst>
              </a:tr>
              <a:tr h="442118">
                <a:tc>
                  <a:txBody>
                    <a:bodyPr/>
                    <a:lstStyle/>
                    <a:p>
                      <a:pPr algn="l" fontAlgn="b"/>
                      <a:r>
                        <a:rPr lang="sv-SE" sz="1800" b="1" i="0" u="none" strike="noStrike">
                          <a:solidFill>
                            <a:srgbClr val="FFFFFF"/>
                          </a:solidFill>
                          <a:effectLst/>
                          <a:latin typeface="Calibri" panose="020F0502020204030204" pitchFamily="34" charset="0"/>
                        </a:rPr>
                        <a:t>H-Kiosk: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Aug - 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72300843"/>
                  </a:ext>
                </a:extLst>
              </a:tr>
              <a:tr h="297948">
                <a:tc>
                  <a:txBody>
                    <a:bodyPr/>
                    <a:lstStyle/>
                    <a:p>
                      <a:pPr algn="l" fontAlgn="b"/>
                      <a:r>
                        <a:rPr lang="sv-SE" sz="1800" b="1" i="0" u="none" strike="noStrike">
                          <a:solidFill>
                            <a:srgbClr val="FFFFFF"/>
                          </a:solidFill>
                          <a:effectLst/>
                          <a:latin typeface="Calibri" panose="020F0502020204030204" pitchFamily="34" charset="0"/>
                        </a:rPr>
                        <a:t>F-Kiosk koord, Bollkalle ansvar (Fotboll Herrar)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April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441989885"/>
                  </a:ext>
                </a:extLst>
              </a:tr>
              <a:tr h="297948">
                <a:tc>
                  <a:txBody>
                    <a:bodyPr/>
                    <a:lstStyle/>
                    <a:p>
                      <a:pPr algn="l" fontAlgn="b"/>
                      <a:r>
                        <a:rPr lang="sv-SE" sz="1800" b="1" i="0" u="none" strike="noStrike">
                          <a:solidFill>
                            <a:srgbClr val="FFFFFF"/>
                          </a:solidFill>
                          <a:effectLst/>
                          <a:latin typeface="Calibri" panose="020F0502020204030204" pitchFamily="34" charset="0"/>
                        </a:rPr>
                        <a:t>A-Lag biljettförsäljning* (Fotboll Herrar)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April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670031064"/>
                  </a:ext>
                </a:extLst>
              </a:tr>
              <a:tr h="297948">
                <a:tc>
                  <a:txBody>
                    <a:bodyPr/>
                    <a:lstStyle/>
                    <a:p>
                      <a:pPr algn="l" fontAlgn="b"/>
                      <a:r>
                        <a:rPr lang="sv-SE" sz="1800" b="1" i="0" u="none" strike="noStrike" dirty="0">
                          <a:solidFill>
                            <a:srgbClr val="FFFFFF"/>
                          </a:solidFill>
                          <a:effectLst/>
                          <a:latin typeface="Calibri" panose="020F050202020403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6:e Juni</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P12f, F12/13f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122797481"/>
                  </a:ext>
                </a:extLst>
              </a:tr>
              <a:tr h="297948">
                <a:tc>
                  <a:txBody>
                    <a:bodyPr/>
                    <a:lstStyle/>
                    <a:p>
                      <a:pPr algn="l" fontAlgn="b"/>
                      <a:r>
                        <a:rPr lang="sv-SE" sz="1800" b="1" i="0" u="none" strike="noStrike" dirty="0">
                          <a:solidFill>
                            <a:srgbClr val="FFFFFF"/>
                          </a:solidFill>
                          <a:effectLst/>
                          <a:latin typeface="Calibri" panose="020F0502020204030204" pitchFamily="34" charset="0"/>
                        </a:rPr>
                        <a:t>Utdelning av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dirty="0">
                          <a:solidFill>
                            <a:srgbClr val="000000"/>
                          </a:solidFill>
                          <a:effectLst/>
                          <a:latin typeface="Calibri" panose="020F0502020204030204" pitchFamily="34" charset="0"/>
                        </a:rPr>
                        <a:t>P14f, 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F12/13f, F12h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P16f, 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036050880"/>
                  </a:ext>
                </a:extLst>
              </a:tr>
              <a:tr h="297948">
                <a:tc>
                  <a:txBody>
                    <a:bodyPr/>
                    <a:lstStyle/>
                    <a:p>
                      <a:pPr algn="l" fontAlgn="b"/>
                      <a:r>
                        <a:rPr lang="sv-SE" sz="1800" b="1" i="0" u="none" strike="noStrike">
                          <a:solidFill>
                            <a:srgbClr val="FFFFFF"/>
                          </a:solidFill>
                          <a:effectLst/>
                          <a:latin typeface="Calibri" panose="020F0502020204030204" pitchFamily="34" charset="0"/>
                        </a:rPr>
                        <a:t>Lejonmarknad koordinering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F08/09f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113230965"/>
                  </a:ext>
                </a:extLst>
              </a:tr>
              <a:tr h="297948">
                <a:tc>
                  <a:txBody>
                    <a:bodyPr/>
                    <a:lstStyle/>
                    <a:p>
                      <a:pPr algn="l" fontAlgn="b"/>
                      <a:r>
                        <a:rPr lang="sv-SE" sz="1800" b="1" i="0" u="none" strike="noStrike" dirty="0">
                          <a:solidFill>
                            <a:srgbClr val="FFFFFF"/>
                          </a:solidFill>
                          <a:effectLst/>
                          <a:latin typeface="Calibri" panose="020F050202020403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Sep</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088759441"/>
                  </a:ext>
                </a:extLst>
              </a:tr>
              <a:tr h="297948">
                <a:tc>
                  <a:txBody>
                    <a:bodyPr/>
                    <a:lstStyle/>
                    <a:p>
                      <a:pPr algn="l" fontAlgn="b"/>
                      <a:r>
                        <a:rPr lang="sv-SE" sz="1800" b="1" i="0" u="none" strike="noStrike" dirty="0">
                          <a:solidFill>
                            <a:srgbClr val="FFFFFF"/>
                          </a:solidFill>
                          <a:effectLst/>
                          <a:latin typeface="Calibri" panose="020F050202020403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Nov</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P08f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354000182"/>
                  </a:ext>
                </a:extLst>
              </a:tr>
              <a:tr h="297948">
                <a:tc>
                  <a:txBody>
                    <a:bodyPr/>
                    <a:lstStyle/>
                    <a:p>
                      <a:pPr algn="l" fontAlgn="b"/>
                      <a:r>
                        <a:rPr lang="sv-SE" sz="1800" b="1" i="0" u="none" strike="noStrike" dirty="0">
                          <a:solidFill>
                            <a:srgbClr val="FFFFFF"/>
                          </a:solidFill>
                          <a:effectLst/>
                          <a:latin typeface="Calibri" panose="020F050202020403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1"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8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930018048"/>
                  </a:ext>
                </a:extLst>
              </a:tr>
              <a:tr h="297948">
                <a:tc>
                  <a:txBody>
                    <a:bodyPr/>
                    <a:lstStyle/>
                    <a:p>
                      <a:pPr algn="l" fontAlgn="b"/>
                      <a:r>
                        <a:rPr lang="sv-SE" sz="1800" b="1" i="0" u="none" strike="noStrike">
                          <a:solidFill>
                            <a:srgbClr val="FFFFFF"/>
                          </a:solidFill>
                          <a:effectLst/>
                          <a:latin typeface="Calibri" panose="020F0502020204030204" pitchFamily="34" charset="0"/>
                        </a:rPr>
                        <a:t>Julmarknad Planering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r>
                        <a:rPr lang="sv-SE" sz="1800" b="0" i="0" u="none" strike="noStrike">
                          <a:solidFill>
                            <a:srgbClr val="000000"/>
                          </a:solidFill>
                          <a:effectLst/>
                          <a:latin typeface="Calibri" panose="020F0502020204030204" pitchFamily="34" charset="0"/>
                        </a:rPr>
                        <a:t>Sep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E1F2"/>
                    </a:solidFill>
                  </a:tcPr>
                </a:tc>
                <a:tc>
                  <a:txBody>
                    <a:bodyPr/>
                    <a:lstStyle/>
                    <a:p>
                      <a:pPr algn="l" fontAlgn="b"/>
                      <a:r>
                        <a:rPr lang="sv-SE" sz="2000" b="1"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E1F2"/>
                    </a:solidFill>
                  </a:tcPr>
                </a:tc>
                <a:tc>
                  <a:txBody>
                    <a:bodyPr/>
                    <a:lstStyle/>
                    <a:p>
                      <a:pPr algn="l" fontAlgn="b"/>
                      <a:r>
                        <a:rPr lang="sv-SE" sz="180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E1F2"/>
                    </a:solidFill>
                  </a:tcPr>
                </a:tc>
                <a:tc>
                  <a:txBody>
                    <a:bodyPr/>
                    <a:lstStyle/>
                    <a:p>
                      <a:pPr algn="l" fontAlgn="b"/>
                      <a:r>
                        <a:rPr lang="sv-SE" sz="1800" b="0" i="0" u="none" strike="noStrike" dirty="0">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4106676460"/>
                  </a:ext>
                </a:extLst>
              </a:tr>
              <a:tr h="144169">
                <a:tc>
                  <a:txBody>
                    <a:bodyPr/>
                    <a:lstStyle/>
                    <a:p>
                      <a:pPr algn="l" fontAlgn="b"/>
                      <a:endParaRPr lang="sv-SE"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sv-SE"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sv-SE" sz="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0038447"/>
                  </a:ext>
                </a:extLst>
              </a:tr>
            </a:tbl>
          </a:graphicData>
        </a:graphic>
      </p:graphicFrame>
    </p:spTree>
    <p:extLst>
      <p:ext uri="{BB962C8B-B14F-4D97-AF65-F5344CB8AC3E}">
        <p14:creationId xmlns:p14="http://schemas.microsoft.com/office/powerpoint/2010/main" val="49475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8DB4D2-8C2C-E54F-A914-864EE47AFA05}"/>
              </a:ext>
            </a:extLst>
          </p:cNvPr>
          <p:cNvSpPr>
            <a:spLocks noGrp="1"/>
          </p:cNvSpPr>
          <p:nvPr>
            <p:ph type="title"/>
          </p:nvPr>
        </p:nvSpPr>
        <p:spPr/>
        <p:txBody>
          <a:bodyPr/>
          <a:lstStyle/>
          <a:p>
            <a:r>
              <a:rPr lang="sv-SE" dirty="0"/>
              <a:t>Inkomster till Lagkassa</a:t>
            </a:r>
          </a:p>
        </p:txBody>
      </p:sp>
      <p:graphicFrame>
        <p:nvGraphicFramePr>
          <p:cNvPr id="5" name="Tabell 4">
            <a:extLst>
              <a:ext uri="{FF2B5EF4-FFF2-40B4-BE49-F238E27FC236}">
                <a16:creationId xmlns:a16="http://schemas.microsoft.com/office/drawing/2014/main" id="{68B09E76-2B0D-E94A-B822-A32DBABB6643}"/>
              </a:ext>
            </a:extLst>
          </p:cNvPr>
          <p:cNvGraphicFramePr>
            <a:graphicFrameLocks noGrp="1"/>
          </p:cNvGraphicFramePr>
          <p:nvPr>
            <p:extLst>
              <p:ext uri="{D42A27DB-BD31-4B8C-83A1-F6EECF244321}">
                <p14:modId xmlns:p14="http://schemas.microsoft.com/office/powerpoint/2010/main" val="4190714339"/>
              </p:ext>
            </p:extLst>
          </p:nvPr>
        </p:nvGraphicFramePr>
        <p:xfrm>
          <a:off x="838199" y="1690688"/>
          <a:ext cx="10515600" cy="3517254"/>
        </p:xfrm>
        <a:graphic>
          <a:graphicData uri="http://schemas.openxmlformats.org/drawingml/2006/table">
            <a:tbl>
              <a:tblPr/>
              <a:tblGrid>
                <a:gridCol w="6208643">
                  <a:extLst>
                    <a:ext uri="{9D8B030D-6E8A-4147-A177-3AD203B41FA5}">
                      <a16:colId xmlns:a16="http://schemas.microsoft.com/office/drawing/2014/main" val="1867420280"/>
                    </a:ext>
                  </a:extLst>
                </a:gridCol>
                <a:gridCol w="4306957">
                  <a:extLst>
                    <a:ext uri="{9D8B030D-6E8A-4147-A177-3AD203B41FA5}">
                      <a16:colId xmlns:a16="http://schemas.microsoft.com/office/drawing/2014/main" val="2402105975"/>
                    </a:ext>
                  </a:extLst>
                </a:gridCol>
              </a:tblGrid>
              <a:tr h="390806">
                <a:tc>
                  <a:txBody>
                    <a:bodyPr/>
                    <a:lstStyle/>
                    <a:p>
                      <a:pPr algn="l" fontAlgn="b"/>
                      <a:r>
                        <a:rPr lang="sv-SE" sz="2000" b="1" i="0" u="none" strike="noStrike" kern="1200" dirty="0">
                          <a:solidFill>
                            <a:srgbClr val="FFFFFF"/>
                          </a:solidFill>
                          <a:effectLst/>
                          <a:latin typeface="Arial" panose="020B0604020202020204" pitchFamily="34" charset="0"/>
                          <a:ea typeface="+mn-ea"/>
                          <a:cs typeface="+mn-cs"/>
                        </a:rPr>
                        <a:t>Beskrivning</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022403624"/>
                  </a:ext>
                </a:extLst>
              </a:tr>
              <a:tr h="390806">
                <a:tc>
                  <a:txBody>
                    <a:bodyPr/>
                    <a:lstStyle/>
                    <a:p>
                      <a:pPr algn="l" fontAlgn="b"/>
                      <a:r>
                        <a:rPr lang="sv-SE" sz="2000" b="1" i="0" u="none" strike="noStrike" dirty="0">
                          <a:solidFill>
                            <a:srgbClr val="FFFFFF"/>
                          </a:solidFill>
                          <a:effectLst/>
                          <a:latin typeface="Arial" panose="020B0604020202020204" pitchFamily="34" charset="0"/>
                        </a:rPr>
                        <a:t>Årlig klubbstöd till varje lag (</a:t>
                      </a:r>
                      <a:r>
                        <a:rPr lang="sv-SE" sz="2000" b="1" i="0" u="none" strike="noStrike" dirty="0" err="1">
                          <a:solidFill>
                            <a:srgbClr val="FFFFFF"/>
                          </a:solidFill>
                          <a:effectLst/>
                          <a:latin typeface="Arial" panose="020B0604020202020204" pitchFamily="34" charset="0"/>
                        </a:rPr>
                        <a:t>incl</a:t>
                      </a:r>
                      <a:r>
                        <a:rPr lang="sv-SE" sz="20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2000" b="0" i="0" u="none" strike="noStrike" dirty="0">
                          <a:solidFill>
                            <a:srgbClr val="000000"/>
                          </a:solidFill>
                          <a:effectLst/>
                          <a:latin typeface="Calibri" panose="020F0502020204030204" pitchFamily="34" charset="0"/>
                        </a:rPr>
                        <a:t>*5 000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223711503"/>
                  </a:ext>
                </a:extLst>
              </a:tr>
              <a:tr h="390806">
                <a:tc>
                  <a:txBody>
                    <a:bodyPr/>
                    <a:lstStyle/>
                    <a:p>
                      <a:pPr algn="l" fontAlgn="b"/>
                      <a:r>
                        <a:rPr lang="sv-SE" sz="20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2000" b="0" i="0" u="none" strike="noStrike" dirty="0">
                          <a:solidFill>
                            <a:srgbClr val="000000"/>
                          </a:solidFill>
                          <a:effectLst/>
                          <a:latin typeface="Calibri" panose="020F0502020204030204" pitchFamily="34" charset="0"/>
                        </a:rPr>
                        <a:t>4 000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70229936"/>
                  </a:ext>
                </a:extLst>
              </a:tr>
              <a:tr h="390806">
                <a:tc>
                  <a:txBody>
                    <a:bodyPr/>
                    <a:lstStyle/>
                    <a:p>
                      <a:pPr algn="l" fontAlgn="b"/>
                      <a:r>
                        <a:rPr lang="sv-SE" sz="2000" b="1" i="0" u="none" strike="noStrike" dirty="0" err="1">
                          <a:solidFill>
                            <a:srgbClr val="FFFFFF"/>
                          </a:solidFill>
                          <a:effectLst/>
                          <a:latin typeface="Arial" panose="020B0604020202020204" pitchFamily="34" charset="0"/>
                        </a:rPr>
                        <a:t>A-Lag</a:t>
                      </a:r>
                      <a:r>
                        <a:rPr lang="sv-SE" sz="2000" b="1" i="0" u="none" strike="noStrike" dirty="0">
                          <a:solidFill>
                            <a:srgbClr val="FFFFFF"/>
                          </a:solidFill>
                          <a:effectLst/>
                          <a:latin typeface="Arial" panose="020B0604020202020204" pitchFamily="34" charset="0"/>
                        </a:rPr>
                        <a:t> Fotboll biljettförsäljning &amp; Bollkalle (Herr)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r" fontAlgn="b"/>
                      <a:r>
                        <a:rPr lang="sv-SE" sz="2000" b="0" i="0" u="none" strike="noStrike" dirty="0">
                          <a:solidFill>
                            <a:srgbClr val="000000"/>
                          </a:solidFill>
                          <a:effectLst/>
                          <a:latin typeface="Calibri" panose="020F0502020204030204" pitchFamily="34" charset="0"/>
                        </a:rPr>
                        <a:t>4 000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263214687"/>
                  </a:ext>
                </a:extLst>
              </a:tr>
              <a:tr h="390806">
                <a:tc>
                  <a:txBody>
                    <a:bodyPr/>
                    <a:lstStyle/>
                    <a:p>
                      <a:pPr algn="l" fontAlgn="b"/>
                      <a:r>
                        <a:rPr lang="sv-SE" sz="2000" b="1" i="0" u="none" strike="noStrike">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solidFill>
                  </a:tcPr>
                </a:tc>
                <a:tc>
                  <a:txBody>
                    <a:bodyPr/>
                    <a:lstStyle/>
                    <a:p>
                      <a:pPr algn="r" fontAlgn="b"/>
                      <a:r>
                        <a:rPr lang="sv-SE" sz="2000" b="0" i="0" u="none" strike="noStrike" dirty="0">
                          <a:solidFill>
                            <a:srgbClr val="000000"/>
                          </a:solidFill>
                          <a:effectLst/>
                          <a:latin typeface="Calibri" panose="020F0502020204030204" pitchFamily="34" charset="0"/>
                        </a:rPr>
                        <a:t>Ca 30 000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87687167"/>
                  </a:ext>
                </a:extLst>
              </a:tr>
              <a:tr h="390806">
                <a:tc>
                  <a:txBody>
                    <a:bodyPr/>
                    <a:lstStyle/>
                    <a:p>
                      <a:pPr algn="l" fontAlgn="b"/>
                      <a:r>
                        <a:rPr lang="sv-SE" sz="2000" b="1" i="0" u="none" strike="noStrike">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solidFill>
                  </a:tcPr>
                </a:tc>
                <a:tc>
                  <a:txBody>
                    <a:bodyPr/>
                    <a:lstStyle/>
                    <a:p>
                      <a:pPr algn="r" fontAlgn="b"/>
                      <a:r>
                        <a:rPr lang="sv-SE" sz="2000" b="0" i="0" u="none" strike="noStrike" dirty="0">
                          <a:solidFill>
                            <a:srgbClr val="000000"/>
                          </a:solidFill>
                          <a:effectLst/>
                          <a:latin typeface="Calibri" panose="020F0502020204030204" pitchFamily="34" charset="0"/>
                        </a:rPr>
                        <a:t>Ca 30 000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522208039"/>
                  </a:ext>
                </a:extLst>
              </a:tr>
              <a:tr h="390806">
                <a:tc>
                  <a:txBody>
                    <a:bodyPr/>
                    <a:lstStyle/>
                    <a:p>
                      <a:pPr algn="l" fontAlgn="b"/>
                      <a:r>
                        <a:rPr lang="sv-SE" sz="2000" b="1" i="0" u="none" strike="noStrike">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solidFill>
                  </a:tcPr>
                </a:tc>
                <a:tc>
                  <a:txBody>
                    <a:bodyPr/>
                    <a:lstStyle/>
                    <a:p>
                      <a:pPr algn="r" fontAlgn="b"/>
                      <a:r>
                        <a:rPr lang="sv-SE" sz="2000" b="0" i="0" u="none" strike="noStrike" dirty="0">
                          <a:solidFill>
                            <a:srgbClr val="000000"/>
                          </a:solidFill>
                          <a:effectLst/>
                          <a:latin typeface="Calibri" panose="020F0502020204030204" pitchFamily="34" charset="0"/>
                        </a:rPr>
                        <a:t>Ca 2 000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37011357"/>
                  </a:ext>
                </a:extLst>
              </a:tr>
              <a:tr h="390806">
                <a:tc>
                  <a:txBody>
                    <a:bodyPr/>
                    <a:lstStyle/>
                    <a:p>
                      <a:pPr algn="l" fontAlgn="b"/>
                      <a:r>
                        <a:rPr lang="sv-SE" sz="20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solidFill>
                  </a:tcPr>
                </a:tc>
                <a:tc>
                  <a:txBody>
                    <a:bodyPr/>
                    <a:lstStyle/>
                    <a:p>
                      <a:pPr algn="r" fontAlgn="b"/>
                      <a:r>
                        <a:rPr lang="sv-SE" sz="2000" b="0" i="0" u="none" strike="noStrike" dirty="0">
                          <a:solidFill>
                            <a:srgbClr val="000000"/>
                          </a:solidFill>
                          <a:effectLst/>
                          <a:latin typeface="Calibri" panose="020F0502020204030204" pitchFamily="34" charset="0"/>
                        </a:rPr>
                        <a:t>Ca 2 000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7682211"/>
                  </a:ext>
                </a:extLst>
              </a:tr>
              <a:tr h="390806">
                <a:tc>
                  <a:txBody>
                    <a:bodyPr/>
                    <a:lstStyle/>
                    <a:p>
                      <a:pPr algn="l" fontAlgn="b"/>
                      <a:r>
                        <a:rPr lang="sv-SE" sz="2000" b="1" i="0" u="none" strike="noStrike" dirty="0">
                          <a:solidFill>
                            <a:srgbClr val="FFFFFF"/>
                          </a:solidFill>
                          <a:effectLst/>
                          <a:latin typeface="Arial" panose="020B0604020202020204" pitchFamily="34" charset="0"/>
                        </a:rPr>
                        <a:t>Lokal lagsponsor (Ej föreningssponsor)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solidFill>
                  </a:tcPr>
                </a:tc>
                <a:tc>
                  <a:txBody>
                    <a:bodyPr/>
                    <a:lstStyle/>
                    <a:p>
                      <a:pPr algn="r" fontAlgn="b"/>
                      <a:r>
                        <a:rPr lang="sv-SE" sz="2000" b="0" i="0" u="none" strike="noStrike" dirty="0">
                          <a:solidFill>
                            <a:srgbClr val="000000"/>
                          </a:solidFill>
                          <a:effectLst/>
                          <a:latin typeface="Calibri" panose="020F0502020204030204" pitchFamily="34" charset="0"/>
                        </a:rPr>
                        <a:t>Ca 1 000 SEK</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065223490"/>
                  </a:ext>
                </a:extLst>
              </a:tr>
            </a:tbl>
          </a:graphicData>
        </a:graphic>
      </p:graphicFrame>
      <p:sp>
        <p:nvSpPr>
          <p:cNvPr id="6" name="textruta 5">
            <a:extLst>
              <a:ext uri="{FF2B5EF4-FFF2-40B4-BE49-F238E27FC236}">
                <a16:creationId xmlns:a16="http://schemas.microsoft.com/office/drawing/2014/main" id="{50E993A9-DDC7-F048-85C3-55D112131D8A}"/>
              </a:ext>
            </a:extLst>
          </p:cNvPr>
          <p:cNvSpPr txBox="1"/>
          <p:nvPr/>
        </p:nvSpPr>
        <p:spPr>
          <a:xfrm>
            <a:off x="838199" y="5575852"/>
            <a:ext cx="10515599" cy="646331"/>
          </a:xfrm>
          <a:prstGeom prst="rect">
            <a:avLst/>
          </a:prstGeom>
          <a:noFill/>
        </p:spPr>
        <p:txBody>
          <a:bodyPr wrap="square" rtlCol="0">
            <a:spAutoFit/>
          </a:bodyPr>
          <a:lstStyle/>
          <a:p>
            <a:r>
              <a:rPr lang="sv-SE" dirty="0">
                <a:solidFill>
                  <a:srgbClr val="000000"/>
                </a:solidFill>
                <a:latin typeface="Tahoma" pitchFamily="2" charset="0"/>
                <a:ea typeface="Tahoma" pitchFamily="2" charset="0"/>
                <a:cs typeface="Tahoma" pitchFamily="2" charset="0"/>
              </a:rPr>
              <a:t>*Lagen får dela på kioskvinsten &amp; Julmarknadsvinsten. Totala Klubbstödet är minst 5 000 SEK per lag och max 8 000 SEK per lag</a:t>
            </a:r>
          </a:p>
        </p:txBody>
      </p:sp>
    </p:spTree>
    <p:extLst>
      <p:ext uri="{BB962C8B-B14F-4D97-AF65-F5344CB8AC3E}">
        <p14:creationId xmlns:p14="http://schemas.microsoft.com/office/powerpoint/2010/main" val="5014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2483F6-5BBB-1D4F-BA6A-69004973546A}"/>
              </a:ext>
            </a:extLst>
          </p:cNvPr>
          <p:cNvSpPr>
            <a:spLocks noGrp="1"/>
          </p:cNvSpPr>
          <p:nvPr>
            <p:ph type="title"/>
          </p:nvPr>
        </p:nvSpPr>
        <p:spPr>
          <a:xfrm>
            <a:off x="4965430" y="629268"/>
            <a:ext cx="6586491" cy="1286160"/>
          </a:xfrm>
        </p:spPr>
        <p:txBody>
          <a:bodyPr anchor="b">
            <a:normAutofit/>
          </a:bodyPr>
          <a:lstStyle/>
          <a:p>
            <a:r>
              <a:rPr lang="sv-SE" dirty="0"/>
              <a:t>Julmarknaden (P12)</a:t>
            </a:r>
          </a:p>
        </p:txBody>
      </p:sp>
      <p:sp>
        <p:nvSpPr>
          <p:cNvPr id="9" name="Content Placeholder 8">
            <a:extLst>
              <a:ext uri="{FF2B5EF4-FFF2-40B4-BE49-F238E27FC236}">
                <a16:creationId xmlns:a16="http://schemas.microsoft.com/office/drawing/2014/main" id="{647B322C-0A3F-4E41-8765-AFEC309D2AF5}"/>
              </a:ext>
            </a:extLst>
          </p:cNvPr>
          <p:cNvSpPr>
            <a:spLocks noGrp="1"/>
          </p:cNvSpPr>
          <p:nvPr>
            <p:ph idx="1"/>
          </p:nvPr>
        </p:nvSpPr>
        <p:spPr>
          <a:xfrm>
            <a:off x="4965431" y="2438400"/>
            <a:ext cx="6586489" cy="3785419"/>
          </a:xfrm>
        </p:spPr>
        <p:txBody>
          <a:bodyPr>
            <a:normAutofit/>
          </a:bodyPr>
          <a:lstStyle/>
          <a:p>
            <a:r>
              <a:rPr lang="sv-SE" dirty="0"/>
              <a:t>Status</a:t>
            </a:r>
          </a:p>
          <a:p>
            <a:r>
              <a:rPr lang="sv-SE" dirty="0"/>
              <a:t>Behöver ni hjälp?</a:t>
            </a:r>
          </a:p>
        </p:txBody>
      </p:sp>
      <p:pic>
        <p:nvPicPr>
          <p:cNvPr id="5" name="Platshållare för innehåll 4">
            <a:extLst>
              <a:ext uri="{FF2B5EF4-FFF2-40B4-BE49-F238E27FC236}">
                <a16:creationId xmlns:a16="http://schemas.microsoft.com/office/drawing/2014/main" id="{2CA2F117-53DF-A347-8B3C-B1ECD437E9E3}"/>
              </a:ext>
            </a:extLst>
          </p:cNvPr>
          <p:cNvPicPr>
            <a:picLocks noChangeAspect="1"/>
          </p:cNvPicPr>
          <p:nvPr/>
        </p:nvPicPr>
        <p:blipFill rotWithShape="1">
          <a:blip r:embed="rId2">
            <a:extLst>
              <a:ext uri="{28A0092B-C50C-407E-A947-70E740481C1C}">
                <a14:useLocalDpi xmlns:a14="http://schemas.microsoft.com/office/drawing/2010/main" val="0"/>
              </a:ext>
            </a:extLst>
          </a:blip>
          <a:srcRect l="4239" r="222"/>
          <a:stretch/>
        </p:blipFill>
        <p:spPr>
          <a:xfrm>
            <a:off x="20" y="10"/>
            <a:ext cx="4635571" cy="6857990"/>
          </a:xfrm>
          <a:prstGeom prst="rect">
            <a:avLst/>
          </a:prstGeom>
          <a:effectLst/>
        </p:spPr>
      </p:pic>
      <p:cxnSp>
        <p:nvCxnSpPr>
          <p:cNvPr id="12" name="Straight Connector 1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4C88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846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9EE7DA-8F95-0E4F-8677-92ECAED6DD04}"/>
              </a:ext>
            </a:extLst>
          </p:cNvPr>
          <p:cNvSpPr>
            <a:spLocks noGrp="1"/>
          </p:cNvSpPr>
          <p:nvPr>
            <p:ph type="title"/>
          </p:nvPr>
        </p:nvSpPr>
        <p:spPr/>
        <p:txBody>
          <a:bodyPr/>
          <a:lstStyle/>
          <a:p>
            <a:r>
              <a:rPr lang="sv-SE" dirty="0"/>
              <a:t>Föräldrarepresentanter 2022</a:t>
            </a:r>
          </a:p>
        </p:txBody>
      </p:sp>
      <p:sp>
        <p:nvSpPr>
          <p:cNvPr id="3" name="Platshållare för innehåll 2">
            <a:extLst>
              <a:ext uri="{FF2B5EF4-FFF2-40B4-BE49-F238E27FC236}">
                <a16:creationId xmlns:a16="http://schemas.microsoft.com/office/drawing/2014/main" id="{78DAF4B1-4005-704B-B6C6-3EBFDDF8DC6D}"/>
              </a:ext>
            </a:extLst>
          </p:cNvPr>
          <p:cNvSpPr>
            <a:spLocks noGrp="1"/>
          </p:cNvSpPr>
          <p:nvPr>
            <p:ph idx="1"/>
          </p:nvPr>
        </p:nvSpPr>
        <p:spPr/>
        <p:txBody>
          <a:bodyPr/>
          <a:lstStyle/>
          <a:p>
            <a:r>
              <a:rPr lang="sv-SE" dirty="0"/>
              <a:t>Maila namn till Ricardo (</a:t>
            </a:r>
            <a:r>
              <a:rPr lang="sv-SE" dirty="0">
                <a:hlinkClick r:id="rId2"/>
              </a:rPr>
              <a:t>ricardo.e.duron@gmail.com</a:t>
            </a:r>
            <a:r>
              <a:rPr lang="sv-SE" dirty="0"/>
              <a:t>)</a:t>
            </a:r>
          </a:p>
          <a:p>
            <a:pPr marL="0" indent="0">
              <a:buNone/>
            </a:pPr>
            <a:endParaRPr lang="sv-SE" dirty="0"/>
          </a:p>
          <a:p>
            <a:r>
              <a:rPr lang="sv-SE" dirty="0"/>
              <a:t>Jag kommer, under December, att skicka ut kallelser till föräldrasektionsmöten i nästa år</a:t>
            </a:r>
          </a:p>
          <a:p>
            <a:pPr lvl="1"/>
            <a:r>
              <a:rPr lang="sv-SE" dirty="0"/>
              <a:t>Får jag inga nya namn så bjuder jag in samma föräldrarepresentanter som detta året</a:t>
            </a:r>
          </a:p>
        </p:txBody>
      </p:sp>
    </p:spTree>
    <p:extLst>
      <p:ext uri="{BB962C8B-B14F-4D97-AF65-F5344CB8AC3E}">
        <p14:creationId xmlns:p14="http://schemas.microsoft.com/office/powerpoint/2010/main" val="1042962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504</Words>
  <Application>Microsoft Macintosh PowerPoint</Application>
  <PresentationFormat>Bredbild</PresentationFormat>
  <Paragraphs>147</Paragraphs>
  <Slides>11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Tahoma</vt:lpstr>
      <vt:lpstr>Office-tema</vt:lpstr>
      <vt:lpstr>Föräldrasektionsmöte</vt:lpstr>
      <vt:lpstr>Mötesprotokoll</vt:lpstr>
      <vt:lpstr>Agenda</vt:lpstr>
      <vt:lpstr>Generell information</vt:lpstr>
      <vt:lpstr>PowerPoint-presentation</vt:lpstr>
      <vt:lpstr>Ansvarsområden Fotboll och Handboll</vt:lpstr>
      <vt:lpstr>Inkomster till Lagkassa</vt:lpstr>
      <vt:lpstr>Julmarknaden (P12)</vt:lpstr>
      <vt:lpstr>Föräldrarepresentanter 2022</vt:lpstr>
      <vt:lpstr>2021 Mötestider – via Teams, KL 19</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76</cp:revision>
  <dcterms:created xsi:type="dcterms:W3CDTF">2019-03-10T15:20:49Z</dcterms:created>
  <dcterms:modified xsi:type="dcterms:W3CDTF">2021-11-21T18:20:39Z</dcterms:modified>
</cp:coreProperties>
</file>