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8" r:id="rId4"/>
    <p:sldId id="269" r:id="rId5"/>
    <p:sldId id="273" r:id="rId6"/>
    <p:sldId id="272" r:id="rId7"/>
    <p:sldId id="275" r:id="rId8"/>
    <p:sldId id="264" r:id="rId9"/>
    <p:sldId id="274" r:id="rId10"/>
    <p:sldId id="270" r:id="rId11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821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36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1172487-3AA9-4DCB-8E65-47E4683F60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FC9481CE-6ABF-4DA8-8DE3-C4228F8A05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31D4CBB-BE83-4149-93E0-45017614A1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2021-04-25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9E740BA-4CA5-4829-8177-E095155CEF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F83FAA7-9EB4-4E58-80D7-979A7840AF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9087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0BC5236-849F-494D-87B5-0F9626E66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3DE54DF5-E9AE-4EC0-8FFF-02425B4957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A1C8295-0BFA-4FF0-AF6A-16803F3A19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2021-04-25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C0A2E89-A7E3-49AD-90C1-1D341A53D4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5619BFA-FA9F-49BC-B258-58A298C567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197382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21130961-87A9-48CA-BB4F-708FA11C37A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7FBEAAB1-409A-450D-84BE-4D9C87103C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A3B024B-32C0-40A9-9A9D-2675791723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2021-04-25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E2DB6AE-C5D6-4B9C-A74D-0F9695D2C4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C5A0FA7-61EF-4791-BDB1-7CDC1A6636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818720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651B68B-543E-4079-A74D-A209785042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5E99576-9FA4-44D4-AC59-8866B90EEE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3BC3FBB-DF04-476C-BCC0-F87D8BBF77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2021-04-25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55A0E9D-5457-41CA-8659-2DFCC613B5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3834F17-E686-4A33-939F-1EFE0E79D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693634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EB5E71E-28E5-4B71-95DE-E66160A535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3E75EF1E-5754-409B-ABB0-6D23398F7C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9FB5F8F-8FAE-4427-8101-301EC5921B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2021-04-25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3BE60E2-F0BB-4EEF-B70A-3255C1680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652CC2F-2A2F-4B8D-8323-2DF403BFC1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088787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7A71F7D-9FF2-4CC7-BE15-03DF5A43C2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1739AE7-1FC3-4629-A062-04EB85335A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AC82D492-0E51-484D-A122-58480C2FBD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633C9294-936F-4BD7-8E84-FFCBA7BFFC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2021-04-25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7EA0287E-EBEE-4DA2-925B-10EDD76E56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B55AC2E-8969-47D6-8B36-97289B8B3F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19863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2429561-39C0-41BC-98E4-46EA2C73E0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781676D-7493-4561-8DFB-77BE8C389F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D55EDD88-6E70-4C8D-B5A5-6A7CCDCC1F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FD1880B0-48E1-424E-AFD1-62C3C9D9B1C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85A0B3C8-4494-4506-87DA-BAB96E9A3B2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FA936C67-EF8D-4DA2-873F-C82D1D81F3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2021-04-25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D661F76E-AD75-49B2-8E87-126A497A8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0FA1D311-E528-4AF7-90DE-D972A58372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570808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1F13434-B140-413F-BC5C-413B25FC23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2CE93F11-DB5E-4B7B-B467-90A3B545C8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2021-04-25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4AAD2F8A-BF1D-4745-AC20-352DE23081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00284F4E-A009-4554-AD8B-803FBFE914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964780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84012F4-9B8B-4117-B3B5-423AB9A31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2021-04-25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A84B382E-A401-4F20-A33E-CA21B1541B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F062243-C55A-4793-9960-CBA54E2A96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540935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7BAAFDF-7731-4140-B278-D4E3EC3696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AFCA199-A506-49A3-B995-64229CBAA4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568F0E7D-6168-489E-87BD-65B5F327D8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0905EFFA-EB44-40A0-87CE-2F527E3276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2021-04-25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6A210F1-F74D-4F7F-BFFF-9F906554DA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D942F1D0-C664-4975-BE8A-2687F856DC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798463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190E395-F9E9-43FD-A6F9-3DF32E2C5B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B4DA0D1A-4C72-4432-BDB1-92BB1DF66D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492A5DB8-6585-4FD6-9C06-1B812044D1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A432E0E4-2668-4FB7-8C78-BB0351A788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2021-04-25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DC7EEFF6-E3F1-4108-AE83-FA85FD1214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D80BAB1C-93E8-4943-9238-254A20DD6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598701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0369C33B-7EEF-4F34-B1F5-F800D92C1B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BDF9CCF-2E67-44A7-830E-5DD7159458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695A221-2D7B-4699-B7B6-F05D41F9CE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C59E53-6B80-4645-9DB5-964BAF39F882}" type="datetimeFigureOut">
              <a:rPr lang="sv-SE" smtClean="0"/>
              <a:t>2021-04-25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9D1448F-1B17-4188-8FC6-7ACF4014E4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05F10A4-F46B-46E0-8580-B51289CBE4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27608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A46E575-EFD1-49A3-BFED-9AB3481452B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Föräldrasektionsmöte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B1475BA-A9E8-4195-837D-EE9338DD34A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/>
              <a:t>2021-04-25</a:t>
            </a:r>
          </a:p>
        </p:txBody>
      </p:sp>
    </p:spTree>
    <p:extLst>
      <p:ext uri="{BB962C8B-B14F-4D97-AF65-F5344CB8AC3E}">
        <p14:creationId xmlns:p14="http://schemas.microsoft.com/office/powerpoint/2010/main" val="18057903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77904A3-FD73-4C68-9F38-177F57D9C8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AOB?</a:t>
            </a:r>
          </a:p>
        </p:txBody>
      </p:sp>
    </p:spTree>
    <p:extLst>
      <p:ext uri="{BB962C8B-B14F-4D97-AF65-F5344CB8AC3E}">
        <p14:creationId xmlns:p14="http://schemas.microsoft.com/office/powerpoint/2010/main" val="21246605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437B337-B9F3-4C02-B7EF-B27619F42C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Agenda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4ECCCF7-E39B-443B-9822-602B228A62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dirty="0"/>
              <a:t>Välkomna till 2021!</a:t>
            </a:r>
          </a:p>
          <a:p>
            <a:pPr lvl="0"/>
            <a:r>
              <a:rPr lang="sv-SE" dirty="0"/>
              <a:t>Vad gör föräldrasektionen / en föräldrarepresentant?</a:t>
            </a:r>
          </a:p>
          <a:p>
            <a:pPr lvl="0"/>
            <a:r>
              <a:rPr lang="sv-SE" dirty="0"/>
              <a:t>Aktiviteter, vilket lag ansvarar för vad under året?</a:t>
            </a:r>
          </a:p>
          <a:p>
            <a:pPr lvl="0"/>
            <a:r>
              <a:rPr lang="sv-SE" dirty="0"/>
              <a:t>Mötestider under året</a:t>
            </a:r>
          </a:p>
          <a:p>
            <a:pPr lvl="0"/>
            <a:r>
              <a:rPr lang="sv-SE" dirty="0"/>
              <a:t>Corona Uppdatering</a:t>
            </a:r>
          </a:p>
          <a:p>
            <a:pPr lvl="0"/>
            <a:r>
              <a:rPr lang="sv-SE" dirty="0"/>
              <a:t>AOB</a:t>
            </a:r>
          </a:p>
        </p:txBody>
      </p:sp>
    </p:spTree>
    <p:extLst>
      <p:ext uri="{BB962C8B-B14F-4D97-AF65-F5344CB8AC3E}">
        <p14:creationId xmlns:p14="http://schemas.microsoft.com/office/powerpoint/2010/main" val="25256970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50ADCE6-C9F6-409E-B8E3-2A869B9890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Vad gör föräldrasektionen?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2F00FA6-89E4-43F6-BE41-3955C139B5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/>
              <a:t>Föräldrasektionen effektiviserar och organiserar aktiviteter som behöver göras av klubben </a:t>
            </a:r>
          </a:p>
          <a:p>
            <a:endParaRPr lang="sv-SE" dirty="0"/>
          </a:p>
          <a:p>
            <a:r>
              <a:rPr lang="sv-SE" dirty="0"/>
              <a:t>Organiserar Stora aktiviteter såsom: Fotbollensdag och Fotbollsavslutning</a:t>
            </a:r>
          </a:p>
          <a:p>
            <a:endParaRPr lang="sv-SE" dirty="0"/>
          </a:p>
          <a:p>
            <a:r>
              <a:rPr lang="sv-SE" dirty="0"/>
              <a:t>Effektivisering/Förbättringar såsom: Betalningsrutiner i Kiosken, Digitala lås (Klubbstuga &amp; Kiosk),  Automatiska email för Matcher/Kiosk</a:t>
            </a:r>
          </a:p>
        </p:txBody>
      </p:sp>
    </p:spTree>
    <p:extLst>
      <p:ext uri="{BB962C8B-B14F-4D97-AF65-F5344CB8AC3E}">
        <p14:creationId xmlns:p14="http://schemas.microsoft.com/office/powerpoint/2010/main" val="29499513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D13233C-AE2C-4EEB-B38A-5D9AE50669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Vad gör en föräldrarepresentant?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2B59AA4-81A9-49FE-9F8C-0AA565C589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Kommer på föräldrasektionsmötena och bidrar med förbättringar</a:t>
            </a:r>
          </a:p>
          <a:p>
            <a:endParaRPr lang="sv-SE" dirty="0"/>
          </a:p>
          <a:p>
            <a:r>
              <a:rPr lang="sv-SE" dirty="0"/>
              <a:t>Sprider relevant information från Föräldrasektionen till sitt lag</a:t>
            </a:r>
          </a:p>
          <a:p>
            <a:endParaRPr lang="sv-SE" dirty="0"/>
          </a:p>
          <a:p>
            <a:r>
              <a:rPr lang="sv-SE" dirty="0"/>
              <a:t>Ansvarar för att lagets aktiviteter blir gjorda med hjälp av laget</a:t>
            </a:r>
          </a:p>
        </p:txBody>
      </p:sp>
    </p:spTree>
    <p:extLst>
      <p:ext uri="{BB962C8B-B14F-4D97-AF65-F5344CB8AC3E}">
        <p14:creationId xmlns:p14="http://schemas.microsoft.com/office/powerpoint/2010/main" val="1865491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09E35BC-EE03-4177-8372-FA7078C079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Ansvarsområden</a:t>
            </a:r>
          </a:p>
        </p:txBody>
      </p:sp>
      <p:sp>
        <p:nvSpPr>
          <p:cNvPr id="6" name="Platshållare för innehåll 2">
            <a:extLst>
              <a:ext uri="{FF2B5EF4-FFF2-40B4-BE49-F238E27FC236}">
                <a16:creationId xmlns:a16="http://schemas.microsoft.com/office/drawing/2014/main" id="{4364E701-0770-4B6C-976A-F0FD4187AAC0}"/>
              </a:ext>
            </a:extLst>
          </p:cNvPr>
          <p:cNvSpPr txBox="1">
            <a:spLocks/>
          </p:cNvSpPr>
          <p:nvPr/>
        </p:nvSpPr>
        <p:spPr>
          <a:xfrm>
            <a:off x="351465" y="6121710"/>
            <a:ext cx="10515600" cy="5324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dirty="0"/>
              <a:t>*Pengar går direkt till lagkassan, ej till klubbkassan</a:t>
            </a:r>
          </a:p>
        </p:txBody>
      </p:sp>
      <p:graphicFrame>
        <p:nvGraphicFramePr>
          <p:cNvPr id="7" name="Platshållare för innehåll 3">
            <a:extLst>
              <a:ext uri="{FF2B5EF4-FFF2-40B4-BE49-F238E27FC236}">
                <a16:creationId xmlns:a16="http://schemas.microsoft.com/office/drawing/2014/main" id="{68B0A722-16F5-4C38-BB7D-5D4C519C5BB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27052793"/>
              </p:ext>
            </p:extLst>
          </p:nvPr>
        </p:nvGraphicFramePr>
        <p:xfrm>
          <a:off x="351465" y="1454943"/>
          <a:ext cx="11403534" cy="381381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708819">
                  <a:extLst>
                    <a:ext uri="{9D8B030D-6E8A-4147-A177-3AD203B41FA5}">
                      <a16:colId xmlns:a16="http://schemas.microsoft.com/office/drawing/2014/main" val="1648631115"/>
                    </a:ext>
                  </a:extLst>
                </a:gridCol>
                <a:gridCol w="1146496">
                  <a:extLst>
                    <a:ext uri="{9D8B030D-6E8A-4147-A177-3AD203B41FA5}">
                      <a16:colId xmlns:a16="http://schemas.microsoft.com/office/drawing/2014/main" val="548244315"/>
                    </a:ext>
                  </a:extLst>
                </a:gridCol>
                <a:gridCol w="1044129">
                  <a:extLst>
                    <a:ext uri="{9D8B030D-6E8A-4147-A177-3AD203B41FA5}">
                      <a16:colId xmlns:a16="http://schemas.microsoft.com/office/drawing/2014/main" val="2170898702"/>
                    </a:ext>
                  </a:extLst>
                </a:gridCol>
                <a:gridCol w="1146496">
                  <a:extLst>
                    <a:ext uri="{9D8B030D-6E8A-4147-A177-3AD203B41FA5}">
                      <a16:colId xmlns:a16="http://schemas.microsoft.com/office/drawing/2014/main" val="4263343273"/>
                    </a:ext>
                  </a:extLst>
                </a:gridCol>
                <a:gridCol w="1064602">
                  <a:extLst>
                    <a:ext uri="{9D8B030D-6E8A-4147-A177-3AD203B41FA5}">
                      <a16:colId xmlns:a16="http://schemas.microsoft.com/office/drawing/2014/main" val="4235286040"/>
                    </a:ext>
                  </a:extLst>
                </a:gridCol>
                <a:gridCol w="1146496">
                  <a:extLst>
                    <a:ext uri="{9D8B030D-6E8A-4147-A177-3AD203B41FA5}">
                      <a16:colId xmlns:a16="http://schemas.microsoft.com/office/drawing/2014/main" val="4052743741"/>
                    </a:ext>
                  </a:extLst>
                </a:gridCol>
                <a:gridCol w="1146496">
                  <a:extLst>
                    <a:ext uri="{9D8B030D-6E8A-4147-A177-3AD203B41FA5}">
                      <a16:colId xmlns:a16="http://schemas.microsoft.com/office/drawing/2014/main" val="2287289737"/>
                    </a:ext>
                  </a:extLst>
                </a:gridCol>
              </a:tblGrid>
              <a:tr h="33870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800" dirty="0">
                          <a:effectLst/>
                        </a:rPr>
                        <a:t> 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800" dirty="0">
                          <a:effectLst/>
                        </a:rPr>
                        <a:t>2018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800" dirty="0">
                          <a:effectLst/>
                        </a:rPr>
                        <a:t>2019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800" b="1" kern="1200" dirty="0">
                          <a:solidFill>
                            <a:schemeClr val="accent1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2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800" dirty="0">
                          <a:effectLst/>
                        </a:rPr>
                        <a:t>2022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800" kern="1200" dirty="0">
                          <a:effectLst/>
                        </a:rPr>
                        <a:t>2023</a:t>
                      </a:r>
                      <a:endParaRPr lang="sv-SE" sz="1800" b="1" kern="1200" dirty="0">
                        <a:solidFill>
                          <a:srgbClr val="FFFFFF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63527886"/>
                  </a:ext>
                </a:extLst>
              </a:tr>
              <a:tr h="33870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800" dirty="0">
                          <a:effectLst/>
                        </a:rPr>
                        <a:t>Fotbollsavslutning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P04/P05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P06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P07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2000" b="1" dirty="0">
                          <a:effectLst/>
                        </a:rPr>
                        <a:t>P07</a:t>
                      </a:r>
                      <a:endParaRPr lang="sv-SE" sz="3600" b="1" dirty="0"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P08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effectLst/>
                        </a:rPr>
                        <a:t>P09</a:t>
                      </a:r>
                      <a:endParaRPr lang="sv-SE" sz="1400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53402369"/>
                  </a:ext>
                </a:extLst>
              </a:tr>
              <a:tr h="33870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800" dirty="0">
                          <a:effectLst/>
                        </a:rPr>
                        <a:t>Bollkalle ansvar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P06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P07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P08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2000" b="1" dirty="0">
                          <a:effectLst/>
                        </a:rPr>
                        <a:t>P08</a:t>
                      </a:r>
                      <a:endParaRPr lang="sv-SE" sz="3600" b="1" dirty="0"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P09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effectLst/>
                        </a:rPr>
                        <a:t>P10</a:t>
                      </a:r>
                      <a:endParaRPr lang="sv-SE" sz="1400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95352679"/>
                  </a:ext>
                </a:extLst>
              </a:tr>
              <a:tr h="33870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800" dirty="0">
                          <a:effectLst/>
                        </a:rPr>
                        <a:t>Kiosk: Hämtning och Uppackning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</a:rPr>
                        <a:t>P07</a:t>
                      </a:r>
                      <a:endParaRPr lang="sv-SE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P08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P09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2000" b="1" dirty="0">
                          <a:effectLst/>
                        </a:rPr>
                        <a:t>P09</a:t>
                      </a:r>
                      <a:endParaRPr lang="sv-SE" sz="3600" b="1" dirty="0"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P10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effectLst/>
                        </a:rPr>
                        <a:t>P11</a:t>
                      </a:r>
                      <a:endParaRPr lang="sv-SE" sz="1400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05819753"/>
                  </a:ext>
                </a:extLst>
              </a:tr>
              <a:tr h="33870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800" dirty="0">
                          <a:effectLst/>
                        </a:rPr>
                        <a:t>Kiosk: Inköp &amp; Rutiner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P08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P09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P10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2000" b="1" dirty="0">
                          <a:effectLst/>
                        </a:rPr>
                        <a:t>P10</a:t>
                      </a:r>
                      <a:endParaRPr lang="sv-SE" sz="3600" b="1" dirty="0"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P11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effectLst/>
                        </a:rPr>
                        <a:t>P12</a:t>
                      </a:r>
                      <a:endParaRPr lang="sv-SE" sz="1400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94529567"/>
                  </a:ext>
                </a:extLst>
              </a:tr>
              <a:tr h="33870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800" dirty="0">
                          <a:effectLst/>
                        </a:rPr>
                        <a:t>Fotbollensdag*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</a:rPr>
                        <a:t>P09</a:t>
                      </a:r>
                      <a:endParaRPr lang="sv-SE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P10, F10/11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P11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2000" b="1" dirty="0">
                          <a:effectLst/>
                        </a:rPr>
                        <a:t>P11</a:t>
                      </a:r>
                      <a:endParaRPr lang="sv-SE" sz="3600" b="1" dirty="0"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P12, F12/13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effectLst/>
                        </a:rPr>
                        <a:t>P13</a:t>
                      </a:r>
                      <a:endParaRPr lang="sv-SE" sz="1400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37237123"/>
                  </a:ext>
                </a:extLst>
              </a:tr>
              <a:tr h="33870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800" dirty="0">
                          <a:effectLst/>
                        </a:rPr>
                        <a:t>Julmarknad Planering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P10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P11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P12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2000" b="1" dirty="0">
                          <a:effectLst/>
                        </a:rPr>
                        <a:t>P12</a:t>
                      </a:r>
                      <a:endParaRPr lang="sv-SE" sz="3600" b="1" dirty="0"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</a:rPr>
                        <a:t>P13</a:t>
                      </a:r>
                      <a:endParaRPr lang="sv-SE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effectLst/>
                        </a:rPr>
                        <a:t>P14</a:t>
                      </a:r>
                      <a:endParaRPr lang="sv-SE" sz="1400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99961464"/>
                  </a:ext>
                </a:extLst>
              </a:tr>
              <a:tr h="33870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800" dirty="0">
                          <a:effectLst/>
                        </a:rPr>
                        <a:t>Annonsblad (försäljning/utdelning)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</a:rPr>
                        <a:t>F08/09</a:t>
                      </a:r>
                      <a:endParaRPr lang="sv-SE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</a:rPr>
                        <a:t>P12</a:t>
                      </a:r>
                      <a:endParaRPr lang="sv-SE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P13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2000" b="1" dirty="0">
                          <a:effectLst/>
                        </a:rPr>
                        <a:t>P13</a:t>
                      </a:r>
                      <a:endParaRPr lang="sv-SE" sz="3600" b="1" dirty="0"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P14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effectLst/>
                        </a:rPr>
                        <a:t>P15</a:t>
                      </a:r>
                      <a:endParaRPr lang="sv-SE" sz="1400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10491543"/>
                  </a:ext>
                </a:extLst>
              </a:tr>
              <a:tr h="33870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800" dirty="0">
                          <a:effectLst/>
                        </a:rPr>
                        <a:t>Utdelning av lagpresentationer*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-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-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2000" b="1" dirty="0"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F10/11</a:t>
                      </a:r>
                      <a:endParaRPr lang="sv-SE" sz="3600" b="1" dirty="0"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P11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F12/13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6807640"/>
                  </a:ext>
                </a:extLst>
              </a:tr>
              <a:tr h="33870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800" kern="1200" dirty="0">
                          <a:effectLst/>
                        </a:rPr>
                        <a:t>Lejonmarknad koordinering</a:t>
                      </a:r>
                      <a:endParaRPr lang="sv-SE" sz="1800" b="1" kern="1200" dirty="0">
                        <a:solidFill>
                          <a:srgbClr val="FFFFFF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effectLst/>
                        </a:rPr>
                        <a:t>-</a:t>
                      </a:r>
                      <a:endParaRPr lang="sv-SE" sz="1400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effectLst/>
                        </a:rPr>
                        <a:t>-</a:t>
                      </a:r>
                      <a:endParaRPr lang="sv-SE" sz="1400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F06/07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2000" b="1" kern="1200" dirty="0">
                          <a:effectLst/>
                        </a:rPr>
                        <a:t>F06/07</a:t>
                      </a:r>
                      <a:endParaRPr lang="sv-SE" sz="2000" b="1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effectLst/>
                        </a:rPr>
                        <a:t>F08/09</a:t>
                      </a:r>
                      <a:endParaRPr lang="sv-SE" sz="1400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effectLst/>
                        </a:rPr>
                        <a:t>F10/11</a:t>
                      </a:r>
                      <a:endParaRPr lang="sv-SE" sz="1400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95671546"/>
                  </a:ext>
                </a:extLst>
              </a:tr>
              <a:tr h="33870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800" kern="1200" dirty="0" err="1">
                          <a:effectLst/>
                        </a:rPr>
                        <a:t>A-Lag</a:t>
                      </a:r>
                      <a:r>
                        <a:rPr lang="sv-SE" sz="1800" kern="1200" dirty="0">
                          <a:effectLst/>
                        </a:rPr>
                        <a:t> biljettförsäljning*</a:t>
                      </a:r>
                      <a:endParaRPr lang="sv-SE" sz="1800" b="1" kern="1200" dirty="0">
                        <a:solidFill>
                          <a:srgbClr val="FFFFFF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effectLst/>
                        </a:rPr>
                        <a:t>-</a:t>
                      </a:r>
                      <a:endParaRPr lang="sv-SE" sz="1400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effectLst/>
                        </a:rPr>
                        <a:t>P06</a:t>
                      </a:r>
                      <a:endParaRPr lang="sv-SE" sz="1400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P08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2000" b="1" kern="1200" dirty="0">
                          <a:effectLst/>
                        </a:rPr>
                        <a:t>P08</a:t>
                      </a:r>
                      <a:endParaRPr lang="sv-SE" sz="2000" b="1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effectLst/>
                        </a:rPr>
                        <a:t>P09</a:t>
                      </a:r>
                      <a:endParaRPr lang="sv-SE" sz="1400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effectLst/>
                        </a:rPr>
                        <a:t>P10</a:t>
                      </a:r>
                      <a:endParaRPr lang="sv-SE" sz="1400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462414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196371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9232A23-CD3D-CF46-8221-251992AE5B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COVID-19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6A4EADA-1ABA-B94E-A652-ADD7A4BF5C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sv-SE" dirty="0" err="1"/>
              <a:t>Pga</a:t>
            </a:r>
            <a:r>
              <a:rPr lang="sv-SE" dirty="0"/>
              <a:t> rådande Pandemi kommer vi tills vidare att:</a:t>
            </a:r>
          </a:p>
          <a:p>
            <a:r>
              <a:rPr lang="sv-SE" dirty="0"/>
              <a:t>Hålla serveringen stängt vid alla matcher</a:t>
            </a:r>
          </a:p>
          <a:p>
            <a:r>
              <a:rPr lang="sv-SE" dirty="0"/>
              <a:t>Biljettförsäljning vid A-lag match</a:t>
            </a:r>
          </a:p>
          <a:p>
            <a:r>
              <a:rPr lang="sv-SE" dirty="0"/>
              <a:t>Ställa in fotbollensdag</a:t>
            </a:r>
          </a:p>
          <a:p>
            <a:r>
              <a:rPr lang="sv-SE" dirty="0"/>
              <a:t>Ställa in Julmarknad &amp; annonsblad</a:t>
            </a:r>
          </a:p>
          <a:p>
            <a:r>
              <a:rPr lang="sv-SE" dirty="0"/>
              <a:t>Ställa in lejonmarknadskoordinering</a:t>
            </a:r>
          </a:p>
          <a:p>
            <a:r>
              <a:rPr lang="sv-SE" dirty="0"/>
              <a:t>Fotbollsavslutning</a:t>
            </a:r>
          </a:p>
          <a:p>
            <a:endParaRPr lang="sv-SE" dirty="0"/>
          </a:p>
          <a:p>
            <a:pPr marL="0" indent="0">
              <a:buNone/>
            </a:pPr>
            <a:r>
              <a:rPr lang="sv-SE" dirty="0"/>
              <a:t>Följande aktiviteter kommer att hållas vid eventuella A-lag matcher:</a:t>
            </a:r>
          </a:p>
          <a:p>
            <a:r>
              <a:rPr lang="sv-SE" dirty="0"/>
              <a:t>Bollkalle ansvar</a:t>
            </a:r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323410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09E35BC-EE03-4177-8372-FA7078C079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4000" dirty="0"/>
              <a:t>Ansvarsområden Just nu </a:t>
            </a:r>
            <a:r>
              <a:rPr lang="sv-SE" sz="4000" dirty="0" err="1"/>
              <a:t>pga</a:t>
            </a:r>
            <a:r>
              <a:rPr lang="sv-SE" sz="4000" dirty="0"/>
              <a:t> rådande Pandemi</a:t>
            </a:r>
          </a:p>
        </p:txBody>
      </p:sp>
      <p:sp>
        <p:nvSpPr>
          <p:cNvPr id="6" name="Platshållare för innehåll 2">
            <a:extLst>
              <a:ext uri="{FF2B5EF4-FFF2-40B4-BE49-F238E27FC236}">
                <a16:creationId xmlns:a16="http://schemas.microsoft.com/office/drawing/2014/main" id="{4364E701-0770-4B6C-976A-F0FD4187AAC0}"/>
              </a:ext>
            </a:extLst>
          </p:cNvPr>
          <p:cNvSpPr txBox="1">
            <a:spLocks/>
          </p:cNvSpPr>
          <p:nvPr/>
        </p:nvSpPr>
        <p:spPr>
          <a:xfrm>
            <a:off x="351465" y="6121710"/>
            <a:ext cx="10515600" cy="5324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dirty="0"/>
              <a:t>*Pengar går direkt till lagkassan, ej till klubbkassan</a:t>
            </a:r>
          </a:p>
        </p:txBody>
      </p:sp>
      <p:graphicFrame>
        <p:nvGraphicFramePr>
          <p:cNvPr id="7" name="Platshållare för innehåll 3">
            <a:extLst>
              <a:ext uri="{FF2B5EF4-FFF2-40B4-BE49-F238E27FC236}">
                <a16:creationId xmlns:a16="http://schemas.microsoft.com/office/drawing/2014/main" id="{68B0A722-16F5-4C38-BB7D-5D4C519C5BB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60661605"/>
              </p:ext>
            </p:extLst>
          </p:nvPr>
        </p:nvGraphicFramePr>
        <p:xfrm>
          <a:off x="351465" y="1454943"/>
          <a:ext cx="11403534" cy="381381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708819">
                  <a:extLst>
                    <a:ext uri="{9D8B030D-6E8A-4147-A177-3AD203B41FA5}">
                      <a16:colId xmlns:a16="http://schemas.microsoft.com/office/drawing/2014/main" val="1648631115"/>
                    </a:ext>
                  </a:extLst>
                </a:gridCol>
                <a:gridCol w="1146496">
                  <a:extLst>
                    <a:ext uri="{9D8B030D-6E8A-4147-A177-3AD203B41FA5}">
                      <a16:colId xmlns:a16="http://schemas.microsoft.com/office/drawing/2014/main" val="548244315"/>
                    </a:ext>
                  </a:extLst>
                </a:gridCol>
                <a:gridCol w="1044129">
                  <a:extLst>
                    <a:ext uri="{9D8B030D-6E8A-4147-A177-3AD203B41FA5}">
                      <a16:colId xmlns:a16="http://schemas.microsoft.com/office/drawing/2014/main" val="2170898702"/>
                    </a:ext>
                  </a:extLst>
                </a:gridCol>
                <a:gridCol w="1146496">
                  <a:extLst>
                    <a:ext uri="{9D8B030D-6E8A-4147-A177-3AD203B41FA5}">
                      <a16:colId xmlns:a16="http://schemas.microsoft.com/office/drawing/2014/main" val="4263343273"/>
                    </a:ext>
                  </a:extLst>
                </a:gridCol>
                <a:gridCol w="1064602">
                  <a:extLst>
                    <a:ext uri="{9D8B030D-6E8A-4147-A177-3AD203B41FA5}">
                      <a16:colId xmlns:a16="http://schemas.microsoft.com/office/drawing/2014/main" val="4235286040"/>
                    </a:ext>
                  </a:extLst>
                </a:gridCol>
                <a:gridCol w="1146496">
                  <a:extLst>
                    <a:ext uri="{9D8B030D-6E8A-4147-A177-3AD203B41FA5}">
                      <a16:colId xmlns:a16="http://schemas.microsoft.com/office/drawing/2014/main" val="4052743741"/>
                    </a:ext>
                  </a:extLst>
                </a:gridCol>
                <a:gridCol w="1146496">
                  <a:extLst>
                    <a:ext uri="{9D8B030D-6E8A-4147-A177-3AD203B41FA5}">
                      <a16:colId xmlns:a16="http://schemas.microsoft.com/office/drawing/2014/main" val="2287289737"/>
                    </a:ext>
                  </a:extLst>
                </a:gridCol>
              </a:tblGrid>
              <a:tr h="33870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800" dirty="0">
                          <a:effectLst/>
                        </a:rPr>
                        <a:t> 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800" dirty="0">
                          <a:effectLst/>
                        </a:rPr>
                        <a:t>2018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800" dirty="0">
                          <a:effectLst/>
                        </a:rPr>
                        <a:t>2019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800" b="1" kern="1200" dirty="0">
                          <a:solidFill>
                            <a:schemeClr val="accent1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2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800" dirty="0">
                          <a:effectLst/>
                        </a:rPr>
                        <a:t>2022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800" kern="1200" dirty="0">
                          <a:effectLst/>
                        </a:rPr>
                        <a:t>2023</a:t>
                      </a:r>
                      <a:endParaRPr lang="sv-SE" sz="1800" b="1" kern="1200" dirty="0">
                        <a:solidFill>
                          <a:srgbClr val="FFFFFF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63527886"/>
                  </a:ext>
                </a:extLst>
              </a:tr>
              <a:tr h="33870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800" strike="sngStrike" dirty="0">
                          <a:effectLst/>
                        </a:rPr>
                        <a:t>Fotbollsavslutning</a:t>
                      </a:r>
                      <a:endParaRPr lang="sv-SE" sz="2400" strike="sngStrike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P04/P05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P06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P07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2000" b="1" dirty="0">
                          <a:effectLst/>
                        </a:rPr>
                        <a:t>P07</a:t>
                      </a:r>
                      <a:endParaRPr lang="sv-SE" sz="3600" b="1" dirty="0"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P08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effectLst/>
                        </a:rPr>
                        <a:t>P09</a:t>
                      </a:r>
                      <a:endParaRPr lang="sv-SE" sz="1400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53402369"/>
                  </a:ext>
                </a:extLst>
              </a:tr>
              <a:tr h="33870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800" dirty="0">
                          <a:effectLst/>
                        </a:rPr>
                        <a:t>Bollkalle ansvar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P06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P07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P08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2000" b="1" dirty="0">
                          <a:effectLst/>
                        </a:rPr>
                        <a:t>P08</a:t>
                      </a:r>
                      <a:endParaRPr lang="sv-SE" sz="3600" b="1" dirty="0"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P09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effectLst/>
                        </a:rPr>
                        <a:t>P10</a:t>
                      </a:r>
                      <a:endParaRPr lang="sv-SE" sz="1400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95352679"/>
                  </a:ext>
                </a:extLst>
              </a:tr>
              <a:tr h="33870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800" strike="sngStrike" dirty="0">
                          <a:effectLst/>
                        </a:rPr>
                        <a:t>Kiosk: Hämtning och Uppackning</a:t>
                      </a:r>
                      <a:endParaRPr lang="sv-SE" sz="2400" strike="sngStrike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</a:rPr>
                        <a:t>P07</a:t>
                      </a:r>
                      <a:endParaRPr lang="sv-SE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P08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P09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2000" b="1" dirty="0">
                          <a:effectLst/>
                        </a:rPr>
                        <a:t>P09</a:t>
                      </a:r>
                      <a:endParaRPr lang="sv-SE" sz="3600" b="1" dirty="0"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P10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effectLst/>
                        </a:rPr>
                        <a:t>P11</a:t>
                      </a:r>
                      <a:endParaRPr lang="sv-SE" sz="1400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05819753"/>
                  </a:ext>
                </a:extLst>
              </a:tr>
              <a:tr h="33870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800" strike="sngStrike" dirty="0">
                          <a:effectLst/>
                        </a:rPr>
                        <a:t>Kiosk: Inköp &amp; Rutiner</a:t>
                      </a:r>
                      <a:endParaRPr lang="sv-SE" sz="2400" strike="sngStrike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P08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P09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P10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2000" b="1" dirty="0">
                          <a:effectLst/>
                        </a:rPr>
                        <a:t>P10</a:t>
                      </a:r>
                      <a:endParaRPr lang="sv-SE" sz="3600" b="1" dirty="0"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P11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effectLst/>
                        </a:rPr>
                        <a:t>P12</a:t>
                      </a:r>
                      <a:endParaRPr lang="sv-SE" sz="1400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94529567"/>
                  </a:ext>
                </a:extLst>
              </a:tr>
              <a:tr h="33870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800" strike="sngStrike" dirty="0">
                          <a:effectLst/>
                        </a:rPr>
                        <a:t>Fotbollensdag*</a:t>
                      </a:r>
                      <a:endParaRPr lang="sv-SE" sz="2400" strike="sngStrike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</a:rPr>
                        <a:t>P09</a:t>
                      </a:r>
                      <a:endParaRPr lang="sv-SE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P10, F10/11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P11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2000" b="1" dirty="0">
                          <a:effectLst/>
                        </a:rPr>
                        <a:t>P11</a:t>
                      </a:r>
                      <a:endParaRPr lang="sv-SE" sz="3600" b="1" dirty="0"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P12, F12/13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effectLst/>
                        </a:rPr>
                        <a:t>P13</a:t>
                      </a:r>
                      <a:endParaRPr lang="sv-SE" sz="1400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37237123"/>
                  </a:ext>
                </a:extLst>
              </a:tr>
              <a:tr h="33870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800" strike="sngStrike" dirty="0">
                          <a:effectLst/>
                        </a:rPr>
                        <a:t>Julmarknad Planering</a:t>
                      </a:r>
                      <a:endParaRPr lang="sv-SE" sz="2400" strike="sngStrike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P10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P11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P12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2000" b="1" dirty="0">
                          <a:effectLst/>
                        </a:rPr>
                        <a:t>P12</a:t>
                      </a:r>
                      <a:endParaRPr lang="sv-SE" sz="3600" b="1" dirty="0"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</a:rPr>
                        <a:t>P13</a:t>
                      </a:r>
                      <a:endParaRPr lang="sv-SE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effectLst/>
                        </a:rPr>
                        <a:t>P14</a:t>
                      </a:r>
                      <a:endParaRPr lang="sv-SE" sz="1400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99961464"/>
                  </a:ext>
                </a:extLst>
              </a:tr>
              <a:tr h="33870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800" strike="sngStrike" dirty="0">
                          <a:effectLst/>
                        </a:rPr>
                        <a:t>Annonsblad (försäljning/utdelning)</a:t>
                      </a:r>
                      <a:endParaRPr lang="sv-SE" sz="2400" strike="sngStrike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</a:rPr>
                        <a:t>F08/09</a:t>
                      </a:r>
                      <a:endParaRPr lang="sv-SE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</a:rPr>
                        <a:t>P12</a:t>
                      </a:r>
                      <a:endParaRPr lang="sv-SE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P13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2000" b="1" dirty="0">
                          <a:effectLst/>
                        </a:rPr>
                        <a:t>P13</a:t>
                      </a:r>
                      <a:endParaRPr lang="sv-SE" sz="3600" b="1" dirty="0"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P14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effectLst/>
                        </a:rPr>
                        <a:t>P15</a:t>
                      </a:r>
                      <a:endParaRPr lang="sv-SE" sz="1400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10491543"/>
                  </a:ext>
                </a:extLst>
              </a:tr>
              <a:tr h="33870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800" dirty="0">
                          <a:effectLst/>
                        </a:rPr>
                        <a:t>Utdelning av lagpresentationer*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-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-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2000" b="1" dirty="0"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F10/11</a:t>
                      </a:r>
                      <a:endParaRPr lang="sv-SE" sz="3600" b="1" dirty="0"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P11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F12/13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6807640"/>
                  </a:ext>
                </a:extLst>
              </a:tr>
              <a:tr h="33870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800" strike="sngStrike" kern="1200" dirty="0">
                          <a:effectLst/>
                        </a:rPr>
                        <a:t>Lejonmarknad koordinering</a:t>
                      </a:r>
                      <a:endParaRPr lang="sv-SE" sz="1800" b="1" strike="sngStrike" kern="1200" dirty="0">
                        <a:solidFill>
                          <a:srgbClr val="FFFFFF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effectLst/>
                        </a:rPr>
                        <a:t>-</a:t>
                      </a:r>
                      <a:endParaRPr lang="sv-SE" sz="1400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effectLst/>
                        </a:rPr>
                        <a:t>-</a:t>
                      </a:r>
                      <a:endParaRPr lang="sv-SE" sz="1400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F06/07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2000" b="1" kern="1200" dirty="0">
                          <a:effectLst/>
                        </a:rPr>
                        <a:t>F06/07</a:t>
                      </a:r>
                      <a:endParaRPr lang="sv-SE" sz="2000" b="1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effectLst/>
                        </a:rPr>
                        <a:t>F08/09</a:t>
                      </a:r>
                      <a:endParaRPr lang="sv-SE" sz="1400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effectLst/>
                        </a:rPr>
                        <a:t>F10/11</a:t>
                      </a:r>
                      <a:endParaRPr lang="sv-SE" sz="1400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95671546"/>
                  </a:ext>
                </a:extLst>
              </a:tr>
              <a:tr h="33870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800" strike="sngStrike" kern="1200" dirty="0" err="1">
                          <a:effectLst/>
                        </a:rPr>
                        <a:t>A-Lag</a:t>
                      </a:r>
                      <a:r>
                        <a:rPr lang="sv-SE" sz="1800" strike="sngStrike" kern="1200" dirty="0">
                          <a:effectLst/>
                        </a:rPr>
                        <a:t> biljettförsäljning*</a:t>
                      </a:r>
                      <a:endParaRPr lang="sv-SE" sz="1800" b="1" strike="sngStrike" kern="1200" dirty="0">
                        <a:solidFill>
                          <a:srgbClr val="FFFFFF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effectLst/>
                        </a:rPr>
                        <a:t>-</a:t>
                      </a:r>
                      <a:endParaRPr lang="sv-SE" sz="1400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effectLst/>
                        </a:rPr>
                        <a:t>P06</a:t>
                      </a:r>
                      <a:endParaRPr lang="sv-SE" sz="1400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P08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2000" b="1" kern="1200" dirty="0">
                          <a:effectLst/>
                        </a:rPr>
                        <a:t>P08</a:t>
                      </a:r>
                      <a:endParaRPr lang="sv-SE" sz="2000" b="1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effectLst/>
                        </a:rPr>
                        <a:t>P09</a:t>
                      </a:r>
                      <a:endParaRPr lang="sv-SE" sz="1400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effectLst/>
                        </a:rPr>
                        <a:t>P10</a:t>
                      </a:r>
                      <a:endParaRPr lang="sv-SE" sz="1400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462414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251081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77904A3-FD73-4C68-9F38-177F57D9C8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(Normala omständigheter) Mötestider – Klubbstugan KL 19</a:t>
            </a:r>
          </a:p>
        </p:txBody>
      </p:sp>
      <p:graphicFrame>
        <p:nvGraphicFramePr>
          <p:cNvPr id="3" name="Tabell 2">
            <a:extLst>
              <a:ext uri="{FF2B5EF4-FFF2-40B4-BE49-F238E27FC236}">
                <a16:creationId xmlns:a16="http://schemas.microsoft.com/office/drawing/2014/main" id="{84CAD313-D3F6-4074-A985-8359570866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077946"/>
              </p:ext>
            </p:extLst>
          </p:nvPr>
        </p:nvGraphicFramePr>
        <p:xfrm>
          <a:off x="838200" y="1965237"/>
          <a:ext cx="10515600" cy="43694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44920">
                  <a:extLst>
                    <a:ext uri="{9D8B030D-6E8A-4147-A177-3AD203B41FA5}">
                      <a16:colId xmlns:a16="http://schemas.microsoft.com/office/drawing/2014/main" val="1608995211"/>
                    </a:ext>
                  </a:extLst>
                </a:gridCol>
                <a:gridCol w="4595146">
                  <a:extLst>
                    <a:ext uri="{9D8B030D-6E8A-4147-A177-3AD203B41FA5}">
                      <a16:colId xmlns:a16="http://schemas.microsoft.com/office/drawing/2014/main" val="142121088"/>
                    </a:ext>
                  </a:extLst>
                </a:gridCol>
                <a:gridCol w="4575534">
                  <a:extLst>
                    <a:ext uri="{9D8B030D-6E8A-4147-A177-3AD203B41FA5}">
                      <a16:colId xmlns:a16="http://schemas.microsoft.com/office/drawing/2014/main" val="1784189414"/>
                    </a:ext>
                  </a:extLst>
                </a:gridCol>
              </a:tblGrid>
              <a:tr h="74248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2400" dirty="0">
                          <a:effectLst/>
                          <a:latin typeface="Calibri" panose="020F0502020204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Datum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2400" dirty="0">
                          <a:effectLst/>
                          <a:latin typeface="Calibri" panose="020F0502020204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Agendafokus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2400" dirty="0">
                          <a:effectLst/>
                          <a:latin typeface="Calibri" panose="020F0502020204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Protokollansvarig och Påminnelseutskick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223777931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</a:rPr>
                        <a:t>mar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Uppstart samt sätta datum året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Ricardo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70739121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</a:rPr>
                        <a:t>apr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Allmänna förbättringar, kiosk </a:t>
                      </a:r>
                      <a:r>
                        <a:rPr lang="sv-SE" sz="16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etc</a:t>
                      </a:r>
                      <a:endParaRPr lang="sv-SE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F06/07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708730709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</a:rPr>
                        <a:t>maj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Fotbollensdag Status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P07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966505401"/>
                  </a:ext>
                </a:extLst>
              </a:tr>
              <a:tr h="63077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</a:rPr>
                        <a:t>aug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Uppstart höst, Allmänna förbättringar, etc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P08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066902438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</a:rPr>
                        <a:t>sep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Fotbollsavslutning Status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F08/09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267931862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</a:rPr>
                        <a:t>okt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Julmarknad uppstart, status annonser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P09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280575768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</a:rPr>
                        <a:t>nov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Status Julmarknad, annonser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P10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72396562"/>
                  </a:ext>
                </a:extLst>
              </a:tr>
              <a:tr h="63077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</a:rPr>
                        <a:t>Feb/Mar?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Uppstart, sätta datum för nästa år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Ricardo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1430145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14475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77904A3-FD73-4C68-9F38-177F57D9C8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2021 Mötestider – via Teams, KL 19</a:t>
            </a:r>
          </a:p>
        </p:txBody>
      </p:sp>
      <p:graphicFrame>
        <p:nvGraphicFramePr>
          <p:cNvPr id="3" name="Tabell 2">
            <a:extLst>
              <a:ext uri="{FF2B5EF4-FFF2-40B4-BE49-F238E27FC236}">
                <a16:creationId xmlns:a16="http://schemas.microsoft.com/office/drawing/2014/main" id="{84CAD313-D3F6-4074-A985-8359570866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5441509"/>
              </p:ext>
            </p:extLst>
          </p:nvPr>
        </p:nvGraphicFramePr>
        <p:xfrm>
          <a:off x="838200" y="1426695"/>
          <a:ext cx="10515600" cy="517195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44920">
                  <a:extLst>
                    <a:ext uri="{9D8B030D-6E8A-4147-A177-3AD203B41FA5}">
                      <a16:colId xmlns:a16="http://schemas.microsoft.com/office/drawing/2014/main" val="1608995211"/>
                    </a:ext>
                  </a:extLst>
                </a:gridCol>
                <a:gridCol w="4595146">
                  <a:extLst>
                    <a:ext uri="{9D8B030D-6E8A-4147-A177-3AD203B41FA5}">
                      <a16:colId xmlns:a16="http://schemas.microsoft.com/office/drawing/2014/main" val="142121088"/>
                    </a:ext>
                  </a:extLst>
                </a:gridCol>
                <a:gridCol w="4575534">
                  <a:extLst>
                    <a:ext uri="{9D8B030D-6E8A-4147-A177-3AD203B41FA5}">
                      <a16:colId xmlns:a16="http://schemas.microsoft.com/office/drawing/2014/main" val="1784189414"/>
                    </a:ext>
                  </a:extLst>
                </a:gridCol>
              </a:tblGrid>
              <a:tr h="74248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2000" dirty="0">
                          <a:effectLst/>
                          <a:latin typeface="Calibri" panose="020F0502020204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Datum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2000" dirty="0">
                          <a:effectLst/>
                          <a:latin typeface="Calibri" panose="020F0502020204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Agendafokus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2000" dirty="0">
                          <a:effectLst/>
                          <a:latin typeface="Calibri" panose="020F0502020204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Protokollansvarig och Påminnelseutskick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223777931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25-apr</a:t>
                      </a:r>
                      <a:endParaRPr lang="sv-SE" sz="2000" dirty="0">
                        <a:effectLst/>
                        <a:latin typeface="Calibri" panose="020F0502020204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Uppstart samt sätta datum 2021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4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Ricardo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70739121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30-maj</a:t>
                      </a:r>
                      <a:endParaRPr lang="sv-SE" sz="2000" dirty="0">
                        <a:effectLst/>
                        <a:latin typeface="Calibri" panose="020F0502020204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Information H2 2021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-Mötet ersätts av informations email om nuvarande restriktioner kvarstår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F06/07 (om mötet blir av)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708730709"/>
                  </a:ext>
                </a:extLst>
              </a:tr>
              <a:tr h="63077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29-aug</a:t>
                      </a:r>
                      <a:endParaRPr lang="sv-SE" sz="2000" dirty="0">
                        <a:effectLst/>
                        <a:latin typeface="Calibri" panose="020F0502020204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Uppstart höst, Allmänna förbättringar, </a:t>
                      </a:r>
                      <a:r>
                        <a:rPr lang="sv-SE" sz="14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etc</a:t>
                      </a:r>
                      <a:endParaRPr lang="sv-SE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P07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066902438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20-sep</a:t>
                      </a:r>
                      <a:endParaRPr lang="sv-SE" sz="2000" dirty="0">
                        <a:effectLst/>
                        <a:latin typeface="Calibri" panose="020F0502020204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Fotbollsavslutning Status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-Mötet ersätts av informations email om nuvarande restriktioner kvarstår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P08 (om mötet blir av)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267931862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11-okt</a:t>
                      </a:r>
                      <a:endParaRPr lang="sv-SE" sz="2000" dirty="0">
                        <a:effectLst/>
                        <a:latin typeface="Calibri" panose="020F0502020204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Julmarknad uppstart, status annonser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-Mötet ersätts av informations email om nuvarande restriktioner kvarstår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F08/09 (om mötet blir av)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280575768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</a:rPr>
                        <a:t>17-nov</a:t>
                      </a:r>
                      <a:endParaRPr lang="sv-SE" sz="2000">
                        <a:effectLst/>
                        <a:latin typeface="Calibri" panose="020F0502020204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Status Julmarknad, annonser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Föräldrarepresentanter 2022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-Mötet ersätts av informations email om nuvarande restriktioner kvarstår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P09 (om mötet blir av)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72396562"/>
                  </a:ext>
                </a:extLst>
              </a:tr>
              <a:tr h="63077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Feb/Mar?</a:t>
                      </a:r>
                      <a:endParaRPr lang="sv-SE" sz="2000" dirty="0">
                        <a:effectLst/>
                        <a:latin typeface="Calibri" panose="020F0502020204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Uppstart 2022, sätta datum 2022, kiosk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Ricardo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1430145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138161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1045</TotalTime>
  <Words>588</Words>
  <Application>Microsoft Macintosh PowerPoint</Application>
  <PresentationFormat>Bredbild</PresentationFormat>
  <Paragraphs>252</Paragraphs>
  <Slides>10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Segoe UI</vt:lpstr>
      <vt:lpstr>Office-tema</vt:lpstr>
      <vt:lpstr>Föräldrasektionsmöte</vt:lpstr>
      <vt:lpstr>Agenda</vt:lpstr>
      <vt:lpstr>Vad gör föräldrasektionen?</vt:lpstr>
      <vt:lpstr>Vad gör en föräldrarepresentant?</vt:lpstr>
      <vt:lpstr>Ansvarsområden</vt:lpstr>
      <vt:lpstr>COVID-19</vt:lpstr>
      <vt:lpstr>Ansvarsområden Just nu pga rådande Pandemi</vt:lpstr>
      <vt:lpstr>(Normala omständigheter) Mötestider – Klubbstugan KL 19</vt:lpstr>
      <vt:lpstr>2021 Mötestider – via Teams, KL 19</vt:lpstr>
      <vt:lpstr>AOB?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Ricardo Durón</dc:creator>
  <cp:lastModifiedBy>Ricardo Durón</cp:lastModifiedBy>
  <cp:revision>51</cp:revision>
  <dcterms:created xsi:type="dcterms:W3CDTF">2019-03-10T15:20:49Z</dcterms:created>
  <dcterms:modified xsi:type="dcterms:W3CDTF">2021-04-25T18:04:49Z</dcterms:modified>
</cp:coreProperties>
</file>