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12" r:id="rId3"/>
    <p:sldId id="331" r:id="rId4"/>
    <p:sldId id="296" r:id="rId5"/>
    <p:sldId id="306" r:id="rId6"/>
    <p:sldId id="334" r:id="rId7"/>
    <p:sldId id="318" r:id="rId8"/>
    <p:sldId id="268" r:id="rId9"/>
    <p:sldId id="333" r:id="rId10"/>
    <p:sldId id="335" r:id="rId11"/>
    <p:sldId id="336" r:id="rId12"/>
    <p:sldId id="307" r:id="rId13"/>
    <p:sldId id="309" r:id="rId14"/>
    <p:sldId id="319" r:id="rId15"/>
    <p:sldId id="321" r:id="rId16"/>
    <p:sldId id="322" r:id="rId17"/>
    <p:sldId id="316" r:id="rId18"/>
    <p:sldId id="323" r:id="rId19"/>
    <p:sldId id="317" r:id="rId20"/>
    <p:sldId id="313" r:id="rId2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46" autoAdjust="0"/>
    <p:restoredTop sz="91629"/>
  </p:normalViewPr>
  <p:slideViewPr>
    <p:cSldViewPr snapToGrid="0">
      <p:cViewPr varScale="1">
        <p:scale>
          <a:sx n="172" d="100"/>
          <a:sy n="172" d="100"/>
        </p:scale>
        <p:origin x="216" y="38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B9D176-38C1-884D-BD9B-69C99D6195DC}" type="datetimeFigureOut">
              <a:rPr lang="sv-SE" smtClean="0"/>
              <a:t>2024-11-24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C8C05-CC76-6043-86DD-FFC0392E2F60}" type="slidenum">
              <a:rPr lang="sv-SE" smtClean="0"/>
              <a:t>‹#›</a:t>
            </a:fld>
            <a:endParaRPr lang="sv-SE"/>
          </a:p>
        </p:txBody>
      </p:sp>
    </p:spTree>
    <p:extLst>
      <p:ext uri="{BB962C8B-B14F-4D97-AF65-F5344CB8AC3E}">
        <p14:creationId xmlns:p14="http://schemas.microsoft.com/office/powerpoint/2010/main" val="1043816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AA0C8C05-CC76-6043-86DD-FFC0392E2F60}" type="slidenum">
              <a:rPr lang="sv-SE" smtClean="0"/>
              <a:t>1</a:t>
            </a:fld>
            <a:endParaRPr lang="sv-SE"/>
          </a:p>
        </p:txBody>
      </p:sp>
    </p:spTree>
    <p:extLst>
      <p:ext uri="{BB962C8B-B14F-4D97-AF65-F5344CB8AC3E}">
        <p14:creationId xmlns:p14="http://schemas.microsoft.com/office/powerpoint/2010/main" val="1079331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800" b="0" i="0" u="none" strike="noStrike" dirty="0">
                <a:effectLst/>
                <a:latin typeface="Helvetica" pitchFamily="2" charset="0"/>
              </a:rPr>
              <a:t>Den här visionen för </a:t>
            </a:r>
            <a:r>
              <a:rPr lang="sv-SE" sz="800" b="1" i="0" u="none" strike="noStrike" dirty="0">
                <a:effectLst/>
                <a:latin typeface="Helvetica" pitchFamily="2" charset="0"/>
              </a:rPr>
              <a:t>Dalby GIF</a:t>
            </a:r>
            <a:r>
              <a:rPr lang="sv-SE" sz="800" b="0" i="0" u="none" strike="noStrike" dirty="0">
                <a:effectLst/>
                <a:latin typeface="Helvetica" pitchFamily="2" charset="0"/>
              </a:rPr>
              <a:t> återspeglar klubbens engagemang för att skapa en trygg, lärorik och inkluderande miljö för alla sina medlemmar</a:t>
            </a:r>
            <a:endParaRPr lang="sv-SE" dirty="0"/>
          </a:p>
        </p:txBody>
      </p:sp>
      <p:sp>
        <p:nvSpPr>
          <p:cNvPr id="4" name="Platshållare för bildnummer 3"/>
          <p:cNvSpPr>
            <a:spLocks noGrp="1"/>
          </p:cNvSpPr>
          <p:nvPr>
            <p:ph type="sldNum" sz="quarter" idx="5"/>
          </p:nvPr>
        </p:nvSpPr>
        <p:spPr/>
        <p:txBody>
          <a:bodyPr/>
          <a:lstStyle/>
          <a:p>
            <a:fld id="{AA0C8C05-CC76-6043-86DD-FFC0392E2F60}" type="slidenum">
              <a:rPr lang="sv-SE" smtClean="0"/>
              <a:t>6</a:t>
            </a:fld>
            <a:endParaRPr lang="sv-SE"/>
          </a:p>
        </p:txBody>
      </p:sp>
    </p:spTree>
    <p:extLst>
      <p:ext uri="{BB962C8B-B14F-4D97-AF65-F5344CB8AC3E}">
        <p14:creationId xmlns:p14="http://schemas.microsoft.com/office/powerpoint/2010/main" val="1433664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172487-3AA9-4DCB-8E65-47E4683F603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C9481CE-6ABF-4DA8-8DE3-C4228F8A05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31D4CBB-BE83-4149-93E0-45017614A1E2}"/>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5" name="Platshållare för sidfot 4">
            <a:extLst>
              <a:ext uri="{FF2B5EF4-FFF2-40B4-BE49-F238E27FC236}">
                <a16:creationId xmlns:a16="http://schemas.microsoft.com/office/drawing/2014/main" id="{E9E740BA-4CA5-4829-8177-E095155CEF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F83FAA7-9EB4-4E58-80D7-979A7840AFA2}"/>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2908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BC5236-849F-494D-87B5-0F9626E66B9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DE54DF5-E9AE-4EC0-8FFF-02425B49572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A1C8295-0BFA-4FF0-AF6A-16803F3A194F}"/>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5" name="Platshållare för sidfot 4">
            <a:extLst>
              <a:ext uri="{FF2B5EF4-FFF2-40B4-BE49-F238E27FC236}">
                <a16:creationId xmlns:a16="http://schemas.microsoft.com/office/drawing/2014/main" id="{7C0A2E89-A7E3-49AD-90C1-1D341A53D47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5619BFA-FA9F-49BC-B258-58A298C567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1973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1130961-87A9-48CA-BB4F-708FA11C37A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BEAAB1-409A-450D-84BE-4D9C87103C1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3B024B-32C0-40A9-9A9D-26757917230A}"/>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5" name="Platshållare för sidfot 4">
            <a:extLst>
              <a:ext uri="{FF2B5EF4-FFF2-40B4-BE49-F238E27FC236}">
                <a16:creationId xmlns:a16="http://schemas.microsoft.com/office/drawing/2014/main" id="{AE2DB6AE-C5D6-4B9C-A74D-0F9695D2C49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C5A0FA7-61EF-4791-BDB1-7CDC1A66366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68187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51B68B-543E-4079-A74D-A209785042D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5E99576-9FA4-44D4-AC59-8866B90EEED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3BC3FBB-DF04-476C-BCC0-F87D8BBF77B2}"/>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5" name="Platshållare för sidfot 4">
            <a:extLst>
              <a:ext uri="{FF2B5EF4-FFF2-40B4-BE49-F238E27FC236}">
                <a16:creationId xmlns:a16="http://schemas.microsoft.com/office/drawing/2014/main" id="{455A0E9D-5457-41CA-8659-2DFCC613B5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3834F17-E686-4A33-939F-1EFE0E79DBC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269363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B5E71E-28E5-4B71-95DE-E66160A535C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E75EF1E-5754-409B-ABB0-6D23398F7C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9FB5F8F-8FAE-4427-8101-301EC5921B31}"/>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5" name="Platshållare för sidfot 4">
            <a:extLst>
              <a:ext uri="{FF2B5EF4-FFF2-40B4-BE49-F238E27FC236}">
                <a16:creationId xmlns:a16="http://schemas.microsoft.com/office/drawing/2014/main" id="{63BE60E2-F0BB-4EEF-B70A-3255C16806E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52CC2F-2A2F-4B8D-8323-2DF403BFC14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0887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A71F7D-9FF2-4CC7-BE15-03DF5A43C29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1739AE7-1FC3-4629-A062-04EB85335A8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C82D492-0E51-484D-A122-58480C2FBDE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33C9294-936F-4BD7-8E84-FFCBA7BFFC2C}"/>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6" name="Platshållare för sidfot 5">
            <a:extLst>
              <a:ext uri="{FF2B5EF4-FFF2-40B4-BE49-F238E27FC236}">
                <a16:creationId xmlns:a16="http://schemas.microsoft.com/office/drawing/2014/main" id="{7EA0287E-EBEE-4DA2-925B-10EDD76E56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B55AC2E-8969-47D6-8B36-97289B8B3F2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11986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429561-39C0-41BC-98E4-46EA2C73E02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781676D-7493-4561-8DFB-77BE8C389F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55EDD88-6E70-4C8D-B5A5-6A7CCDCC1F5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D1880B0-48E1-424E-AFD1-62C3C9D9B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5A0B3C8-4494-4506-87DA-BAB96E9A3B2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A936C67-EF8D-4DA2-873F-C82D1D81F3FB}"/>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8" name="Platshållare för sidfot 7">
            <a:extLst>
              <a:ext uri="{FF2B5EF4-FFF2-40B4-BE49-F238E27FC236}">
                <a16:creationId xmlns:a16="http://schemas.microsoft.com/office/drawing/2014/main" id="{D661F76E-AD75-49B2-8E87-126A497A814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FA1D311-E528-4AF7-90DE-D972A58372D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570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F13434-B140-413F-BC5C-413B25FC236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CE93F11-DB5E-4B7B-B467-90A3B545C8D6}"/>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4" name="Platshållare för sidfot 3">
            <a:extLst>
              <a:ext uri="{FF2B5EF4-FFF2-40B4-BE49-F238E27FC236}">
                <a16:creationId xmlns:a16="http://schemas.microsoft.com/office/drawing/2014/main" id="{4AAD2F8A-BF1D-4745-AC20-352DE230818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0284F4E-A009-4554-AD8B-803FBFE914A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796478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84012F4-9B8B-4117-B3B5-423AB9A31CB0}"/>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3" name="Platshållare för sidfot 2">
            <a:extLst>
              <a:ext uri="{FF2B5EF4-FFF2-40B4-BE49-F238E27FC236}">
                <a16:creationId xmlns:a16="http://schemas.microsoft.com/office/drawing/2014/main" id="{A84B382E-A401-4F20-A33E-CA21B1541BD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F062243-C55A-4793-9960-CBA54E2A96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554093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BAAFDF-7731-4140-B278-D4E3EC36960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AFCA199-A506-49A3-B995-64229CBAA4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8F0E7D-6168-489E-87BD-65B5F327D8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905EFFA-EB44-40A0-87CE-2F527E3276F1}"/>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6" name="Platshållare för sidfot 5">
            <a:extLst>
              <a:ext uri="{FF2B5EF4-FFF2-40B4-BE49-F238E27FC236}">
                <a16:creationId xmlns:a16="http://schemas.microsoft.com/office/drawing/2014/main" id="{B6A210F1-F74D-4F7F-BFFF-9F906554DAA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42F1D0-C664-4975-BE8A-2687F856DC1B}"/>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7798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90E395-F9E9-43FD-A6F9-3DF32E2C5B4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4DA0D1A-4C72-4432-BDB1-92BB1DF66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92A5DB8-6585-4FD6-9C06-1B812044D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432E0E4-2668-4FB7-8C78-BB0351A788FE}"/>
              </a:ext>
            </a:extLst>
          </p:cNvPr>
          <p:cNvSpPr>
            <a:spLocks noGrp="1"/>
          </p:cNvSpPr>
          <p:nvPr>
            <p:ph type="dt" sz="half" idx="10"/>
          </p:nvPr>
        </p:nvSpPr>
        <p:spPr/>
        <p:txBody>
          <a:bodyPr/>
          <a:lstStyle/>
          <a:p>
            <a:fld id="{73C59E53-6B80-4645-9DB5-964BAF39F882}" type="datetimeFigureOut">
              <a:rPr lang="sv-SE" smtClean="0"/>
              <a:t>2024-11-24</a:t>
            </a:fld>
            <a:endParaRPr lang="sv-SE"/>
          </a:p>
        </p:txBody>
      </p:sp>
      <p:sp>
        <p:nvSpPr>
          <p:cNvPr id="6" name="Platshållare för sidfot 5">
            <a:extLst>
              <a:ext uri="{FF2B5EF4-FFF2-40B4-BE49-F238E27FC236}">
                <a16:creationId xmlns:a16="http://schemas.microsoft.com/office/drawing/2014/main" id="{DC7EEFF6-E3F1-4108-AE83-FA85FD1214B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0BAB1C-93E8-4943-9238-254A20DD6D1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05987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369C33B-7EEF-4F34-B1F5-F800D92C1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BDF9CCF-2E67-44A7-830E-5DD715945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695A221-2D7B-4699-B7B6-F05D41F9C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59E53-6B80-4645-9DB5-964BAF39F882}" type="datetimeFigureOut">
              <a:rPr lang="sv-SE" smtClean="0"/>
              <a:t>2024-11-24</a:t>
            </a:fld>
            <a:endParaRPr lang="sv-SE"/>
          </a:p>
        </p:txBody>
      </p:sp>
      <p:sp>
        <p:nvSpPr>
          <p:cNvPr id="5" name="Platshållare för sidfot 4">
            <a:extLst>
              <a:ext uri="{FF2B5EF4-FFF2-40B4-BE49-F238E27FC236}">
                <a16:creationId xmlns:a16="http://schemas.microsoft.com/office/drawing/2014/main" id="{69D1448F-1B17-4188-8FC6-7ACF4014E4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05F10A4-F46B-46E0-8580-B51289CBE4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EC7AF-AAC9-468C-A0C5-69F6196DA5EE}" type="slidenum">
              <a:rPr lang="sv-SE" smtClean="0"/>
              <a:t>‹#›</a:t>
            </a:fld>
            <a:endParaRPr lang="sv-SE"/>
          </a:p>
        </p:txBody>
      </p:sp>
    </p:spTree>
    <p:extLst>
      <p:ext uri="{BB962C8B-B14F-4D97-AF65-F5344CB8AC3E}">
        <p14:creationId xmlns:p14="http://schemas.microsoft.com/office/powerpoint/2010/main" val="3027608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a@betaresearch.s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Rubrik 1">
            <a:extLst>
              <a:ext uri="{FF2B5EF4-FFF2-40B4-BE49-F238E27FC236}">
                <a16:creationId xmlns:a16="http://schemas.microsoft.com/office/drawing/2014/main" id="{0A46E575-EFD1-49A3-BFED-9AB3481452B7}"/>
              </a:ext>
            </a:extLst>
          </p:cNvPr>
          <p:cNvSpPr>
            <a:spLocks noGrp="1"/>
          </p:cNvSpPr>
          <p:nvPr>
            <p:ph type="ctrTitle"/>
          </p:nvPr>
        </p:nvSpPr>
        <p:spPr>
          <a:xfrm>
            <a:off x="1314824" y="735106"/>
            <a:ext cx="10053763" cy="2928470"/>
          </a:xfrm>
        </p:spPr>
        <p:txBody>
          <a:bodyPr anchor="b">
            <a:normAutofit/>
          </a:bodyPr>
          <a:lstStyle/>
          <a:p>
            <a:pPr algn="l"/>
            <a:r>
              <a:rPr lang="sv-SE" sz="4800">
                <a:solidFill>
                  <a:srgbClr val="FFFFFF"/>
                </a:solidFill>
              </a:rPr>
              <a:t>Föräldrasektionsmöte</a:t>
            </a:r>
          </a:p>
        </p:txBody>
      </p:sp>
      <p:sp>
        <p:nvSpPr>
          <p:cNvPr id="3" name="Underrubrik 2">
            <a:extLst>
              <a:ext uri="{FF2B5EF4-FFF2-40B4-BE49-F238E27FC236}">
                <a16:creationId xmlns:a16="http://schemas.microsoft.com/office/drawing/2014/main" id="{0B1475BA-A9E8-4195-837D-EE9338DD34A8}"/>
              </a:ext>
            </a:extLst>
          </p:cNvPr>
          <p:cNvSpPr>
            <a:spLocks noGrp="1"/>
          </p:cNvSpPr>
          <p:nvPr>
            <p:ph type="subTitle" idx="1"/>
          </p:nvPr>
        </p:nvSpPr>
        <p:spPr>
          <a:xfrm>
            <a:off x="1350682" y="4870824"/>
            <a:ext cx="10005951" cy="1458258"/>
          </a:xfrm>
        </p:spPr>
        <p:txBody>
          <a:bodyPr anchor="ctr">
            <a:normAutofit/>
          </a:bodyPr>
          <a:lstStyle/>
          <a:p>
            <a:pPr algn="l"/>
            <a:r>
              <a:rPr lang="sv-SE" dirty="0"/>
              <a:t>2024-11-24</a:t>
            </a:r>
          </a:p>
        </p:txBody>
      </p:sp>
    </p:spTree>
    <p:extLst>
      <p:ext uri="{BB962C8B-B14F-4D97-AF65-F5344CB8AC3E}">
        <p14:creationId xmlns:p14="http://schemas.microsoft.com/office/powerpoint/2010/main" val="1805790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0D4649D-0EE5-7386-A351-FB64D329F7E7}"/>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C5D28B4A-C79D-76D2-14E3-E711A54A3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1DF5D01D-7DD7-B1F8-6287-9202773E7B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47">
            <a:extLst>
              <a:ext uri="{FF2B5EF4-FFF2-40B4-BE49-F238E27FC236}">
                <a16:creationId xmlns:a16="http://schemas.microsoft.com/office/drawing/2014/main" id="{7F3EF373-1FC1-4A95-628C-061FB0C4B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49">
            <a:extLst>
              <a:ext uri="{FF2B5EF4-FFF2-40B4-BE49-F238E27FC236}">
                <a16:creationId xmlns:a16="http://schemas.microsoft.com/office/drawing/2014/main" id="{87622DCD-6D83-801F-C954-2F271C4A48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D7792D25-7275-482F-4B16-3182D8D846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B2B5F57-97E0-6F21-CABD-78E0661CDBEB}"/>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err="1">
                <a:solidFill>
                  <a:srgbClr val="FFFFFF"/>
                </a:solidFill>
                <a:latin typeface="+mj-lt"/>
                <a:ea typeface="+mj-ea"/>
                <a:cs typeface="+mj-cs"/>
              </a:rPr>
              <a:t>Lundaspelen</a:t>
            </a:r>
            <a:endParaRPr lang="en-US" sz="4800" kern="1200" dirty="0">
              <a:solidFill>
                <a:srgbClr val="FFFFFF"/>
              </a:solidFill>
              <a:latin typeface="+mj-lt"/>
              <a:ea typeface="+mj-ea"/>
              <a:cs typeface="+mj-cs"/>
            </a:endParaRPr>
          </a:p>
        </p:txBody>
      </p:sp>
      <p:sp>
        <p:nvSpPr>
          <p:cNvPr id="54" name="Rectangle 53">
            <a:extLst>
              <a:ext uri="{FF2B5EF4-FFF2-40B4-BE49-F238E27FC236}">
                <a16:creationId xmlns:a16="http://schemas.microsoft.com/office/drawing/2014/main" id="{B272A12F-91B8-123E-631D-CE66DA641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6" name="Rectangle 55">
            <a:extLst>
              <a:ext uri="{FF2B5EF4-FFF2-40B4-BE49-F238E27FC236}">
                <a16:creationId xmlns:a16="http://schemas.microsoft.com/office/drawing/2014/main" id="{C3944437-F410-790E-A8E6-07883A5D24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3493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C364084-439D-21A5-78C8-50ED53CB062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8BB1352-EF6D-830B-2B57-46C873D0D3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0DC5571B-DA51-C3AD-448C-1DAC5979B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C3FB127-3F61-8D7E-4B31-D277389C7F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7487307-0AA2-B58E-44EB-89854FFD41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BB32AC7C-F56D-0C9E-AEF8-C0D6E8AC33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82FB15DF-72E2-227B-37C6-6BD9C1A38B7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Lundaspelen – P11 Handboll</a:t>
            </a:r>
          </a:p>
        </p:txBody>
      </p:sp>
      <p:sp>
        <p:nvSpPr>
          <p:cNvPr id="4" name="Platshållare för innehåll 3">
            <a:extLst>
              <a:ext uri="{FF2B5EF4-FFF2-40B4-BE49-F238E27FC236}">
                <a16:creationId xmlns:a16="http://schemas.microsoft.com/office/drawing/2014/main" id="{B5F861F9-5025-2902-F735-BB652FBC0502}"/>
              </a:ext>
            </a:extLst>
          </p:cNvPr>
          <p:cNvSpPr>
            <a:spLocks noGrp="1"/>
          </p:cNvSpPr>
          <p:nvPr>
            <p:ph idx="1"/>
          </p:nvPr>
        </p:nvSpPr>
        <p:spPr/>
        <p:txBody>
          <a:bodyPr/>
          <a:lstStyle/>
          <a:p>
            <a:r>
              <a:rPr lang="sv-SE" dirty="0"/>
              <a:t>Status?</a:t>
            </a:r>
          </a:p>
        </p:txBody>
      </p:sp>
    </p:spTree>
    <p:extLst>
      <p:ext uri="{BB962C8B-B14F-4D97-AF65-F5344CB8AC3E}">
        <p14:creationId xmlns:p14="http://schemas.microsoft.com/office/powerpoint/2010/main" val="3967189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6A97EC15-B8E4-BD8E-E9CC-05884D5C4A7E}"/>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err="1">
                <a:solidFill>
                  <a:srgbClr val="FFFFFF"/>
                </a:solidFill>
                <a:latin typeface="+mj-lt"/>
                <a:ea typeface="+mj-ea"/>
                <a:cs typeface="+mj-cs"/>
              </a:rPr>
              <a:t>Ansvarsområden</a:t>
            </a:r>
            <a:endParaRPr lang="en-US" sz="4800" kern="1200" dirty="0">
              <a:solidFill>
                <a:srgbClr val="FFFFFF"/>
              </a:solidFill>
              <a:latin typeface="+mj-lt"/>
              <a:ea typeface="+mj-ea"/>
              <a:cs typeface="+mj-cs"/>
            </a:endParaRPr>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9801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Rotation av Ansvarsområden</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994229" y="2318197"/>
            <a:ext cx="5152571" cy="3683358"/>
          </a:xfrm>
        </p:spPr>
        <p:txBody>
          <a:bodyPr anchor="t">
            <a:normAutofit fontScale="92500" lnSpcReduction="20000"/>
          </a:bodyPr>
          <a:lstStyle/>
          <a:p>
            <a:r>
              <a:rPr lang="sv-SE" sz="2000" dirty="0"/>
              <a:t>Områden idag:</a:t>
            </a:r>
          </a:p>
          <a:p>
            <a:pPr lvl="1"/>
            <a:r>
              <a:rPr lang="sv-SE" sz="1600" dirty="0"/>
              <a:t>F-Kiosker: Inköp &amp; Rutiner</a:t>
            </a:r>
          </a:p>
          <a:p>
            <a:pPr lvl="1"/>
            <a:r>
              <a:rPr lang="sv-SE" sz="1600" dirty="0"/>
              <a:t>F-Kiosker: Hämtning, Uppackning &amp; "Vaktmästare"</a:t>
            </a:r>
          </a:p>
          <a:p>
            <a:pPr lvl="1"/>
            <a:r>
              <a:rPr lang="sv-SE" sz="1600" dirty="0"/>
              <a:t>H-Kiosker: Inköp &amp; Rutiner</a:t>
            </a:r>
          </a:p>
          <a:p>
            <a:pPr lvl="1"/>
            <a:r>
              <a:rPr lang="sv-SE" sz="1600" dirty="0"/>
              <a:t>H-Kiosker: Hämtning, Uppackning &amp; "Vaktmästare"</a:t>
            </a:r>
          </a:p>
          <a:p>
            <a:pPr lvl="1"/>
            <a:r>
              <a:rPr lang="sv-SE" sz="1600" dirty="0"/>
              <a:t>A-lag Kiosk, Bollkalle ansvar &amp; biljettförsäljning</a:t>
            </a:r>
          </a:p>
          <a:p>
            <a:pPr lvl="1"/>
            <a:r>
              <a:rPr lang="sv-SE" sz="1600" dirty="0"/>
              <a:t>Junior-lag Kiosk</a:t>
            </a:r>
          </a:p>
          <a:p>
            <a:pPr lvl="1"/>
            <a:r>
              <a:rPr lang="sv-SE" sz="1600" dirty="0"/>
              <a:t>Städning av Klubbstugan</a:t>
            </a:r>
          </a:p>
          <a:p>
            <a:pPr lvl="1"/>
            <a:r>
              <a:rPr lang="sv-SE" sz="1600" dirty="0"/>
              <a:t>Utdelning av lagpresentationer</a:t>
            </a:r>
          </a:p>
          <a:p>
            <a:pPr lvl="1"/>
            <a:r>
              <a:rPr lang="sv-SE" sz="1600" dirty="0"/>
              <a:t>Julmarknad Planering</a:t>
            </a:r>
          </a:p>
          <a:p>
            <a:pPr lvl="1"/>
            <a:r>
              <a:rPr lang="sv-SE" sz="1600" dirty="0"/>
              <a:t>Fotbollensdag</a:t>
            </a:r>
          </a:p>
          <a:p>
            <a:pPr lvl="1"/>
            <a:r>
              <a:rPr lang="sv-SE" sz="1600" dirty="0"/>
              <a:t>Fotbollsavslutning</a:t>
            </a:r>
          </a:p>
          <a:p>
            <a:pPr lvl="1"/>
            <a:r>
              <a:rPr lang="sv-SE" sz="1600" dirty="0"/>
              <a:t>Handbollensdag </a:t>
            </a:r>
          </a:p>
          <a:p>
            <a:pPr lvl="1"/>
            <a:r>
              <a:rPr lang="sv-SE" sz="1600" dirty="0"/>
              <a:t>Handbollsavslutning</a:t>
            </a:r>
          </a:p>
          <a:p>
            <a:pPr lvl="1"/>
            <a:r>
              <a:rPr lang="sv-SE" sz="1600" dirty="0"/>
              <a:t>Lundaspelen</a:t>
            </a:r>
          </a:p>
        </p:txBody>
      </p:sp>
      <p:sp>
        <p:nvSpPr>
          <p:cNvPr id="4" name="Platshållare för innehåll 2">
            <a:extLst>
              <a:ext uri="{FF2B5EF4-FFF2-40B4-BE49-F238E27FC236}">
                <a16:creationId xmlns:a16="http://schemas.microsoft.com/office/drawing/2014/main" id="{3E06A8CD-3D3F-A39A-C75F-D5A1DB91D1AA}"/>
              </a:ext>
            </a:extLst>
          </p:cNvPr>
          <p:cNvSpPr txBox="1">
            <a:spLocks/>
          </p:cNvSpPr>
          <p:nvPr/>
        </p:nvSpPr>
        <p:spPr>
          <a:xfrm>
            <a:off x="6319574" y="2318197"/>
            <a:ext cx="5152571" cy="3683358"/>
          </a:xfrm>
          <a:prstGeom prst="rect">
            <a:avLst/>
          </a:prstGeom>
        </p:spPr>
        <p:txBody>
          <a:bodyPr vert="horz" lIns="91440" tIns="45720" rIns="91440" bIns="45720" rtlCol="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2000" dirty="0"/>
              <a:t>Förslag för förändringar:</a:t>
            </a:r>
          </a:p>
          <a:p>
            <a:pPr lvl="1"/>
            <a:r>
              <a:rPr lang="sv-SE" sz="1600" dirty="0"/>
              <a:t>F-Kiosker: Inköp &amp; Rutiner</a:t>
            </a:r>
          </a:p>
          <a:p>
            <a:pPr lvl="1"/>
            <a:r>
              <a:rPr lang="sv-SE" sz="1600" dirty="0"/>
              <a:t>F-Kiosker: Hämtning, Uppackning &amp; "Vaktmästare"</a:t>
            </a:r>
          </a:p>
          <a:p>
            <a:pPr lvl="1"/>
            <a:r>
              <a:rPr lang="sv-SE" sz="1600" dirty="0"/>
              <a:t>H-Kiosker: Inköp &amp; Rutiner</a:t>
            </a:r>
          </a:p>
          <a:p>
            <a:pPr lvl="1"/>
            <a:r>
              <a:rPr lang="sv-SE" sz="1600" dirty="0"/>
              <a:t>H-Kiosker: Hämtning, Uppackning &amp; "Vaktmästare"</a:t>
            </a:r>
          </a:p>
          <a:p>
            <a:pPr lvl="1"/>
            <a:r>
              <a:rPr lang="sv-SE" sz="1600" strike="sngStrike" dirty="0"/>
              <a:t>A-lag Kiosk, </a:t>
            </a:r>
            <a:r>
              <a:rPr lang="sv-SE" sz="1600" dirty="0"/>
              <a:t>Bollkalle ansvar </a:t>
            </a:r>
            <a:r>
              <a:rPr lang="sv-SE" sz="1600" strike="sngStrike" dirty="0"/>
              <a:t>&amp; biljettförsäljning</a:t>
            </a:r>
          </a:p>
          <a:p>
            <a:pPr lvl="1"/>
            <a:r>
              <a:rPr lang="sv-SE" sz="1600" strike="sngStrike" dirty="0"/>
              <a:t>Junior-lag Kiosk</a:t>
            </a:r>
          </a:p>
          <a:p>
            <a:pPr lvl="1"/>
            <a:r>
              <a:rPr lang="sv-SE" sz="1600" dirty="0"/>
              <a:t>Städning av Klubbstugan</a:t>
            </a:r>
          </a:p>
          <a:p>
            <a:pPr lvl="1"/>
            <a:r>
              <a:rPr lang="sv-SE" sz="1600" dirty="0"/>
              <a:t>Utdelning av lagpresentationer</a:t>
            </a:r>
          </a:p>
          <a:p>
            <a:pPr lvl="1"/>
            <a:r>
              <a:rPr lang="sv-SE" sz="1600" dirty="0"/>
              <a:t>Julmarknad Planering</a:t>
            </a:r>
          </a:p>
          <a:p>
            <a:pPr lvl="1"/>
            <a:r>
              <a:rPr lang="sv-SE" sz="1600" dirty="0"/>
              <a:t>Fotbollensdag</a:t>
            </a:r>
          </a:p>
          <a:p>
            <a:pPr lvl="1"/>
            <a:r>
              <a:rPr lang="sv-SE" sz="1600" dirty="0"/>
              <a:t>Fotbollsavslutning</a:t>
            </a:r>
          </a:p>
          <a:p>
            <a:pPr lvl="1"/>
            <a:r>
              <a:rPr lang="sv-SE" sz="1600" dirty="0"/>
              <a:t>Handbollensdag </a:t>
            </a:r>
          </a:p>
          <a:p>
            <a:pPr lvl="1"/>
            <a:r>
              <a:rPr lang="sv-SE" sz="1600" dirty="0"/>
              <a:t>Handbollsavslutning</a:t>
            </a:r>
          </a:p>
          <a:p>
            <a:pPr lvl="1"/>
            <a:r>
              <a:rPr lang="sv-SE" sz="1600" dirty="0"/>
              <a:t>Lundaspelen</a:t>
            </a:r>
          </a:p>
        </p:txBody>
      </p:sp>
      <p:sp>
        <p:nvSpPr>
          <p:cNvPr id="5" name="textruta 4">
            <a:extLst>
              <a:ext uri="{FF2B5EF4-FFF2-40B4-BE49-F238E27FC236}">
                <a16:creationId xmlns:a16="http://schemas.microsoft.com/office/drawing/2014/main" id="{3B7E7F14-0E78-4091-51CC-2590F9C9F777}"/>
              </a:ext>
            </a:extLst>
          </p:cNvPr>
          <p:cNvSpPr txBox="1"/>
          <p:nvPr/>
        </p:nvSpPr>
        <p:spPr>
          <a:xfrm>
            <a:off x="6510252" y="5917131"/>
            <a:ext cx="4771213" cy="646331"/>
          </a:xfrm>
          <a:prstGeom prst="rect">
            <a:avLst/>
          </a:prstGeom>
          <a:noFill/>
        </p:spPr>
        <p:txBody>
          <a:bodyPr wrap="square" rtlCol="0">
            <a:spAutoFit/>
          </a:bodyPr>
          <a:lstStyle/>
          <a:p>
            <a:r>
              <a:rPr lang="sv-SE" dirty="0"/>
              <a:t>Seniorsektionen tittar på ett förslag där spelare själva bemannar kiosk/Biljettförsäljning</a:t>
            </a:r>
          </a:p>
        </p:txBody>
      </p:sp>
    </p:spTree>
    <p:extLst>
      <p:ext uri="{BB962C8B-B14F-4D97-AF65-F5344CB8AC3E}">
        <p14:creationId xmlns:p14="http://schemas.microsoft.com/office/powerpoint/2010/main" val="2159503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Städning Klubbstuga - Schema</a:t>
            </a:r>
          </a:p>
        </p:txBody>
      </p:sp>
      <p:graphicFrame>
        <p:nvGraphicFramePr>
          <p:cNvPr id="7" name="Platshållare för innehåll 4">
            <a:extLst>
              <a:ext uri="{FF2B5EF4-FFF2-40B4-BE49-F238E27FC236}">
                <a16:creationId xmlns:a16="http://schemas.microsoft.com/office/drawing/2014/main" id="{69651EDF-C277-23AC-E5A8-AAB44654B1DA}"/>
              </a:ext>
            </a:extLst>
          </p:cNvPr>
          <p:cNvGraphicFramePr>
            <a:graphicFrameLocks noGrp="1"/>
          </p:cNvGraphicFramePr>
          <p:nvPr>
            <p:ph idx="1"/>
            <p:extLst>
              <p:ext uri="{D42A27DB-BD31-4B8C-83A1-F6EECF244321}">
                <p14:modId xmlns:p14="http://schemas.microsoft.com/office/powerpoint/2010/main" val="3251001963"/>
              </p:ext>
            </p:extLst>
          </p:nvPr>
        </p:nvGraphicFramePr>
        <p:xfrm>
          <a:off x="370490" y="1825625"/>
          <a:ext cx="11414234" cy="1112520"/>
        </p:xfrm>
        <a:graphic>
          <a:graphicData uri="http://schemas.openxmlformats.org/drawingml/2006/table">
            <a:tbl>
              <a:tblPr firstRow="1" bandRow="1">
                <a:tableStyleId>{5C22544A-7EE6-4342-B048-85BDC9FD1C3A}</a:tableStyleId>
              </a:tblPr>
              <a:tblGrid>
                <a:gridCol w="878018">
                  <a:extLst>
                    <a:ext uri="{9D8B030D-6E8A-4147-A177-3AD203B41FA5}">
                      <a16:colId xmlns:a16="http://schemas.microsoft.com/office/drawing/2014/main" val="3338551767"/>
                    </a:ext>
                  </a:extLst>
                </a:gridCol>
                <a:gridCol w="878018">
                  <a:extLst>
                    <a:ext uri="{9D8B030D-6E8A-4147-A177-3AD203B41FA5}">
                      <a16:colId xmlns:a16="http://schemas.microsoft.com/office/drawing/2014/main" val="2708885733"/>
                    </a:ext>
                  </a:extLst>
                </a:gridCol>
                <a:gridCol w="878018">
                  <a:extLst>
                    <a:ext uri="{9D8B030D-6E8A-4147-A177-3AD203B41FA5}">
                      <a16:colId xmlns:a16="http://schemas.microsoft.com/office/drawing/2014/main" val="1390562579"/>
                    </a:ext>
                  </a:extLst>
                </a:gridCol>
                <a:gridCol w="878018">
                  <a:extLst>
                    <a:ext uri="{9D8B030D-6E8A-4147-A177-3AD203B41FA5}">
                      <a16:colId xmlns:a16="http://schemas.microsoft.com/office/drawing/2014/main" val="4271127651"/>
                    </a:ext>
                  </a:extLst>
                </a:gridCol>
                <a:gridCol w="878018">
                  <a:extLst>
                    <a:ext uri="{9D8B030D-6E8A-4147-A177-3AD203B41FA5}">
                      <a16:colId xmlns:a16="http://schemas.microsoft.com/office/drawing/2014/main" val="2275555004"/>
                    </a:ext>
                  </a:extLst>
                </a:gridCol>
                <a:gridCol w="878018">
                  <a:extLst>
                    <a:ext uri="{9D8B030D-6E8A-4147-A177-3AD203B41FA5}">
                      <a16:colId xmlns:a16="http://schemas.microsoft.com/office/drawing/2014/main" val="3408854200"/>
                    </a:ext>
                  </a:extLst>
                </a:gridCol>
                <a:gridCol w="878018">
                  <a:extLst>
                    <a:ext uri="{9D8B030D-6E8A-4147-A177-3AD203B41FA5}">
                      <a16:colId xmlns:a16="http://schemas.microsoft.com/office/drawing/2014/main" val="966737592"/>
                    </a:ext>
                  </a:extLst>
                </a:gridCol>
                <a:gridCol w="878018">
                  <a:extLst>
                    <a:ext uri="{9D8B030D-6E8A-4147-A177-3AD203B41FA5}">
                      <a16:colId xmlns:a16="http://schemas.microsoft.com/office/drawing/2014/main" val="2445931751"/>
                    </a:ext>
                  </a:extLst>
                </a:gridCol>
                <a:gridCol w="878018">
                  <a:extLst>
                    <a:ext uri="{9D8B030D-6E8A-4147-A177-3AD203B41FA5}">
                      <a16:colId xmlns:a16="http://schemas.microsoft.com/office/drawing/2014/main" val="3026638476"/>
                    </a:ext>
                  </a:extLst>
                </a:gridCol>
                <a:gridCol w="878018">
                  <a:extLst>
                    <a:ext uri="{9D8B030D-6E8A-4147-A177-3AD203B41FA5}">
                      <a16:colId xmlns:a16="http://schemas.microsoft.com/office/drawing/2014/main" val="98542059"/>
                    </a:ext>
                  </a:extLst>
                </a:gridCol>
                <a:gridCol w="878018">
                  <a:extLst>
                    <a:ext uri="{9D8B030D-6E8A-4147-A177-3AD203B41FA5}">
                      <a16:colId xmlns:a16="http://schemas.microsoft.com/office/drawing/2014/main" val="1997062624"/>
                    </a:ext>
                  </a:extLst>
                </a:gridCol>
                <a:gridCol w="878018">
                  <a:extLst>
                    <a:ext uri="{9D8B030D-6E8A-4147-A177-3AD203B41FA5}">
                      <a16:colId xmlns:a16="http://schemas.microsoft.com/office/drawing/2014/main" val="3773001974"/>
                    </a:ext>
                  </a:extLst>
                </a:gridCol>
                <a:gridCol w="878018">
                  <a:extLst>
                    <a:ext uri="{9D8B030D-6E8A-4147-A177-3AD203B41FA5}">
                      <a16:colId xmlns:a16="http://schemas.microsoft.com/office/drawing/2014/main" val="551405683"/>
                    </a:ext>
                  </a:extLst>
                </a:gridCol>
              </a:tblGrid>
              <a:tr h="370840">
                <a:tc>
                  <a:txBody>
                    <a:bodyPr/>
                    <a:lstStyle/>
                    <a:p>
                      <a:endParaRPr lang="sv-SE" dirty="0"/>
                    </a:p>
                  </a:txBody>
                  <a:tcPr/>
                </a:tc>
                <a:tc>
                  <a:txBody>
                    <a:bodyPr/>
                    <a:lstStyle/>
                    <a:p>
                      <a:r>
                        <a:rPr lang="sv-SE" dirty="0"/>
                        <a:t>Jan</a:t>
                      </a:r>
                    </a:p>
                  </a:txBody>
                  <a:tcPr/>
                </a:tc>
                <a:tc>
                  <a:txBody>
                    <a:bodyPr/>
                    <a:lstStyle/>
                    <a:p>
                      <a:r>
                        <a:rPr lang="sv-SE" dirty="0"/>
                        <a:t>Feb</a:t>
                      </a:r>
                    </a:p>
                  </a:txBody>
                  <a:tcPr/>
                </a:tc>
                <a:tc>
                  <a:txBody>
                    <a:bodyPr/>
                    <a:lstStyle/>
                    <a:p>
                      <a:r>
                        <a:rPr lang="sv-SE" dirty="0"/>
                        <a:t>Mar</a:t>
                      </a:r>
                    </a:p>
                  </a:txBody>
                  <a:tcPr/>
                </a:tc>
                <a:tc>
                  <a:txBody>
                    <a:bodyPr/>
                    <a:lstStyle/>
                    <a:p>
                      <a:r>
                        <a:rPr lang="sv-SE" dirty="0"/>
                        <a:t>Apr</a:t>
                      </a:r>
                    </a:p>
                  </a:txBody>
                  <a:tcPr/>
                </a:tc>
                <a:tc>
                  <a:txBody>
                    <a:bodyPr/>
                    <a:lstStyle/>
                    <a:p>
                      <a:r>
                        <a:rPr lang="sv-SE" dirty="0"/>
                        <a:t>Maj</a:t>
                      </a:r>
                    </a:p>
                  </a:txBody>
                  <a:tcPr/>
                </a:tc>
                <a:tc>
                  <a:txBody>
                    <a:bodyPr/>
                    <a:lstStyle/>
                    <a:p>
                      <a:r>
                        <a:rPr lang="sv-SE" dirty="0"/>
                        <a:t>Jun</a:t>
                      </a:r>
                    </a:p>
                  </a:txBody>
                  <a:tcPr/>
                </a:tc>
                <a:tc>
                  <a:txBody>
                    <a:bodyPr/>
                    <a:lstStyle/>
                    <a:p>
                      <a:r>
                        <a:rPr lang="sv-SE" dirty="0"/>
                        <a:t>Jul</a:t>
                      </a:r>
                    </a:p>
                  </a:txBody>
                  <a:tcPr/>
                </a:tc>
                <a:tc>
                  <a:txBody>
                    <a:bodyPr/>
                    <a:lstStyle/>
                    <a:p>
                      <a:r>
                        <a:rPr lang="sv-SE" dirty="0"/>
                        <a:t>Aug</a:t>
                      </a:r>
                    </a:p>
                  </a:txBody>
                  <a:tcPr/>
                </a:tc>
                <a:tc>
                  <a:txBody>
                    <a:bodyPr/>
                    <a:lstStyle/>
                    <a:p>
                      <a:r>
                        <a:rPr lang="sv-SE" dirty="0"/>
                        <a:t>Sep</a:t>
                      </a:r>
                    </a:p>
                  </a:txBody>
                  <a:tcPr/>
                </a:tc>
                <a:tc>
                  <a:txBody>
                    <a:bodyPr/>
                    <a:lstStyle/>
                    <a:p>
                      <a:r>
                        <a:rPr lang="sv-SE" dirty="0"/>
                        <a:t>Okt</a:t>
                      </a:r>
                    </a:p>
                  </a:txBody>
                  <a:tcPr/>
                </a:tc>
                <a:tc>
                  <a:txBody>
                    <a:bodyPr/>
                    <a:lstStyle/>
                    <a:p>
                      <a:r>
                        <a:rPr lang="sv-SE" dirty="0"/>
                        <a:t>Nov</a:t>
                      </a:r>
                    </a:p>
                  </a:txBody>
                  <a:tcPr/>
                </a:tc>
                <a:tc>
                  <a:txBody>
                    <a:bodyPr/>
                    <a:lstStyle/>
                    <a:p>
                      <a:r>
                        <a:rPr lang="sv-SE" dirty="0"/>
                        <a:t>Dec</a:t>
                      </a:r>
                    </a:p>
                  </a:txBody>
                  <a:tcPr/>
                </a:tc>
                <a:extLst>
                  <a:ext uri="{0D108BD9-81ED-4DB2-BD59-A6C34878D82A}">
                    <a16:rowId xmlns:a16="http://schemas.microsoft.com/office/drawing/2014/main" val="2099619038"/>
                  </a:ext>
                </a:extLst>
              </a:tr>
              <a:tr h="370840">
                <a:tc>
                  <a:txBody>
                    <a:bodyPr/>
                    <a:lstStyle/>
                    <a:p>
                      <a:r>
                        <a:rPr lang="sv-SE" sz="1400" dirty="0"/>
                        <a:t>2024</a:t>
                      </a:r>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tc>
                  <a:txBody>
                    <a:bodyPr/>
                    <a:lstStyle/>
                    <a:p>
                      <a:endParaRPr lang="sv-SE" sz="1400"/>
                    </a:p>
                  </a:txBody>
                  <a:tcPr/>
                </a:tc>
                <a:tc>
                  <a:txBody>
                    <a:bodyPr/>
                    <a:lstStyle/>
                    <a:p>
                      <a:endParaRPr lang="sv-SE" sz="1400" dirty="0"/>
                    </a:p>
                  </a:txBody>
                  <a:tcPr/>
                </a:tc>
                <a:tc>
                  <a:txBody>
                    <a:bodyPr/>
                    <a:lstStyle/>
                    <a:p>
                      <a:r>
                        <a:rPr lang="sv-SE" sz="1400" dirty="0"/>
                        <a:t>P11f</a:t>
                      </a:r>
                    </a:p>
                  </a:txBody>
                  <a:tcPr/>
                </a:tc>
                <a:tc>
                  <a:txBody>
                    <a:bodyPr/>
                    <a:lstStyle/>
                    <a:p>
                      <a:r>
                        <a:rPr lang="sv-SE" sz="1400" dirty="0"/>
                        <a:t>P11h</a:t>
                      </a:r>
                    </a:p>
                  </a:txBody>
                  <a:tcPr/>
                </a:tc>
                <a:tc>
                  <a:txBody>
                    <a:bodyPr/>
                    <a:lstStyle/>
                    <a:p>
                      <a:r>
                        <a:rPr lang="sv-SE" sz="1400" dirty="0"/>
                        <a:t>P12f</a:t>
                      </a:r>
                    </a:p>
                  </a:txBody>
                  <a:tcPr/>
                </a:tc>
                <a:tc>
                  <a:txBody>
                    <a:bodyPr/>
                    <a:lstStyle/>
                    <a:p>
                      <a:r>
                        <a:rPr lang="sv-SE" sz="1400" dirty="0"/>
                        <a:t>P12h</a:t>
                      </a:r>
                    </a:p>
                  </a:txBody>
                  <a:tcPr/>
                </a:tc>
                <a:extLst>
                  <a:ext uri="{0D108BD9-81ED-4DB2-BD59-A6C34878D82A}">
                    <a16:rowId xmlns:a16="http://schemas.microsoft.com/office/drawing/2014/main" val="4007277815"/>
                  </a:ext>
                </a:extLst>
              </a:tr>
              <a:tr h="370840">
                <a:tc>
                  <a:txBody>
                    <a:bodyPr/>
                    <a:lstStyle/>
                    <a:p>
                      <a:r>
                        <a:rPr lang="sv-SE" sz="1400" dirty="0"/>
                        <a:t>2025</a:t>
                      </a:r>
                    </a:p>
                  </a:txBody>
                  <a:tcPr/>
                </a:tc>
                <a:tc>
                  <a:txBody>
                    <a:bodyPr/>
                    <a:lstStyle/>
                    <a:p>
                      <a:r>
                        <a:rPr lang="sv-SE" sz="1400" dirty="0"/>
                        <a:t>A-lag</a:t>
                      </a:r>
                    </a:p>
                  </a:txBody>
                  <a:tcPr/>
                </a:tc>
                <a:tc>
                  <a:txBody>
                    <a:bodyPr/>
                    <a:lstStyle/>
                    <a:p>
                      <a:r>
                        <a:rPr lang="sv-SE" sz="1400" dirty="0"/>
                        <a:t>Junior.</a:t>
                      </a:r>
                    </a:p>
                  </a:txBody>
                  <a:tcPr/>
                </a:tc>
                <a:tc>
                  <a:txBody>
                    <a:bodyPr/>
                    <a:lstStyle/>
                    <a:p>
                      <a:r>
                        <a:rPr lang="sv-SE" sz="1400" dirty="0"/>
                        <a:t>P10f</a:t>
                      </a:r>
                    </a:p>
                  </a:txBody>
                  <a:tcPr/>
                </a:tc>
                <a:tc>
                  <a:txBody>
                    <a:bodyPr/>
                    <a:lstStyle/>
                    <a:p>
                      <a:r>
                        <a:rPr lang="sv-SE" sz="1400" dirty="0"/>
                        <a:t>F10/11f</a:t>
                      </a:r>
                    </a:p>
                  </a:txBody>
                  <a:tcPr/>
                </a:tc>
                <a:tc>
                  <a:txBody>
                    <a:bodyPr/>
                    <a:lstStyle/>
                    <a:p>
                      <a:r>
                        <a:rPr lang="sv-SE" sz="1400" dirty="0"/>
                        <a:t>F10h</a:t>
                      </a:r>
                    </a:p>
                  </a:txBody>
                  <a:tcPr/>
                </a:tc>
                <a:tc>
                  <a:txBody>
                    <a:bodyPr/>
                    <a:lstStyle/>
                    <a:p>
                      <a:r>
                        <a:rPr lang="sv-SE" sz="1400" dirty="0"/>
                        <a:t>P11f</a:t>
                      </a:r>
                    </a:p>
                  </a:txBody>
                  <a:tcPr/>
                </a:tc>
                <a:tc>
                  <a:txBody>
                    <a:bodyPr/>
                    <a:lstStyle/>
                    <a:p>
                      <a:r>
                        <a:rPr lang="sv-SE" sz="1400" dirty="0"/>
                        <a:t>P11h</a:t>
                      </a:r>
                    </a:p>
                  </a:txBody>
                  <a:tcPr/>
                </a:tc>
                <a:tc>
                  <a:txBody>
                    <a:bodyPr/>
                    <a:lstStyle/>
                    <a:p>
                      <a:r>
                        <a:rPr lang="sv-SE" sz="1400" dirty="0"/>
                        <a:t>P12f</a:t>
                      </a:r>
                    </a:p>
                  </a:txBody>
                  <a:tcPr/>
                </a:tc>
                <a:tc>
                  <a:txBody>
                    <a:bodyPr/>
                    <a:lstStyle/>
                    <a:p>
                      <a:r>
                        <a:rPr lang="sv-SE" sz="1400" dirty="0"/>
                        <a:t>P12h</a:t>
                      </a:r>
                    </a:p>
                  </a:txBody>
                  <a:tcPr/>
                </a:tc>
                <a:tc>
                  <a:txBody>
                    <a:bodyPr/>
                    <a:lstStyle/>
                    <a:p>
                      <a:r>
                        <a:rPr lang="sv-SE" sz="1400" dirty="0"/>
                        <a:t>F12f</a:t>
                      </a:r>
                    </a:p>
                  </a:txBody>
                  <a:tcPr/>
                </a:tc>
                <a:tc>
                  <a:txBody>
                    <a:bodyPr/>
                    <a:lstStyle/>
                    <a:p>
                      <a:r>
                        <a:rPr lang="sv-SE" sz="1400" dirty="0"/>
                        <a:t>F12h</a:t>
                      </a:r>
                    </a:p>
                  </a:txBody>
                  <a:tcPr/>
                </a:tc>
                <a:tc>
                  <a:txBody>
                    <a:bodyPr/>
                    <a:lstStyle/>
                    <a:p>
                      <a:r>
                        <a:rPr lang="sv-SE" sz="1400" dirty="0"/>
                        <a:t>P13f</a:t>
                      </a:r>
                    </a:p>
                  </a:txBody>
                  <a:tcPr/>
                </a:tc>
                <a:extLst>
                  <a:ext uri="{0D108BD9-81ED-4DB2-BD59-A6C34878D82A}">
                    <a16:rowId xmlns:a16="http://schemas.microsoft.com/office/drawing/2014/main" val="3795849569"/>
                  </a:ext>
                </a:extLst>
              </a:tr>
            </a:tbl>
          </a:graphicData>
        </a:graphic>
      </p:graphicFrame>
    </p:spTree>
    <p:extLst>
      <p:ext uri="{BB962C8B-B14F-4D97-AF65-F5344CB8AC3E}">
        <p14:creationId xmlns:p14="http://schemas.microsoft.com/office/powerpoint/2010/main" val="3168530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Ansvarsområden</a:t>
            </a:r>
          </a:p>
        </p:txBody>
      </p:sp>
      <p:pic>
        <p:nvPicPr>
          <p:cNvPr id="4" name="Bildobjekt 3">
            <a:extLst>
              <a:ext uri="{FF2B5EF4-FFF2-40B4-BE49-F238E27FC236}">
                <a16:creationId xmlns:a16="http://schemas.microsoft.com/office/drawing/2014/main" id="{5B2E6EB6-E0BD-9A6C-24F3-DD9F5B319EC7}"/>
              </a:ext>
            </a:extLst>
          </p:cNvPr>
          <p:cNvPicPr>
            <a:picLocks noChangeAspect="1"/>
          </p:cNvPicPr>
          <p:nvPr/>
        </p:nvPicPr>
        <p:blipFill>
          <a:blip r:embed="rId2"/>
          <a:stretch>
            <a:fillRect/>
          </a:stretch>
        </p:blipFill>
        <p:spPr>
          <a:xfrm>
            <a:off x="1181168" y="1891970"/>
            <a:ext cx="10086382" cy="4507558"/>
          </a:xfrm>
          <a:prstGeom prst="rect">
            <a:avLst/>
          </a:prstGeom>
        </p:spPr>
      </p:pic>
    </p:spTree>
    <p:extLst>
      <p:ext uri="{BB962C8B-B14F-4D97-AF65-F5344CB8AC3E}">
        <p14:creationId xmlns:p14="http://schemas.microsoft.com/office/powerpoint/2010/main" val="2291422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Lagintäkter</a:t>
            </a:r>
          </a:p>
        </p:txBody>
      </p:sp>
      <p:graphicFrame>
        <p:nvGraphicFramePr>
          <p:cNvPr id="5" name="Tabell 4">
            <a:extLst>
              <a:ext uri="{FF2B5EF4-FFF2-40B4-BE49-F238E27FC236}">
                <a16:creationId xmlns:a16="http://schemas.microsoft.com/office/drawing/2014/main" id="{32707CF8-8B50-1769-42BD-ED8A6621140E}"/>
              </a:ext>
            </a:extLst>
          </p:cNvPr>
          <p:cNvGraphicFramePr>
            <a:graphicFrameLocks noGrp="1"/>
          </p:cNvGraphicFramePr>
          <p:nvPr>
            <p:extLst>
              <p:ext uri="{D42A27DB-BD31-4B8C-83A1-F6EECF244321}">
                <p14:modId xmlns:p14="http://schemas.microsoft.com/office/powerpoint/2010/main" val="78022161"/>
              </p:ext>
            </p:extLst>
          </p:nvPr>
        </p:nvGraphicFramePr>
        <p:xfrm>
          <a:off x="430693" y="1891970"/>
          <a:ext cx="11330610" cy="3352800"/>
        </p:xfrm>
        <a:graphic>
          <a:graphicData uri="http://schemas.openxmlformats.org/drawingml/2006/table">
            <a:tbl>
              <a:tblPr/>
              <a:tblGrid>
                <a:gridCol w="5504906">
                  <a:extLst>
                    <a:ext uri="{9D8B030D-6E8A-4147-A177-3AD203B41FA5}">
                      <a16:colId xmlns:a16="http://schemas.microsoft.com/office/drawing/2014/main" val="2665794585"/>
                    </a:ext>
                  </a:extLst>
                </a:gridCol>
                <a:gridCol w="1710903">
                  <a:extLst>
                    <a:ext uri="{9D8B030D-6E8A-4147-A177-3AD203B41FA5}">
                      <a16:colId xmlns:a16="http://schemas.microsoft.com/office/drawing/2014/main" val="1966755723"/>
                    </a:ext>
                  </a:extLst>
                </a:gridCol>
                <a:gridCol w="1838739">
                  <a:extLst>
                    <a:ext uri="{9D8B030D-6E8A-4147-A177-3AD203B41FA5}">
                      <a16:colId xmlns:a16="http://schemas.microsoft.com/office/drawing/2014/main" val="154661820"/>
                    </a:ext>
                  </a:extLst>
                </a:gridCol>
                <a:gridCol w="2276062">
                  <a:extLst>
                    <a:ext uri="{9D8B030D-6E8A-4147-A177-3AD203B41FA5}">
                      <a16:colId xmlns:a16="http://schemas.microsoft.com/office/drawing/2014/main" val="2103993223"/>
                    </a:ext>
                  </a:extLst>
                </a:gridCol>
              </a:tblGrid>
              <a:tr h="226270">
                <a:tc>
                  <a:txBody>
                    <a:bodyPr/>
                    <a:lstStyle/>
                    <a:p>
                      <a:pPr algn="l" fontAlgn="b"/>
                      <a:r>
                        <a:rPr lang="sv-SE" sz="1400" b="1" i="0" u="none" strike="noStrike" dirty="0">
                          <a:solidFill>
                            <a:srgbClr val="FFFFFF"/>
                          </a:solidFill>
                          <a:effectLst/>
                          <a:latin typeface="Calibri" panose="020F0502020204030204" pitchFamily="34" charset="0"/>
                        </a:rPr>
                        <a:t> </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Kostnad för Klubben</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Utökade intäkter</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Lag (2024)</a:t>
                      </a:r>
                    </a:p>
                  </a:txBody>
                  <a:tcPr marL="0" marR="0" marT="0"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125769930"/>
                  </a:ext>
                </a:extLst>
              </a:tr>
              <a:tr h="226270">
                <a:tc>
                  <a:txBody>
                    <a:bodyPr/>
                    <a:lstStyle/>
                    <a:p>
                      <a:pPr algn="l" fontAlgn="b"/>
                      <a:r>
                        <a:rPr lang="sv-SE" sz="1600" b="1" i="0" u="none" strike="noStrike" dirty="0">
                          <a:solidFill>
                            <a:srgbClr val="FFFFFF"/>
                          </a:solidFill>
                          <a:effectLst/>
                          <a:latin typeface="Arial" panose="020B0604020202020204" pitchFamily="34" charset="0"/>
                        </a:rPr>
                        <a:t>Årlig klubbstöd till varje lag (</a:t>
                      </a:r>
                      <a:r>
                        <a:rPr lang="sv-SE" sz="1600" b="1" i="0" u="none" strike="noStrike" dirty="0" err="1">
                          <a:solidFill>
                            <a:srgbClr val="FFFFFF"/>
                          </a:solidFill>
                          <a:effectLst/>
                          <a:latin typeface="Arial" panose="020B0604020202020204" pitchFamily="34" charset="0"/>
                        </a:rPr>
                        <a:t>incl</a:t>
                      </a:r>
                      <a:r>
                        <a:rPr lang="sv-SE" sz="1600" b="1" i="0" u="none" strike="noStrike" dirty="0">
                          <a:solidFill>
                            <a:srgbClr val="FFFFFF"/>
                          </a:solidFill>
                          <a:effectLst/>
                          <a:latin typeface="Arial" panose="020B0604020202020204" pitchFamily="34" charset="0"/>
                        </a:rPr>
                        <a:t> Cup)**</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110 000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a:solidFill>
                            <a:srgbClr val="000000"/>
                          </a:solidFill>
                          <a:effectLst/>
                          <a:latin typeface="Calibri" panose="020F0502020204030204" pitchFamily="34" charset="0"/>
                        </a:rPr>
                        <a:t>Alla</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58392875"/>
                  </a:ext>
                </a:extLst>
              </a:tr>
              <a:tr h="226270">
                <a:tc>
                  <a:txBody>
                    <a:bodyPr/>
                    <a:lstStyle/>
                    <a:p>
                      <a:pPr algn="l" fontAlgn="b"/>
                      <a:r>
                        <a:rPr lang="sv-SE" sz="1600" b="1" i="0" u="none" strike="noStrike" dirty="0">
                          <a:solidFill>
                            <a:srgbClr val="FFFFFF"/>
                          </a:solidFill>
                          <a:effectLst/>
                          <a:latin typeface="Arial" panose="020B0604020202020204" pitchFamily="34" charset="0"/>
                        </a:rPr>
                        <a:t>Utdelning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F12/13f, F14/15h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060615536"/>
                  </a:ext>
                </a:extLst>
              </a:tr>
              <a:tr h="226270">
                <a:tc>
                  <a:txBody>
                    <a:bodyPr/>
                    <a:lstStyle/>
                    <a:p>
                      <a:pPr algn="l" fontAlgn="b"/>
                      <a:r>
                        <a:rPr lang="sv-SE" sz="1600" b="1" i="0" u="none" strike="noStrike" dirty="0">
                          <a:solidFill>
                            <a:srgbClr val="FFFFFF"/>
                          </a:solidFill>
                          <a:effectLst/>
                          <a:latin typeface="Arial" panose="020B0604020202020204" pitchFamily="34" charset="0"/>
                        </a:rPr>
                        <a:t>A-lag Kiosk, Bollkalle ansvar &amp; biljettförsäljning*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59519659"/>
                  </a:ext>
                </a:extLst>
              </a:tr>
              <a:tr h="226270">
                <a:tc>
                  <a:txBody>
                    <a:bodyPr/>
                    <a:lstStyle/>
                    <a:p>
                      <a:pPr algn="l" fontAlgn="b"/>
                      <a:r>
                        <a:rPr lang="sv-SE" sz="1600" b="1" i="0" u="none" strike="noStrike" dirty="0">
                          <a:solidFill>
                            <a:srgbClr val="FFFFFF"/>
                          </a:solidFill>
                          <a:effectLst/>
                          <a:latin typeface="Arial" panose="020B0604020202020204" pitchFamily="34" charset="0"/>
                        </a:rPr>
                        <a:t>Junior Kiosk*</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2 000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P14f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792197142"/>
                  </a:ext>
                </a:extLst>
              </a:tr>
              <a:tr h="226270">
                <a:tc>
                  <a:txBody>
                    <a:bodyPr/>
                    <a:lstStyle/>
                    <a:p>
                      <a:pPr algn="l" fontAlgn="b"/>
                      <a:r>
                        <a:rPr lang="sv-SE" sz="1600" b="1" i="0" u="none" strike="noStrike" dirty="0">
                          <a:solidFill>
                            <a:srgbClr val="FFFFFF"/>
                          </a:solidFill>
                          <a:effectLst/>
                          <a:latin typeface="Arial" panose="020B0604020202020204" pitchFamily="34" charset="0"/>
                        </a:rPr>
                        <a:t>Fotbollensdag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P14f, F14/15f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642044823"/>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F12/13h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372625587"/>
                  </a:ext>
                </a:extLst>
              </a:tr>
              <a:tr h="226270">
                <a:tc>
                  <a:txBody>
                    <a:bodyPr/>
                    <a:lstStyle/>
                    <a:p>
                      <a:pPr algn="l" fontAlgn="b"/>
                      <a:r>
                        <a:rPr lang="sv-SE" sz="1600" b="1" i="0" u="none" strike="noStrike" dirty="0">
                          <a:solidFill>
                            <a:srgbClr val="FFFFFF"/>
                          </a:solidFill>
                          <a:effectLst/>
                          <a:latin typeface="Arial" panose="020B060402020202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42397676"/>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178021828"/>
                  </a:ext>
                </a:extLst>
              </a:tr>
              <a:tr h="226270">
                <a:tc>
                  <a:txBody>
                    <a:bodyPr/>
                    <a:lstStyle/>
                    <a:p>
                      <a:pPr algn="l" fontAlgn="b"/>
                      <a:r>
                        <a:rPr lang="sv-SE" sz="2000" b="1" i="0" u="none" strike="noStrike">
                          <a:solidFill>
                            <a:srgbClr val="FFFFFF"/>
                          </a:solidFill>
                          <a:effectLst/>
                          <a:latin typeface="Arial" panose="020B0604020202020204" pitchFamily="34" charset="0"/>
                        </a:rPr>
                        <a:t>Summa</a:t>
                      </a:r>
                    </a:p>
                  </a:txBody>
                  <a:tcPr marL="0" marR="0" marT="0" marB="0" anchor="b">
                    <a:lnL>
                      <a:noFill/>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122 000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68 000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l" fontAlgn="b"/>
                      <a:endParaRPr lang="sv-SE" sz="2000" b="1" i="0" u="none" strike="noStrike" dirty="0">
                        <a:solidFill>
                          <a:srgbClr val="FFFFFF"/>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a:noFill/>
                    </a:lnB>
                    <a:solidFill>
                      <a:srgbClr val="4472C4"/>
                    </a:solidFill>
                  </a:tcPr>
                </a:tc>
                <a:extLst>
                  <a:ext uri="{0D108BD9-81ED-4DB2-BD59-A6C34878D82A}">
                    <a16:rowId xmlns:a16="http://schemas.microsoft.com/office/drawing/2014/main" val="1032558499"/>
                  </a:ext>
                </a:extLst>
              </a:tr>
            </a:tbl>
          </a:graphicData>
        </a:graphic>
      </p:graphicFrame>
      <p:sp>
        <p:nvSpPr>
          <p:cNvPr id="3" name="textruta 2">
            <a:extLst>
              <a:ext uri="{FF2B5EF4-FFF2-40B4-BE49-F238E27FC236}">
                <a16:creationId xmlns:a16="http://schemas.microsoft.com/office/drawing/2014/main" id="{406D4B0E-9A74-9FD7-35D8-CC9A4FF391CA}"/>
              </a:ext>
            </a:extLst>
          </p:cNvPr>
          <p:cNvSpPr txBox="1"/>
          <p:nvPr/>
        </p:nvSpPr>
        <p:spPr>
          <a:xfrm>
            <a:off x="459350" y="5587139"/>
            <a:ext cx="11301953" cy="646331"/>
          </a:xfrm>
          <a:prstGeom prst="rect">
            <a:avLst/>
          </a:prstGeom>
          <a:noFill/>
        </p:spPr>
        <p:txBody>
          <a:bodyPr wrap="square" rtlCol="0">
            <a:spAutoFit/>
          </a:bodyPr>
          <a:lstStyle/>
          <a:p>
            <a:r>
              <a:rPr lang="sv-SE" dirty="0"/>
              <a:t>** Utöver det årliga stödet, betalar Dalby GIF anmälningsavgiften till </a:t>
            </a:r>
            <a:r>
              <a:rPr lang="sv-SE" u="sng" dirty="0"/>
              <a:t>EN</a:t>
            </a:r>
            <a:r>
              <a:rPr lang="sv-SE" dirty="0"/>
              <a:t> större Cup (tex Gothia) till varje lag. Gäller bara en gång per lag. </a:t>
            </a:r>
          </a:p>
        </p:txBody>
      </p:sp>
    </p:spTree>
    <p:extLst>
      <p:ext uri="{BB962C8B-B14F-4D97-AF65-F5344CB8AC3E}">
        <p14:creationId xmlns:p14="http://schemas.microsoft.com/office/powerpoint/2010/main" val="2516234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6A97EC15-B8E4-BD8E-E9CC-05884D5C4A7E}"/>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err="1">
                <a:solidFill>
                  <a:srgbClr val="FFFFFF"/>
                </a:solidFill>
                <a:latin typeface="+mj-lt"/>
                <a:ea typeface="+mj-ea"/>
                <a:cs typeface="+mj-cs"/>
              </a:rPr>
              <a:t>Mötestider</a:t>
            </a:r>
            <a:r>
              <a:rPr lang="en-US" sz="4800" kern="1200" dirty="0">
                <a:solidFill>
                  <a:srgbClr val="FFFFFF"/>
                </a:solidFill>
                <a:latin typeface="+mj-lt"/>
                <a:ea typeface="+mj-ea"/>
                <a:cs typeface="+mj-cs"/>
              </a:rPr>
              <a:t> under </a:t>
            </a:r>
            <a:r>
              <a:rPr lang="en-US" sz="4800" kern="1200" dirty="0" err="1">
                <a:solidFill>
                  <a:srgbClr val="FFFFFF"/>
                </a:solidFill>
                <a:latin typeface="+mj-lt"/>
                <a:ea typeface="+mj-ea"/>
                <a:cs typeface="+mj-cs"/>
              </a:rPr>
              <a:t>året</a:t>
            </a:r>
            <a:endParaRPr lang="en-US" sz="4800" kern="1200" dirty="0">
              <a:solidFill>
                <a:srgbClr val="FFFFFF"/>
              </a:solidFill>
              <a:latin typeface="+mj-lt"/>
              <a:ea typeface="+mj-ea"/>
              <a:cs typeface="+mj-cs"/>
            </a:endParaRPr>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4540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Mötestider under året, Söndagar KL 19 (Teams)</a:t>
            </a:r>
          </a:p>
        </p:txBody>
      </p:sp>
      <p:sp>
        <p:nvSpPr>
          <p:cNvPr id="4" name="Platshållare för innehåll 3">
            <a:extLst>
              <a:ext uri="{FF2B5EF4-FFF2-40B4-BE49-F238E27FC236}">
                <a16:creationId xmlns:a16="http://schemas.microsoft.com/office/drawing/2014/main" id="{D0399098-6E5C-8750-8ECB-8265B03B96FC}"/>
              </a:ext>
            </a:extLst>
          </p:cNvPr>
          <p:cNvSpPr>
            <a:spLocks noGrp="1"/>
          </p:cNvSpPr>
          <p:nvPr>
            <p:ph idx="1"/>
          </p:nvPr>
        </p:nvSpPr>
        <p:spPr/>
        <p:txBody>
          <a:bodyPr/>
          <a:lstStyle/>
          <a:p>
            <a:endParaRPr lang="sv-SE"/>
          </a:p>
        </p:txBody>
      </p:sp>
      <p:graphicFrame>
        <p:nvGraphicFramePr>
          <p:cNvPr id="5" name="Tabell 4">
            <a:extLst>
              <a:ext uri="{FF2B5EF4-FFF2-40B4-BE49-F238E27FC236}">
                <a16:creationId xmlns:a16="http://schemas.microsoft.com/office/drawing/2014/main" id="{0AABD6D7-C50C-2E2C-A52E-83BB4ADBEAA6}"/>
              </a:ext>
            </a:extLst>
          </p:cNvPr>
          <p:cNvGraphicFramePr>
            <a:graphicFrameLocks noGrp="1"/>
          </p:cNvGraphicFramePr>
          <p:nvPr>
            <p:extLst>
              <p:ext uri="{D42A27DB-BD31-4B8C-83A1-F6EECF244321}">
                <p14:modId xmlns:p14="http://schemas.microsoft.com/office/powerpoint/2010/main" val="3284602657"/>
              </p:ext>
            </p:extLst>
          </p:nvPr>
        </p:nvGraphicFramePr>
        <p:xfrm>
          <a:off x="655399" y="1648766"/>
          <a:ext cx="10698401" cy="5157899"/>
        </p:xfrm>
        <a:graphic>
          <a:graphicData uri="http://schemas.openxmlformats.org/drawingml/2006/table">
            <a:tbl>
              <a:tblPr firstRow="1" firstCol="1" bandRow="1">
                <a:tableStyleId>{5C22544A-7EE6-4342-B048-85BDC9FD1C3A}</a:tableStyleId>
              </a:tblPr>
              <a:tblGrid>
                <a:gridCol w="2422278">
                  <a:extLst>
                    <a:ext uri="{9D8B030D-6E8A-4147-A177-3AD203B41FA5}">
                      <a16:colId xmlns:a16="http://schemas.microsoft.com/office/drawing/2014/main" val="1608995211"/>
                    </a:ext>
                  </a:extLst>
                </a:gridCol>
                <a:gridCol w="8276123">
                  <a:extLst>
                    <a:ext uri="{9D8B030D-6E8A-4147-A177-3AD203B41FA5}">
                      <a16:colId xmlns:a16="http://schemas.microsoft.com/office/drawing/2014/main" val="142121088"/>
                    </a:ext>
                  </a:extLst>
                </a:gridCol>
              </a:tblGrid>
              <a:tr h="394572">
                <a:tc>
                  <a:txBody>
                    <a:bodyPr/>
                    <a:lstStyle/>
                    <a:p>
                      <a:pPr>
                        <a:spcAft>
                          <a:spcPts val="0"/>
                        </a:spcAft>
                      </a:pPr>
                      <a:r>
                        <a:rPr lang="sv-SE" sz="2000" dirty="0">
                          <a:effectLst/>
                          <a:latin typeface="Calibri" panose="020F0502020204030204" pitchFamily="34" charset="0"/>
                          <a:ea typeface="DengXian" panose="020B0503020204020204" pitchFamily="2" charset="-122"/>
                          <a:cs typeface="Arial" panose="020B0604020202020204" pitchFamily="34" charset="0"/>
                        </a:rPr>
                        <a:t>Datum</a:t>
                      </a:r>
                    </a:p>
                  </a:txBody>
                  <a:tcPr marL="44450" marR="44450" marT="0" marB="0" anchor="ctr"/>
                </a:tc>
                <a:tc>
                  <a:txBody>
                    <a:bodyPr/>
                    <a:lstStyle/>
                    <a:p>
                      <a:pPr>
                        <a:spcAft>
                          <a:spcPts val="0"/>
                        </a:spcAft>
                      </a:pPr>
                      <a:r>
                        <a:rPr lang="sv-SE" sz="2000" dirty="0">
                          <a:effectLst/>
                          <a:latin typeface="Calibri" panose="020F0502020204030204" pitchFamily="34" charset="0"/>
                          <a:ea typeface="DengXian" panose="020B0503020204020204" pitchFamily="2" charset="-122"/>
                          <a:cs typeface="Arial" panose="020B0604020202020204" pitchFamily="34" charset="0"/>
                        </a:rPr>
                        <a:t>Agendafokus</a:t>
                      </a:r>
                    </a:p>
                  </a:txBody>
                  <a:tcPr marL="44450" marR="44450" marT="0" marB="0" anchor="ctr"/>
                </a:tc>
                <a:extLst>
                  <a:ext uri="{0D108BD9-81ED-4DB2-BD59-A6C34878D82A}">
                    <a16:rowId xmlns:a16="http://schemas.microsoft.com/office/drawing/2014/main" val="4223777931"/>
                  </a:ext>
                </a:extLst>
              </a:tr>
              <a:tr h="394237">
                <a:tc>
                  <a:txBody>
                    <a:bodyPr/>
                    <a:lstStyle/>
                    <a:p>
                      <a:pPr>
                        <a:spcAft>
                          <a:spcPts val="0"/>
                        </a:spcAft>
                      </a:pPr>
                      <a:r>
                        <a:rPr lang="sv-SE" sz="1400" b="1" kern="1200" dirty="0">
                          <a:solidFill>
                            <a:schemeClr val="lt1"/>
                          </a:solidFill>
                          <a:effectLst/>
                          <a:latin typeface="+mn-lt"/>
                          <a:ea typeface="+mn-ea"/>
                          <a:cs typeface="+mn-cs"/>
                        </a:rPr>
                        <a:t>jan</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Möten under året &amp; Ansvarsområden, vad gör en föräldrarepresentant?</a:t>
                      </a:r>
                    </a:p>
                  </a:txBody>
                  <a:tcPr marL="44450" marR="44450" marT="0" marB="0" anchor="ctr"/>
                </a:tc>
                <a:extLst>
                  <a:ext uri="{0D108BD9-81ED-4DB2-BD59-A6C34878D82A}">
                    <a16:rowId xmlns:a16="http://schemas.microsoft.com/office/drawing/2014/main" val="3913851136"/>
                  </a:ext>
                </a:extLst>
              </a:tr>
              <a:tr h="394237">
                <a:tc>
                  <a:txBody>
                    <a:bodyPr/>
                    <a:lstStyle/>
                    <a:p>
                      <a:pPr>
                        <a:spcAft>
                          <a:spcPts val="0"/>
                        </a:spcAft>
                      </a:pPr>
                      <a:r>
                        <a:rPr lang="sv-SE" sz="1400" b="1" kern="1200" dirty="0">
                          <a:solidFill>
                            <a:schemeClr val="lt1"/>
                          </a:solidFill>
                          <a:effectLst/>
                          <a:latin typeface="+mn-lt"/>
                          <a:ea typeface="+mn-ea"/>
                          <a:cs typeface="+mn-cs"/>
                        </a:rPr>
                        <a:t>feb</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Uppdatera Prislista och Produkter</a:t>
                      </a:r>
                    </a:p>
                  </a:txBody>
                  <a:tcPr marL="44450" marR="44450" marT="0" marB="0" anchor="ctr"/>
                </a:tc>
                <a:extLst>
                  <a:ext uri="{0D108BD9-81ED-4DB2-BD59-A6C34878D82A}">
                    <a16:rowId xmlns:a16="http://schemas.microsoft.com/office/drawing/2014/main" val="3282665918"/>
                  </a:ext>
                </a:extLst>
              </a:tr>
              <a:tr h="394237">
                <a:tc>
                  <a:txBody>
                    <a:bodyPr/>
                    <a:lstStyle/>
                    <a:p>
                      <a:pPr>
                        <a:spcAft>
                          <a:spcPts val="0"/>
                        </a:spcAft>
                      </a:pPr>
                      <a:r>
                        <a:rPr lang="sv-SE" sz="1400" dirty="0">
                          <a:effectLst/>
                        </a:rPr>
                        <a:t>mar</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Sammanfattning av Årsmöte, Status Lagpresentationer</a:t>
                      </a:r>
                    </a:p>
                  </a:txBody>
                  <a:tcPr marL="44450" marR="44450" marT="0" marB="0" anchor="ctr"/>
                </a:tc>
                <a:extLst>
                  <a:ext uri="{0D108BD9-81ED-4DB2-BD59-A6C34878D82A}">
                    <a16:rowId xmlns:a16="http://schemas.microsoft.com/office/drawing/2014/main" val="70739121"/>
                  </a:ext>
                </a:extLst>
              </a:tr>
              <a:tr h="394237">
                <a:tc>
                  <a:txBody>
                    <a:bodyPr/>
                    <a:lstStyle/>
                    <a:p>
                      <a:pPr>
                        <a:spcAft>
                          <a:spcPts val="0"/>
                        </a:spcAft>
                      </a:pPr>
                      <a:r>
                        <a:rPr lang="sv-SE" sz="1400" dirty="0">
                          <a:effectLst/>
                        </a:rPr>
                        <a:t>apr</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Förbättringsarbete / Renoveringsbehov, </a:t>
                      </a:r>
                      <a:r>
                        <a:rPr lang="sv-SE" sz="1400" kern="1200" dirty="0" err="1">
                          <a:solidFill>
                            <a:schemeClr val="dk1"/>
                          </a:solidFill>
                          <a:effectLst/>
                          <a:latin typeface="+mn-lt"/>
                          <a:ea typeface="+mn-ea"/>
                          <a:cs typeface="+mn-cs"/>
                        </a:rPr>
                        <a:t>etc</a:t>
                      </a:r>
                      <a:r>
                        <a:rPr lang="sv-SE" sz="1400" kern="1200" dirty="0">
                          <a:solidFill>
                            <a:schemeClr val="dk1"/>
                          </a:solidFill>
                          <a:effectLst/>
                          <a:latin typeface="+mn-lt"/>
                          <a:ea typeface="+mn-ea"/>
                          <a:cs typeface="+mn-cs"/>
                        </a:rPr>
                        <a:t>, av band annat Kiosk, Utrustning &amp; Rutiner. Status Handbollsavslutning</a:t>
                      </a:r>
                    </a:p>
                  </a:txBody>
                  <a:tcPr marL="44450" marR="44450" marT="0" marB="0" anchor="ctr"/>
                </a:tc>
                <a:extLst>
                  <a:ext uri="{0D108BD9-81ED-4DB2-BD59-A6C34878D82A}">
                    <a16:rowId xmlns:a16="http://schemas.microsoft.com/office/drawing/2014/main" val="708730709"/>
                  </a:ext>
                </a:extLst>
              </a:tr>
              <a:tr h="394237">
                <a:tc>
                  <a:txBody>
                    <a:bodyPr/>
                    <a:lstStyle/>
                    <a:p>
                      <a:pPr>
                        <a:spcAft>
                          <a:spcPts val="0"/>
                        </a:spcAft>
                      </a:pPr>
                      <a:r>
                        <a:rPr lang="sv-SE" sz="1400" dirty="0">
                          <a:effectLst/>
                        </a:rPr>
                        <a:t>maj</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Fotbollens dag Status</a:t>
                      </a:r>
                    </a:p>
                  </a:txBody>
                  <a:tcPr marL="44450" marR="44450" marT="0" marB="0" anchor="ctr"/>
                </a:tc>
                <a:extLst>
                  <a:ext uri="{0D108BD9-81ED-4DB2-BD59-A6C34878D82A}">
                    <a16:rowId xmlns:a16="http://schemas.microsoft.com/office/drawing/2014/main" val="1966505401"/>
                  </a:ext>
                </a:extLst>
              </a:tr>
              <a:tr h="394237">
                <a:tc>
                  <a:txBody>
                    <a:bodyPr/>
                    <a:lstStyle/>
                    <a:p>
                      <a:pPr>
                        <a:spcAft>
                          <a:spcPts val="0"/>
                        </a:spcAft>
                      </a:pPr>
                      <a:r>
                        <a:rPr lang="sv-SE" sz="1400" b="1" kern="1200" dirty="0">
                          <a:solidFill>
                            <a:schemeClr val="lt1"/>
                          </a:solidFill>
                          <a:effectLst/>
                          <a:latin typeface="+mn-lt"/>
                          <a:ea typeface="+mn-ea"/>
                          <a:cs typeface="+mn-cs"/>
                        </a:rPr>
                        <a:t>jun</a:t>
                      </a: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Inför Styrelsens Strategiarbete </a:t>
                      </a:r>
                      <a:r>
                        <a:rPr lang="sv-SE" sz="1400" kern="1200">
                          <a:solidFill>
                            <a:schemeClr val="dk1"/>
                          </a:solidFill>
                          <a:effectLst/>
                          <a:latin typeface="+mn-lt"/>
                          <a:ea typeface="+mn-ea"/>
                          <a:cs typeface="+mn-cs"/>
                        </a:rPr>
                        <a:t>i Augusti</a:t>
                      </a:r>
                      <a:endParaRPr lang="sv-SE" sz="1400" kern="1200" dirty="0">
                        <a:solidFill>
                          <a:schemeClr val="dk1"/>
                        </a:solidFill>
                        <a:effectLst/>
                        <a:latin typeface="+mn-lt"/>
                        <a:ea typeface="+mn-ea"/>
                        <a:cs typeface="+mn-cs"/>
                      </a:endParaRPr>
                    </a:p>
                  </a:txBody>
                  <a:tcPr marL="44450" marR="44450" marT="0" marB="0" anchor="ctr"/>
                </a:tc>
                <a:extLst>
                  <a:ext uri="{0D108BD9-81ED-4DB2-BD59-A6C34878D82A}">
                    <a16:rowId xmlns:a16="http://schemas.microsoft.com/office/drawing/2014/main" val="652816118"/>
                  </a:ext>
                </a:extLst>
              </a:tr>
              <a:tr h="394237">
                <a:tc>
                  <a:txBody>
                    <a:bodyPr/>
                    <a:lstStyle/>
                    <a:p>
                      <a:pPr>
                        <a:spcAft>
                          <a:spcPts val="0"/>
                        </a:spcAft>
                      </a:pPr>
                      <a:r>
                        <a:rPr lang="sv-SE" sz="1400" b="1" kern="1200" dirty="0">
                          <a:solidFill>
                            <a:schemeClr val="lt1"/>
                          </a:solidFill>
                          <a:effectLst/>
                          <a:latin typeface="+mn-lt"/>
                          <a:ea typeface="+mn-ea"/>
                          <a:cs typeface="+mn-cs"/>
                        </a:rPr>
                        <a:t>jul</a:t>
                      </a: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430786562"/>
                  </a:ext>
                </a:extLst>
              </a:tr>
              <a:tr h="394237">
                <a:tc>
                  <a:txBody>
                    <a:bodyPr/>
                    <a:lstStyle/>
                    <a:p>
                      <a:pPr>
                        <a:spcAft>
                          <a:spcPts val="0"/>
                        </a:spcAft>
                      </a:pPr>
                      <a:r>
                        <a:rPr lang="sv-SE" sz="1400" b="1" kern="1200" dirty="0">
                          <a:solidFill>
                            <a:schemeClr val="lt1"/>
                          </a:solidFill>
                          <a:effectLst/>
                          <a:latin typeface="+mn-lt"/>
                          <a:ea typeface="+mn-ea"/>
                          <a:cs typeface="+mn-cs"/>
                        </a:rPr>
                        <a:t>aug</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Status Handbollensdag</a:t>
                      </a:r>
                    </a:p>
                  </a:txBody>
                  <a:tcPr marL="44450" marR="44450" marT="0" marB="0" anchor="ctr"/>
                </a:tc>
                <a:extLst>
                  <a:ext uri="{0D108BD9-81ED-4DB2-BD59-A6C34878D82A}">
                    <a16:rowId xmlns:a16="http://schemas.microsoft.com/office/drawing/2014/main" val="711870715"/>
                  </a:ext>
                </a:extLst>
              </a:tr>
              <a:tr h="394237">
                <a:tc>
                  <a:txBody>
                    <a:bodyPr/>
                    <a:lstStyle/>
                    <a:p>
                      <a:pPr>
                        <a:spcAft>
                          <a:spcPts val="0"/>
                        </a:spcAft>
                      </a:pPr>
                      <a:r>
                        <a:rPr lang="sv-SE" sz="1400" dirty="0">
                          <a:effectLst/>
                        </a:rPr>
                        <a:t>sep</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Ansvarsområden, vad gör en föräldrarepresentant?</a:t>
                      </a:r>
                    </a:p>
                  </a:txBody>
                  <a:tcPr marL="44450" marR="44450" marT="0" marB="0" anchor="ctr"/>
                </a:tc>
                <a:extLst>
                  <a:ext uri="{0D108BD9-81ED-4DB2-BD59-A6C34878D82A}">
                    <a16:rowId xmlns:a16="http://schemas.microsoft.com/office/drawing/2014/main" val="4267931862"/>
                  </a:ext>
                </a:extLst>
              </a:tr>
              <a:tr h="394237">
                <a:tc>
                  <a:txBody>
                    <a:bodyPr/>
                    <a:lstStyle/>
                    <a:p>
                      <a:pPr>
                        <a:spcAft>
                          <a:spcPts val="0"/>
                        </a:spcAft>
                      </a:pPr>
                      <a:r>
                        <a:rPr lang="sv-SE" sz="1400" dirty="0">
                          <a:effectLst/>
                        </a:rPr>
                        <a:t>okt</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Status Fotbollssavslutning</a:t>
                      </a:r>
                    </a:p>
                  </a:txBody>
                  <a:tcPr marL="44450" marR="44450" marT="0" marB="0" anchor="ctr"/>
                </a:tc>
                <a:extLst>
                  <a:ext uri="{0D108BD9-81ED-4DB2-BD59-A6C34878D82A}">
                    <a16:rowId xmlns:a16="http://schemas.microsoft.com/office/drawing/2014/main" val="4280575768"/>
                  </a:ext>
                </a:extLst>
              </a:tr>
              <a:tr h="394237">
                <a:tc>
                  <a:txBody>
                    <a:bodyPr/>
                    <a:lstStyle/>
                    <a:p>
                      <a:pPr>
                        <a:spcAft>
                          <a:spcPts val="0"/>
                        </a:spcAft>
                      </a:pPr>
                      <a:r>
                        <a:rPr lang="sv-SE" sz="1400" dirty="0">
                          <a:effectLst/>
                        </a:rPr>
                        <a:t>nov</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Status Julmarknad, Lundaspelen</a:t>
                      </a:r>
                    </a:p>
                  </a:txBody>
                  <a:tcPr marL="44450" marR="44450" marT="0" marB="0" anchor="ctr"/>
                </a:tc>
                <a:extLst>
                  <a:ext uri="{0D108BD9-81ED-4DB2-BD59-A6C34878D82A}">
                    <a16:rowId xmlns:a16="http://schemas.microsoft.com/office/drawing/2014/main" val="272396562"/>
                  </a:ext>
                </a:extLst>
              </a:tr>
              <a:tr h="394237">
                <a:tc>
                  <a:txBody>
                    <a:bodyPr/>
                    <a:lstStyle/>
                    <a:p>
                      <a:pPr>
                        <a:spcAft>
                          <a:spcPts val="0"/>
                        </a:spcAft>
                      </a:pPr>
                      <a:r>
                        <a:rPr lang="sv-SE" sz="1400" b="1" kern="1200" dirty="0">
                          <a:solidFill>
                            <a:schemeClr val="bg1"/>
                          </a:solidFill>
                          <a:effectLst/>
                          <a:latin typeface="+mn-lt"/>
                          <a:ea typeface="+mn-ea"/>
                          <a:cs typeface="+mn-cs"/>
                        </a:rPr>
                        <a:t>dec</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323397751"/>
                  </a:ext>
                </a:extLst>
              </a:tr>
            </a:tbl>
          </a:graphicData>
        </a:graphic>
      </p:graphicFrame>
    </p:spTree>
    <p:extLst>
      <p:ext uri="{BB962C8B-B14F-4D97-AF65-F5344CB8AC3E}">
        <p14:creationId xmlns:p14="http://schemas.microsoft.com/office/powerpoint/2010/main" val="3059711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Skriv ert namn i chatten!</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a:bodyPr>
          <a:lstStyle/>
          <a:p>
            <a:r>
              <a:rPr lang="sv-SE" dirty="0"/>
              <a:t>Ricardo Durón, F10/11f</a:t>
            </a:r>
          </a:p>
        </p:txBody>
      </p:sp>
    </p:spTree>
    <p:extLst>
      <p:ext uri="{BB962C8B-B14F-4D97-AF65-F5344CB8AC3E}">
        <p14:creationId xmlns:p14="http://schemas.microsoft.com/office/powerpoint/2010/main" val="4086356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Agenda</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a:xfrm>
            <a:off x="1371599" y="1792941"/>
            <a:ext cx="9724031" cy="4473388"/>
          </a:xfrm>
        </p:spPr>
        <p:txBody>
          <a:bodyPr anchor="t">
            <a:normAutofit/>
          </a:bodyPr>
          <a:lstStyle/>
          <a:p>
            <a:pPr lvl="0"/>
            <a:r>
              <a:rPr lang="sv-SE" dirty="0"/>
              <a:t>Actions från föregående Möte</a:t>
            </a:r>
          </a:p>
          <a:p>
            <a:r>
              <a:rPr lang="sv-SE" dirty="0"/>
              <a:t>Information från senaste styrelsemöte</a:t>
            </a:r>
          </a:p>
          <a:p>
            <a:r>
              <a:rPr lang="sv-SE" dirty="0"/>
              <a:t>Julmarknad</a:t>
            </a:r>
          </a:p>
          <a:p>
            <a:r>
              <a:rPr lang="sv-SE" dirty="0"/>
              <a:t>Lundaspelen</a:t>
            </a:r>
          </a:p>
          <a:p>
            <a:r>
              <a:rPr lang="sv-SE" dirty="0"/>
              <a:t>Ansvarsområden</a:t>
            </a:r>
          </a:p>
          <a:p>
            <a:r>
              <a:rPr lang="sv-SE" dirty="0"/>
              <a:t>Mötestider under året</a:t>
            </a:r>
          </a:p>
          <a:p>
            <a:pPr lvl="0"/>
            <a:r>
              <a:rPr lang="sv-SE" dirty="0"/>
              <a:t>AOB</a:t>
            </a:r>
          </a:p>
        </p:txBody>
      </p:sp>
    </p:spTree>
    <p:extLst>
      <p:ext uri="{BB962C8B-B14F-4D97-AF65-F5344CB8AC3E}">
        <p14:creationId xmlns:p14="http://schemas.microsoft.com/office/powerpoint/2010/main" val="4089217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AOB</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a:bodyPr>
          <a:lstStyle/>
          <a:p>
            <a:r>
              <a:rPr lang="sv-SE" dirty="0"/>
              <a:t>AOB?</a:t>
            </a:r>
            <a:endParaRPr lang="sv-SE" sz="2000" dirty="0"/>
          </a:p>
        </p:txBody>
      </p:sp>
    </p:spTree>
    <p:extLst>
      <p:ext uri="{BB962C8B-B14F-4D97-AF65-F5344CB8AC3E}">
        <p14:creationId xmlns:p14="http://schemas.microsoft.com/office/powerpoint/2010/main" val="1619791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Actions från föregående Möte</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a:xfrm>
            <a:off x="1371599" y="1792941"/>
            <a:ext cx="9724031" cy="4473388"/>
          </a:xfrm>
        </p:spPr>
        <p:txBody>
          <a:bodyPr anchor="t">
            <a:normAutofit/>
          </a:bodyPr>
          <a:lstStyle/>
          <a:p>
            <a:r>
              <a:rPr lang="sv-SE" sz="2000" dirty="0"/>
              <a:t>Handbollsföräldrar vill gärna uppdatera en del av nuvarande priser och produkter (handbollskiosk). Ricardo har bett om förslag och uppdaterar </a:t>
            </a:r>
            <a:r>
              <a:rPr lang="sv-SE" sz="2000" dirty="0" err="1"/>
              <a:t>iZettle</a:t>
            </a:r>
            <a:r>
              <a:rPr lang="sv-SE" sz="2000" dirty="0"/>
              <a:t> </a:t>
            </a:r>
            <a:r>
              <a:rPr lang="sv-SE" sz="2000" dirty="0" err="1"/>
              <a:t>appen</a:t>
            </a:r>
            <a:r>
              <a:rPr lang="sv-SE" sz="2000" dirty="0"/>
              <a:t> i Oktober (efter beslut)</a:t>
            </a:r>
          </a:p>
          <a:p>
            <a:pPr lvl="1"/>
            <a:r>
              <a:rPr lang="sv-SE" sz="1600" dirty="0"/>
              <a:t>Nya priser är uppdaterade i </a:t>
            </a:r>
            <a:r>
              <a:rPr lang="sv-SE" sz="1600" dirty="0" err="1"/>
              <a:t>appen</a:t>
            </a:r>
            <a:r>
              <a:rPr lang="sv-SE" sz="1600" dirty="0"/>
              <a:t> efter input från handbollsföräldrar (Linda T)</a:t>
            </a:r>
          </a:p>
          <a:p>
            <a:pPr lvl="1"/>
            <a:r>
              <a:rPr lang="sv-SE" sz="1600" dirty="0"/>
              <a:t>Jag har bett P12f och P15h att uppdatera priserna i kioskerna – DONE!</a:t>
            </a:r>
          </a:p>
          <a:p>
            <a:r>
              <a:rPr lang="sv-SE" sz="2000" dirty="0"/>
              <a:t>Ricardo kommer i Oktober att ta med en liten kontantkassa och lägga i kassaskåpet i handbollskiosken</a:t>
            </a:r>
          </a:p>
          <a:p>
            <a:pPr lvl="1"/>
            <a:r>
              <a:rPr lang="sv-SE" sz="1600" dirty="0"/>
              <a:t>DONE!</a:t>
            </a:r>
          </a:p>
          <a:p>
            <a:r>
              <a:rPr lang="sv-SE" sz="2100" dirty="0"/>
              <a:t>Fredrik Alm kontaktar P13h för att uppdatera nuvarande (handboll) kioskrutiner så att de även inkluderar kontroll av städning i omklädningsrum och hall</a:t>
            </a:r>
          </a:p>
          <a:p>
            <a:pPr lvl="1"/>
            <a:r>
              <a:rPr lang="sv-SE" sz="1700" dirty="0" err="1"/>
              <a:t>Ongoing</a:t>
            </a:r>
            <a:r>
              <a:rPr lang="sv-SE" sz="1700" dirty="0"/>
              <a:t>?</a:t>
            </a:r>
          </a:p>
          <a:p>
            <a:r>
              <a:rPr lang="sv-SE" sz="2100" dirty="0"/>
              <a:t>Ricardo granskar/uppdaterar Fotbollsavslutningslathund. Daniel tar den uppdaterade fotbollsavslutningslathund som bas och skriver en handbollsavslutningslathund</a:t>
            </a:r>
          </a:p>
          <a:p>
            <a:pPr lvl="1"/>
            <a:r>
              <a:rPr lang="sv-SE" sz="1700" dirty="0" err="1"/>
              <a:t>Ongoing</a:t>
            </a:r>
            <a:r>
              <a:rPr lang="sv-SE" sz="1700" dirty="0"/>
              <a:t>?</a:t>
            </a:r>
          </a:p>
          <a:p>
            <a:endParaRPr lang="sv-SE" sz="1600" dirty="0"/>
          </a:p>
        </p:txBody>
      </p:sp>
    </p:spTree>
    <p:extLst>
      <p:ext uri="{BB962C8B-B14F-4D97-AF65-F5344CB8AC3E}">
        <p14:creationId xmlns:p14="http://schemas.microsoft.com/office/powerpoint/2010/main" val="3571609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81C32C-7AFC-4BB3-9088-65CBDFC5D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a:xfrm>
            <a:off x="917275" y="4583953"/>
            <a:ext cx="4685857" cy="1465973"/>
          </a:xfrm>
        </p:spPr>
        <p:txBody>
          <a:bodyPr anchor="t">
            <a:normAutofit/>
          </a:bodyPr>
          <a:lstStyle/>
          <a:p>
            <a:r>
              <a:rPr lang="sv-SE" sz="4000" dirty="0"/>
              <a:t>Information från senaste styrelsemöte</a:t>
            </a:r>
          </a:p>
        </p:txBody>
      </p:sp>
      <p:pic>
        <p:nvPicPr>
          <p:cNvPr id="4" name="Bildobjekt 3">
            <a:extLst>
              <a:ext uri="{FF2B5EF4-FFF2-40B4-BE49-F238E27FC236}">
                <a16:creationId xmlns:a16="http://schemas.microsoft.com/office/drawing/2014/main" id="{8080F31F-CC58-8AA7-EAEE-2FEAD991DB98}"/>
              </a:ext>
            </a:extLst>
          </p:cNvPr>
          <p:cNvPicPr>
            <a:picLocks noChangeAspect="1"/>
          </p:cNvPicPr>
          <p:nvPr/>
        </p:nvPicPr>
        <p:blipFill rotWithShape="1">
          <a:blip r:embed="rId2"/>
          <a:srcRect t="18002" b="20649"/>
          <a:stretch/>
        </p:blipFill>
        <p:spPr>
          <a:xfrm>
            <a:off x="20" y="432"/>
            <a:ext cx="12191980" cy="4244759"/>
          </a:xfrm>
          <a:prstGeom prst="rect">
            <a:avLst/>
          </a:prstGeom>
        </p:spPr>
      </p:pic>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a:xfrm>
            <a:off x="6096000" y="4583953"/>
            <a:ext cx="5638800" cy="1465973"/>
          </a:xfrm>
        </p:spPr>
        <p:txBody>
          <a:bodyPr>
            <a:normAutofit fontScale="92500" lnSpcReduction="20000"/>
          </a:bodyPr>
          <a:lstStyle/>
          <a:p>
            <a:pPr marL="0" indent="0">
              <a:buNone/>
            </a:pPr>
            <a:r>
              <a:rPr lang="sv-SE" sz="2000" dirty="0"/>
              <a:t>Från vänster:</a:t>
            </a:r>
          </a:p>
          <a:p>
            <a:pPr marL="0" indent="0">
              <a:buNone/>
            </a:pPr>
            <a:r>
              <a:rPr lang="sv-SE" sz="2000" dirty="0"/>
              <a:t>Jesper Trädgård (Extra ledamot), Ricardo Durón (Föräldrasektion), Mikael Malmberg (Ungdomssektion), Margaretha Pettersson (Ordförande), Jesper Nylén (Seniorsektionen), Linda Thörnqvist (Handboll) och Rickard Klang (Kassör) </a:t>
            </a:r>
          </a:p>
        </p:txBody>
      </p:sp>
      <p:sp>
        <p:nvSpPr>
          <p:cNvPr id="11" name="Rectangle 10">
            <a:extLst>
              <a:ext uri="{FF2B5EF4-FFF2-40B4-BE49-F238E27FC236}">
                <a16:creationId xmlns:a16="http://schemas.microsoft.com/office/drawing/2014/main" id="{199C0ED0-69DE-4C31-A5CF-E2A46FD30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8D42B8BD-40AF-488E-8A79-D7256C9172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116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Information från senaste Styrelsemöte</a:t>
            </a:r>
            <a:br>
              <a:rPr lang="sv-SE" sz="4000" dirty="0">
                <a:solidFill>
                  <a:srgbClr val="FFFFFF"/>
                </a:solidFill>
              </a:rPr>
            </a:br>
            <a:r>
              <a:rPr lang="sv-SE" sz="2400" dirty="0">
                <a:solidFill>
                  <a:srgbClr val="FFFFFF"/>
                </a:solidFill>
              </a:rPr>
              <a:t>2024-11-14</a:t>
            </a:r>
            <a:endParaRPr lang="sv-SE" sz="4000" dirty="0">
              <a:solidFill>
                <a:srgbClr val="FFFFFF"/>
              </a:solidFill>
            </a:endParaRP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600" y="2318197"/>
            <a:ext cx="4953700" cy="3683358"/>
          </a:xfrm>
        </p:spPr>
        <p:txBody>
          <a:bodyPr anchor="t">
            <a:normAutofit/>
          </a:bodyPr>
          <a:lstStyle/>
          <a:p>
            <a:pPr algn="l"/>
            <a:r>
              <a:rPr lang="sv-SE" sz="1800" b="0" i="0" u="none" strike="noStrike" dirty="0">
                <a:solidFill>
                  <a:srgbClr val="000000"/>
                </a:solidFill>
                <a:effectLst/>
                <a:latin typeface="Aptos" panose="020B0004020202020204" pitchFamily="34" charset="0"/>
              </a:rPr>
              <a:t>Ekonomiuppföljning</a:t>
            </a:r>
          </a:p>
          <a:p>
            <a:pPr lvl="1"/>
            <a:r>
              <a:rPr lang="sv-SE" sz="1400" dirty="0">
                <a:solidFill>
                  <a:srgbClr val="000000"/>
                </a:solidFill>
                <a:latin typeface="Aptos" panose="020B0004020202020204" pitchFamily="34" charset="0"/>
              </a:rPr>
              <a:t>Det finns en risk att klubbens resultat kommer att hamna på minus 2024. Senaste </a:t>
            </a:r>
            <a:r>
              <a:rPr lang="sv-SE" sz="1400" dirty="0" err="1">
                <a:solidFill>
                  <a:srgbClr val="000000"/>
                </a:solidFill>
                <a:latin typeface="Aptos" panose="020B0004020202020204" pitchFamily="34" charset="0"/>
              </a:rPr>
              <a:t>forecast</a:t>
            </a:r>
            <a:r>
              <a:rPr lang="sv-SE" sz="1400" dirty="0">
                <a:solidFill>
                  <a:srgbClr val="000000"/>
                </a:solidFill>
                <a:latin typeface="Aptos" panose="020B0004020202020204" pitchFamily="34" charset="0"/>
              </a:rPr>
              <a:t> pekar på att vi har lyckats parera</a:t>
            </a:r>
          </a:p>
          <a:p>
            <a:pPr lvl="1"/>
            <a:r>
              <a:rPr lang="sv-SE" sz="1400" dirty="0">
                <a:solidFill>
                  <a:srgbClr val="000000"/>
                </a:solidFill>
                <a:latin typeface="Aptos" panose="020B0004020202020204" pitchFamily="34" charset="0"/>
              </a:rPr>
              <a:t>Ett första förslag på Budget 2025 har tagits fram, och inkluderar även kostnad för handbollens seniorsektion och en mer balanserad kostnad mellan våra olika sektioner</a:t>
            </a:r>
          </a:p>
          <a:p>
            <a:pPr lvl="2"/>
            <a:r>
              <a:rPr lang="sv-SE" sz="1200" dirty="0">
                <a:solidFill>
                  <a:srgbClr val="000000"/>
                </a:solidFill>
                <a:latin typeface="Aptos" panose="020B0004020202020204" pitchFamily="34" charset="0"/>
              </a:rPr>
              <a:t>Seniorverksamheten är idag (2024) ca 31% av klubbens totala kostnader</a:t>
            </a:r>
          </a:p>
          <a:p>
            <a:pPr lvl="2"/>
            <a:r>
              <a:rPr lang="sv-SE" sz="1200" dirty="0">
                <a:solidFill>
                  <a:srgbClr val="000000"/>
                </a:solidFill>
                <a:latin typeface="Aptos" panose="020B0004020202020204" pitchFamily="34" charset="0"/>
              </a:rPr>
              <a:t>Under 2025 beräknas den sjunka till ca 23%  av klubbens totala kostnader</a:t>
            </a:r>
          </a:p>
        </p:txBody>
      </p:sp>
      <p:sp>
        <p:nvSpPr>
          <p:cNvPr id="4" name="Platshållare för innehåll 2">
            <a:extLst>
              <a:ext uri="{FF2B5EF4-FFF2-40B4-BE49-F238E27FC236}">
                <a16:creationId xmlns:a16="http://schemas.microsoft.com/office/drawing/2014/main" id="{8B7C3E8A-40E9-F15B-AE62-8062C4CD8E76}"/>
              </a:ext>
            </a:extLst>
          </p:cNvPr>
          <p:cNvSpPr txBox="1">
            <a:spLocks/>
          </p:cNvSpPr>
          <p:nvPr/>
        </p:nvSpPr>
        <p:spPr>
          <a:xfrm>
            <a:off x="6325300" y="2291164"/>
            <a:ext cx="4724398" cy="368335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sv-SE" sz="1800" b="0" i="0" u="none" strike="noStrike" dirty="0">
                <a:solidFill>
                  <a:srgbClr val="000000"/>
                </a:solidFill>
                <a:effectLst/>
                <a:latin typeface="Aptos" panose="020B0004020202020204" pitchFamily="34" charset="0"/>
              </a:rPr>
              <a:t>Förändringar i Styrelsen</a:t>
            </a:r>
          </a:p>
          <a:p>
            <a:pPr lvl="1"/>
            <a:r>
              <a:rPr lang="sv-SE" sz="1400" dirty="0">
                <a:solidFill>
                  <a:srgbClr val="000000"/>
                </a:solidFill>
                <a:latin typeface="Aptos" panose="020B0004020202020204" pitchFamily="34" charset="0"/>
              </a:rPr>
              <a:t>Ricardo har meddelat styrelse och valberedningen att han avslutar sitt uppdrag sista december 2024.</a:t>
            </a:r>
          </a:p>
          <a:p>
            <a:pPr lvl="2"/>
            <a:r>
              <a:rPr lang="sv-SE" sz="1400" dirty="0">
                <a:solidFill>
                  <a:srgbClr val="000000"/>
                </a:solidFill>
                <a:latin typeface="Aptos" panose="020B0004020202020204" pitchFamily="34" charset="0"/>
              </a:rPr>
              <a:t>Juniorernas integration i Seniorsektionen</a:t>
            </a:r>
          </a:p>
          <a:p>
            <a:pPr lvl="2"/>
            <a:r>
              <a:rPr lang="sv-SE" sz="1400" dirty="0">
                <a:solidFill>
                  <a:srgbClr val="000000"/>
                </a:solidFill>
                <a:latin typeface="Aptos" panose="020B0004020202020204" pitchFamily="34" charset="0"/>
              </a:rPr>
              <a:t>Förslag på Budget 2025</a:t>
            </a:r>
          </a:p>
          <a:p>
            <a:pPr lvl="2"/>
            <a:r>
              <a:rPr lang="sv-SE" sz="1400" dirty="0">
                <a:solidFill>
                  <a:srgbClr val="000000"/>
                </a:solidFill>
                <a:latin typeface="Aptos" panose="020B0004020202020204" pitchFamily="34" charset="0"/>
              </a:rPr>
              <a:t>Förslag på Handboll A-lag</a:t>
            </a:r>
          </a:p>
          <a:p>
            <a:pPr lvl="2"/>
            <a:r>
              <a:rPr lang="sv-SE" sz="1400" dirty="0">
                <a:solidFill>
                  <a:srgbClr val="000000"/>
                </a:solidFill>
                <a:latin typeface="Aptos" panose="020B0004020202020204" pitchFamily="34" charset="0"/>
              </a:rPr>
              <a:t>Förslag på </a:t>
            </a:r>
            <a:r>
              <a:rPr lang="sv-SE" sz="1400" dirty="0" err="1">
                <a:solidFill>
                  <a:srgbClr val="000000"/>
                </a:solidFill>
                <a:latin typeface="Aptos" panose="020B0004020202020204" pitchFamily="34" charset="0"/>
              </a:rPr>
              <a:t>DalbyGIFs</a:t>
            </a:r>
            <a:r>
              <a:rPr lang="sv-SE" sz="1400" dirty="0">
                <a:solidFill>
                  <a:srgbClr val="000000"/>
                </a:solidFill>
                <a:latin typeface="Aptos" panose="020B0004020202020204" pitchFamily="34" charset="0"/>
              </a:rPr>
              <a:t> Vision</a:t>
            </a:r>
          </a:p>
          <a:p>
            <a:pPr lvl="1"/>
            <a:r>
              <a:rPr lang="sv-SE" sz="1400" dirty="0">
                <a:solidFill>
                  <a:srgbClr val="000000"/>
                </a:solidFill>
                <a:latin typeface="Aptos" panose="020B0004020202020204" pitchFamily="34" charset="0"/>
              </a:rPr>
              <a:t>Ny ordförande för föräldrasektionen kommer att väljas i årsmötet i mars 2025</a:t>
            </a:r>
          </a:p>
          <a:p>
            <a:pPr lvl="1"/>
            <a:r>
              <a:rPr lang="sv-SE" sz="1400" dirty="0">
                <a:solidFill>
                  <a:srgbClr val="000000"/>
                </a:solidFill>
                <a:latin typeface="Aptos" panose="020B0004020202020204" pitchFamily="34" charset="0"/>
              </a:rPr>
              <a:t>Från1:a jan 2025 till årsmötet har Fredrik Alm gått med på att hålla i föräldrasektionsmötena (Jan, Feb, Mars) och agera som kontaktperson ifall något strular</a:t>
            </a:r>
          </a:p>
          <a:p>
            <a:pPr marL="0" indent="0">
              <a:buFont typeface="Arial" panose="020B0604020202020204" pitchFamily="34" charset="0"/>
              <a:buNone/>
            </a:pPr>
            <a:r>
              <a:rPr lang="sv-SE" sz="1800" dirty="0">
                <a:solidFill>
                  <a:srgbClr val="000000"/>
                </a:solidFill>
                <a:latin typeface="Aptos" panose="020B0004020202020204" pitchFamily="34" charset="0"/>
              </a:rPr>
              <a:t> </a:t>
            </a:r>
          </a:p>
        </p:txBody>
      </p:sp>
    </p:spTree>
    <p:extLst>
      <p:ext uri="{BB962C8B-B14F-4D97-AF65-F5344CB8AC3E}">
        <p14:creationId xmlns:p14="http://schemas.microsoft.com/office/powerpoint/2010/main" val="634058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70F72E5-5544-9297-0413-018EF7753D47}"/>
              </a:ext>
            </a:extLst>
          </p:cNvPr>
          <p:cNvSpPr>
            <a:spLocks noGrp="1"/>
          </p:cNvSpPr>
          <p:nvPr>
            <p:ph type="title"/>
          </p:nvPr>
        </p:nvSpPr>
        <p:spPr>
          <a:xfrm>
            <a:off x="5297762" y="329184"/>
            <a:ext cx="6251110" cy="1783080"/>
          </a:xfrm>
        </p:spPr>
        <p:txBody>
          <a:bodyPr anchor="b">
            <a:normAutofit/>
          </a:bodyPr>
          <a:lstStyle/>
          <a:p>
            <a:r>
              <a:rPr lang="sv-SE" sz="5400" b="1" i="0" u="none" strike="noStrike" dirty="0">
                <a:effectLst/>
                <a:latin typeface="Helvetica" pitchFamily="2" charset="0"/>
              </a:rPr>
              <a:t>(Förslag) Vision för Dalby GIF</a:t>
            </a:r>
            <a:endParaRPr lang="sv-SE" sz="5400" dirty="0">
              <a:highlight>
                <a:srgbClr val="FFFF00"/>
              </a:highlight>
            </a:endParaRPr>
          </a:p>
        </p:txBody>
      </p:sp>
      <p:pic>
        <p:nvPicPr>
          <p:cNvPr id="13" name="Picture 12" descr="Fotboll i målet">
            <a:extLst>
              <a:ext uri="{FF2B5EF4-FFF2-40B4-BE49-F238E27FC236}">
                <a16:creationId xmlns:a16="http://schemas.microsoft.com/office/drawing/2014/main" id="{17EBF56E-354C-9539-6237-8F0E47E1841F}"/>
              </a:ext>
            </a:extLst>
          </p:cNvPr>
          <p:cNvPicPr>
            <a:picLocks noChangeAspect="1"/>
          </p:cNvPicPr>
          <p:nvPr/>
        </p:nvPicPr>
        <p:blipFill>
          <a:blip r:embed="rId3"/>
          <a:srcRect l="19478" r="35191"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9"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3F640563-290B-64A0-2780-0B7A615D95EF}"/>
              </a:ext>
            </a:extLst>
          </p:cNvPr>
          <p:cNvSpPr>
            <a:spLocks noGrp="1"/>
          </p:cNvSpPr>
          <p:nvPr>
            <p:ph idx="1"/>
          </p:nvPr>
        </p:nvSpPr>
        <p:spPr>
          <a:xfrm>
            <a:off x="5297762" y="2706624"/>
            <a:ext cx="6251110" cy="3483864"/>
          </a:xfrm>
        </p:spPr>
        <p:txBody>
          <a:bodyPr>
            <a:normAutofit/>
          </a:bodyPr>
          <a:lstStyle/>
          <a:p>
            <a:pPr marL="0" indent="0">
              <a:buNone/>
            </a:pPr>
            <a:r>
              <a:rPr lang="sv-SE" sz="1000" b="1" i="0" u="none" strike="noStrike" dirty="0">
                <a:effectLst/>
                <a:latin typeface="Helvetica" pitchFamily="2" charset="0"/>
              </a:rPr>
              <a:t>"Fotboll och Handboll för alla, där vi växer tillsammans”</a:t>
            </a:r>
          </a:p>
          <a:p>
            <a:r>
              <a:rPr lang="sv-SE" sz="1000" b="1" i="0" u="none" strike="noStrike" dirty="0">
                <a:effectLst/>
                <a:latin typeface="Helvetica" pitchFamily="2" charset="0"/>
              </a:rPr>
              <a:t>En klubb för alla barn</a:t>
            </a:r>
            <a:br>
              <a:rPr lang="sv-SE" sz="1000" b="0" i="0" u="none" strike="noStrike" dirty="0">
                <a:effectLst/>
                <a:latin typeface="Helvetica" pitchFamily="2" charset="0"/>
              </a:rPr>
            </a:br>
            <a:r>
              <a:rPr lang="sv-SE" sz="1000" b="0" i="0" u="none" strike="noStrike" dirty="0">
                <a:effectLst/>
                <a:latin typeface="Helvetica" pitchFamily="2" charset="0"/>
              </a:rPr>
              <a:t>Vi strävar efter att alla barn i Dalby ska få chansen att vara en del av fotboll- och handbollsgemenskapen så länge som möjligt. Dalby GIF är en plats där varje barn, oavsett talang eller erfarenhet, får möjlighet att utvecklas och känna sig som en del av laget.</a:t>
            </a:r>
          </a:p>
          <a:p>
            <a:r>
              <a:rPr lang="sv-SE" sz="1000" b="1" i="0" u="none" strike="noStrike" dirty="0">
                <a:effectLst/>
                <a:latin typeface="Helvetica" pitchFamily="2" charset="0"/>
              </a:rPr>
              <a:t>Inkluderande och öppen förening</a:t>
            </a:r>
            <a:br>
              <a:rPr lang="sv-SE" sz="1000" b="0" i="0" u="none" strike="noStrike" dirty="0">
                <a:effectLst/>
                <a:latin typeface="Helvetica" pitchFamily="2" charset="0"/>
              </a:rPr>
            </a:br>
            <a:r>
              <a:rPr lang="sv-SE" sz="1000" b="0" i="0" u="none" strike="noStrike" dirty="0">
                <a:effectLst/>
                <a:latin typeface="Helvetica" pitchFamily="2" charset="0"/>
              </a:rPr>
              <a:t>Dalby GIF är en inkluderande och välkomnande förening. Vi värdesätter mångfald och arbetar aktivt för att skapa en miljö där alla, oavsett bakgrund, kön eller förmåga, känner sig trygga och delaktiga.</a:t>
            </a:r>
          </a:p>
          <a:p>
            <a:r>
              <a:rPr lang="sv-SE" sz="1000" b="1" i="0" u="none" strike="noStrike" dirty="0">
                <a:effectLst/>
                <a:latin typeface="Helvetica" pitchFamily="2" charset="0"/>
              </a:rPr>
              <a:t>En plats att kalla hem</a:t>
            </a:r>
            <a:br>
              <a:rPr lang="sv-SE" sz="1000" b="0" i="0" u="none" strike="noStrike" dirty="0">
                <a:effectLst/>
                <a:latin typeface="Helvetica" pitchFamily="2" charset="0"/>
              </a:rPr>
            </a:br>
            <a:r>
              <a:rPr lang="sv-SE" sz="1000" b="0" i="0" u="none" strike="noStrike" dirty="0">
                <a:effectLst/>
                <a:latin typeface="Helvetica" pitchFamily="2" charset="0"/>
              </a:rPr>
              <a:t>Vi är en klubb där medlemmar känner sig som hemma. Med vår gemenskap och värme ska vi vara en förening man längtar tillbaka till, en plats där man alltid möts av glädje, respekt och vänskap.</a:t>
            </a:r>
          </a:p>
          <a:p>
            <a:r>
              <a:rPr lang="sv-SE" sz="1000" b="1" i="0" u="none" strike="noStrike" dirty="0">
                <a:effectLst/>
                <a:latin typeface="Helvetica" pitchFamily="2" charset="0"/>
              </a:rPr>
              <a:t>Sätta Dalby på kartan</a:t>
            </a:r>
            <a:br>
              <a:rPr lang="sv-SE" sz="1000" b="0" i="0" u="none" strike="noStrike" dirty="0">
                <a:effectLst/>
                <a:latin typeface="Helvetica" pitchFamily="2" charset="0"/>
              </a:rPr>
            </a:br>
            <a:r>
              <a:rPr lang="sv-SE" sz="1000" b="0" i="0" u="none" strike="noStrike" dirty="0">
                <a:effectLst/>
                <a:latin typeface="Helvetica" pitchFamily="2" charset="0"/>
              </a:rPr>
              <a:t>Genom vårt engagemang och vår passion för fotboll och handboll ska vi sätta Dalby på kartan. Vi vill vara en klubb som är känd för sitt hjärta, sin inkludering och sitt bidrag till både ungdomar och samhällets utveckling.</a:t>
            </a:r>
          </a:p>
          <a:p>
            <a:r>
              <a:rPr lang="sv-SE" sz="1000" b="1" i="0" u="none" strike="noStrike" dirty="0">
                <a:effectLst/>
                <a:latin typeface="Helvetica" pitchFamily="2" charset="0"/>
              </a:rPr>
              <a:t>Ständig utveckling och lärande</a:t>
            </a:r>
            <a:br>
              <a:rPr lang="sv-SE" sz="1000" b="0" i="0" u="none" strike="noStrike" dirty="0">
                <a:effectLst/>
                <a:latin typeface="Helvetica" pitchFamily="2" charset="0"/>
              </a:rPr>
            </a:br>
            <a:r>
              <a:rPr lang="sv-SE" sz="1000" b="0" i="0" u="none" strike="noStrike" dirty="0">
                <a:effectLst/>
                <a:latin typeface="Helvetica" pitchFamily="2" charset="0"/>
              </a:rPr>
              <a:t>I Dalby GIF ska alla känna att de lär sig något nytt, oavsett om det gäller bollteknik, samarbete eller personligt ansvar. Vi fokuserar på utveckling både på och utanför planen, för att varje medlem ska växa och nå sin fulla potential.</a:t>
            </a:r>
          </a:p>
        </p:txBody>
      </p:sp>
    </p:spTree>
    <p:extLst>
      <p:ext uri="{BB962C8B-B14F-4D97-AF65-F5344CB8AC3E}">
        <p14:creationId xmlns:p14="http://schemas.microsoft.com/office/powerpoint/2010/main" val="3070220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6A97EC15-B8E4-BD8E-E9CC-05884D5C4A7E}"/>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err="1">
                <a:solidFill>
                  <a:srgbClr val="FFFFFF"/>
                </a:solidFill>
                <a:latin typeface="+mj-lt"/>
                <a:ea typeface="+mj-ea"/>
                <a:cs typeface="+mj-cs"/>
              </a:rPr>
              <a:t>Julmarknad</a:t>
            </a:r>
            <a:endParaRPr lang="en-US" sz="4800" kern="1200" dirty="0">
              <a:solidFill>
                <a:srgbClr val="FFFFFF"/>
              </a:solidFill>
              <a:latin typeface="+mj-lt"/>
              <a:ea typeface="+mj-ea"/>
              <a:cs typeface="+mj-cs"/>
            </a:endParaRPr>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2041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E50ADCE6-C9F6-409E-B8E3-2A869B98900B}"/>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Julmarknad, P15f </a:t>
            </a:r>
          </a:p>
        </p:txBody>
      </p:sp>
      <p:pic>
        <p:nvPicPr>
          <p:cNvPr id="9" name="Platshållare för innehåll 8">
            <a:extLst>
              <a:ext uri="{FF2B5EF4-FFF2-40B4-BE49-F238E27FC236}">
                <a16:creationId xmlns:a16="http://schemas.microsoft.com/office/drawing/2014/main" id="{A309E6F9-B434-E31F-7AEC-B9A8AD2DA9A6}"/>
              </a:ext>
            </a:extLst>
          </p:cNvPr>
          <p:cNvPicPr>
            <a:picLocks noGrp="1" noChangeAspect="1"/>
          </p:cNvPicPr>
          <p:nvPr>
            <p:ph idx="1"/>
          </p:nvPr>
        </p:nvPicPr>
        <p:blipFill>
          <a:blip r:embed="rId2"/>
          <a:stretch>
            <a:fillRect/>
          </a:stretch>
        </p:blipFill>
        <p:spPr>
          <a:xfrm>
            <a:off x="459350" y="1787398"/>
            <a:ext cx="6581530" cy="5251138"/>
          </a:xfrm>
          <a:prstGeom prst="rect">
            <a:avLst/>
          </a:prstGeom>
        </p:spPr>
      </p:pic>
    </p:spTree>
    <p:extLst>
      <p:ext uri="{BB962C8B-B14F-4D97-AF65-F5344CB8AC3E}">
        <p14:creationId xmlns:p14="http://schemas.microsoft.com/office/powerpoint/2010/main" val="1084847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88D7440-4B2B-8264-0FC5-A2886BD10E9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CF99066-54FC-7ACB-3579-194F724CEB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DA55245-3F1C-2A14-721A-20BFF2C20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7079378-84C5-4D3B-FDEC-CC69A37559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1EC40C23-FB7B-43C3-71DE-47877A1487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03E9ABD2-9580-6FA8-37E4-23900A03E5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CF425C62-31B9-CE59-F0F2-49F8F594B9D4}"/>
              </a:ext>
            </a:extLst>
          </p:cNvPr>
          <p:cNvSpPr>
            <a:spLocks noGrp="1"/>
          </p:cNvSpPr>
          <p:nvPr>
            <p:ph type="title"/>
          </p:nvPr>
        </p:nvSpPr>
        <p:spPr>
          <a:xfrm>
            <a:off x="1371599" y="294538"/>
            <a:ext cx="9895951" cy="1033669"/>
          </a:xfrm>
        </p:spPr>
        <p:txBody>
          <a:bodyPr>
            <a:normAutofit/>
          </a:bodyPr>
          <a:lstStyle/>
          <a:p>
            <a:r>
              <a:rPr lang="sv-SE" sz="4000" dirty="0" err="1">
                <a:solidFill>
                  <a:srgbClr val="FFFFFF"/>
                </a:solidFill>
              </a:rPr>
              <a:t>Whatsapp</a:t>
            </a:r>
            <a:r>
              <a:rPr lang="sv-SE" sz="4000" dirty="0">
                <a:solidFill>
                  <a:srgbClr val="FFFFFF"/>
                </a:solidFill>
              </a:rPr>
              <a:t> Gruppen för föräldrarepresentanter!</a:t>
            </a:r>
          </a:p>
        </p:txBody>
      </p:sp>
      <p:sp>
        <p:nvSpPr>
          <p:cNvPr id="4" name="Platshållare för innehåll 3">
            <a:extLst>
              <a:ext uri="{FF2B5EF4-FFF2-40B4-BE49-F238E27FC236}">
                <a16:creationId xmlns:a16="http://schemas.microsoft.com/office/drawing/2014/main" id="{FCBD1E06-D239-2228-C53C-1D65B13BBD64}"/>
              </a:ext>
            </a:extLst>
          </p:cNvPr>
          <p:cNvSpPr>
            <a:spLocks noGrp="1"/>
          </p:cNvSpPr>
          <p:nvPr>
            <p:ph idx="1"/>
          </p:nvPr>
        </p:nvSpPr>
        <p:spPr/>
        <p:txBody>
          <a:bodyPr/>
          <a:lstStyle/>
          <a:p>
            <a:r>
              <a:rPr lang="sv-SE" b="0" i="0" u="none" strike="noStrike" dirty="0">
                <a:solidFill>
                  <a:srgbClr val="000000"/>
                </a:solidFill>
                <a:effectLst/>
                <a:latin typeface="Helvetica" pitchFamily="2" charset="0"/>
              </a:rPr>
              <a:t>Ansvarig för föräldragruppen på </a:t>
            </a:r>
            <a:r>
              <a:rPr lang="sv-SE" b="0" i="0" u="none" strike="noStrike" dirty="0" err="1">
                <a:solidFill>
                  <a:srgbClr val="000000"/>
                </a:solidFill>
                <a:effectLst/>
                <a:latin typeface="Helvetica" pitchFamily="2" charset="0"/>
              </a:rPr>
              <a:t>WhatsApp</a:t>
            </a:r>
            <a:r>
              <a:rPr lang="sv-SE" b="0" i="0" u="none" strike="noStrike" dirty="0">
                <a:solidFill>
                  <a:srgbClr val="000000"/>
                </a:solidFill>
                <a:effectLst/>
                <a:latin typeface="Helvetica" pitchFamily="2" charset="0"/>
              </a:rPr>
              <a:t> är Anders, ni kan maila honom på: </a:t>
            </a:r>
            <a:r>
              <a:rPr lang="sv-SE" b="0" i="0" dirty="0">
                <a:effectLst/>
                <a:latin typeface="Helvetica" pitchFamily="2" charset="0"/>
                <a:hlinkClick r:id="rId2"/>
              </a:rPr>
              <a:t>a@betaresearch.se</a:t>
            </a:r>
            <a:r>
              <a:rPr lang="sv-SE" b="0" i="0" u="none" strike="noStrike" dirty="0">
                <a:solidFill>
                  <a:srgbClr val="000000"/>
                </a:solidFill>
                <a:effectLst/>
                <a:latin typeface="Helvetica" pitchFamily="2" charset="0"/>
              </a:rPr>
              <a:t> </a:t>
            </a:r>
            <a:endParaRPr lang="sv-SE" dirty="0"/>
          </a:p>
        </p:txBody>
      </p:sp>
    </p:spTree>
    <p:extLst>
      <p:ext uri="{BB962C8B-B14F-4D97-AF65-F5344CB8AC3E}">
        <p14:creationId xmlns:p14="http://schemas.microsoft.com/office/powerpoint/2010/main" val="10160317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3329</TotalTime>
  <Words>1038</Words>
  <Application>Microsoft Macintosh PowerPoint</Application>
  <PresentationFormat>Bredbild</PresentationFormat>
  <Paragraphs>193</Paragraphs>
  <Slides>20</Slides>
  <Notes>2</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20</vt:i4>
      </vt:variant>
    </vt:vector>
  </HeadingPairs>
  <TitlesOfParts>
    <vt:vector size="26" baseType="lpstr">
      <vt:lpstr>Aptos</vt:lpstr>
      <vt:lpstr>Arial</vt:lpstr>
      <vt:lpstr>Calibri</vt:lpstr>
      <vt:lpstr>Calibri Light</vt:lpstr>
      <vt:lpstr>Helvetica</vt:lpstr>
      <vt:lpstr>Office-tema</vt:lpstr>
      <vt:lpstr>Föräldrasektionsmöte</vt:lpstr>
      <vt:lpstr>Agenda</vt:lpstr>
      <vt:lpstr>Actions från föregående Möte</vt:lpstr>
      <vt:lpstr>Information från senaste styrelsemöte</vt:lpstr>
      <vt:lpstr>Information från senaste Styrelsemöte 2024-11-14</vt:lpstr>
      <vt:lpstr>(Förslag) Vision för Dalby GIF</vt:lpstr>
      <vt:lpstr>Julmarknad</vt:lpstr>
      <vt:lpstr>Julmarknad, P15f </vt:lpstr>
      <vt:lpstr>Whatsapp Gruppen för föräldrarepresentanter!</vt:lpstr>
      <vt:lpstr>Lundaspelen</vt:lpstr>
      <vt:lpstr>Lundaspelen – P11 Handboll</vt:lpstr>
      <vt:lpstr>Ansvarsområden</vt:lpstr>
      <vt:lpstr>Rotation av Ansvarsområden</vt:lpstr>
      <vt:lpstr>Städning Klubbstuga - Schema</vt:lpstr>
      <vt:lpstr>Ansvarsområden</vt:lpstr>
      <vt:lpstr>Lagintäkter</vt:lpstr>
      <vt:lpstr>Mötestider under året</vt:lpstr>
      <vt:lpstr>Mötestider under året, Söndagar KL 19 (Teams)</vt:lpstr>
      <vt:lpstr>Skriv ert namn i chatten!</vt:lpstr>
      <vt:lpstr>AOB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Ricardo Durón</dc:creator>
  <cp:lastModifiedBy>Ricardo Durón</cp:lastModifiedBy>
  <cp:revision>162</cp:revision>
  <dcterms:created xsi:type="dcterms:W3CDTF">2019-03-10T15:20:49Z</dcterms:created>
  <dcterms:modified xsi:type="dcterms:W3CDTF">2024-11-24T19:59:51Z</dcterms:modified>
</cp:coreProperties>
</file>