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12" r:id="rId3"/>
    <p:sldId id="331" r:id="rId4"/>
    <p:sldId id="296" r:id="rId5"/>
    <p:sldId id="306" r:id="rId6"/>
    <p:sldId id="310" r:id="rId7"/>
    <p:sldId id="311" r:id="rId8"/>
    <p:sldId id="318" r:id="rId9"/>
    <p:sldId id="268" r:id="rId10"/>
    <p:sldId id="307" r:id="rId11"/>
    <p:sldId id="309" r:id="rId12"/>
    <p:sldId id="319" r:id="rId13"/>
    <p:sldId id="321" r:id="rId14"/>
    <p:sldId id="322" r:id="rId15"/>
    <p:sldId id="316" r:id="rId16"/>
    <p:sldId id="323" r:id="rId17"/>
    <p:sldId id="317" r:id="rId18"/>
    <p:sldId id="313" r:id="rId1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50" autoAdjust="0"/>
    <p:restoredTop sz="97193"/>
  </p:normalViewPr>
  <p:slideViewPr>
    <p:cSldViewPr snapToGrid="0">
      <p:cViewPr varScale="1">
        <p:scale>
          <a:sx n="164" d="100"/>
          <a:sy n="164" d="100"/>
        </p:scale>
        <p:origin x="176" y="6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9D176-38C1-884D-BD9B-69C99D6195DC}" type="datetimeFigureOut">
              <a:rPr lang="sv-SE" smtClean="0"/>
              <a:t>2024-10-20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C8C05-CC76-6043-86DD-FFC0392E2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3816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0C8C05-CC76-6043-86DD-FFC0392E2F6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933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172487-3AA9-4DCB-8E65-47E4683F6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C9481CE-6ABF-4DA8-8DE3-C4228F8A0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1D4CBB-BE83-4149-93E0-45017614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2024-10-20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E740BA-4CA5-4829-8177-E095155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83FAA7-9EB4-4E58-80D7-979A7840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8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BC5236-849F-494D-87B5-0F9626E6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E54DF5-E9AE-4EC0-8FFF-02425B495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1C8295-0BFA-4FF0-AF6A-16803F3A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2024-10-20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0A2E89-A7E3-49AD-90C1-1D341A53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619BFA-FA9F-49BC-B258-58A298C5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7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1130961-87A9-48CA-BB4F-708FA11C3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BEAAB1-409A-450D-84BE-4D9C8710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3B024B-32C0-40A9-9A9D-26757917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2024-10-20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2DB6AE-C5D6-4B9C-A74D-0F9695D2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5A0FA7-61EF-4791-BDB1-7CDC1A66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8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51B68B-543E-4079-A74D-A2097850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E99576-9FA4-44D4-AC59-8866B90E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C3FBB-DF04-476C-BCC0-F87D8BBF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2024-10-20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5A0E9D-5457-41CA-8659-2DFCC613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834F17-E686-4A33-939F-1EFE0E79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36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B5E71E-28E5-4B71-95DE-E66160A5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75EF1E-5754-409B-ABB0-6D23398F7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FB5F8F-8FAE-4427-8101-301EC592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2024-10-20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BE60E2-F0BB-4EEF-B70A-3255C168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52CC2F-2A2F-4B8D-8323-2DF403BF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87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A71F7D-9FF2-4CC7-BE15-03DF5A43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739AE7-1FC3-4629-A062-04EB85335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82D492-0E51-484D-A122-58480C2FB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3C9294-936F-4BD7-8E84-FFCBA7BF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2024-10-20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A0287E-EBEE-4DA2-925B-10EDD76E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55AC2E-8969-47D6-8B36-97289B8B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429561-39C0-41BC-98E4-46EA2C73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1676D-7493-4561-8DFB-77BE8C389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5EDD88-6E70-4C8D-B5A5-6A7CCDCC1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1880B0-48E1-424E-AFD1-62C3C9D9B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5A0B3C8-4494-4506-87DA-BAB96E9A3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A936C67-EF8D-4DA2-873F-C82D1D81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2024-10-20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61F76E-AD75-49B2-8E87-126A497A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A1D311-E528-4AF7-90DE-D972A583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08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F13434-B140-413F-BC5C-413B25FC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E93F11-DB5E-4B7B-B467-90A3B545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2024-10-20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AD2F8A-BF1D-4745-AC20-352DE230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284F4E-A009-4554-AD8B-803FBFE9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47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84012F4-9B8B-4117-B3B5-423AB9A3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2024-10-20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4B382E-A401-4F20-A33E-CA21B154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062243-C55A-4793-9960-CBA54E2A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09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BAAFDF-7731-4140-B278-D4E3EC36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CA199-A506-49A3-B995-64229CBA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8F0E7D-6168-489E-87BD-65B5F327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05EFFA-EB44-40A0-87CE-2F527E32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2024-10-20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A210F1-F74D-4F7F-BFFF-9F906554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42F1D0-C664-4975-BE8A-2687F856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8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0E395-F9E9-43FD-A6F9-3DF32E2C5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4DA0D1A-4C72-4432-BDB1-92BB1DF66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2A5DB8-6585-4FD6-9C06-1B812044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32E0E4-2668-4FB7-8C78-BB0351A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2024-10-20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7EEFF6-E3F1-4108-AE83-FA85FD12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0BAB1C-93E8-4943-9238-254A20DD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69C33B-7EEF-4F34-B1F5-F800D92C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DF9CCF-2E67-44A7-830E-5DD715945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95A221-2D7B-4699-B7B6-F05D41F9C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9E53-6B80-4645-9DB5-964BAF39F882}" type="datetimeFigureOut">
              <a:rPr lang="sv-SE" smtClean="0"/>
              <a:t>2024-10-20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1448F-1B17-4188-8FC6-7ACF4014E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5F10A4-F46B-46E0-8580-B51289CBE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60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A46E575-EFD1-49A3-BFED-9AB3481452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sv-SE" sz="4800">
                <a:solidFill>
                  <a:srgbClr val="FFFFFF"/>
                </a:solidFill>
              </a:rPr>
              <a:t>Föräldrasektionsmöte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1475BA-A9E8-4195-837D-EE9338DD34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sv-SE" dirty="0"/>
              <a:t>2024-10-20</a:t>
            </a:r>
          </a:p>
        </p:txBody>
      </p:sp>
    </p:spTree>
    <p:extLst>
      <p:ext uri="{BB962C8B-B14F-4D97-AF65-F5344CB8AC3E}">
        <p14:creationId xmlns:p14="http://schemas.microsoft.com/office/powerpoint/2010/main" val="1805790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A97EC15-B8E4-BD8E-E9CC-05884D5C4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865" y="818984"/>
            <a:ext cx="6596245" cy="32685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Ansvarsområden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01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92AFF4D-6E13-1BF9-8714-023247F1E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Rotation av Ansvarsområden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ED8F69B-648B-E3CE-FE83-BEE1D9EFE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229" y="2318197"/>
            <a:ext cx="5152571" cy="3683358"/>
          </a:xfrm>
        </p:spPr>
        <p:txBody>
          <a:bodyPr anchor="t">
            <a:normAutofit fontScale="92500" lnSpcReduction="10000"/>
          </a:bodyPr>
          <a:lstStyle/>
          <a:p>
            <a:r>
              <a:rPr lang="sv-SE" sz="2000" dirty="0"/>
              <a:t>Gamla områden</a:t>
            </a:r>
          </a:p>
          <a:p>
            <a:pPr lvl="1"/>
            <a:r>
              <a:rPr lang="sv-SE" sz="1600" dirty="0"/>
              <a:t>F-Kiosker: Inköp &amp; Rutiner</a:t>
            </a:r>
          </a:p>
          <a:p>
            <a:pPr lvl="1"/>
            <a:r>
              <a:rPr lang="sv-SE" sz="1600" dirty="0"/>
              <a:t>F-Kiosker: Hämtning, Uppackning &amp; "Vaktmästare"</a:t>
            </a:r>
          </a:p>
          <a:p>
            <a:pPr lvl="1"/>
            <a:r>
              <a:rPr lang="sv-SE" sz="1600" dirty="0"/>
              <a:t>H-Kiosker: Inköp &amp; Rutiner</a:t>
            </a:r>
          </a:p>
          <a:p>
            <a:pPr lvl="1"/>
            <a:r>
              <a:rPr lang="sv-SE" sz="1600" dirty="0"/>
              <a:t>H-Kiosker: Hämtning, Uppackning &amp; "Vaktmästare"</a:t>
            </a:r>
          </a:p>
          <a:p>
            <a:pPr lvl="1"/>
            <a:r>
              <a:rPr lang="sv-SE" sz="1600" dirty="0"/>
              <a:t>A-lag Kiosk, Bollkalle ansvar &amp; biljettförsäljning</a:t>
            </a:r>
          </a:p>
          <a:p>
            <a:pPr lvl="1"/>
            <a:r>
              <a:rPr lang="sv-SE" sz="1600" dirty="0"/>
              <a:t>Lejonmarknad koordinering</a:t>
            </a:r>
          </a:p>
          <a:p>
            <a:pPr lvl="1"/>
            <a:r>
              <a:rPr lang="sv-SE" sz="1600" dirty="0"/>
              <a:t>Utdelning av lagpresentationer</a:t>
            </a:r>
          </a:p>
          <a:p>
            <a:pPr lvl="1"/>
            <a:r>
              <a:rPr lang="sv-SE" sz="1600" dirty="0"/>
              <a:t>Julmarknad Planering</a:t>
            </a:r>
          </a:p>
          <a:p>
            <a:pPr lvl="1"/>
            <a:r>
              <a:rPr lang="sv-SE" sz="1600" dirty="0"/>
              <a:t>Fotbollensdag</a:t>
            </a:r>
          </a:p>
          <a:p>
            <a:pPr lvl="1"/>
            <a:r>
              <a:rPr lang="sv-SE" sz="1600" dirty="0"/>
              <a:t>Fotbollsavslutning</a:t>
            </a:r>
          </a:p>
          <a:p>
            <a:pPr lvl="1"/>
            <a:r>
              <a:rPr lang="sv-SE" sz="1600" dirty="0"/>
              <a:t>Handbollensdag </a:t>
            </a:r>
          </a:p>
          <a:p>
            <a:pPr lvl="1"/>
            <a:r>
              <a:rPr lang="sv-SE" sz="1600" dirty="0"/>
              <a:t>Handbollsavslutning</a:t>
            </a:r>
          </a:p>
          <a:p>
            <a:pPr lvl="1"/>
            <a:r>
              <a:rPr lang="sv-SE" sz="1600" dirty="0"/>
              <a:t>Lundaspelen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3E06A8CD-3D3F-A39A-C75F-D5A1DB91D1AA}"/>
              </a:ext>
            </a:extLst>
          </p:cNvPr>
          <p:cNvSpPr txBox="1">
            <a:spLocks/>
          </p:cNvSpPr>
          <p:nvPr/>
        </p:nvSpPr>
        <p:spPr>
          <a:xfrm>
            <a:off x="6319574" y="2318197"/>
            <a:ext cx="5152571" cy="368335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dirty="0"/>
              <a:t>Nya Områden</a:t>
            </a:r>
          </a:p>
          <a:p>
            <a:pPr lvl="1"/>
            <a:r>
              <a:rPr lang="sv-SE" sz="1600" dirty="0"/>
              <a:t>F-Kiosker: Inköp &amp; Rutiner</a:t>
            </a:r>
          </a:p>
          <a:p>
            <a:pPr lvl="1"/>
            <a:r>
              <a:rPr lang="sv-SE" sz="1600" dirty="0"/>
              <a:t>F-Kiosker: Hämtning, Uppackning &amp; "Vaktmästare"</a:t>
            </a:r>
          </a:p>
          <a:p>
            <a:pPr lvl="1"/>
            <a:r>
              <a:rPr lang="sv-SE" sz="1600" dirty="0"/>
              <a:t>H-Kiosker: Inköp &amp; Rutiner</a:t>
            </a:r>
          </a:p>
          <a:p>
            <a:pPr lvl="1"/>
            <a:r>
              <a:rPr lang="sv-SE" sz="1600" dirty="0"/>
              <a:t>H-Kiosker: Hämtning, Uppackning &amp; "Vaktmästare"</a:t>
            </a:r>
          </a:p>
          <a:p>
            <a:pPr lvl="1"/>
            <a:r>
              <a:rPr lang="sv-SE" sz="1600" dirty="0"/>
              <a:t>A-lag Kiosk, Bollkalle ansvar &amp; biljettförsäljning</a:t>
            </a:r>
          </a:p>
          <a:p>
            <a:pPr lvl="1"/>
            <a:r>
              <a:rPr lang="sv-SE" sz="1600" b="1" dirty="0"/>
              <a:t>Ny</a:t>
            </a:r>
            <a:r>
              <a:rPr lang="sv-SE" sz="1600" dirty="0"/>
              <a:t>: Junior-lag Kiosk</a:t>
            </a:r>
          </a:p>
          <a:p>
            <a:pPr lvl="1"/>
            <a:r>
              <a:rPr lang="sv-SE" sz="1600" b="1" dirty="0"/>
              <a:t>Ny</a:t>
            </a:r>
            <a:r>
              <a:rPr lang="sv-SE" sz="1600" dirty="0"/>
              <a:t>: Städning av Klubbstugan</a:t>
            </a:r>
          </a:p>
          <a:p>
            <a:pPr lvl="1"/>
            <a:r>
              <a:rPr lang="sv-SE" sz="1600" strike="sngStrike" dirty="0"/>
              <a:t>Lejonmarknad koordinering</a:t>
            </a:r>
          </a:p>
          <a:p>
            <a:pPr lvl="1"/>
            <a:r>
              <a:rPr lang="sv-SE" sz="1600" dirty="0"/>
              <a:t>Utdelning av lagpresentationer</a:t>
            </a:r>
          </a:p>
          <a:p>
            <a:pPr lvl="1"/>
            <a:r>
              <a:rPr lang="sv-SE" sz="1600" dirty="0"/>
              <a:t>Julmarknad Planering</a:t>
            </a:r>
          </a:p>
          <a:p>
            <a:pPr lvl="1"/>
            <a:r>
              <a:rPr lang="sv-SE" sz="1600" dirty="0"/>
              <a:t>Fotbollensdag</a:t>
            </a:r>
          </a:p>
          <a:p>
            <a:pPr lvl="1"/>
            <a:r>
              <a:rPr lang="sv-SE" sz="1600" dirty="0"/>
              <a:t>Fotbollsavslutning</a:t>
            </a:r>
          </a:p>
          <a:p>
            <a:pPr lvl="1"/>
            <a:r>
              <a:rPr lang="sv-SE" sz="1600" dirty="0"/>
              <a:t>Handbollensdag </a:t>
            </a:r>
          </a:p>
          <a:p>
            <a:pPr lvl="1"/>
            <a:r>
              <a:rPr lang="sv-SE" sz="1600" dirty="0"/>
              <a:t>Handbollsavslutning</a:t>
            </a:r>
          </a:p>
          <a:p>
            <a:pPr lvl="1"/>
            <a:r>
              <a:rPr lang="sv-SE" sz="1600" dirty="0"/>
              <a:t>Lundaspelen</a:t>
            </a:r>
          </a:p>
        </p:txBody>
      </p:sp>
    </p:spTree>
    <p:extLst>
      <p:ext uri="{BB962C8B-B14F-4D97-AF65-F5344CB8AC3E}">
        <p14:creationId xmlns:p14="http://schemas.microsoft.com/office/powerpoint/2010/main" val="2159503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92AFF4D-6E13-1BF9-8714-023247F1E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Städning Klubbstuga - Schema</a:t>
            </a:r>
          </a:p>
        </p:txBody>
      </p:sp>
      <p:graphicFrame>
        <p:nvGraphicFramePr>
          <p:cNvPr id="7" name="Platshållare för innehåll 4">
            <a:extLst>
              <a:ext uri="{FF2B5EF4-FFF2-40B4-BE49-F238E27FC236}">
                <a16:creationId xmlns:a16="http://schemas.microsoft.com/office/drawing/2014/main" id="{69651EDF-C277-23AC-E5A8-AAB44654B1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001963"/>
              </p:ext>
            </p:extLst>
          </p:nvPr>
        </p:nvGraphicFramePr>
        <p:xfrm>
          <a:off x="370490" y="1825625"/>
          <a:ext cx="1141423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018">
                  <a:extLst>
                    <a:ext uri="{9D8B030D-6E8A-4147-A177-3AD203B41FA5}">
                      <a16:colId xmlns:a16="http://schemas.microsoft.com/office/drawing/2014/main" val="3338551767"/>
                    </a:ext>
                  </a:extLst>
                </a:gridCol>
                <a:gridCol w="878018">
                  <a:extLst>
                    <a:ext uri="{9D8B030D-6E8A-4147-A177-3AD203B41FA5}">
                      <a16:colId xmlns:a16="http://schemas.microsoft.com/office/drawing/2014/main" val="2708885733"/>
                    </a:ext>
                  </a:extLst>
                </a:gridCol>
                <a:gridCol w="878018">
                  <a:extLst>
                    <a:ext uri="{9D8B030D-6E8A-4147-A177-3AD203B41FA5}">
                      <a16:colId xmlns:a16="http://schemas.microsoft.com/office/drawing/2014/main" val="1390562579"/>
                    </a:ext>
                  </a:extLst>
                </a:gridCol>
                <a:gridCol w="878018">
                  <a:extLst>
                    <a:ext uri="{9D8B030D-6E8A-4147-A177-3AD203B41FA5}">
                      <a16:colId xmlns:a16="http://schemas.microsoft.com/office/drawing/2014/main" val="4271127651"/>
                    </a:ext>
                  </a:extLst>
                </a:gridCol>
                <a:gridCol w="878018">
                  <a:extLst>
                    <a:ext uri="{9D8B030D-6E8A-4147-A177-3AD203B41FA5}">
                      <a16:colId xmlns:a16="http://schemas.microsoft.com/office/drawing/2014/main" val="2275555004"/>
                    </a:ext>
                  </a:extLst>
                </a:gridCol>
                <a:gridCol w="878018">
                  <a:extLst>
                    <a:ext uri="{9D8B030D-6E8A-4147-A177-3AD203B41FA5}">
                      <a16:colId xmlns:a16="http://schemas.microsoft.com/office/drawing/2014/main" val="3408854200"/>
                    </a:ext>
                  </a:extLst>
                </a:gridCol>
                <a:gridCol w="878018">
                  <a:extLst>
                    <a:ext uri="{9D8B030D-6E8A-4147-A177-3AD203B41FA5}">
                      <a16:colId xmlns:a16="http://schemas.microsoft.com/office/drawing/2014/main" val="966737592"/>
                    </a:ext>
                  </a:extLst>
                </a:gridCol>
                <a:gridCol w="878018">
                  <a:extLst>
                    <a:ext uri="{9D8B030D-6E8A-4147-A177-3AD203B41FA5}">
                      <a16:colId xmlns:a16="http://schemas.microsoft.com/office/drawing/2014/main" val="2445931751"/>
                    </a:ext>
                  </a:extLst>
                </a:gridCol>
                <a:gridCol w="878018">
                  <a:extLst>
                    <a:ext uri="{9D8B030D-6E8A-4147-A177-3AD203B41FA5}">
                      <a16:colId xmlns:a16="http://schemas.microsoft.com/office/drawing/2014/main" val="3026638476"/>
                    </a:ext>
                  </a:extLst>
                </a:gridCol>
                <a:gridCol w="878018">
                  <a:extLst>
                    <a:ext uri="{9D8B030D-6E8A-4147-A177-3AD203B41FA5}">
                      <a16:colId xmlns:a16="http://schemas.microsoft.com/office/drawing/2014/main" val="98542059"/>
                    </a:ext>
                  </a:extLst>
                </a:gridCol>
                <a:gridCol w="878018">
                  <a:extLst>
                    <a:ext uri="{9D8B030D-6E8A-4147-A177-3AD203B41FA5}">
                      <a16:colId xmlns:a16="http://schemas.microsoft.com/office/drawing/2014/main" val="1997062624"/>
                    </a:ext>
                  </a:extLst>
                </a:gridCol>
                <a:gridCol w="878018">
                  <a:extLst>
                    <a:ext uri="{9D8B030D-6E8A-4147-A177-3AD203B41FA5}">
                      <a16:colId xmlns:a16="http://schemas.microsoft.com/office/drawing/2014/main" val="3773001974"/>
                    </a:ext>
                  </a:extLst>
                </a:gridCol>
                <a:gridCol w="878018">
                  <a:extLst>
                    <a:ext uri="{9D8B030D-6E8A-4147-A177-3AD203B41FA5}">
                      <a16:colId xmlns:a16="http://schemas.microsoft.com/office/drawing/2014/main" val="5514056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Okt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619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P11f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P11h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P12f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P12h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277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A-lag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Junior.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P10f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F10/11f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F10h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P11f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P11h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P12f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P12h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F12f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F12h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P13f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849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530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92AFF4D-6E13-1BF9-8714-023247F1E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Ansvarsområden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CB0EA1E-AE02-D174-59AE-799342541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795156"/>
            <a:ext cx="10530947" cy="470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422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92AFF4D-6E13-1BF9-8714-023247F1E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Lagintäkter</a:t>
            </a: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32707CF8-8B50-1769-42BD-ED8A662114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22161"/>
              </p:ext>
            </p:extLst>
          </p:nvPr>
        </p:nvGraphicFramePr>
        <p:xfrm>
          <a:off x="430693" y="1891970"/>
          <a:ext cx="11330610" cy="3352800"/>
        </p:xfrm>
        <a:graphic>
          <a:graphicData uri="http://schemas.openxmlformats.org/drawingml/2006/table">
            <a:tbl>
              <a:tblPr/>
              <a:tblGrid>
                <a:gridCol w="5504906">
                  <a:extLst>
                    <a:ext uri="{9D8B030D-6E8A-4147-A177-3AD203B41FA5}">
                      <a16:colId xmlns:a16="http://schemas.microsoft.com/office/drawing/2014/main" val="2665794585"/>
                    </a:ext>
                  </a:extLst>
                </a:gridCol>
                <a:gridCol w="1710903">
                  <a:extLst>
                    <a:ext uri="{9D8B030D-6E8A-4147-A177-3AD203B41FA5}">
                      <a16:colId xmlns:a16="http://schemas.microsoft.com/office/drawing/2014/main" val="1966755723"/>
                    </a:ext>
                  </a:extLst>
                </a:gridCol>
                <a:gridCol w="1838739">
                  <a:extLst>
                    <a:ext uri="{9D8B030D-6E8A-4147-A177-3AD203B41FA5}">
                      <a16:colId xmlns:a16="http://schemas.microsoft.com/office/drawing/2014/main" val="154661820"/>
                    </a:ext>
                  </a:extLst>
                </a:gridCol>
                <a:gridCol w="2276062">
                  <a:extLst>
                    <a:ext uri="{9D8B030D-6E8A-4147-A177-3AD203B41FA5}">
                      <a16:colId xmlns:a16="http://schemas.microsoft.com/office/drawing/2014/main" val="2103993223"/>
                    </a:ext>
                  </a:extLst>
                </a:gridCol>
              </a:tblGrid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Kostnad för Klubben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Utökade intäkter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Lag (2024)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769930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Årlig klubbstöd till varje lag (</a:t>
                      </a:r>
                      <a:r>
                        <a:rPr lang="sv-SE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incl</a:t>
                      </a:r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Cup)**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392875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Utdelning lagpresentationer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F12/13f, 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615536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A-lag Kiosk, Bollkalle ansvar &amp; biljettförsäljning*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519659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Junior Kiosk*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197142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P14f, F14/15f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044823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625587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397676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021828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Summa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558499"/>
                  </a:ext>
                </a:extLst>
              </a:tr>
            </a:tbl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406D4B0E-9A74-9FD7-35D8-CC9A4FF391CA}"/>
              </a:ext>
            </a:extLst>
          </p:cNvPr>
          <p:cNvSpPr txBox="1"/>
          <p:nvPr/>
        </p:nvSpPr>
        <p:spPr>
          <a:xfrm>
            <a:off x="459350" y="5587139"/>
            <a:ext cx="11301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** Utöver det årliga stödet, betalar Dalby GIF anmälningsavgiften till </a:t>
            </a:r>
            <a:r>
              <a:rPr lang="sv-SE" u="sng" dirty="0"/>
              <a:t>EN</a:t>
            </a:r>
            <a:r>
              <a:rPr lang="sv-SE" dirty="0"/>
              <a:t> större Cup (tex Gothia) till varje lag. Gäller bara en gång per lag. </a:t>
            </a:r>
          </a:p>
        </p:txBody>
      </p:sp>
    </p:spTree>
    <p:extLst>
      <p:ext uri="{BB962C8B-B14F-4D97-AF65-F5344CB8AC3E}">
        <p14:creationId xmlns:p14="http://schemas.microsoft.com/office/powerpoint/2010/main" val="2516234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A97EC15-B8E4-BD8E-E9CC-05884D5C4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865" y="818984"/>
            <a:ext cx="6596245" cy="32685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Mötestider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under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året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4540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92AFF4D-6E13-1BF9-8714-023247F1E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Mötestider under året, Söndagar KL 19 (Teams)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0399098-6E5C-8750-8ECB-8265B03B9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0AABD6D7-C50C-2E2C-A52E-83BB4ADBEA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152048"/>
              </p:ext>
            </p:extLst>
          </p:nvPr>
        </p:nvGraphicFramePr>
        <p:xfrm>
          <a:off x="655399" y="1648766"/>
          <a:ext cx="10698401" cy="51578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2278">
                  <a:extLst>
                    <a:ext uri="{9D8B030D-6E8A-4147-A177-3AD203B41FA5}">
                      <a16:colId xmlns:a16="http://schemas.microsoft.com/office/drawing/2014/main" val="1608995211"/>
                    </a:ext>
                  </a:extLst>
                </a:gridCol>
                <a:gridCol w="8276123">
                  <a:extLst>
                    <a:ext uri="{9D8B030D-6E8A-4147-A177-3AD203B41FA5}">
                      <a16:colId xmlns:a16="http://schemas.microsoft.com/office/drawing/2014/main" val="142121088"/>
                    </a:ext>
                  </a:extLst>
                </a:gridCol>
              </a:tblGrid>
              <a:tr h="3945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Datum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Agendafokus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2377793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Möten under året &amp; Ansvarsområden, vad gör en föräldrarepresentant?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13851136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Uppdatera Prislista och Produkter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8266591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mar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Sammanfattning av Årsmöte, Status Lagpresentationer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73912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apr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Förbättringsarbete / Renoveringsbehov, </a:t>
                      </a:r>
                      <a:r>
                        <a:rPr lang="sv-SE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av band annat Kiosk, Utrustning &amp; Rutiner. Status Handbollsavslutning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8730709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maj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Fotbollens dag Status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6650540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lang="sv-SE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5281611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&lt;Stängt&gt;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307865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Handbollensdag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11870715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sep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Ansvarsområden, vad gör en föräldrarepresentant?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679318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okt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Fotbollssavslutning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8057576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nov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Julmarknad, Lundaspelen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23965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&lt;Stängt&gt;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23397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711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92AFF4D-6E13-1BF9-8714-023247F1E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Skriv ert namn i chatten!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ED8F69B-648B-E3CE-FE83-BEE1D9EFE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t">
            <a:normAutofit/>
          </a:bodyPr>
          <a:lstStyle/>
          <a:p>
            <a:r>
              <a:rPr lang="sv-SE" dirty="0"/>
              <a:t>Ricardo Durón, F10/11f</a:t>
            </a:r>
          </a:p>
        </p:txBody>
      </p:sp>
    </p:spTree>
    <p:extLst>
      <p:ext uri="{BB962C8B-B14F-4D97-AF65-F5344CB8AC3E}">
        <p14:creationId xmlns:p14="http://schemas.microsoft.com/office/powerpoint/2010/main" val="4086356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92AFF4D-6E13-1BF9-8714-023247F1E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AOB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ED8F69B-648B-E3CE-FE83-BEE1D9EFE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t">
            <a:normAutofit/>
          </a:bodyPr>
          <a:lstStyle/>
          <a:p>
            <a:r>
              <a:rPr lang="sv-SE" dirty="0"/>
              <a:t>AOB?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619791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EC60E3D-30D2-BE5C-282E-8D515C668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91FC3C1-0A66-3D61-5AB2-91A11D154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792941"/>
            <a:ext cx="9724031" cy="4473388"/>
          </a:xfrm>
        </p:spPr>
        <p:txBody>
          <a:bodyPr anchor="t">
            <a:normAutofit/>
          </a:bodyPr>
          <a:lstStyle/>
          <a:p>
            <a:pPr lvl="0"/>
            <a:r>
              <a:rPr lang="sv-SE" dirty="0"/>
              <a:t>Actions från föregående Möte</a:t>
            </a:r>
          </a:p>
          <a:p>
            <a:r>
              <a:rPr lang="sv-SE" dirty="0"/>
              <a:t>Information från senaste styrelsemöte</a:t>
            </a:r>
          </a:p>
          <a:p>
            <a:r>
              <a:rPr lang="sv-SE" dirty="0"/>
              <a:t>Fotbollsavslutning</a:t>
            </a:r>
          </a:p>
          <a:p>
            <a:r>
              <a:rPr lang="sv-SE" dirty="0"/>
              <a:t>Julmarknad</a:t>
            </a:r>
            <a:endParaRPr lang="sv-SE" sz="2000" dirty="0"/>
          </a:p>
          <a:p>
            <a:r>
              <a:rPr lang="sv-SE" dirty="0"/>
              <a:t>Ansvarsområden och Mötestider under året</a:t>
            </a:r>
          </a:p>
          <a:p>
            <a:pPr lvl="0"/>
            <a:r>
              <a:rPr lang="sv-SE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4089217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EC60E3D-30D2-BE5C-282E-8D515C668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Actions från föregående Möte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91FC3C1-0A66-3D61-5AB2-91A11D154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792941"/>
            <a:ext cx="9724031" cy="4473388"/>
          </a:xfrm>
        </p:spPr>
        <p:txBody>
          <a:bodyPr anchor="t">
            <a:normAutofit lnSpcReduction="10000"/>
          </a:bodyPr>
          <a:lstStyle/>
          <a:p>
            <a:r>
              <a:rPr lang="sv-SE" sz="2000" dirty="0"/>
              <a:t>Bättre koordinering behövs när olika lag ska stå i kiosken, men det finns inget konkret förslag hur man kan uppnå detta än så länge</a:t>
            </a:r>
          </a:p>
          <a:p>
            <a:pPr lvl="1"/>
            <a:r>
              <a:rPr lang="sv-SE" sz="1600" dirty="0"/>
              <a:t>Använd föräldragruppen i </a:t>
            </a:r>
            <a:r>
              <a:rPr lang="sv-SE" sz="1600" dirty="0" err="1"/>
              <a:t>WhatsApp</a:t>
            </a:r>
            <a:endParaRPr lang="sv-SE" sz="1600" dirty="0"/>
          </a:p>
          <a:p>
            <a:r>
              <a:rPr lang="sv-SE" sz="2000" dirty="0"/>
              <a:t>Handbollsföräldrar vill gärna uppdatera en del av nuvarande priser och produkter (handbollskiosk). Ricardo har bett om förslag och uppdaterar </a:t>
            </a:r>
            <a:r>
              <a:rPr lang="sv-SE" sz="2000" dirty="0" err="1"/>
              <a:t>iZettle</a:t>
            </a:r>
            <a:r>
              <a:rPr lang="sv-SE" sz="2000" dirty="0"/>
              <a:t> </a:t>
            </a:r>
            <a:r>
              <a:rPr lang="sv-SE" sz="2000" dirty="0" err="1"/>
              <a:t>appen</a:t>
            </a:r>
            <a:r>
              <a:rPr lang="sv-SE" sz="2000" dirty="0"/>
              <a:t> i Oktober (efter beslut)</a:t>
            </a:r>
          </a:p>
          <a:p>
            <a:pPr lvl="1"/>
            <a:r>
              <a:rPr lang="sv-SE" sz="1600" dirty="0"/>
              <a:t>Finns det nya prisförslag?</a:t>
            </a:r>
          </a:p>
          <a:p>
            <a:r>
              <a:rPr lang="sv-SE" sz="2000" dirty="0"/>
              <a:t>Ricardo kommer i Oktober att ta med en liten kontantkassa och lägga i kassaskåpet i handbollskiosken</a:t>
            </a:r>
          </a:p>
          <a:p>
            <a:pPr lvl="1"/>
            <a:r>
              <a:rPr lang="sv-SE" sz="1600" dirty="0"/>
              <a:t>Ricardo gör det under veckan</a:t>
            </a:r>
          </a:p>
          <a:p>
            <a:r>
              <a:rPr lang="sv-SE" sz="2100" dirty="0"/>
              <a:t>Fredrik Alm kontaktar P13h för att uppdatera nuvarande (handboll) kioskrutiner så att de även inkluderar kontroll av städning i omklädningsrum och hall </a:t>
            </a:r>
          </a:p>
          <a:p>
            <a:r>
              <a:rPr lang="sv-SE" sz="2100" dirty="0"/>
              <a:t>Ricardo granskar/uppdaterar Fotbollsavslutningslathund. Daniel tar den uppdaterade fotbollsavslutningslathund som bas och skriver en handbollsavslutningslathund</a:t>
            </a:r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571609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681C32C-7AFC-4BB3-9088-65CBDFC5D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EC60E3D-30D2-BE5C-282E-8D515C668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75" y="4583953"/>
            <a:ext cx="4685857" cy="1465973"/>
          </a:xfrm>
        </p:spPr>
        <p:txBody>
          <a:bodyPr anchor="t">
            <a:normAutofit/>
          </a:bodyPr>
          <a:lstStyle/>
          <a:p>
            <a:r>
              <a:rPr lang="sv-SE" sz="4000" dirty="0"/>
              <a:t>Information från senaste styrelsemöte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8080F31F-CC58-8AA7-EAEE-2FEAD991DB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002" b="20649"/>
          <a:stretch/>
        </p:blipFill>
        <p:spPr>
          <a:xfrm>
            <a:off x="20" y="432"/>
            <a:ext cx="12191980" cy="4244759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91FC3C1-0A66-3D61-5AB2-91A11D154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83953"/>
            <a:ext cx="5638800" cy="14659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2000" dirty="0"/>
              <a:t>Från vänster:</a:t>
            </a:r>
          </a:p>
          <a:p>
            <a:pPr marL="0" indent="0">
              <a:buNone/>
            </a:pPr>
            <a:r>
              <a:rPr lang="sv-SE" sz="2000" dirty="0"/>
              <a:t>Jesper Trädgård (Extra ledamot), Ricardo Durón (Föräldrasektion), Mikael Malmberg (Ungdomssektion), Margaretha Pettersson (Ordförande), Jesper Nylén (Seniorsektionen), Linda Thörnqvist (Handboll) och Rickard Klang (Kassör)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99C0ED0-69DE-4C31-A5CF-E2A46FD30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42B8BD-40AF-488E-8A79-D7256C9172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116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92AFF4D-6E13-1BF9-8714-023247F1E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Information från senaste Styrelsemöte</a:t>
            </a:r>
            <a:br>
              <a:rPr lang="sv-SE" sz="4000" dirty="0">
                <a:solidFill>
                  <a:srgbClr val="FFFFFF"/>
                </a:solidFill>
              </a:rPr>
            </a:br>
            <a:r>
              <a:rPr lang="sv-SE" sz="2400" dirty="0">
                <a:solidFill>
                  <a:srgbClr val="FFFFFF"/>
                </a:solidFill>
              </a:rPr>
              <a:t>2024-10-17</a:t>
            </a:r>
            <a:endParaRPr lang="sv-SE" sz="4000" dirty="0">
              <a:solidFill>
                <a:srgbClr val="FFFFFF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ED8F69B-648B-E3CE-FE83-BEE1D9EFE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318197"/>
            <a:ext cx="4953700" cy="3683358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Ekonomiuppföljning</a:t>
            </a:r>
          </a:p>
          <a:p>
            <a:pPr lvl="1"/>
            <a:r>
              <a:rPr lang="sv-SE" sz="1400" dirty="0">
                <a:solidFill>
                  <a:srgbClr val="000000"/>
                </a:solidFill>
                <a:latin typeface="Aptos" panose="020B0004020202020204" pitchFamily="34" charset="0"/>
              </a:rPr>
              <a:t>Det finns en risk att klubbens resultat kommer att hamna på minus 2024</a:t>
            </a:r>
          </a:p>
          <a:p>
            <a:pPr lvl="1"/>
            <a:r>
              <a:rPr lang="sv-SE" sz="1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Styrelsen beslutade att stoppa alla fotbollsutgifter kopplat till inköp av material</a:t>
            </a:r>
          </a:p>
          <a:p>
            <a:pPr algn="l"/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Handboll seniorverksamhet &amp; extra årsmöte</a:t>
            </a:r>
          </a:p>
          <a:p>
            <a:pPr lvl="1"/>
            <a:r>
              <a:rPr lang="sv-SE" sz="1400" dirty="0">
                <a:solidFill>
                  <a:srgbClr val="000000"/>
                </a:solidFill>
                <a:latin typeface="Aptos" panose="020B0004020202020204" pitchFamily="34" charset="0"/>
              </a:rPr>
              <a:t>Kostnaden för ett handboll A-lag kan inte täckas i dagens budget. Utredning pågår på att dra ner andra delar i budgeten för att få utrymme till ett handbolls A-lag</a:t>
            </a:r>
            <a:endParaRPr lang="sv-SE" sz="1400" b="0" i="0" u="none" strike="noStrike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/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Fotboll seniorverksamheten fotboll nästa säsong</a:t>
            </a:r>
          </a:p>
          <a:p>
            <a:pPr lvl="1"/>
            <a:r>
              <a:rPr lang="sv-SE" sz="1400" dirty="0">
                <a:solidFill>
                  <a:srgbClr val="000000"/>
                </a:solidFill>
                <a:latin typeface="Aptos" panose="020B0004020202020204" pitchFamily="34" charset="0"/>
              </a:rPr>
              <a:t>Seniorverksamheten presenterade hur tankarna gick för 2025 (Personal, träningstider, </a:t>
            </a:r>
            <a:r>
              <a:rPr lang="sv-SE" sz="1400" dirty="0" err="1">
                <a:solidFill>
                  <a:srgbClr val="000000"/>
                </a:solidFill>
                <a:latin typeface="Aptos" panose="020B0004020202020204" pitchFamily="34" charset="0"/>
              </a:rPr>
              <a:t>etc</a:t>
            </a:r>
            <a:r>
              <a:rPr lang="sv-SE" sz="1400" dirty="0">
                <a:solidFill>
                  <a:srgbClr val="000000"/>
                </a:solidFill>
                <a:latin typeface="Aptos" panose="020B0004020202020204" pitchFamily="34" charset="0"/>
              </a:rPr>
              <a:t>). Inget beslut från styrelsen förrän utredningen </a:t>
            </a:r>
            <a:r>
              <a:rPr lang="sv-SE" sz="1400" dirty="0" err="1">
                <a:solidFill>
                  <a:srgbClr val="000000"/>
                </a:solidFill>
                <a:latin typeface="Aptos" panose="020B0004020202020204" pitchFamily="34" charset="0"/>
              </a:rPr>
              <a:t>ang</a:t>
            </a:r>
            <a:r>
              <a:rPr lang="sv-SE" sz="1400" dirty="0">
                <a:solidFill>
                  <a:srgbClr val="000000"/>
                </a:solidFill>
                <a:latin typeface="Aptos" panose="020B0004020202020204" pitchFamily="34" charset="0"/>
              </a:rPr>
              <a:t> handbollens A-lag är konkluderad</a:t>
            </a:r>
            <a:endParaRPr lang="sv-SE" sz="1400" b="0" i="0" u="none" strike="noStrike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8B7C3E8A-40E9-F15B-AE62-8062C4CD8E76}"/>
              </a:ext>
            </a:extLst>
          </p:cNvPr>
          <p:cNvSpPr txBox="1">
            <a:spLocks/>
          </p:cNvSpPr>
          <p:nvPr/>
        </p:nvSpPr>
        <p:spPr>
          <a:xfrm>
            <a:off x="6325300" y="2291164"/>
            <a:ext cx="4724398" cy="36833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Brev till styrelsen</a:t>
            </a:r>
          </a:p>
          <a:p>
            <a:pPr lvl="1"/>
            <a:r>
              <a:rPr lang="sv-SE" sz="1400" dirty="0">
                <a:solidFill>
                  <a:srgbClr val="000000"/>
                </a:solidFill>
                <a:latin typeface="Aptos" panose="020B0004020202020204" pitchFamily="34" charset="0"/>
              </a:rPr>
              <a:t>Ett email skickades till styrelsen från en medlem som tog upp frågor såsom: Kostnader inom klubben, allokering av pengar till ungdomslagen, allmän frustration, etc. </a:t>
            </a:r>
          </a:p>
          <a:p>
            <a:pPr algn="l"/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Ledarträff</a:t>
            </a:r>
          </a:p>
          <a:p>
            <a:pPr lvl="1"/>
            <a:r>
              <a:rPr lang="sv-SE" sz="1400" dirty="0">
                <a:solidFill>
                  <a:srgbClr val="000000"/>
                </a:solidFill>
                <a:latin typeface="Aptos" panose="020B0004020202020204" pitchFamily="34" charset="0"/>
              </a:rPr>
              <a:t>Ledarträff kommer att flyttas till Q1 2025 istället</a:t>
            </a:r>
            <a:endParaRPr lang="sv-SE" sz="1400" b="0" i="0" u="none" strike="noStrike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1800" dirty="0">
                <a:solidFill>
                  <a:srgbClr val="000000"/>
                </a:solidFill>
                <a:latin typeface="Aptos" panose="020B00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4058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A97EC15-B8E4-BD8E-E9CC-05884D5C4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865" y="818984"/>
            <a:ext cx="6596245" cy="32685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Forbollsavslutning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2633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92AFF4D-6E13-1BF9-8714-023247F1E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P10f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ED8F69B-648B-E3CE-FE83-BEE1D9EFE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t">
            <a:normAutofit/>
          </a:bodyPr>
          <a:lstStyle/>
          <a:p>
            <a:r>
              <a:rPr lang="sv-SE" sz="2000" dirty="0"/>
              <a:t>Behöver ni support/hjälp?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035878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A97EC15-B8E4-BD8E-E9CC-05884D5C4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865" y="818984"/>
            <a:ext cx="6596245" cy="32685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Julmarknad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2041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50ADCE6-C9F6-409E-B8E3-2A869B989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Julmarknad P15f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F00FA6-89E4-43F6-BE41-3955C139B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t">
            <a:normAutofit/>
          </a:bodyPr>
          <a:lstStyle/>
          <a:p>
            <a:r>
              <a:rPr lang="sv-SE" sz="2400" dirty="0"/>
              <a:t>Första mötet är den 22/10 KL 16:00 i scoutgården</a:t>
            </a:r>
          </a:p>
        </p:txBody>
      </p:sp>
    </p:spTree>
    <p:extLst>
      <p:ext uri="{BB962C8B-B14F-4D97-AF65-F5344CB8AC3E}">
        <p14:creationId xmlns:p14="http://schemas.microsoft.com/office/powerpoint/2010/main" val="1084847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2869</TotalTime>
  <Words>708</Words>
  <Application>Microsoft Macintosh PowerPoint</Application>
  <PresentationFormat>Bredbild</PresentationFormat>
  <Paragraphs>178</Paragraphs>
  <Slides>18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3" baseType="lpstr">
      <vt:lpstr>Aptos</vt:lpstr>
      <vt:lpstr>Arial</vt:lpstr>
      <vt:lpstr>Calibri</vt:lpstr>
      <vt:lpstr>Calibri Light</vt:lpstr>
      <vt:lpstr>Office-tema</vt:lpstr>
      <vt:lpstr>Föräldrasektionsmöte</vt:lpstr>
      <vt:lpstr>Agenda</vt:lpstr>
      <vt:lpstr>Actions från föregående Möte</vt:lpstr>
      <vt:lpstr>Information från senaste styrelsemöte</vt:lpstr>
      <vt:lpstr>Information från senaste Styrelsemöte 2024-10-17</vt:lpstr>
      <vt:lpstr>Forbollsavslutning</vt:lpstr>
      <vt:lpstr>P10f</vt:lpstr>
      <vt:lpstr>Julmarknad</vt:lpstr>
      <vt:lpstr>Julmarknad P15f </vt:lpstr>
      <vt:lpstr>Ansvarsområden</vt:lpstr>
      <vt:lpstr>Rotation av Ansvarsområden</vt:lpstr>
      <vt:lpstr>Städning Klubbstuga - Schema</vt:lpstr>
      <vt:lpstr>Ansvarsområden</vt:lpstr>
      <vt:lpstr>Lagintäkter</vt:lpstr>
      <vt:lpstr>Mötestider under året</vt:lpstr>
      <vt:lpstr>Mötestider under året, Söndagar KL 19 (Teams)</vt:lpstr>
      <vt:lpstr>Skriv ert namn i chatten!</vt:lpstr>
      <vt:lpstr>AOB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Ricardo Durón</dc:creator>
  <cp:lastModifiedBy>Ricardo Durón</cp:lastModifiedBy>
  <cp:revision>143</cp:revision>
  <dcterms:created xsi:type="dcterms:W3CDTF">2019-03-10T15:20:49Z</dcterms:created>
  <dcterms:modified xsi:type="dcterms:W3CDTF">2024-10-20T18:05:29Z</dcterms:modified>
</cp:coreProperties>
</file>