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312" r:id="rId3"/>
    <p:sldId id="331" r:id="rId4"/>
    <p:sldId id="310" r:id="rId5"/>
    <p:sldId id="311" r:id="rId6"/>
    <p:sldId id="326" r:id="rId7"/>
    <p:sldId id="318" r:id="rId8"/>
    <p:sldId id="268" r:id="rId9"/>
    <p:sldId id="269" r:id="rId10"/>
    <p:sldId id="283" r:id="rId11"/>
    <p:sldId id="284" r:id="rId12"/>
    <p:sldId id="320" r:id="rId13"/>
    <p:sldId id="307" r:id="rId14"/>
    <p:sldId id="309" r:id="rId15"/>
    <p:sldId id="321" r:id="rId16"/>
    <p:sldId id="319" r:id="rId17"/>
    <p:sldId id="322" r:id="rId18"/>
    <p:sldId id="316" r:id="rId19"/>
    <p:sldId id="323" r:id="rId20"/>
    <p:sldId id="317" r:id="rId21"/>
    <p:sldId id="313" r:id="rId2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just forma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869" autoAdjust="0"/>
    <p:restoredTop sz="97193"/>
  </p:normalViewPr>
  <p:slideViewPr>
    <p:cSldViewPr snapToGrid="0">
      <p:cViewPr varScale="1">
        <p:scale>
          <a:sx n="187" d="100"/>
          <a:sy n="187" d="100"/>
        </p:scale>
        <p:origin x="272" y="18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B9D176-38C1-884D-BD9B-69C99D6195DC}" type="datetimeFigureOut">
              <a:rPr lang="sv-SE" smtClean="0"/>
              <a:t>2024-09-22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0C8C05-CC76-6043-86DD-FFC0392E2F60}" type="slidenum">
              <a:rPr lang="sv-SE" smtClean="0"/>
              <a:t>‹#›</a:t>
            </a:fld>
            <a:endParaRPr lang="sv-SE"/>
          </a:p>
        </p:txBody>
      </p:sp>
    </p:spTree>
    <p:extLst>
      <p:ext uri="{BB962C8B-B14F-4D97-AF65-F5344CB8AC3E}">
        <p14:creationId xmlns:p14="http://schemas.microsoft.com/office/powerpoint/2010/main" val="1043816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A0C8C05-CC76-6043-86DD-FFC0392E2F60}" type="slidenum">
              <a:rPr lang="sv-SE" smtClean="0"/>
              <a:t>1</a:t>
            </a:fld>
            <a:endParaRPr lang="sv-SE"/>
          </a:p>
        </p:txBody>
      </p:sp>
    </p:spTree>
    <p:extLst>
      <p:ext uri="{BB962C8B-B14F-4D97-AF65-F5344CB8AC3E}">
        <p14:creationId xmlns:p14="http://schemas.microsoft.com/office/powerpoint/2010/main" val="1079331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172487-3AA9-4DCB-8E65-47E4683F603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C9481CE-6ABF-4DA8-8DE3-C4228F8A05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531D4CBB-BE83-4149-93E0-45017614A1E2}"/>
              </a:ext>
            </a:extLst>
          </p:cNvPr>
          <p:cNvSpPr>
            <a:spLocks noGrp="1"/>
          </p:cNvSpPr>
          <p:nvPr>
            <p:ph type="dt" sz="half" idx="10"/>
          </p:nvPr>
        </p:nvSpPr>
        <p:spPr/>
        <p:txBody>
          <a:bodyPr/>
          <a:lstStyle/>
          <a:p>
            <a:fld id="{73C59E53-6B80-4645-9DB5-964BAF39F882}" type="datetimeFigureOut">
              <a:rPr lang="sv-SE" smtClean="0"/>
              <a:t>2024-09-22</a:t>
            </a:fld>
            <a:endParaRPr lang="sv-SE"/>
          </a:p>
        </p:txBody>
      </p:sp>
      <p:sp>
        <p:nvSpPr>
          <p:cNvPr id="5" name="Platshållare för sidfot 4">
            <a:extLst>
              <a:ext uri="{FF2B5EF4-FFF2-40B4-BE49-F238E27FC236}">
                <a16:creationId xmlns:a16="http://schemas.microsoft.com/office/drawing/2014/main" id="{E9E740BA-4CA5-4829-8177-E095155CEFF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F83FAA7-9EB4-4E58-80D7-979A7840AFA2}"/>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129087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BC5236-849F-494D-87B5-0F9626E66B9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DE54DF5-E9AE-4EC0-8FFF-02425B49572B}"/>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A1C8295-0BFA-4FF0-AF6A-16803F3A194F}"/>
              </a:ext>
            </a:extLst>
          </p:cNvPr>
          <p:cNvSpPr>
            <a:spLocks noGrp="1"/>
          </p:cNvSpPr>
          <p:nvPr>
            <p:ph type="dt" sz="half" idx="10"/>
          </p:nvPr>
        </p:nvSpPr>
        <p:spPr/>
        <p:txBody>
          <a:bodyPr/>
          <a:lstStyle/>
          <a:p>
            <a:fld id="{73C59E53-6B80-4645-9DB5-964BAF39F882}" type="datetimeFigureOut">
              <a:rPr lang="sv-SE" smtClean="0"/>
              <a:t>2024-09-22</a:t>
            </a:fld>
            <a:endParaRPr lang="sv-SE"/>
          </a:p>
        </p:txBody>
      </p:sp>
      <p:sp>
        <p:nvSpPr>
          <p:cNvPr id="5" name="Platshållare för sidfot 4">
            <a:extLst>
              <a:ext uri="{FF2B5EF4-FFF2-40B4-BE49-F238E27FC236}">
                <a16:creationId xmlns:a16="http://schemas.microsoft.com/office/drawing/2014/main" id="{7C0A2E89-A7E3-49AD-90C1-1D341A53D47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5619BFA-FA9F-49BC-B258-58A298C56756}"/>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19738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21130961-87A9-48CA-BB4F-708FA11C37A2}"/>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FBEAAB1-409A-450D-84BE-4D9C87103C1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A3B024B-32C0-40A9-9A9D-26757917230A}"/>
              </a:ext>
            </a:extLst>
          </p:cNvPr>
          <p:cNvSpPr>
            <a:spLocks noGrp="1"/>
          </p:cNvSpPr>
          <p:nvPr>
            <p:ph type="dt" sz="half" idx="10"/>
          </p:nvPr>
        </p:nvSpPr>
        <p:spPr/>
        <p:txBody>
          <a:bodyPr/>
          <a:lstStyle/>
          <a:p>
            <a:fld id="{73C59E53-6B80-4645-9DB5-964BAF39F882}" type="datetimeFigureOut">
              <a:rPr lang="sv-SE" smtClean="0"/>
              <a:t>2024-09-22</a:t>
            </a:fld>
            <a:endParaRPr lang="sv-SE"/>
          </a:p>
        </p:txBody>
      </p:sp>
      <p:sp>
        <p:nvSpPr>
          <p:cNvPr id="5" name="Platshållare för sidfot 4">
            <a:extLst>
              <a:ext uri="{FF2B5EF4-FFF2-40B4-BE49-F238E27FC236}">
                <a16:creationId xmlns:a16="http://schemas.microsoft.com/office/drawing/2014/main" id="{AE2DB6AE-C5D6-4B9C-A74D-0F9695D2C49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5A0FA7-61EF-4791-BDB1-7CDC1A66366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68187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51B68B-543E-4079-A74D-A209785042D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5E99576-9FA4-44D4-AC59-8866B90EEED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3BC3FBB-DF04-476C-BCC0-F87D8BBF77B2}"/>
              </a:ext>
            </a:extLst>
          </p:cNvPr>
          <p:cNvSpPr>
            <a:spLocks noGrp="1"/>
          </p:cNvSpPr>
          <p:nvPr>
            <p:ph type="dt" sz="half" idx="10"/>
          </p:nvPr>
        </p:nvSpPr>
        <p:spPr/>
        <p:txBody>
          <a:bodyPr/>
          <a:lstStyle/>
          <a:p>
            <a:fld id="{73C59E53-6B80-4645-9DB5-964BAF39F882}" type="datetimeFigureOut">
              <a:rPr lang="sv-SE" smtClean="0"/>
              <a:t>2024-09-22</a:t>
            </a:fld>
            <a:endParaRPr lang="sv-SE"/>
          </a:p>
        </p:txBody>
      </p:sp>
      <p:sp>
        <p:nvSpPr>
          <p:cNvPr id="5" name="Platshållare för sidfot 4">
            <a:extLst>
              <a:ext uri="{FF2B5EF4-FFF2-40B4-BE49-F238E27FC236}">
                <a16:creationId xmlns:a16="http://schemas.microsoft.com/office/drawing/2014/main" id="{455A0E9D-5457-41CA-8659-2DFCC613B57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3834F17-E686-4A33-939F-1EFE0E79DBC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4269363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B5E71E-28E5-4B71-95DE-E66160A535C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E75EF1E-5754-409B-ABB0-6D23398F7C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D9FB5F8F-8FAE-4427-8101-301EC5921B31}"/>
              </a:ext>
            </a:extLst>
          </p:cNvPr>
          <p:cNvSpPr>
            <a:spLocks noGrp="1"/>
          </p:cNvSpPr>
          <p:nvPr>
            <p:ph type="dt" sz="half" idx="10"/>
          </p:nvPr>
        </p:nvSpPr>
        <p:spPr/>
        <p:txBody>
          <a:bodyPr/>
          <a:lstStyle/>
          <a:p>
            <a:fld id="{73C59E53-6B80-4645-9DB5-964BAF39F882}" type="datetimeFigureOut">
              <a:rPr lang="sv-SE" smtClean="0"/>
              <a:t>2024-09-22</a:t>
            </a:fld>
            <a:endParaRPr lang="sv-SE"/>
          </a:p>
        </p:txBody>
      </p:sp>
      <p:sp>
        <p:nvSpPr>
          <p:cNvPr id="5" name="Platshållare för sidfot 4">
            <a:extLst>
              <a:ext uri="{FF2B5EF4-FFF2-40B4-BE49-F238E27FC236}">
                <a16:creationId xmlns:a16="http://schemas.microsoft.com/office/drawing/2014/main" id="{63BE60E2-F0BB-4EEF-B70A-3255C16806E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652CC2F-2A2F-4B8D-8323-2DF403BFC14D}"/>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08878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A71F7D-9FF2-4CC7-BE15-03DF5A43C29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1739AE7-1FC3-4629-A062-04EB85335A8D}"/>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C82D492-0E51-484D-A122-58480C2FBDE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633C9294-936F-4BD7-8E84-FFCBA7BFFC2C}"/>
              </a:ext>
            </a:extLst>
          </p:cNvPr>
          <p:cNvSpPr>
            <a:spLocks noGrp="1"/>
          </p:cNvSpPr>
          <p:nvPr>
            <p:ph type="dt" sz="half" idx="10"/>
          </p:nvPr>
        </p:nvSpPr>
        <p:spPr/>
        <p:txBody>
          <a:bodyPr/>
          <a:lstStyle/>
          <a:p>
            <a:fld id="{73C59E53-6B80-4645-9DB5-964BAF39F882}" type="datetimeFigureOut">
              <a:rPr lang="sv-SE" smtClean="0"/>
              <a:t>2024-09-22</a:t>
            </a:fld>
            <a:endParaRPr lang="sv-SE"/>
          </a:p>
        </p:txBody>
      </p:sp>
      <p:sp>
        <p:nvSpPr>
          <p:cNvPr id="6" name="Platshållare för sidfot 5">
            <a:extLst>
              <a:ext uri="{FF2B5EF4-FFF2-40B4-BE49-F238E27FC236}">
                <a16:creationId xmlns:a16="http://schemas.microsoft.com/office/drawing/2014/main" id="{7EA0287E-EBEE-4DA2-925B-10EDD76E566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B55AC2E-8969-47D6-8B36-97289B8B3F29}"/>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411986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429561-39C0-41BC-98E4-46EA2C73E02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781676D-7493-4561-8DFB-77BE8C389F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55EDD88-6E70-4C8D-B5A5-6A7CCDCC1F5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D1880B0-48E1-424E-AFD1-62C3C9D9B1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5A0B3C8-4494-4506-87DA-BAB96E9A3B2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A936C67-EF8D-4DA2-873F-C82D1D81F3FB}"/>
              </a:ext>
            </a:extLst>
          </p:cNvPr>
          <p:cNvSpPr>
            <a:spLocks noGrp="1"/>
          </p:cNvSpPr>
          <p:nvPr>
            <p:ph type="dt" sz="half" idx="10"/>
          </p:nvPr>
        </p:nvSpPr>
        <p:spPr/>
        <p:txBody>
          <a:bodyPr/>
          <a:lstStyle/>
          <a:p>
            <a:fld id="{73C59E53-6B80-4645-9DB5-964BAF39F882}" type="datetimeFigureOut">
              <a:rPr lang="sv-SE" smtClean="0"/>
              <a:t>2024-09-22</a:t>
            </a:fld>
            <a:endParaRPr lang="sv-SE"/>
          </a:p>
        </p:txBody>
      </p:sp>
      <p:sp>
        <p:nvSpPr>
          <p:cNvPr id="8" name="Platshållare för sidfot 7">
            <a:extLst>
              <a:ext uri="{FF2B5EF4-FFF2-40B4-BE49-F238E27FC236}">
                <a16:creationId xmlns:a16="http://schemas.microsoft.com/office/drawing/2014/main" id="{D661F76E-AD75-49B2-8E87-126A497A814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0FA1D311-E528-4AF7-90DE-D972A58372D9}"/>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57080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F13434-B140-413F-BC5C-413B25FC236A}"/>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2CE93F11-DB5E-4B7B-B467-90A3B545C8D6}"/>
              </a:ext>
            </a:extLst>
          </p:cNvPr>
          <p:cNvSpPr>
            <a:spLocks noGrp="1"/>
          </p:cNvSpPr>
          <p:nvPr>
            <p:ph type="dt" sz="half" idx="10"/>
          </p:nvPr>
        </p:nvSpPr>
        <p:spPr/>
        <p:txBody>
          <a:bodyPr/>
          <a:lstStyle/>
          <a:p>
            <a:fld id="{73C59E53-6B80-4645-9DB5-964BAF39F882}" type="datetimeFigureOut">
              <a:rPr lang="sv-SE" smtClean="0"/>
              <a:t>2024-09-22</a:t>
            </a:fld>
            <a:endParaRPr lang="sv-SE"/>
          </a:p>
        </p:txBody>
      </p:sp>
      <p:sp>
        <p:nvSpPr>
          <p:cNvPr id="4" name="Platshållare för sidfot 3">
            <a:extLst>
              <a:ext uri="{FF2B5EF4-FFF2-40B4-BE49-F238E27FC236}">
                <a16:creationId xmlns:a16="http://schemas.microsoft.com/office/drawing/2014/main" id="{4AAD2F8A-BF1D-4745-AC20-352DE2308182}"/>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0284F4E-A009-4554-AD8B-803FBFE914A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3796478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84012F4-9B8B-4117-B3B5-423AB9A31CB0}"/>
              </a:ext>
            </a:extLst>
          </p:cNvPr>
          <p:cNvSpPr>
            <a:spLocks noGrp="1"/>
          </p:cNvSpPr>
          <p:nvPr>
            <p:ph type="dt" sz="half" idx="10"/>
          </p:nvPr>
        </p:nvSpPr>
        <p:spPr/>
        <p:txBody>
          <a:bodyPr/>
          <a:lstStyle/>
          <a:p>
            <a:fld id="{73C59E53-6B80-4645-9DB5-964BAF39F882}" type="datetimeFigureOut">
              <a:rPr lang="sv-SE" smtClean="0"/>
              <a:t>2024-09-22</a:t>
            </a:fld>
            <a:endParaRPr lang="sv-SE"/>
          </a:p>
        </p:txBody>
      </p:sp>
      <p:sp>
        <p:nvSpPr>
          <p:cNvPr id="3" name="Platshållare för sidfot 2">
            <a:extLst>
              <a:ext uri="{FF2B5EF4-FFF2-40B4-BE49-F238E27FC236}">
                <a16:creationId xmlns:a16="http://schemas.microsoft.com/office/drawing/2014/main" id="{A84B382E-A401-4F20-A33E-CA21B1541BD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F062243-C55A-4793-9960-CBA54E2A9656}"/>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1554093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BAAFDF-7731-4140-B278-D4E3EC36960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AFCA199-A506-49A3-B995-64229CBAA4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68F0E7D-6168-489E-87BD-65B5F327D8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905EFFA-EB44-40A0-87CE-2F527E3276F1}"/>
              </a:ext>
            </a:extLst>
          </p:cNvPr>
          <p:cNvSpPr>
            <a:spLocks noGrp="1"/>
          </p:cNvSpPr>
          <p:nvPr>
            <p:ph type="dt" sz="half" idx="10"/>
          </p:nvPr>
        </p:nvSpPr>
        <p:spPr/>
        <p:txBody>
          <a:bodyPr/>
          <a:lstStyle/>
          <a:p>
            <a:fld id="{73C59E53-6B80-4645-9DB5-964BAF39F882}" type="datetimeFigureOut">
              <a:rPr lang="sv-SE" smtClean="0"/>
              <a:t>2024-09-22</a:t>
            </a:fld>
            <a:endParaRPr lang="sv-SE"/>
          </a:p>
        </p:txBody>
      </p:sp>
      <p:sp>
        <p:nvSpPr>
          <p:cNvPr id="6" name="Platshållare för sidfot 5">
            <a:extLst>
              <a:ext uri="{FF2B5EF4-FFF2-40B4-BE49-F238E27FC236}">
                <a16:creationId xmlns:a16="http://schemas.microsoft.com/office/drawing/2014/main" id="{B6A210F1-F74D-4F7F-BFFF-9F906554DAA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942F1D0-C664-4975-BE8A-2687F856DC1B}"/>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779846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90E395-F9E9-43FD-A6F9-3DF32E2C5B4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B4DA0D1A-4C72-4432-BDB1-92BB1DF66D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492A5DB8-6585-4FD6-9C06-1B812044D1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432E0E4-2668-4FB7-8C78-BB0351A788FE}"/>
              </a:ext>
            </a:extLst>
          </p:cNvPr>
          <p:cNvSpPr>
            <a:spLocks noGrp="1"/>
          </p:cNvSpPr>
          <p:nvPr>
            <p:ph type="dt" sz="half" idx="10"/>
          </p:nvPr>
        </p:nvSpPr>
        <p:spPr/>
        <p:txBody>
          <a:bodyPr/>
          <a:lstStyle/>
          <a:p>
            <a:fld id="{73C59E53-6B80-4645-9DB5-964BAF39F882}" type="datetimeFigureOut">
              <a:rPr lang="sv-SE" smtClean="0"/>
              <a:t>2024-09-22</a:t>
            </a:fld>
            <a:endParaRPr lang="sv-SE"/>
          </a:p>
        </p:txBody>
      </p:sp>
      <p:sp>
        <p:nvSpPr>
          <p:cNvPr id="6" name="Platshållare för sidfot 5">
            <a:extLst>
              <a:ext uri="{FF2B5EF4-FFF2-40B4-BE49-F238E27FC236}">
                <a16:creationId xmlns:a16="http://schemas.microsoft.com/office/drawing/2014/main" id="{DC7EEFF6-E3F1-4108-AE83-FA85FD1214B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80BAB1C-93E8-4943-9238-254A20DD6D1D}"/>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3059870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369C33B-7EEF-4F34-B1F5-F800D92C1B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BDF9CCF-2E67-44A7-830E-5DD7159458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695A221-2D7B-4699-B7B6-F05D41F9CE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C59E53-6B80-4645-9DB5-964BAF39F882}" type="datetimeFigureOut">
              <a:rPr lang="sv-SE" smtClean="0"/>
              <a:t>2024-09-22</a:t>
            </a:fld>
            <a:endParaRPr lang="sv-SE"/>
          </a:p>
        </p:txBody>
      </p:sp>
      <p:sp>
        <p:nvSpPr>
          <p:cNvPr id="5" name="Platshållare för sidfot 4">
            <a:extLst>
              <a:ext uri="{FF2B5EF4-FFF2-40B4-BE49-F238E27FC236}">
                <a16:creationId xmlns:a16="http://schemas.microsoft.com/office/drawing/2014/main" id="{69D1448F-1B17-4188-8FC6-7ACF4014E4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F05F10A4-F46B-46E0-8580-B51289CBE4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BEC7AF-AAC9-468C-A0C5-69F6196DA5EE}" type="slidenum">
              <a:rPr lang="sv-SE" smtClean="0"/>
              <a:t>‹#›</a:t>
            </a:fld>
            <a:endParaRPr lang="sv-SE"/>
          </a:p>
        </p:txBody>
      </p:sp>
    </p:spTree>
    <p:extLst>
      <p:ext uri="{BB962C8B-B14F-4D97-AF65-F5344CB8AC3E}">
        <p14:creationId xmlns:p14="http://schemas.microsoft.com/office/powerpoint/2010/main" val="3027608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laget.se/DalbyGIF-Foraldrasektionen/Document/Download/1320265/10421004" TargetMode="External"/><Relationship Id="rId2" Type="http://schemas.openxmlformats.org/officeDocument/2006/relationships/hyperlink" Target="https://www.laget.se/DalbyGIF-Foraldrasektionen/Document/Download/1320265/9609131" TargetMode="External"/><Relationship Id="rId1" Type="http://schemas.openxmlformats.org/officeDocument/2006/relationships/slideLayout" Target="../slideLayouts/slideLayout2.xml"/><Relationship Id="rId4" Type="http://schemas.openxmlformats.org/officeDocument/2006/relationships/hyperlink" Target="https://www.laget.se/DalbyGIF-Foraldrasektionen/Document/Download/1320265/9592849"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laget.se/DalbyGIF-Foraldrasektionen/Documen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Rubrik 1">
            <a:extLst>
              <a:ext uri="{FF2B5EF4-FFF2-40B4-BE49-F238E27FC236}">
                <a16:creationId xmlns:a16="http://schemas.microsoft.com/office/drawing/2014/main" id="{0A46E575-EFD1-49A3-BFED-9AB3481452B7}"/>
              </a:ext>
            </a:extLst>
          </p:cNvPr>
          <p:cNvSpPr>
            <a:spLocks noGrp="1"/>
          </p:cNvSpPr>
          <p:nvPr>
            <p:ph type="ctrTitle"/>
          </p:nvPr>
        </p:nvSpPr>
        <p:spPr>
          <a:xfrm>
            <a:off x="1314824" y="735106"/>
            <a:ext cx="10053763" cy="2928470"/>
          </a:xfrm>
        </p:spPr>
        <p:txBody>
          <a:bodyPr anchor="b">
            <a:normAutofit/>
          </a:bodyPr>
          <a:lstStyle/>
          <a:p>
            <a:pPr algn="l"/>
            <a:r>
              <a:rPr lang="sv-SE" sz="4800">
                <a:solidFill>
                  <a:srgbClr val="FFFFFF"/>
                </a:solidFill>
              </a:rPr>
              <a:t>Föräldrasektionsmöte</a:t>
            </a:r>
          </a:p>
        </p:txBody>
      </p:sp>
      <p:sp>
        <p:nvSpPr>
          <p:cNvPr id="3" name="Underrubrik 2">
            <a:extLst>
              <a:ext uri="{FF2B5EF4-FFF2-40B4-BE49-F238E27FC236}">
                <a16:creationId xmlns:a16="http://schemas.microsoft.com/office/drawing/2014/main" id="{0B1475BA-A9E8-4195-837D-EE9338DD34A8}"/>
              </a:ext>
            </a:extLst>
          </p:cNvPr>
          <p:cNvSpPr>
            <a:spLocks noGrp="1"/>
          </p:cNvSpPr>
          <p:nvPr>
            <p:ph type="subTitle" idx="1"/>
          </p:nvPr>
        </p:nvSpPr>
        <p:spPr>
          <a:xfrm>
            <a:off x="1350682" y="4870824"/>
            <a:ext cx="10005951" cy="1458258"/>
          </a:xfrm>
        </p:spPr>
        <p:txBody>
          <a:bodyPr anchor="ctr">
            <a:normAutofit/>
          </a:bodyPr>
          <a:lstStyle/>
          <a:p>
            <a:pPr algn="l"/>
            <a:r>
              <a:rPr lang="sv-SE" dirty="0"/>
              <a:t>2024-09-22</a:t>
            </a:r>
          </a:p>
        </p:txBody>
      </p:sp>
    </p:spTree>
    <p:extLst>
      <p:ext uri="{BB962C8B-B14F-4D97-AF65-F5344CB8AC3E}">
        <p14:creationId xmlns:p14="http://schemas.microsoft.com/office/powerpoint/2010/main" val="1805790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0D13233C-AE2C-4EEB-B38A-5D9AE5066942}"/>
              </a:ext>
            </a:extLst>
          </p:cNvPr>
          <p:cNvSpPr>
            <a:spLocks noGrp="1"/>
          </p:cNvSpPr>
          <p:nvPr>
            <p:ph type="title"/>
          </p:nvPr>
        </p:nvSpPr>
        <p:spPr>
          <a:xfrm>
            <a:off x="1371599" y="294538"/>
            <a:ext cx="9895951" cy="1033669"/>
          </a:xfrm>
        </p:spPr>
        <p:txBody>
          <a:bodyPr>
            <a:normAutofit/>
          </a:bodyPr>
          <a:lstStyle/>
          <a:p>
            <a:r>
              <a:rPr lang="sv-SE" sz="4000" dirty="0">
                <a:solidFill>
                  <a:schemeClr val="bg1"/>
                </a:solidFill>
              </a:rPr>
              <a:t>Kioskverksamhet Dalby GIF (1/2)</a:t>
            </a:r>
          </a:p>
        </p:txBody>
      </p:sp>
      <p:sp>
        <p:nvSpPr>
          <p:cNvPr id="3" name="Platshållare för innehåll 2">
            <a:extLst>
              <a:ext uri="{FF2B5EF4-FFF2-40B4-BE49-F238E27FC236}">
                <a16:creationId xmlns:a16="http://schemas.microsoft.com/office/drawing/2014/main" id="{22B59AA4-81A9-49FE-9F8C-0AA565C589C7}"/>
              </a:ext>
            </a:extLst>
          </p:cNvPr>
          <p:cNvSpPr>
            <a:spLocks noGrp="1"/>
          </p:cNvSpPr>
          <p:nvPr>
            <p:ph idx="1"/>
          </p:nvPr>
        </p:nvSpPr>
        <p:spPr>
          <a:xfrm>
            <a:off x="1371599" y="2318197"/>
            <a:ext cx="9724031" cy="3683358"/>
          </a:xfrm>
        </p:spPr>
        <p:txBody>
          <a:bodyPr anchor="ctr">
            <a:normAutofit/>
          </a:bodyPr>
          <a:lstStyle/>
          <a:p>
            <a:pPr lvl="1"/>
            <a:r>
              <a:rPr lang="sv-SE" dirty="0"/>
              <a:t>Kiosken ska vara öppen när ni spelar match på Dalby IP, det är upp varje lag att fixa detta. Kom också ihåg att när ert lag spelar på Dalby IP så ska ni även tillsätta en förälder som ”matchvärd”. Kort och gott: Matchvärden hälsar domare och gästlaget välkomna på planen och stöttar domaren ifall det blir stökigt</a:t>
            </a:r>
          </a:p>
          <a:p>
            <a:pPr lvl="1"/>
            <a:endParaRPr lang="sv-SE" dirty="0"/>
          </a:p>
          <a:p>
            <a:pPr lvl="1"/>
            <a:r>
              <a:rPr lang="sv-SE" dirty="0"/>
              <a:t>Se över lathundarna för Serveringsrutiner för </a:t>
            </a:r>
            <a:r>
              <a:rPr lang="sv-SE" dirty="0">
                <a:hlinkClick r:id="rId2"/>
              </a:rPr>
              <a:t>Fotboll</a:t>
            </a:r>
            <a:r>
              <a:rPr lang="sv-SE" dirty="0"/>
              <a:t> &amp; </a:t>
            </a:r>
            <a:r>
              <a:rPr lang="sv-SE" dirty="0">
                <a:hlinkClick r:id="rId3"/>
              </a:rPr>
              <a:t>Handboll</a:t>
            </a:r>
            <a:r>
              <a:rPr lang="sv-SE" dirty="0"/>
              <a:t> och även för </a:t>
            </a:r>
            <a:r>
              <a:rPr lang="sv-SE" dirty="0">
                <a:hlinkClick r:id="rId4"/>
              </a:rPr>
              <a:t>Betalning i Kiosken</a:t>
            </a:r>
            <a:endParaRPr lang="sv-SE" dirty="0"/>
          </a:p>
          <a:p>
            <a:pPr lvl="1"/>
            <a:endParaRPr lang="sv-SE" dirty="0"/>
          </a:p>
          <a:p>
            <a:pPr lvl="1"/>
            <a:r>
              <a:rPr lang="sv-SE" dirty="0"/>
              <a:t>Koder till kiosken skickas separat till föräldrarepresentanterna</a:t>
            </a:r>
          </a:p>
        </p:txBody>
      </p:sp>
    </p:spTree>
    <p:extLst>
      <p:ext uri="{BB962C8B-B14F-4D97-AF65-F5344CB8AC3E}">
        <p14:creationId xmlns:p14="http://schemas.microsoft.com/office/powerpoint/2010/main" val="3505249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0D13233C-AE2C-4EEB-B38A-5D9AE5066942}"/>
              </a:ext>
            </a:extLst>
          </p:cNvPr>
          <p:cNvSpPr>
            <a:spLocks noGrp="1"/>
          </p:cNvSpPr>
          <p:nvPr>
            <p:ph type="title"/>
          </p:nvPr>
        </p:nvSpPr>
        <p:spPr>
          <a:xfrm>
            <a:off x="1371599" y="294538"/>
            <a:ext cx="9895951" cy="1033669"/>
          </a:xfrm>
        </p:spPr>
        <p:txBody>
          <a:bodyPr>
            <a:normAutofit/>
          </a:bodyPr>
          <a:lstStyle/>
          <a:p>
            <a:r>
              <a:rPr lang="sv-SE" sz="4000" dirty="0">
                <a:solidFill>
                  <a:schemeClr val="bg1"/>
                </a:solidFill>
              </a:rPr>
              <a:t>Kioskverksamhet Dalby GIF (2/2)</a:t>
            </a:r>
          </a:p>
        </p:txBody>
      </p:sp>
      <p:sp>
        <p:nvSpPr>
          <p:cNvPr id="3" name="Platshållare för innehåll 2">
            <a:extLst>
              <a:ext uri="{FF2B5EF4-FFF2-40B4-BE49-F238E27FC236}">
                <a16:creationId xmlns:a16="http://schemas.microsoft.com/office/drawing/2014/main" id="{22B59AA4-81A9-49FE-9F8C-0AA565C589C7}"/>
              </a:ext>
            </a:extLst>
          </p:cNvPr>
          <p:cNvSpPr>
            <a:spLocks noGrp="1"/>
          </p:cNvSpPr>
          <p:nvPr>
            <p:ph idx="1"/>
          </p:nvPr>
        </p:nvSpPr>
        <p:spPr>
          <a:xfrm>
            <a:off x="1371599" y="2318197"/>
            <a:ext cx="9724031" cy="3683358"/>
          </a:xfrm>
        </p:spPr>
        <p:txBody>
          <a:bodyPr anchor="ctr">
            <a:normAutofit fontScale="55000" lnSpcReduction="20000"/>
          </a:bodyPr>
          <a:lstStyle/>
          <a:p>
            <a:pPr marL="285750" indent="-285750">
              <a:buFont typeface="Arial" panose="020B0604020202020204" pitchFamily="34" charset="0"/>
              <a:buChar char="•"/>
            </a:pPr>
            <a:r>
              <a:rPr lang="sv-SE" dirty="0">
                <a:sym typeface="Wingdings" pitchFamily="2" charset="2"/>
              </a:rPr>
              <a:t>Viktigt! All kioskförsäljning MÅSTE registreras i </a:t>
            </a:r>
            <a:r>
              <a:rPr lang="sv-SE" dirty="0" err="1">
                <a:sym typeface="Wingdings" pitchFamily="2" charset="2"/>
              </a:rPr>
              <a:t>iZettle-appen</a:t>
            </a:r>
            <a:endParaRPr lang="sv-SE" dirty="0">
              <a:sym typeface="Wingdings" pitchFamily="2" charset="2"/>
            </a:endParaRPr>
          </a:p>
          <a:p>
            <a:pPr marL="285750" indent="-285750"/>
            <a:endParaRPr lang="sv-SE" dirty="0">
              <a:sym typeface="Wingdings" pitchFamily="2" charset="2"/>
            </a:endParaRPr>
          </a:p>
          <a:p>
            <a:pPr marL="285750" indent="-285750"/>
            <a:r>
              <a:rPr lang="sv-SE" dirty="0">
                <a:sym typeface="Wingdings" pitchFamily="2" charset="2"/>
              </a:rPr>
              <a:t>Kioskförsäljningen går alltid till klubben, men undantag för Fotbollensdag, Handbollensdag, Lundaspelen, Fotbollsavslutning och Handbollsavslutning</a:t>
            </a:r>
          </a:p>
          <a:p>
            <a:pPr marL="285750" indent="-285750"/>
            <a:endParaRPr lang="sv-SE" dirty="0">
              <a:sym typeface="Wingdings" pitchFamily="2" charset="2"/>
            </a:endParaRPr>
          </a:p>
          <a:p>
            <a:pPr marL="285750" indent="-285750"/>
            <a:r>
              <a:rPr lang="sv-SE" dirty="0">
                <a:sym typeface="Wingdings" pitchFamily="2" charset="2"/>
              </a:rPr>
              <a:t>Vi är en kontantfri kiosk. Men vi tar emot kontanter från barn/seniorer som ännu inte har </a:t>
            </a:r>
            <a:r>
              <a:rPr lang="sv-SE" dirty="0" err="1">
                <a:sym typeface="Wingdings" pitchFamily="2" charset="2"/>
              </a:rPr>
              <a:t>swish</a:t>
            </a:r>
            <a:r>
              <a:rPr lang="sv-SE" dirty="0">
                <a:sym typeface="Wingdings" pitchFamily="2" charset="2"/>
              </a:rPr>
              <a:t> eller kort</a:t>
            </a:r>
          </a:p>
          <a:p>
            <a:pPr marL="285750" indent="-285750"/>
            <a:endParaRPr lang="sv-SE" dirty="0">
              <a:sym typeface="Wingdings" pitchFamily="2" charset="2"/>
            </a:endParaRPr>
          </a:p>
          <a:p>
            <a:pPr marL="285750" indent="-285750"/>
            <a:r>
              <a:rPr lang="sv-SE" dirty="0">
                <a:sym typeface="Wingdings" pitchFamily="2" charset="2"/>
              </a:rPr>
              <a:t>Både </a:t>
            </a:r>
            <a:r>
              <a:rPr lang="sv-SE" dirty="0" err="1">
                <a:sym typeface="Wingdings" pitchFamily="2" charset="2"/>
              </a:rPr>
              <a:t>Swish</a:t>
            </a:r>
            <a:r>
              <a:rPr lang="sv-SE" dirty="0">
                <a:sym typeface="Wingdings" pitchFamily="2" charset="2"/>
              </a:rPr>
              <a:t> och Kort kostar klubben pengar per transaktion. </a:t>
            </a:r>
            <a:r>
              <a:rPr lang="sv-SE" dirty="0" err="1">
                <a:sym typeface="Wingdings" pitchFamily="2" charset="2"/>
              </a:rPr>
              <a:t>Swish</a:t>
            </a:r>
            <a:r>
              <a:rPr lang="sv-SE" dirty="0">
                <a:sym typeface="Wingdings" pitchFamily="2" charset="2"/>
              </a:rPr>
              <a:t> kostar 1,50 kr per transaktion medans kort kostar 1,8% per transaktion</a:t>
            </a:r>
          </a:p>
          <a:p>
            <a:pPr marL="742950" lvl="1" indent="-285750"/>
            <a:r>
              <a:rPr lang="sv-SE" dirty="0">
                <a:sym typeface="Wingdings" pitchFamily="2" charset="2"/>
              </a:rPr>
              <a:t>Detta betyder att en kaffe som kostar 10kr ger klubben 8,50kr om kunden betalar med </a:t>
            </a:r>
            <a:r>
              <a:rPr lang="sv-SE" dirty="0" err="1">
                <a:sym typeface="Wingdings" pitchFamily="2" charset="2"/>
              </a:rPr>
              <a:t>swish</a:t>
            </a:r>
            <a:r>
              <a:rPr lang="sv-SE" dirty="0">
                <a:sym typeface="Wingdings" pitchFamily="2" charset="2"/>
              </a:rPr>
              <a:t>, medans samma kaffe ger 9,85 kr om kunden betalar med kort</a:t>
            </a:r>
          </a:p>
          <a:p>
            <a:pPr marL="742950" lvl="1" indent="-285750"/>
            <a:r>
              <a:rPr lang="sv-SE" dirty="0">
                <a:sym typeface="Wingdings" pitchFamily="2" charset="2"/>
              </a:rPr>
              <a:t>Med andra ord är det lönsammare för klubben om folk betalar med kort</a:t>
            </a:r>
          </a:p>
          <a:p>
            <a:pPr marL="285750" indent="-285750"/>
            <a:endParaRPr lang="sv-SE" dirty="0">
              <a:sym typeface="Wingdings" pitchFamily="2" charset="2"/>
            </a:endParaRPr>
          </a:p>
          <a:p>
            <a:pPr marL="285750" indent="-285750"/>
            <a:r>
              <a:rPr lang="sv-SE" sz="2800" dirty="0"/>
              <a:t>Tänk att vi följer upp intäkterna från Kiosken genom </a:t>
            </a:r>
            <a:r>
              <a:rPr lang="sv-SE" sz="2800" dirty="0" err="1"/>
              <a:t>iZettle</a:t>
            </a:r>
            <a:r>
              <a:rPr lang="sv-SE" sz="2800" dirty="0"/>
              <a:t> </a:t>
            </a:r>
            <a:r>
              <a:rPr lang="sv-SE" sz="2800" dirty="0" err="1"/>
              <a:t>appen</a:t>
            </a:r>
            <a:r>
              <a:rPr lang="sv-SE" sz="2800" dirty="0"/>
              <a:t>. Vid ett styrelsemöte (2023) tog vi beslut att inte höja medlems- och träningsavgifterna, en faktor i detta är kioskintäkterna</a:t>
            </a:r>
          </a:p>
        </p:txBody>
      </p:sp>
    </p:spTree>
    <p:extLst>
      <p:ext uri="{BB962C8B-B14F-4D97-AF65-F5344CB8AC3E}">
        <p14:creationId xmlns:p14="http://schemas.microsoft.com/office/powerpoint/2010/main" val="106513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Dokument som är bra att ha!</a:t>
            </a:r>
          </a:p>
        </p:txBody>
      </p:sp>
      <p:sp>
        <p:nvSpPr>
          <p:cNvPr id="5" name="Platshållare för innehåll 2">
            <a:extLst>
              <a:ext uri="{FF2B5EF4-FFF2-40B4-BE49-F238E27FC236}">
                <a16:creationId xmlns:a16="http://schemas.microsoft.com/office/drawing/2014/main" id="{7E55A84B-859F-7D85-9D38-948EECFC82EE}"/>
              </a:ext>
            </a:extLst>
          </p:cNvPr>
          <p:cNvSpPr>
            <a:spLocks noGrp="1"/>
          </p:cNvSpPr>
          <p:nvPr>
            <p:ph idx="1"/>
          </p:nvPr>
        </p:nvSpPr>
        <p:spPr>
          <a:xfrm>
            <a:off x="838200" y="1825625"/>
            <a:ext cx="4152774" cy="4303464"/>
          </a:xfrm>
        </p:spPr>
        <p:txBody>
          <a:bodyPr>
            <a:normAutofit/>
          </a:bodyPr>
          <a:lstStyle/>
          <a:p>
            <a:r>
              <a:rPr lang="sv-SE" sz="2000" dirty="0"/>
              <a:t>Föräldrasektionens alla dokument hittar du här: </a:t>
            </a:r>
            <a:r>
              <a:rPr lang="sv-SE" sz="2000" dirty="0">
                <a:hlinkClick r:id="rId2"/>
              </a:rPr>
              <a:t>https://www.laget.se/DalbyGIF-Foraldrasektionen/Document</a:t>
            </a:r>
            <a:endParaRPr lang="sv-SE" sz="2000" dirty="0"/>
          </a:p>
          <a:p>
            <a:pPr marL="0" indent="0">
              <a:buNone/>
            </a:pPr>
            <a:endParaRPr lang="sv-SE" sz="2000" dirty="0"/>
          </a:p>
          <a:p>
            <a:r>
              <a:rPr lang="sv-SE" sz="2000" dirty="0"/>
              <a:t>Här hittar du:</a:t>
            </a:r>
          </a:p>
          <a:p>
            <a:pPr lvl="1"/>
            <a:r>
              <a:rPr lang="sv-SE" sz="2000" dirty="0"/>
              <a:t>Alla Presentationer och mötesprotokoll</a:t>
            </a:r>
          </a:p>
          <a:p>
            <a:pPr lvl="1"/>
            <a:r>
              <a:rPr lang="sv-SE" sz="2000" dirty="0"/>
              <a:t>Årliga Verksamhetsberättelse</a:t>
            </a:r>
          </a:p>
          <a:p>
            <a:pPr lvl="1"/>
            <a:r>
              <a:rPr lang="sv-SE" sz="2000" dirty="0"/>
              <a:t>Lathundar</a:t>
            </a:r>
          </a:p>
          <a:p>
            <a:pPr lvl="1"/>
            <a:r>
              <a:rPr lang="sv-SE" sz="2000" dirty="0"/>
              <a:t>Föräldrarepresentanter</a:t>
            </a:r>
          </a:p>
          <a:p>
            <a:pPr lvl="1"/>
            <a:r>
              <a:rPr lang="sv-SE" sz="2000" dirty="0"/>
              <a:t>Prislistor</a:t>
            </a:r>
          </a:p>
          <a:p>
            <a:pPr lvl="1"/>
            <a:r>
              <a:rPr lang="sv-SE" sz="2000" dirty="0"/>
              <a:t>Ansvarsområden</a:t>
            </a:r>
          </a:p>
        </p:txBody>
      </p:sp>
      <p:pic>
        <p:nvPicPr>
          <p:cNvPr id="6" name="Bildobjekt 5">
            <a:extLst>
              <a:ext uri="{FF2B5EF4-FFF2-40B4-BE49-F238E27FC236}">
                <a16:creationId xmlns:a16="http://schemas.microsoft.com/office/drawing/2014/main" id="{ABBC7F66-09BA-C031-E30F-A1BD6ED475BC}"/>
              </a:ext>
            </a:extLst>
          </p:cNvPr>
          <p:cNvPicPr>
            <a:picLocks noChangeAspect="1"/>
          </p:cNvPicPr>
          <p:nvPr/>
        </p:nvPicPr>
        <p:blipFill rotWithShape="1">
          <a:blip r:embed="rId3"/>
          <a:srcRect t="44" r="2" b="2"/>
          <a:stretch/>
        </p:blipFill>
        <p:spPr>
          <a:xfrm>
            <a:off x="5183500" y="1904282"/>
            <a:ext cx="6170299" cy="4224808"/>
          </a:xfrm>
          <a:prstGeom prst="rect">
            <a:avLst/>
          </a:prstGeom>
        </p:spPr>
      </p:pic>
    </p:spTree>
    <p:extLst>
      <p:ext uri="{BB962C8B-B14F-4D97-AF65-F5344CB8AC3E}">
        <p14:creationId xmlns:p14="http://schemas.microsoft.com/office/powerpoint/2010/main" val="3403852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6A97EC15-B8E4-BD8E-E9CC-05884D5C4A7E}"/>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algn="r"/>
            <a:r>
              <a:rPr lang="en-US" sz="4800" kern="1200" dirty="0" err="1">
                <a:solidFill>
                  <a:srgbClr val="FFFFFF"/>
                </a:solidFill>
                <a:latin typeface="+mj-lt"/>
                <a:ea typeface="+mj-ea"/>
                <a:cs typeface="+mj-cs"/>
              </a:rPr>
              <a:t>Ansvarsområden</a:t>
            </a:r>
            <a:endParaRPr lang="en-US" sz="4800" kern="1200" dirty="0">
              <a:solidFill>
                <a:srgbClr val="FFFFFF"/>
              </a:solidFill>
              <a:latin typeface="+mj-lt"/>
              <a:ea typeface="+mj-ea"/>
              <a:cs typeface="+mj-cs"/>
            </a:endParaRPr>
          </a:p>
        </p:txBody>
      </p:sp>
      <p:sp>
        <p:nvSpPr>
          <p:cNvPr id="54" name="Rectangle 53">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9801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Rotation av Ansvarsområden</a:t>
            </a:r>
          </a:p>
        </p:txBody>
      </p:sp>
      <p:sp>
        <p:nvSpPr>
          <p:cNvPr id="3" name="Platshållare för innehåll 2">
            <a:extLst>
              <a:ext uri="{FF2B5EF4-FFF2-40B4-BE49-F238E27FC236}">
                <a16:creationId xmlns:a16="http://schemas.microsoft.com/office/drawing/2014/main" id="{8ED8F69B-648B-E3CE-FE83-BEE1D9EFE46B}"/>
              </a:ext>
            </a:extLst>
          </p:cNvPr>
          <p:cNvSpPr>
            <a:spLocks noGrp="1"/>
          </p:cNvSpPr>
          <p:nvPr>
            <p:ph idx="1"/>
          </p:nvPr>
        </p:nvSpPr>
        <p:spPr>
          <a:xfrm>
            <a:off x="994229" y="2318197"/>
            <a:ext cx="5152571" cy="3683358"/>
          </a:xfrm>
        </p:spPr>
        <p:txBody>
          <a:bodyPr anchor="t">
            <a:normAutofit fontScale="92500" lnSpcReduction="10000"/>
          </a:bodyPr>
          <a:lstStyle/>
          <a:p>
            <a:r>
              <a:rPr lang="sv-SE" sz="2000" dirty="0"/>
              <a:t>Gamla områden</a:t>
            </a:r>
          </a:p>
          <a:p>
            <a:pPr lvl="1"/>
            <a:r>
              <a:rPr lang="sv-SE" sz="1600" dirty="0"/>
              <a:t>F-Kiosker: Inköp &amp; Rutiner</a:t>
            </a:r>
          </a:p>
          <a:p>
            <a:pPr lvl="1"/>
            <a:r>
              <a:rPr lang="sv-SE" sz="1600" dirty="0"/>
              <a:t>F-Kiosker: Hämtning, Uppackning &amp; "Vaktmästare"</a:t>
            </a:r>
          </a:p>
          <a:p>
            <a:pPr lvl="1"/>
            <a:r>
              <a:rPr lang="sv-SE" sz="1600" dirty="0"/>
              <a:t>H-Kiosker: Inköp &amp; Rutiner</a:t>
            </a:r>
          </a:p>
          <a:p>
            <a:pPr lvl="1"/>
            <a:r>
              <a:rPr lang="sv-SE" sz="1600" dirty="0"/>
              <a:t>H-Kiosker: Hämtning, Uppackning &amp; "Vaktmästare"</a:t>
            </a:r>
          </a:p>
          <a:p>
            <a:pPr lvl="1"/>
            <a:r>
              <a:rPr lang="sv-SE" sz="1600" dirty="0"/>
              <a:t>A-lag Kiosk, Bollkalle ansvar &amp; biljettförsäljning</a:t>
            </a:r>
          </a:p>
          <a:p>
            <a:pPr lvl="1"/>
            <a:r>
              <a:rPr lang="sv-SE" sz="1600" dirty="0"/>
              <a:t>Lejonmarknad koordinering</a:t>
            </a:r>
          </a:p>
          <a:p>
            <a:pPr lvl="1"/>
            <a:r>
              <a:rPr lang="sv-SE" sz="1600" dirty="0"/>
              <a:t>Utdelning av lagpresentationer</a:t>
            </a:r>
          </a:p>
          <a:p>
            <a:pPr lvl="1"/>
            <a:r>
              <a:rPr lang="sv-SE" sz="1600" dirty="0"/>
              <a:t>Julmarknad Planering</a:t>
            </a:r>
          </a:p>
          <a:p>
            <a:pPr lvl="1"/>
            <a:r>
              <a:rPr lang="sv-SE" sz="1600" dirty="0"/>
              <a:t>Fotbollensdag</a:t>
            </a:r>
          </a:p>
          <a:p>
            <a:pPr lvl="1"/>
            <a:r>
              <a:rPr lang="sv-SE" sz="1600" dirty="0"/>
              <a:t>Fotbollsavslutning</a:t>
            </a:r>
          </a:p>
          <a:p>
            <a:pPr lvl="1"/>
            <a:r>
              <a:rPr lang="sv-SE" sz="1600" dirty="0"/>
              <a:t>Handbollensdag </a:t>
            </a:r>
          </a:p>
          <a:p>
            <a:pPr lvl="1"/>
            <a:r>
              <a:rPr lang="sv-SE" sz="1600" dirty="0"/>
              <a:t>Handbollsavslutning</a:t>
            </a:r>
          </a:p>
          <a:p>
            <a:pPr lvl="1"/>
            <a:r>
              <a:rPr lang="sv-SE" sz="1600" dirty="0"/>
              <a:t>Lundaspelen</a:t>
            </a:r>
          </a:p>
        </p:txBody>
      </p:sp>
      <p:sp>
        <p:nvSpPr>
          <p:cNvPr id="4" name="Platshållare för innehåll 2">
            <a:extLst>
              <a:ext uri="{FF2B5EF4-FFF2-40B4-BE49-F238E27FC236}">
                <a16:creationId xmlns:a16="http://schemas.microsoft.com/office/drawing/2014/main" id="{3E06A8CD-3D3F-A39A-C75F-D5A1DB91D1AA}"/>
              </a:ext>
            </a:extLst>
          </p:cNvPr>
          <p:cNvSpPr txBox="1">
            <a:spLocks/>
          </p:cNvSpPr>
          <p:nvPr/>
        </p:nvSpPr>
        <p:spPr>
          <a:xfrm>
            <a:off x="6319574" y="2318197"/>
            <a:ext cx="5152571" cy="3683358"/>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dirty="0"/>
              <a:t>Nya Områden</a:t>
            </a:r>
          </a:p>
          <a:p>
            <a:pPr lvl="1"/>
            <a:r>
              <a:rPr lang="sv-SE" sz="1600" dirty="0"/>
              <a:t>F-Kiosker: Inköp &amp; Rutiner</a:t>
            </a:r>
          </a:p>
          <a:p>
            <a:pPr lvl="1"/>
            <a:r>
              <a:rPr lang="sv-SE" sz="1600" dirty="0"/>
              <a:t>F-Kiosker: Hämtning, Uppackning &amp; "Vaktmästare"</a:t>
            </a:r>
          </a:p>
          <a:p>
            <a:pPr lvl="1"/>
            <a:r>
              <a:rPr lang="sv-SE" sz="1600" dirty="0"/>
              <a:t>H-Kiosker: Inköp &amp; Rutiner</a:t>
            </a:r>
          </a:p>
          <a:p>
            <a:pPr lvl="1"/>
            <a:r>
              <a:rPr lang="sv-SE" sz="1600" dirty="0"/>
              <a:t>H-Kiosker: Hämtning, Uppackning &amp; "Vaktmästare"</a:t>
            </a:r>
          </a:p>
          <a:p>
            <a:pPr lvl="1"/>
            <a:r>
              <a:rPr lang="sv-SE" sz="1600" dirty="0"/>
              <a:t>A-lag Kiosk, Bollkalle ansvar &amp; biljettförsäljning</a:t>
            </a:r>
          </a:p>
          <a:p>
            <a:pPr lvl="1"/>
            <a:r>
              <a:rPr lang="sv-SE" sz="1600" b="1" dirty="0"/>
              <a:t>Ny</a:t>
            </a:r>
            <a:r>
              <a:rPr lang="sv-SE" sz="1600" dirty="0"/>
              <a:t>: Junior-lag Kiosk</a:t>
            </a:r>
          </a:p>
          <a:p>
            <a:pPr lvl="1"/>
            <a:r>
              <a:rPr lang="sv-SE" sz="1600" b="1" dirty="0"/>
              <a:t>Ny</a:t>
            </a:r>
            <a:r>
              <a:rPr lang="sv-SE" sz="1600" dirty="0"/>
              <a:t>: Städning av Klubbstugan</a:t>
            </a:r>
          </a:p>
          <a:p>
            <a:pPr lvl="1"/>
            <a:r>
              <a:rPr lang="sv-SE" sz="1600" strike="sngStrike" dirty="0"/>
              <a:t>Lejonmarknad koordinering</a:t>
            </a:r>
          </a:p>
          <a:p>
            <a:pPr lvl="1"/>
            <a:r>
              <a:rPr lang="sv-SE" sz="1600" dirty="0"/>
              <a:t>Utdelning av lagpresentationer</a:t>
            </a:r>
          </a:p>
          <a:p>
            <a:pPr lvl="1"/>
            <a:r>
              <a:rPr lang="sv-SE" sz="1600" dirty="0"/>
              <a:t>Julmarknad Planering</a:t>
            </a:r>
          </a:p>
          <a:p>
            <a:pPr lvl="1"/>
            <a:r>
              <a:rPr lang="sv-SE" sz="1600" dirty="0"/>
              <a:t>Fotbollensdag</a:t>
            </a:r>
          </a:p>
          <a:p>
            <a:pPr lvl="1"/>
            <a:r>
              <a:rPr lang="sv-SE" sz="1600" dirty="0"/>
              <a:t>Fotbollsavslutning</a:t>
            </a:r>
          </a:p>
          <a:p>
            <a:pPr lvl="1"/>
            <a:r>
              <a:rPr lang="sv-SE" sz="1600" dirty="0"/>
              <a:t>Handbollensdag </a:t>
            </a:r>
          </a:p>
          <a:p>
            <a:pPr lvl="1"/>
            <a:r>
              <a:rPr lang="sv-SE" sz="1600" dirty="0"/>
              <a:t>Handbollsavslutning</a:t>
            </a:r>
          </a:p>
          <a:p>
            <a:pPr lvl="1"/>
            <a:r>
              <a:rPr lang="sv-SE" sz="1600" dirty="0"/>
              <a:t>Lundaspelen</a:t>
            </a:r>
          </a:p>
        </p:txBody>
      </p:sp>
    </p:spTree>
    <p:extLst>
      <p:ext uri="{BB962C8B-B14F-4D97-AF65-F5344CB8AC3E}">
        <p14:creationId xmlns:p14="http://schemas.microsoft.com/office/powerpoint/2010/main" val="2159503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Ansvarsområden</a:t>
            </a:r>
          </a:p>
        </p:txBody>
      </p:sp>
      <p:pic>
        <p:nvPicPr>
          <p:cNvPr id="7" name="Bildobjekt 6">
            <a:extLst>
              <a:ext uri="{FF2B5EF4-FFF2-40B4-BE49-F238E27FC236}">
                <a16:creationId xmlns:a16="http://schemas.microsoft.com/office/drawing/2014/main" id="{7CB0EA1E-AE02-D174-59AE-799342541528}"/>
              </a:ext>
            </a:extLst>
          </p:cNvPr>
          <p:cNvPicPr>
            <a:picLocks noChangeAspect="1"/>
          </p:cNvPicPr>
          <p:nvPr/>
        </p:nvPicPr>
        <p:blipFill>
          <a:blip r:embed="rId2"/>
          <a:stretch>
            <a:fillRect/>
          </a:stretch>
        </p:blipFill>
        <p:spPr>
          <a:xfrm>
            <a:off x="838199" y="1795156"/>
            <a:ext cx="10530947" cy="4706232"/>
          </a:xfrm>
          <a:prstGeom prst="rect">
            <a:avLst/>
          </a:prstGeom>
        </p:spPr>
      </p:pic>
    </p:spTree>
    <p:extLst>
      <p:ext uri="{BB962C8B-B14F-4D97-AF65-F5344CB8AC3E}">
        <p14:creationId xmlns:p14="http://schemas.microsoft.com/office/powerpoint/2010/main" val="2291422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Städning Klubbstuga - Schema</a:t>
            </a:r>
          </a:p>
        </p:txBody>
      </p:sp>
      <p:graphicFrame>
        <p:nvGraphicFramePr>
          <p:cNvPr id="7" name="Platshållare för innehåll 4">
            <a:extLst>
              <a:ext uri="{FF2B5EF4-FFF2-40B4-BE49-F238E27FC236}">
                <a16:creationId xmlns:a16="http://schemas.microsoft.com/office/drawing/2014/main" id="{69651EDF-C277-23AC-E5A8-AAB44654B1DA}"/>
              </a:ext>
            </a:extLst>
          </p:cNvPr>
          <p:cNvGraphicFramePr>
            <a:graphicFrameLocks noGrp="1"/>
          </p:cNvGraphicFramePr>
          <p:nvPr>
            <p:ph idx="1"/>
            <p:extLst>
              <p:ext uri="{D42A27DB-BD31-4B8C-83A1-F6EECF244321}">
                <p14:modId xmlns:p14="http://schemas.microsoft.com/office/powerpoint/2010/main" val="3251001963"/>
              </p:ext>
            </p:extLst>
          </p:nvPr>
        </p:nvGraphicFramePr>
        <p:xfrm>
          <a:off x="370490" y="1825625"/>
          <a:ext cx="11414234" cy="1112520"/>
        </p:xfrm>
        <a:graphic>
          <a:graphicData uri="http://schemas.openxmlformats.org/drawingml/2006/table">
            <a:tbl>
              <a:tblPr firstRow="1" bandRow="1">
                <a:tableStyleId>{5C22544A-7EE6-4342-B048-85BDC9FD1C3A}</a:tableStyleId>
              </a:tblPr>
              <a:tblGrid>
                <a:gridCol w="878018">
                  <a:extLst>
                    <a:ext uri="{9D8B030D-6E8A-4147-A177-3AD203B41FA5}">
                      <a16:colId xmlns:a16="http://schemas.microsoft.com/office/drawing/2014/main" val="3338551767"/>
                    </a:ext>
                  </a:extLst>
                </a:gridCol>
                <a:gridCol w="878018">
                  <a:extLst>
                    <a:ext uri="{9D8B030D-6E8A-4147-A177-3AD203B41FA5}">
                      <a16:colId xmlns:a16="http://schemas.microsoft.com/office/drawing/2014/main" val="2708885733"/>
                    </a:ext>
                  </a:extLst>
                </a:gridCol>
                <a:gridCol w="878018">
                  <a:extLst>
                    <a:ext uri="{9D8B030D-6E8A-4147-A177-3AD203B41FA5}">
                      <a16:colId xmlns:a16="http://schemas.microsoft.com/office/drawing/2014/main" val="1390562579"/>
                    </a:ext>
                  </a:extLst>
                </a:gridCol>
                <a:gridCol w="878018">
                  <a:extLst>
                    <a:ext uri="{9D8B030D-6E8A-4147-A177-3AD203B41FA5}">
                      <a16:colId xmlns:a16="http://schemas.microsoft.com/office/drawing/2014/main" val="4271127651"/>
                    </a:ext>
                  </a:extLst>
                </a:gridCol>
                <a:gridCol w="878018">
                  <a:extLst>
                    <a:ext uri="{9D8B030D-6E8A-4147-A177-3AD203B41FA5}">
                      <a16:colId xmlns:a16="http://schemas.microsoft.com/office/drawing/2014/main" val="2275555004"/>
                    </a:ext>
                  </a:extLst>
                </a:gridCol>
                <a:gridCol w="878018">
                  <a:extLst>
                    <a:ext uri="{9D8B030D-6E8A-4147-A177-3AD203B41FA5}">
                      <a16:colId xmlns:a16="http://schemas.microsoft.com/office/drawing/2014/main" val="3408854200"/>
                    </a:ext>
                  </a:extLst>
                </a:gridCol>
                <a:gridCol w="878018">
                  <a:extLst>
                    <a:ext uri="{9D8B030D-6E8A-4147-A177-3AD203B41FA5}">
                      <a16:colId xmlns:a16="http://schemas.microsoft.com/office/drawing/2014/main" val="966737592"/>
                    </a:ext>
                  </a:extLst>
                </a:gridCol>
                <a:gridCol w="878018">
                  <a:extLst>
                    <a:ext uri="{9D8B030D-6E8A-4147-A177-3AD203B41FA5}">
                      <a16:colId xmlns:a16="http://schemas.microsoft.com/office/drawing/2014/main" val="2445931751"/>
                    </a:ext>
                  </a:extLst>
                </a:gridCol>
                <a:gridCol w="878018">
                  <a:extLst>
                    <a:ext uri="{9D8B030D-6E8A-4147-A177-3AD203B41FA5}">
                      <a16:colId xmlns:a16="http://schemas.microsoft.com/office/drawing/2014/main" val="3026638476"/>
                    </a:ext>
                  </a:extLst>
                </a:gridCol>
                <a:gridCol w="878018">
                  <a:extLst>
                    <a:ext uri="{9D8B030D-6E8A-4147-A177-3AD203B41FA5}">
                      <a16:colId xmlns:a16="http://schemas.microsoft.com/office/drawing/2014/main" val="98542059"/>
                    </a:ext>
                  </a:extLst>
                </a:gridCol>
                <a:gridCol w="878018">
                  <a:extLst>
                    <a:ext uri="{9D8B030D-6E8A-4147-A177-3AD203B41FA5}">
                      <a16:colId xmlns:a16="http://schemas.microsoft.com/office/drawing/2014/main" val="1997062624"/>
                    </a:ext>
                  </a:extLst>
                </a:gridCol>
                <a:gridCol w="878018">
                  <a:extLst>
                    <a:ext uri="{9D8B030D-6E8A-4147-A177-3AD203B41FA5}">
                      <a16:colId xmlns:a16="http://schemas.microsoft.com/office/drawing/2014/main" val="3773001974"/>
                    </a:ext>
                  </a:extLst>
                </a:gridCol>
                <a:gridCol w="878018">
                  <a:extLst>
                    <a:ext uri="{9D8B030D-6E8A-4147-A177-3AD203B41FA5}">
                      <a16:colId xmlns:a16="http://schemas.microsoft.com/office/drawing/2014/main" val="551405683"/>
                    </a:ext>
                  </a:extLst>
                </a:gridCol>
              </a:tblGrid>
              <a:tr h="370840">
                <a:tc>
                  <a:txBody>
                    <a:bodyPr/>
                    <a:lstStyle/>
                    <a:p>
                      <a:endParaRPr lang="sv-SE" dirty="0"/>
                    </a:p>
                  </a:txBody>
                  <a:tcPr/>
                </a:tc>
                <a:tc>
                  <a:txBody>
                    <a:bodyPr/>
                    <a:lstStyle/>
                    <a:p>
                      <a:r>
                        <a:rPr lang="sv-SE" dirty="0"/>
                        <a:t>Jan</a:t>
                      </a:r>
                    </a:p>
                  </a:txBody>
                  <a:tcPr/>
                </a:tc>
                <a:tc>
                  <a:txBody>
                    <a:bodyPr/>
                    <a:lstStyle/>
                    <a:p>
                      <a:r>
                        <a:rPr lang="sv-SE" dirty="0"/>
                        <a:t>Feb</a:t>
                      </a:r>
                    </a:p>
                  </a:txBody>
                  <a:tcPr/>
                </a:tc>
                <a:tc>
                  <a:txBody>
                    <a:bodyPr/>
                    <a:lstStyle/>
                    <a:p>
                      <a:r>
                        <a:rPr lang="sv-SE" dirty="0"/>
                        <a:t>Mar</a:t>
                      </a:r>
                    </a:p>
                  </a:txBody>
                  <a:tcPr/>
                </a:tc>
                <a:tc>
                  <a:txBody>
                    <a:bodyPr/>
                    <a:lstStyle/>
                    <a:p>
                      <a:r>
                        <a:rPr lang="sv-SE" dirty="0"/>
                        <a:t>Apr</a:t>
                      </a:r>
                    </a:p>
                  </a:txBody>
                  <a:tcPr/>
                </a:tc>
                <a:tc>
                  <a:txBody>
                    <a:bodyPr/>
                    <a:lstStyle/>
                    <a:p>
                      <a:r>
                        <a:rPr lang="sv-SE" dirty="0"/>
                        <a:t>Maj</a:t>
                      </a:r>
                    </a:p>
                  </a:txBody>
                  <a:tcPr/>
                </a:tc>
                <a:tc>
                  <a:txBody>
                    <a:bodyPr/>
                    <a:lstStyle/>
                    <a:p>
                      <a:r>
                        <a:rPr lang="sv-SE" dirty="0"/>
                        <a:t>Jun</a:t>
                      </a:r>
                    </a:p>
                  </a:txBody>
                  <a:tcPr/>
                </a:tc>
                <a:tc>
                  <a:txBody>
                    <a:bodyPr/>
                    <a:lstStyle/>
                    <a:p>
                      <a:r>
                        <a:rPr lang="sv-SE" dirty="0"/>
                        <a:t>Jul</a:t>
                      </a:r>
                    </a:p>
                  </a:txBody>
                  <a:tcPr/>
                </a:tc>
                <a:tc>
                  <a:txBody>
                    <a:bodyPr/>
                    <a:lstStyle/>
                    <a:p>
                      <a:r>
                        <a:rPr lang="sv-SE" dirty="0"/>
                        <a:t>Aug</a:t>
                      </a:r>
                    </a:p>
                  </a:txBody>
                  <a:tcPr/>
                </a:tc>
                <a:tc>
                  <a:txBody>
                    <a:bodyPr/>
                    <a:lstStyle/>
                    <a:p>
                      <a:r>
                        <a:rPr lang="sv-SE" dirty="0"/>
                        <a:t>Sep</a:t>
                      </a:r>
                    </a:p>
                  </a:txBody>
                  <a:tcPr/>
                </a:tc>
                <a:tc>
                  <a:txBody>
                    <a:bodyPr/>
                    <a:lstStyle/>
                    <a:p>
                      <a:r>
                        <a:rPr lang="sv-SE" dirty="0"/>
                        <a:t>Okt</a:t>
                      </a:r>
                    </a:p>
                  </a:txBody>
                  <a:tcPr/>
                </a:tc>
                <a:tc>
                  <a:txBody>
                    <a:bodyPr/>
                    <a:lstStyle/>
                    <a:p>
                      <a:r>
                        <a:rPr lang="sv-SE" dirty="0"/>
                        <a:t>Nov</a:t>
                      </a:r>
                    </a:p>
                  </a:txBody>
                  <a:tcPr/>
                </a:tc>
                <a:tc>
                  <a:txBody>
                    <a:bodyPr/>
                    <a:lstStyle/>
                    <a:p>
                      <a:r>
                        <a:rPr lang="sv-SE" dirty="0"/>
                        <a:t>Dec</a:t>
                      </a:r>
                    </a:p>
                  </a:txBody>
                  <a:tcPr/>
                </a:tc>
                <a:extLst>
                  <a:ext uri="{0D108BD9-81ED-4DB2-BD59-A6C34878D82A}">
                    <a16:rowId xmlns:a16="http://schemas.microsoft.com/office/drawing/2014/main" val="2099619038"/>
                  </a:ext>
                </a:extLst>
              </a:tr>
              <a:tr h="370840">
                <a:tc>
                  <a:txBody>
                    <a:bodyPr/>
                    <a:lstStyle/>
                    <a:p>
                      <a:r>
                        <a:rPr lang="sv-SE" sz="1400" dirty="0"/>
                        <a:t>2024</a:t>
                      </a:r>
                    </a:p>
                  </a:txBody>
                  <a:tcPr/>
                </a:tc>
                <a:tc>
                  <a:txBody>
                    <a:bodyPr/>
                    <a:lstStyle/>
                    <a:p>
                      <a:endParaRPr lang="sv-SE" sz="1400" dirty="0"/>
                    </a:p>
                  </a:txBody>
                  <a:tcPr/>
                </a:tc>
                <a:tc>
                  <a:txBody>
                    <a:bodyPr/>
                    <a:lstStyle/>
                    <a:p>
                      <a:endParaRPr lang="sv-SE" sz="1400" dirty="0"/>
                    </a:p>
                  </a:txBody>
                  <a:tcPr/>
                </a:tc>
                <a:tc>
                  <a:txBody>
                    <a:bodyPr/>
                    <a:lstStyle/>
                    <a:p>
                      <a:endParaRPr lang="sv-SE" sz="1400" dirty="0"/>
                    </a:p>
                  </a:txBody>
                  <a:tcPr/>
                </a:tc>
                <a:tc>
                  <a:txBody>
                    <a:bodyPr/>
                    <a:lstStyle/>
                    <a:p>
                      <a:endParaRPr lang="sv-SE" sz="1400" dirty="0"/>
                    </a:p>
                  </a:txBody>
                  <a:tcPr/>
                </a:tc>
                <a:tc>
                  <a:txBody>
                    <a:bodyPr/>
                    <a:lstStyle/>
                    <a:p>
                      <a:endParaRPr lang="sv-SE" sz="1400" dirty="0"/>
                    </a:p>
                  </a:txBody>
                  <a:tcPr/>
                </a:tc>
                <a:tc>
                  <a:txBody>
                    <a:bodyPr/>
                    <a:lstStyle/>
                    <a:p>
                      <a:endParaRPr lang="sv-SE" sz="1400" dirty="0"/>
                    </a:p>
                  </a:txBody>
                  <a:tcPr/>
                </a:tc>
                <a:tc>
                  <a:txBody>
                    <a:bodyPr/>
                    <a:lstStyle/>
                    <a:p>
                      <a:endParaRPr lang="sv-SE" sz="1400"/>
                    </a:p>
                  </a:txBody>
                  <a:tcPr/>
                </a:tc>
                <a:tc>
                  <a:txBody>
                    <a:bodyPr/>
                    <a:lstStyle/>
                    <a:p>
                      <a:endParaRPr lang="sv-SE" sz="1400" dirty="0"/>
                    </a:p>
                  </a:txBody>
                  <a:tcPr/>
                </a:tc>
                <a:tc>
                  <a:txBody>
                    <a:bodyPr/>
                    <a:lstStyle/>
                    <a:p>
                      <a:r>
                        <a:rPr lang="sv-SE" sz="1400" dirty="0"/>
                        <a:t>P11f</a:t>
                      </a:r>
                    </a:p>
                  </a:txBody>
                  <a:tcPr/>
                </a:tc>
                <a:tc>
                  <a:txBody>
                    <a:bodyPr/>
                    <a:lstStyle/>
                    <a:p>
                      <a:r>
                        <a:rPr lang="sv-SE" sz="1400" dirty="0"/>
                        <a:t>P11h</a:t>
                      </a:r>
                    </a:p>
                  </a:txBody>
                  <a:tcPr/>
                </a:tc>
                <a:tc>
                  <a:txBody>
                    <a:bodyPr/>
                    <a:lstStyle/>
                    <a:p>
                      <a:r>
                        <a:rPr lang="sv-SE" sz="1400" dirty="0"/>
                        <a:t>P12f</a:t>
                      </a:r>
                    </a:p>
                  </a:txBody>
                  <a:tcPr/>
                </a:tc>
                <a:tc>
                  <a:txBody>
                    <a:bodyPr/>
                    <a:lstStyle/>
                    <a:p>
                      <a:r>
                        <a:rPr lang="sv-SE" sz="1400" dirty="0"/>
                        <a:t>P12h</a:t>
                      </a:r>
                    </a:p>
                  </a:txBody>
                  <a:tcPr/>
                </a:tc>
                <a:extLst>
                  <a:ext uri="{0D108BD9-81ED-4DB2-BD59-A6C34878D82A}">
                    <a16:rowId xmlns:a16="http://schemas.microsoft.com/office/drawing/2014/main" val="4007277815"/>
                  </a:ext>
                </a:extLst>
              </a:tr>
              <a:tr h="370840">
                <a:tc>
                  <a:txBody>
                    <a:bodyPr/>
                    <a:lstStyle/>
                    <a:p>
                      <a:r>
                        <a:rPr lang="sv-SE" sz="1400" dirty="0"/>
                        <a:t>2025</a:t>
                      </a:r>
                    </a:p>
                  </a:txBody>
                  <a:tcPr/>
                </a:tc>
                <a:tc>
                  <a:txBody>
                    <a:bodyPr/>
                    <a:lstStyle/>
                    <a:p>
                      <a:r>
                        <a:rPr lang="sv-SE" sz="1400" dirty="0"/>
                        <a:t>A-lag</a:t>
                      </a:r>
                    </a:p>
                  </a:txBody>
                  <a:tcPr/>
                </a:tc>
                <a:tc>
                  <a:txBody>
                    <a:bodyPr/>
                    <a:lstStyle/>
                    <a:p>
                      <a:r>
                        <a:rPr lang="sv-SE" sz="1400" dirty="0"/>
                        <a:t>Junior.</a:t>
                      </a:r>
                    </a:p>
                  </a:txBody>
                  <a:tcPr/>
                </a:tc>
                <a:tc>
                  <a:txBody>
                    <a:bodyPr/>
                    <a:lstStyle/>
                    <a:p>
                      <a:r>
                        <a:rPr lang="sv-SE" sz="1400" dirty="0"/>
                        <a:t>P10f</a:t>
                      </a:r>
                    </a:p>
                  </a:txBody>
                  <a:tcPr/>
                </a:tc>
                <a:tc>
                  <a:txBody>
                    <a:bodyPr/>
                    <a:lstStyle/>
                    <a:p>
                      <a:r>
                        <a:rPr lang="sv-SE" sz="1400" dirty="0"/>
                        <a:t>F10/11f</a:t>
                      </a:r>
                    </a:p>
                  </a:txBody>
                  <a:tcPr/>
                </a:tc>
                <a:tc>
                  <a:txBody>
                    <a:bodyPr/>
                    <a:lstStyle/>
                    <a:p>
                      <a:r>
                        <a:rPr lang="sv-SE" sz="1400" dirty="0"/>
                        <a:t>F10h</a:t>
                      </a:r>
                    </a:p>
                  </a:txBody>
                  <a:tcPr/>
                </a:tc>
                <a:tc>
                  <a:txBody>
                    <a:bodyPr/>
                    <a:lstStyle/>
                    <a:p>
                      <a:r>
                        <a:rPr lang="sv-SE" sz="1400" dirty="0"/>
                        <a:t>P11f</a:t>
                      </a:r>
                    </a:p>
                  </a:txBody>
                  <a:tcPr/>
                </a:tc>
                <a:tc>
                  <a:txBody>
                    <a:bodyPr/>
                    <a:lstStyle/>
                    <a:p>
                      <a:r>
                        <a:rPr lang="sv-SE" sz="1400" dirty="0"/>
                        <a:t>P11h</a:t>
                      </a:r>
                    </a:p>
                  </a:txBody>
                  <a:tcPr/>
                </a:tc>
                <a:tc>
                  <a:txBody>
                    <a:bodyPr/>
                    <a:lstStyle/>
                    <a:p>
                      <a:r>
                        <a:rPr lang="sv-SE" sz="1400" dirty="0"/>
                        <a:t>P12f</a:t>
                      </a:r>
                    </a:p>
                  </a:txBody>
                  <a:tcPr/>
                </a:tc>
                <a:tc>
                  <a:txBody>
                    <a:bodyPr/>
                    <a:lstStyle/>
                    <a:p>
                      <a:r>
                        <a:rPr lang="sv-SE" sz="1400" dirty="0"/>
                        <a:t>P12h</a:t>
                      </a:r>
                    </a:p>
                  </a:txBody>
                  <a:tcPr/>
                </a:tc>
                <a:tc>
                  <a:txBody>
                    <a:bodyPr/>
                    <a:lstStyle/>
                    <a:p>
                      <a:r>
                        <a:rPr lang="sv-SE" sz="1400" dirty="0"/>
                        <a:t>F12f</a:t>
                      </a:r>
                    </a:p>
                  </a:txBody>
                  <a:tcPr/>
                </a:tc>
                <a:tc>
                  <a:txBody>
                    <a:bodyPr/>
                    <a:lstStyle/>
                    <a:p>
                      <a:r>
                        <a:rPr lang="sv-SE" sz="1400" dirty="0"/>
                        <a:t>F12h</a:t>
                      </a:r>
                    </a:p>
                  </a:txBody>
                  <a:tcPr/>
                </a:tc>
                <a:tc>
                  <a:txBody>
                    <a:bodyPr/>
                    <a:lstStyle/>
                    <a:p>
                      <a:r>
                        <a:rPr lang="sv-SE" sz="1400" dirty="0"/>
                        <a:t>P13f</a:t>
                      </a:r>
                    </a:p>
                  </a:txBody>
                  <a:tcPr/>
                </a:tc>
                <a:extLst>
                  <a:ext uri="{0D108BD9-81ED-4DB2-BD59-A6C34878D82A}">
                    <a16:rowId xmlns:a16="http://schemas.microsoft.com/office/drawing/2014/main" val="3795849569"/>
                  </a:ext>
                </a:extLst>
              </a:tr>
            </a:tbl>
          </a:graphicData>
        </a:graphic>
      </p:graphicFrame>
    </p:spTree>
    <p:extLst>
      <p:ext uri="{BB962C8B-B14F-4D97-AF65-F5344CB8AC3E}">
        <p14:creationId xmlns:p14="http://schemas.microsoft.com/office/powerpoint/2010/main" val="3168530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Lagintäkter</a:t>
            </a:r>
          </a:p>
        </p:txBody>
      </p:sp>
      <p:graphicFrame>
        <p:nvGraphicFramePr>
          <p:cNvPr id="5" name="Tabell 4">
            <a:extLst>
              <a:ext uri="{FF2B5EF4-FFF2-40B4-BE49-F238E27FC236}">
                <a16:creationId xmlns:a16="http://schemas.microsoft.com/office/drawing/2014/main" id="{32707CF8-8B50-1769-42BD-ED8A6621140E}"/>
              </a:ext>
            </a:extLst>
          </p:cNvPr>
          <p:cNvGraphicFramePr>
            <a:graphicFrameLocks noGrp="1"/>
          </p:cNvGraphicFramePr>
          <p:nvPr>
            <p:extLst>
              <p:ext uri="{D42A27DB-BD31-4B8C-83A1-F6EECF244321}">
                <p14:modId xmlns:p14="http://schemas.microsoft.com/office/powerpoint/2010/main" val="227032755"/>
              </p:ext>
            </p:extLst>
          </p:nvPr>
        </p:nvGraphicFramePr>
        <p:xfrm>
          <a:off x="430693" y="1891970"/>
          <a:ext cx="11330610" cy="3352800"/>
        </p:xfrm>
        <a:graphic>
          <a:graphicData uri="http://schemas.openxmlformats.org/drawingml/2006/table">
            <a:tbl>
              <a:tblPr/>
              <a:tblGrid>
                <a:gridCol w="5504906">
                  <a:extLst>
                    <a:ext uri="{9D8B030D-6E8A-4147-A177-3AD203B41FA5}">
                      <a16:colId xmlns:a16="http://schemas.microsoft.com/office/drawing/2014/main" val="2665794585"/>
                    </a:ext>
                  </a:extLst>
                </a:gridCol>
                <a:gridCol w="1710903">
                  <a:extLst>
                    <a:ext uri="{9D8B030D-6E8A-4147-A177-3AD203B41FA5}">
                      <a16:colId xmlns:a16="http://schemas.microsoft.com/office/drawing/2014/main" val="1966755723"/>
                    </a:ext>
                  </a:extLst>
                </a:gridCol>
                <a:gridCol w="1838739">
                  <a:extLst>
                    <a:ext uri="{9D8B030D-6E8A-4147-A177-3AD203B41FA5}">
                      <a16:colId xmlns:a16="http://schemas.microsoft.com/office/drawing/2014/main" val="154661820"/>
                    </a:ext>
                  </a:extLst>
                </a:gridCol>
                <a:gridCol w="2276062">
                  <a:extLst>
                    <a:ext uri="{9D8B030D-6E8A-4147-A177-3AD203B41FA5}">
                      <a16:colId xmlns:a16="http://schemas.microsoft.com/office/drawing/2014/main" val="2103993223"/>
                    </a:ext>
                  </a:extLst>
                </a:gridCol>
              </a:tblGrid>
              <a:tr h="226270">
                <a:tc>
                  <a:txBody>
                    <a:bodyPr/>
                    <a:lstStyle/>
                    <a:p>
                      <a:pPr algn="l" fontAlgn="b"/>
                      <a:r>
                        <a:rPr lang="sv-SE" sz="1400" b="1" i="0" u="none" strike="noStrike" dirty="0">
                          <a:solidFill>
                            <a:srgbClr val="FFFFFF"/>
                          </a:solidFill>
                          <a:effectLst/>
                          <a:latin typeface="Calibri" panose="020F0502020204030204" pitchFamily="34" charset="0"/>
                        </a:rPr>
                        <a:t> </a:t>
                      </a:r>
                    </a:p>
                  </a:txBody>
                  <a:tcPr marL="0" marR="0" marT="0"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1" i="0" u="none" strike="noStrike">
                          <a:solidFill>
                            <a:srgbClr val="FFFFFF"/>
                          </a:solidFill>
                          <a:effectLst/>
                          <a:latin typeface="Calibri" panose="020F0502020204030204" pitchFamily="34" charset="0"/>
                        </a:rPr>
                        <a:t>Kostnad för Klubben</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1" i="0" u="none" strike="noStrike">
                          <a:solidFill>
                            <a:srgbClr val="FFFFFF"/>
                          </a:solidFill>
                          <a:effectLst/>
                          <a:latin typeface="Calibri" panose="020F0502020204030204" pitchFamily="34" charset="0"/>
                        </a:rPr>
                        <a:t>Utökade intäkter</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1" i="0" u="none" strike="noStrike" dirty="0">
                          <a:solidFill>
                            <a:srgbClr val="FFFFFF"/>
                          </a:solidFill>
                          <a:effectLst/>
                          <a:latin typeface="Calibri" panose="020F0502020204030204" pitchFamily="34" charset="0"/>
                        </a:rPr>
                        <a:t>Lag (2024)</a:t>
                      </a:r>
                    </a:p>
                  </a:txBody>
                  <a:tcPr marL="0" marR="0" marT="0"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4125769930"/>
                  </a:ext>
                </a:extLst>
              </a:tr>
              <a:tr h="226270">
                <a:tc>
                  <a:txBody>
                    <a:bodyPr/>
                    <a:lstStyle/>
                    <a:p>
                      <a:pPr algn="l" fontAlgn="b"/>
                      <a:r>
                        <a:rPr lang="sv-SE" sz="1600" b="1" i="0" u="none" strike="noStrike" dirty="0">
                          <a:solidFill>
                            <a:srgbClr val="FFFFFF"/>
                          </a:solidFill>
                          <a:effectLst/>
                          <a:latin typeface="Arial" panose="020B0604020202020204" pitchFamily="34" charset="0"/>
                        </a:rPr>
                        <a:t>Årlig klubbstöd till varje lag (</a:t>
                      </a:r>
                      <a:r>
                        <a:rPr lang="sv-SE" sz="1600" b="1" i="0" u="none" strike="noStrike" dirty="0" err="1">
                          <a:solidFill>
                            <a:srgbClr val="FFFFFF"/>
                          </a:solidFill>
                          <a:effectLst/>
                          <a:latin typeface="Arial" panose="020B0604020202020204" pitchFamily="34" charset="0"/>
                        </a:rPr>
                        <a:t>incl</a:t>
                      </a:r>
                      <a:r>
                        <a:rPr lang="sv-SE" sz="1600" b="1" i="0" u="none" strike="noStrike" dirty="0">
                          <a:solidFill>
                            <a:srgbClr val="FFFFFF"/>
                          </a:solidFill>
                          <a:effectLst/>
                          <a:latin typeface="Arial" panose="020B0604020202020204" pitchFamily="34" charset="0"/>
                        </a:rPr>
                        <a:t> Cup)</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110 000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a:solidFill>
                            <a:srgbClr val="000000"/>
                          </a:solidFill>
                          <a:effectLst/>
                          <a:latin typeface="Calibri" panose="020F0502020204030204" pitchFamily="34" charset="0"/>
                        </a:rPr>
                        <a:t>Alla</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758392875"/>
                  </a:ext>
                </a:extLst>
              </a:tr>
              <a:tr h="226270">
                <a:tc>
                  <a:txBody>
                    <a:bodyPr/>
                    <a:lstStyle/>
                    <a:p>
                      <a:pPr algn="l" fontAlgn="b"/>
                      <a:r>
                        <a:rPr lang="sv-SE" sz="1600" b="1" i="0" u="none" strike="noStrike" dirty="0">
                          <a:solidFill>
                            <a:srgbClr val="FFFFFF"/>
                          </a:solidFill>
                          <a:effectLst/>
                          <a:latin typeface="Arial" panose="020B0604020202020204" pitchFamily="34" charset="0"/>
                        </a:rPr>
                        <a:t>Utdelning lagpresentationer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8 000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dirty="0">
                          <a:solidFill>
                            <a:srgbClr val="000000"/>
                          </a:solidFill>
                          <a:effectLst/>
                          <a:latin typeface="Calibri" panose="020F0502020204030204" pitchFamily="34" charset="0"/>
                        </a:rPr>
                        <a:t>F12/13f, F14/15h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060615536"/>
                  </a:ext>
                </a:extLst>
              </a:tr>
              <a:tr h="226270">
                <a:tc>
                  <a:txBody>
                    <a:bodyPr/>
                    <a:lstStyle/>
                    <a:p>
                      <a:pPr algn="l" fontAlgn="b"/>
                      <a:r>
                        <a:rPr lang="sv-SE" sz="1600" b="1" i="0" u="none" strike="noStrike" dirty="0">
                          <a:solidFill>
                            <a:srgbClr val="FFFFFF"/>
                          </a:solidFill>
                          <a:effectLst/>
                          <a:latin typeface="Arial" panose="020B0604020202020204" pitchFamily="34" charset="0"/>
                        </a:rPr>
                        <a:t>A-lag Kiosk, Bollkalle ansvar &amp; biljettförsäljning*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dirty="0">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859519659"/>
                  </a:ext>
                </a:extLst>
              </a:tr>
              <a:tr h="226270">
                <a:tc>
                  <a:txBody>
                    <a:bodyPr/>
                    <a:lstStyle/>
                    <a:p>
                      <a:pPr algn="l" fontAlgn="b"/>
                      <a:r>
                        <a:rPr lang="sv-SE" sz="1600" b="1" i="0" u="none" strike="noStrike" dirty="0">
                          <a:solidFill>
                            <a:srgbClr val="FFFFFF"/>
                          </a:solidFill>
                          <a:effectLst/>
                          <a:latin typeface="Arial" panose="020B0604020202020204" pitchFamily="34" charset="0"/>
                        </a:rPr>
                        <a:t>Junior Kiosk*</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2000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dirty="0">
                          <a:solidFill>
                            <a:srgbClr val="000000"/>
                          </a:solidFill>
                          <a:effectLst/>
                          <a:latin typeface="Calibri" panose="020F0502020204030204" pitchFamily="34" charset="0"/>
                        </a:rPr>
                        <a:t>P16f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792197142"/>
                  </a:ext>
                </a:extLst>
              </a:tr>
              <a:tr h="226270">
                <a:tc>
                  <a:txBody>
                    <a:bodyPr/>
                    <a:lstStyle/>
                    <a:p>
                      <a:pPr algn="l" fontAlgn="b"/>
                      <a:r>
                        <a:rPr lang="sv-SE" sz="1600" b="1" i="0" u="none" strike="noStrike" dirty="0">
                          <a:solidFill>
                            <a:srgbClr val="FFFFFF"/>
                          </a:solidFill>
                          <a:effectLst/>
                          <a:latin typeface="Arial" panose="020B0604020202020204" pitchFamily="34" charset="0"/>
                        </a:rPr>
                        <a:t>Fotbollensdag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a:solidFill>
                            <a:srgbClr val="000000"/>
                          </a:solidFill>
                          <a:effectLst/>
                          <a:latin typeface="Calibri" panose="020F0502020204030204" pitchFamily="34" charset="0"/>
                        </a:rPr>
                        <a:t>30 000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dirty="0">
                          <a:solidFill>
                            <a:srgbClr val="000000"/>
                          </a:solidFill>
                          <a:effectLst/>
                          <a:latin typeface="Calibri" panose="020F0502020204030204" pitchFamily="34" charset="0"/>
                        </a:rPr>
                        <a:t>P14f, F14/15f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642044823"/>
                  </a:ext>
                </a:extLst>
              </a:tr>
              <a:tr h="226270">
                <a:tc>
                  <a:txBody>
                    <a:bodyPr/>
                    <a:lstStyle/>
                    <a:p>
                      <a:pPr algn="l" fontAlgn="b"/>
                      <a:r>
                        <a:rPr lang="sv-SE" sz="1600" b="1" i="0" u="none" strike="noStrike" dirty="0">
                          <a:solidFill>
                            <a:srgbClr val="FFFFFF"/>
                          </a:solidFill>
                          <a:effectLst/>
                          <a:latin typeface="Arial" panose="020B0604020202020204" pitchFamily="34" charset="0"/>
                        </a:rPr>
                        <a:t>Handbollensdag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dirty="0">
                          <a:solidFill>
                            <a:srgbClr val="000000"/>
                          </a:solidFill>
                          <a:effectLst/>
                          <a:latin typeface="Calibri" panose="020F0502020204030204" pitchFamily="34" charset="0"/>
                        </a:rPr>
                        <a:t>30 000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dirty="0">
                          <a:solidFill>
                            <a:srgbClr val="000000"/>
                          </a:solidFill>
                          <a:effectLst/>
                          <a:latin typeface="Calibri" panose="020F0502020204030204" pitchFamily="34" charset="0"/>
                        </a:rPr>
                        <a:t>F12/13h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2372625587"/>
                  </a:ext>
                </a:extLst>
              </a:tr>
              <a:tr h="226270">
                <a:tc>
                  <a:txBody>
                    <a:bodyPr/>
                    <a:lstStyle/>
                    <a:p>
                      <a:pPr algn="l" fontAlgn="b"/>
                      <a:r>
                        <a:rPr lang="sv-SE" sz="1600" b="1" i="0" u="none" strike="noStrike" dirty="0">
                          <a:solidFill>
                            <a:srgbClr val="FFFFFF"/>
                          </a:solidFill>
                          <a:effectLst/>
                          <a:latin typeface="Arial" panose="020B0604020202020204" pitchFamily="34" charset="0"/>
                        </a:rPr>
                        <a:t>Fotbollsavslutning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dirty="0">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dirty="0">
                          <a:solidFill>
                            <a:srgbClr val="000000"/>
                          </a:solidFill>
                          <a:effectLst/>
                          <a:latin typeface="Calibri" panose="020F0502020204030204" pitchFamily="34" charset="0"/>
                        </a:rPr>
                        <a:t>P10f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942397676"/>
                  </a:ext>
                </a:extLst>
              </a:tr>
              <a:tr h="226270">
                <a:tc>
                  <a:txBody>
                    <a:bodyPr/>
                    <a:lstStyle/>
                    <a:p>
                      <a:pPr algn="l" fontAlgn="b"/>
                      <a:r>
                        <a:rPr lang="sv-SE" sz="1600" b="1" i="0" u="none" strike="noStrike" dirty="0">
                          <a:solidFill>
                            <a:srgbClr val="FFFFFF"/>
                          </a:solidFill>
                          <a:effectLst/>
                          <a:latin typeface="Arial" panose="020B0604020202020204" pitchFamily="34" charset="0"/>
                        </a:rPr>
                        <a:t>Handbollsavslutning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dirty="0">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dirty="0">
                          <a:solidFill>
                            <a:srgbClr val="000000"/>
                          </a:solidFill>
                          <a:effectLst/>
                          <a:latin typeface="Calibri" panose="020F0502020204030204" pitchFamily="34" charset="0"/>
                        </a:rPr>
                        <a:t>P12h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178021828"/>
                  </a:ext>
                </a:extLst>
              </a:tr>
              <a:tr h="226270">
                <a:tc>
                  <a:txBody>
                    <a:bodyPr/>
                    <a:lstStyle/>
                    <a:p>
                      <a:pPr algn="l" fontAlgn="b"/>
                      <a:r>
                        <a:rPr lang="sv-SE" sz="2000" b="1" i="0" u="none" strike="noStrike">
                          <a:solidFill>
                            <a:srgbClr val="FFFFFF"/>
                          </a:solidFill>
                          <a:effectLst/>
                          <a:latin typeface="Arial" panose="020B0604020202020204" pitchFamily="34" charset="0"/>
                        </a:rPr>
                        <a:t>Summa</a:t>
                      </a:r>
                    </a:p>
                  </a:txBody>
                  <a:tcPr marL="0" marR="0" marT="0" marB="0" anchor="b">
                    <a:lnL>
                      <a:noFill/>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ctr" fontAlgn="b"/>
                      <a:r>
                        <a:rPr lang="sv-SE" sz="2000" b="1" i="0" u="none" strike="noStrike" dirty="0">
                          <a:solidFill>
                            <a:srgbClr val="FFFFFF"/>
                          </a:solidFill>
                          <a:effectLst/>
                          <a:latin typeface="Calibri" panose="020F0502020204030204" pitchFamily="34" charset="0"/>
                        </a:rPr>
                        <a:t>122 000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ctr" fontAlgn="b"/>
                      <a:r>
                        <a:rPr lang="sv-SE" sz="2000" b="1" i="0" u="none" strike="noStrike" dirty="0">
                          <a:solidFill>
                            <a:srgbClr val="FFFFFF"/>
                          </a:solidFill>
                          <a:effectLst/>
                          <a:latin typeface="Calibri" panose="020F0502020204030204" pitchFamily="34" charset="0"/>
                        </a:rPr>
                        <a:t>68 000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l" fontAlgn="b"/>
                      <a:endParaRPr lang="sv-SE" sz="2000" b="1" i="0" u="none" strike="noStrike" dirty="0">
                        <a:solidFill>
                          <a:srgbClr val="FFFFFF"/>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1032558499"/>
                  </a:ext>
                </a:extLst>
              </a:tr>
            </a:tbl>
          </a:graphicData>
        </a:graphic>
      </p:graphicFrame>
    </p:spTree>
    <p:extLst>
      <p:ext uri="{BB962C8B-B14F-4D97-AF65-F5344CB8AC3E}">
        <p14:creationId xmlns:p14="http://schemas.microsoft.com/office/powerpoint/2010/main" val="2516234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6A97EC15-B8E4-BD8E-E9CC-05884D5C4A7E}"/>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algn="r"/>
            <a:r>
              <a:rPr lang="en-US" sz="4800" kern="1200" dirty="0" err="1">
                <a:solidFill>
                  <a:srgbClr val="FFFFFF"/>
                </a:solidFill>
                <a:latin typeface="+mj-lt"/>
                <a:ea typeface="+mj-ea"/>
                <a:cs typeface="+mj-cs"/>
              </a:rPr>
              <a:t>Mötestider</a:t>
            </a:r>
            <a:r>
              <a:rPr lang="en-US" sz="4800" kern="1200" dirty="0">
                <a:solidFill>
                  <a:srgbClr val="FFFFFF"/>
                </a:solidFill>
                <a:latin typeface="+mj-lt"/>
                <a:ea typeface="+mj-ea"/>
                <a:cs typeface="+mj-cs"/>
              </a:rPr>
              <a:t> under </a:t>
            </a:r>
            <a:r>
              <a:rPr lang="en-US" sz="4800" kern="1200" dirty="0" err="1">
                <a:solidFill>
                  <a:srgbClr val="FFFFFF"/>
                </a:solidFill>
                <a:latin typeface="+mj-lt"/>
                <a:ea typeface="+mj-ea"/>
                <a:cs typeface="+mj-cs"/>
              </a:rPr>
              <a:t>året</a:t>
            </a:r>
            <a:endParaRPr lang="en-US" sz="4800" kern="1200" dirty="0">
              <a:solidFill>
                <a:srgbClr val="FFFFFF"/>
              </a:solidFill>
              <a:latin typeface="+mj-lt"/>
              <a:ea typeface="+mj-ea"/>
              <a:cs typeface="+mj-cs"/>
            </a:endParaRPr>
          </a:p>
        </p:txBody>
      </p:sp>
      <p:sp>
        <p:nvSpPr>
          <p:cNvPr id="54" name="Rectangle 53">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4540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Mötestider under året, Söndagar KL 19 (Teams)</a:t>
            </a:r>
          </a:p>
        </p:txBody>
      </p:sp>
      <p:sp>
        <p:nvSpPr>
          <p:cNvPr id="4" name="Platshållare för innehåll 3">
            <a:extLst>
              <a:ext uri="{FF2B5EF4-FFF2-40B4-BE49-F238E27FC236}">
                <a16:creationId xmlns:a16="http://schemas.microsoft.com/office/drawing/2014/main" id="{D0399098-6E5C-8750-8ECB-8265B03B96FC}"/>
              </a:ext>
            </a:extLst>
          </p:cNvPr>
          <p:cNvSpPr>
            <a:spLocks noGrp="1"/>
          </p:cNvSpPr>
          <p:nvPr>
            <p:ph idx="1"/>
          </p:nvPr>
        </p:nvSpPr>
        <p:spPr/>
        <p:txBody>
          <a:bodyPr/>
          <a:lstStyle/>
          <a:p>
            <a:endParaRPr lang="sv-SE"/>
          </a:p>
        </p:txBody>
      </p:sp>
      <p:graphicFrame>
        <p:nvGraphicFramePr>
          <p:cNvPr id="5" name="Tabell 4">
            <a:extLst>
              <a:ext uri="{FF2B5EF4-FFF2-40B4-BE49-F238E27FC236}">
                <a16:creationId xmlns:a16="http://schemas.microsoft.com/office/drawing/2014/main" id="{0AABD6D7-C50C-2E2C-A52E-83BB4ADBEAA6}"/>
              </a:ext>
            </a:extLst>
          </p:cNvPr>
          <p:cNvGraphicFramePr>
            <a:graphicFrameLocks noGrp="1"/>
          </p:cNvGraphicFramePr>
          <p:nvPr>
            <p:extLst>
              <p:ext uri="{D42A27DB-BD31-4B8C-83A1-F6EECF244321}">
                <p14:modId xmlns:p14="http://schemas.microsoft.com/office/powerpoint/2010/main" val="2275152048"/>
              </p:ext>
            </p:extLst>
          </p:nvPr>
        </p:nvGraphicFramePr>
        <p:xfrm>
          <a:off x="655399" y="1648766"/>
          <a:ext cx="10698401" cy="5157899"/>
        </p:xfrm>
        <a:graphic>
          <a:graphicData uri="http://schemas.openxmlformats.org/drawingml/2006/table">
            <a:tbl>
              <a:tblPr firstRow="1" firstCol="1" bandRow="1">
                <a:tableStyleId>{5C22544A-7EE6-4342-B048-85BDC9FD1C3A}</a:tableStyleId>
              </a:tblPr>
              <a:tblGrid>
                <a:gridCol w="2422278">
                  <a:extLst>
                    <a:ext uri="{9D8B030D-6E8A-4147-A177-3AD203B41FA5}">
                      <a16:colId xmlns:a16="http://schemas.microsoft.com/office/drawing/2014/main" val="1608995211"/>
                    </a:ext>
                  </a:extLst>
                </a:gridCol>
                <a:gridCol w="8276123">
                  <a:extLst>
                    <a:ext uri="{9D8B030D-6E8A-4147-A177-3AD203B41FA5}">
                      <a16:colId xmlns:a16="http://schemas.microsoft.com/office/drawing/2014/main" val="142121088"/>
                    </a:ext>
                  </a:extLst>
                </a:gridCol>
              </a:tblGrid>
              <a:tr h="394572">
                <a:tc>
                  <a:txBody>
                    <a:bodyPr/>
                    <a:lstStyle/>
                    <a:p>
                      <a:pPr>
                        <a:spcAft>
                          <a:spcPts val="0"/>
                        </a:spcAft>
                      </a:pPr>
                      <a:r>
                        <a:rPr lang="sv-SE" sz="2000" dirty="0">
                          <a:effectLst/>
                          <a:latin typeface="Calibri" panose="020F0502020204030204" pitchFamily="34" charset="0"/>
                          <a:ea typeface="DengXian" panose="020B0503020204020204" pitchFamily="2" charset="-122"/>
                          <a:cs typeface="Arial" panose="020B0604020202020204" pitchFamily="34" charset="0"/>
                        </a:rPr>
                        <a:t>Datum</a:t>
                      </a:r>
                    </a:p>
                  </a:txBody>
                  <a:tcPr marL="44450" marR="44450" marT="0" marB="0" anchor="ctr"/>
                </a:tc>
                <a:tc>
                  <a:txBody>
                    <a:bodyPr/>
                    <a:lstStyle/>
                    <a:p>
                      <a:pPr>
                        <a:spcAft>
                          <a:spcPts val="0"/>
                        </a:spcAft>
                      </a:pPr>
                      <a:r>
                        <a:rPr lang="sv-SE" sz="2000" dirty="0">
                          <a:effectLst/>
                          <a:latin typeface="Calibri" panose="020F0502020204030204" pitchFamily="34" charset="0"/>
                          <a:ea typeface="DengXian" panose="020B0503020204020204" pitchFamily="2" charset="-122"/>
                          <a:cs typeface="Arial" panose="020B0604020202020204" pitchFamily="34" charset="0"/>
                        </a:rPr>
                        <a:t>Agendafokus</a:t>
                      </a:r>
                    </a:p>
                  </a:txBody>
                  <a:tcPr marL="44450" marR="44450" marT="0" marB="0" anchor="ctr"/>
                </a:tc>
                <a:extLst>
                  <a:ext uri="{0D108BD9-81ED-4DB2-BD59-A6C34878D82A}">
                    <a16:rowId xmlns:a16="http://schemas.microsoft.com/office/drawing/2014/main" val="4223777931"/>
                  </a:ext>
                </a:extLst>
              </a:tr>
              <a:tr h="394237">
                <a:tc>
                  <a:txBody>
                    <a:bodyPr/>
                    <a:lstStyle/>
                    <a:p>
                      <a:pPr>
                        <a:spcAft>
                          <a:spcPts val="0"/>
                        </a:spcAft>
                      </a:pPr>
                      <a:r>
                        <a:rPr lang="sv-SE" sz="1400" b="1" kern="1200" dirty="0">
                          <a:solidFill>
                            <a:schemeClr val="lt1"/>
                          </a:solidFill>
                          <a:effectLst/>
                          <a:latin typeface="+mn-lt"/>
                          <a:ea typeface="+mn-ea"/>
                          <a:cs typeface="+mn-cs"/>
                        </a:rPr>
                        <a:t>jan</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dk1"/>
                          </a:solidFill>
                          <a:effectLst/>
                          <a:latin typeface="+mn-lt"/>
                          <a:ea typeface="+mn-ea"/>
                          <a:cs typeface="+mn-cs"/>
                        </a:rPr>
                        <a:t>Möten under året &amp; Ansvarsområden, vad gör en föräldrarepresentant?</a:t>
                      </a:r>
                    </a:p>
                  </a:txBody>
                  <a:tcPr marL="44450" marR="44450" marT="0" marB="0" anchor="ctr"/>
                </a:tc>
                <a:extLst>
                  <a:ext uri="{0D108BD9-81ED-4DB2-BD59-A6C34878D82A}">
                    <a16:rowId xmlns:a16="http://schemas.microsoft.com/office/drawing/2014/main" val="3913851136"/>
                  </a:ext>
                </a:extLst>
              </a:tr>
              <a:tr h="394237">
                <a:tc>
                  <a:txBody>
                    <a:bodyPr/>
                    <a:lstStyle/>
                    <a:p>
                      <a:pPr>
                        <a:spcAft>
                          <a:spcPts val="0"/>
                        </a:spcAft>
                      </a:pPr>
                      <a:r>
                        <a:rPr lang="sv-SE" sz="1400" b="1" kern="1200" dirty="0">
                          <a:solidFill>
                            <a:schemeClr val="lt1"/>
                          </a:solidFill>
                          <a:effectLst/>
                          <a:latin typeface="+mn-lt"/>
                          <a:ea typeface="+mn-ea"/>
                          <a:cs typeface="+mn-cs"/>
                        </a:rPr>
                        <a:t>feb</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dk1"/>
                          </a:solidFill>
                          <a:effectLst/>
                          <a:latin typeface="+mn-lt"/>
                          <a:ea typeface="+mn-ea"/>
                          <a:cs typeface="+mn-cs"/>
                        </a:rPr>
                        <a:t>Uppdatera Prislista och Produkter</a:t>
                      </a:r>
                    </a:p>
                  </a:txBody>
                  <a:tcPr marL="44450" marR="44450" marT="0" marB="0" anchor="ctr"/>
                </a:tc>
                <a:extLst>
                  <a:ext uri="{0D108BD9-81ED-4DB2-BD59-A6C34878D82A}">
                    <a16:rowId xmlns:a16="http://schemas.microsoft.com/office/drawing/2014/main" val="3282665918"/>
                  </a:ext>
                </a:extLst>
              </a:tr>
              <a:tr h="394237">
                <a:tc>
                  <a:txBody>
                    <a:bodyPr/>
                    <a:lstStyle/>
                    <a:p>
                      <a:pPr>
                        <a:spcAft>
                          <a:spcPts val="0"/>
                        </a:spcAft>
                      </a:pPr>
                      <a:r>
                        <a:rPr lang="sv-SE" sz="1400" dirty="0">
                          <a:effectLst/>
                        </a:rPr>
                        <a:t>mar</a:t>
                      </a:r>
                      <a:endParaRPr lang="sv-SE" sz="20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400" kern="1200" dirty="0">
                          <a:solidFill>
                            <a:schemeClr val="dk1"/>
                          </a:solidFill>
                          <a:effectLst/>
                          <a:latin typeface="+mn-lt"/>
                          <a:ea typeface="+mn-ea"/>
                          <a:cs typeface="+mn-cs"/>
                        </a:rPr>
                        <a:t>Sammanfattning av Årsmöte, Status Lagpresentationer</a:t>
                      </a:r>
                    </a:p>
                  </a:txBody>
                  <a:tcPr marL="44450" marR="44450" marT="0" marB="0" anchor="ctr"/>
                </a:tc>
                <a:extLst>
                  <a:ext uri="{0D108BD9-81ED-4DB2-BD59-A6C34878D82A}">
                    <a16:rowId xmlns:a16="http://schemas.microsoft.com/office/drawing/2014/main" val="70739121"/>
                  </a:ext>
                </a:extLst>
              </a:tr>
              <a:tr h="394237">
                <a:tc>
                  <a:txBody>
                    <a:bodyPr/>
                    <a:lstStyle/>
                    <a:p>
                      <a:pPr>
                        <a:spcAft>
                          <a:spcPts val="0"/>
                        </a:spcAft>
                      </a:pPr>
                      <a:r>
                        <a:rPr lang="sv-SE" sz="1400" dirty="0">
                          <a:effectLst/>
                        </a:rPr>
                        <a:t>apr</a:t>
                      </a:r>
                      <a:endParaRPr lang="sv-SE" sz="20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400" kern="1200" dirty="0">
                          <a:solidFill>
                            <a:schemeClr val="dk1"/>
                          </a:solidFill>
                          <a:effectLst/>
                          <a:latin typeface="+mn-lt"/>
                          <a:ea typeface="+mn-ea"/>
                          <a:cs typeface="+mn-cs"/>
                        </a:rPr>
                        <a:t>Förbättringsarbete / Renoveringsbehov, </a:t>
                      </a:r>
                      <a:r>
                        <a:rPr lang="sv-SE" sz="1400" kern="1200" dirty="0" err="1">
                          <a:solidFill>
                            <a:schemeClr val="dk1"/>
                          </a:solidFill>
                          <a:effectLst/>
                          <a:latin typeface="+mn-lt"/>
                          <a:ea typeface="+mn-ea"/>
                          <a:cs typeface="+mn-cs"/>
                        </a:rPr>
                        <a:t>etc</a:t>
                      </a:r>
                      <a:r>
                        <a:rPr lang="sv-SE" sz="1400" kern="1200" dirty="0">
                          <a:solidFill>
                            <a:schemeClr val="dk1"/>
                          </a:solidFill>
                          <a:effectLst/>
                          <a:latin typeface="+mn-lt"/>
                          <a:ea typeface="+mn-ea"/>
                          <a:cs typeface="+mn-cs"/>
                        </a:rPr>
                        <a:t>, av band annat Kiosk, Utrustning &amp; Rutiner. Status Handbollsavslutning</a:t>
                      </a:r>
                    </a:p>
                  </a:txBody>
                  <a:tcPr marL="44450" marR="44450" marT="0" marB="0" anchor="ctr"/>
                </a:tc>
                <a:extLst>
                  <a:ext uri="{0D108BD9-81ED-4DB2-BD59-A6C34878D82A}">
                    <a16:rowId xmlns:a16="http://schemas.microsoft.com/office/drawing/2014/main" val="708730709"/>
                  </a:ext>
                </a:extLst>
              </a:tr>
              <a:tr h="394237">
                <a:tc>
                  <a:txBody>
                    <a:bodyPr/>
                    <a:lstStyle/>
                    <a:p>
                      <a:pPr>
                        <a:spcAft>
                          <a:spcPts val="0"/>
                        </a:spcAft>
                      </a:pPr>
                      <a:r>
                        <a:rPr lang="sv-SE" sz="1400" dirty="0">
                          <a:effectLst/>
                        </a:rPr>
                        <a:t>maj</a:t>
                      </a:r>
                      <a:endParaRPr lang="sv-SE" sz="20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dk1"/>
                          </a:solidFill>
                          <a:effectLst/>
                          <a:latin typeface="+mn-lt"/>
                          <a:ea typeface="+mn-ea"/>
                          <a:cs typeface="+mn-cs"/>
                        </a:rPr>
                        <a:t>Fotbollens dag Status</a:t>
                      </a:r>
                    </a:p>
                  </a:txBody>
                  <a:tcPr marL="44450" marR="44450" marT="0" marB="0" anchor="ctr"/>
                </a:tc>
                <a:extLst>
                  <a:ext uri="{0D108BD9-81ED-4DB2-BD59-A6C34878D82A}">
                    <a16:rowId xmlns:a16="http://schemas.microsoft.com/office/drawing/2014/main" val="1966505401"/>
                  </a:ext>
                </a:extLst>
              </a:tr>
              <a:tr h="394237">
                <a:tc>
                  <a:txBody>
                    <a:bodyPr/>
                    <a:lstStyle/>
                    <a:p>
                      <a:pPr>
                        <a:spcAft>
                          <a:spcPts val="0"/>
                        </a:spcAft>
                      </a:pPr>
                      <a:r>
                        <a:rPr lang="sv-SE" sz="1400" b="1" kern="1200" dirty="0">
                          <a:solidFill>
                            <a:schemeClr val="lt1"/>
                          </a:solidFill>
                          <a:effectLst/>
                          <a:latin typeface="+mn-lt"/>
                          <a:ea typeface="+mn-ea"/>
                          <a:cs typeface="+mn-cs"/>
                        </a:rPr>
                        <a:t>jun</a:t>
                      </a:r>
                    </a:p>
                  </a:txBody>
                  <a:tcPr marL="44450" marR="44450" marT="0" marB="0" anchor="ctr"/>
                </a:tc>
                <a:tc>
                  <a:txBody>
                    <a:bodyPr/>
                    <a:lstStyle/>
                    <a:p>
                      <a:pPr>
                        <a:spcAft>
                          <a:spcPts val="0"/>
                        </a:spcAft>
                      </a:pPr>
                      <a:r>
                        <a:rPr lang="sv-SE" sz="1400" kern="1200">
                          <a:solidFill>
                            <a:schemeClr val="dk1"/>
                          </a:solidFill>
                          <a:effectLst/>
                          <a:latin typeface="+mn-lt"/>
                          <a:ea typeface="+mn-ea"/>
                          <a:cs typeface="+mn-cs"/>
                        </a:rPr>
                        <a:t>TBD</a:t>
                      </a:r>
                      <a:endParaRPr lang="sv-SE" sz="1400" kern="1200" dirty="0">
                        <a:solidFill>
                          <a:schemeClr val="dk1"/>
                        </a:solidFill>
                        <a:effectLst/>
                        <a:latin typeface="+mn-lt"/>
                        <a:ea typeface="+mn-ea"/>
                        <a:cs typeface="+mn-cs"/>
                      </a:endParaRPr>
                    </a:p>
                  </a:txBody>
                  <a:tcPr marL="44450" marR="44450" marT="0" marB="0" anchor="ctr"/>
                </a:tc>
                <a:extLst>
                  <a:ext uri="{0D108BD9-81ED-4DB2-BD59-A6C34878D82A}">
                    <a16:rowId xmlns:a16="http://schemas.microsoft.com/office/drawing/2014/main" val="652816118"/>
                  </a:ext>
                </a:extLst>
              </a:tr>
              <a:tr h="394237">
                <a:tc>
                  <a:txBody>
                    <a:bodyPr/>
                    <a:lstStyle/>
                    <a:p>
                      <a:pPr>
                        <a:spcAft>
                          <a:spcPts val="0"/>
                        </a:spcAft>
                      </a:pPr>
                      <a:r>
                        <a:rPr lang="sv-SE" sz="1400" b="1" kern="1200" dirty="0">
                          <a:solidFill>
                            <a:schemeClr val="lt1"/>
                          </a:solidFill>
                          <a:effectLst/>
                          <a:latin typeface="+mn-lt"/>
                          <a:ea typeface="+mn-ea"/>
                          <a:cs typeface="+mn-cs"/>
                        </a:rPr>
                        <a:t>jul</a:t>
                      </a:r>
                    </a:p>
                  </a:txBody>
                  <a:tcPr marL="44450" marR="44450" marT="0" marB="0" anchor="ctr"/>
                </a:tc>
                <a:tc>
                  <a:txBody>
                    <a:bodyPr/>
                    <a:lstStyle/>
                    <a:p>
                      <a:pPr>
                        <a:spcAft>
                          <a:spcPts val="0"/>
                        </a:spcAft>
                      </a:pPr>
                      <a:r>
                        <a:rPr lang="sv-SE" sz="1400" kern="1200" dirty="0">
                          <a:solidFill>
                            <a:schemeClr val="dk1"/>
                          </a:solidFill>
                          <a:effectLst/>
                          <a:latin typeface="+mn-lt"/>
                          <a:ea typeface="+mn-ea"/>
                          <a:cs typeface="+mn-cs"/>
                        </a:rPr>
                        <a:t>&lt;Stängt&gt;</a:t>
                      </a:r>
                    </a:p>
                  </a:txBody>
                  <a:tcPr marL="44450" marR="44450" marT="0" marB="0" anchor="ctr"/>
                </a:tc>
                <a:extLst>
                  <a:ext uri="{0D108BD9-81ED-4DB2-BD59-A6C34878D82A}">
                    <a16:rowId xmlns:a16="http://schemas.microsoft.com/office/drawing/2014/main" val="3430786562"/>
                  </a:ext>
                </a:extLst>
              </a:tr>
              <a:tr h="394237">
                <a:tc>
                  <a:txBody>
                    <a:bodyPr/>
                    <a:lstStyle/>
                    <a:p>
                      <a:pPr>
                        <a:spcAft>
                          <a:spcPts val="0"/>
                        </a:spcAft>
                      </a:pPr>
                      <a:r>
                        <a:rPr lang="sv-SE" sz="1400" b="1" kern="1200" dirty="0">
                          <a:solidFill>
                            <a:schemeClr val="lt1"/>
                          </a:solidFill>
                          <a:effectLst/>
                          <a:latin typeface="+mn-lt"/>
                          <a:ea typeface="+mn-ea"/>
                          <a:cs typeface="+mn-cs"/>
                        </a:rPr>
                        <a:t>aug</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dk1"/>
                          </a:solidFill>
                          <a:effectLst/>
                          <a:latin typeface="+mn-lt"/>
                          <a:ea typeface="+mn-ea"/>
                          <a:cs typeface="+mn-cs"/>
                        </a:rPr>
                        <a:t>Status Handbollensdag</a:t>
                      </a:r>
                    </a:p>
                  </a:txBody>
                  <a:tcPr marL="44450" marR="44450" marT="0" marB="0" anchor="ctr"/>
                </a:tc>
                <a:extLst>
                  <a:ext uri="{0D108BD9-81ED-4DB2-BD59-A6C34878D82A}">
                    <a16:rowId xmlns:a16="http://schemas.microsoft.com/office/drawing/2014/main" val="711870715"/>
                  </a:ext>
                </a:extLst>
              </a:tr>
              <a:tr h="394237">
                <a:tc>
                  <a:txBody>
                    <a:bodyPr/>
                    <a:lstStyle/>
                    <a:p>
                      <a:pPr>
                        <a:spcAft>
                          <a:spcPts val="0"/>
                        </a:spcAft>
                      </a:pPr>
                      <a:r>
                        <a:rPr lang="sv-SE" sz="1400" dirty="0">
                          <a:effectLst/>
                        </a:rPr>
                        <a:t>sep</a:t>
                      </a:r>
                      <a:endParaRPr lang="sv-SE" sz="20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dk1"/>
                          </a:solidFill>
                          <a:effectLst/>
                          <a:latin typeface="+mn-lt"/>
                          <a:ea typeface="+mn-ea"/>
                          <a:cs typeface="+mn-cs"/>
                        </a:rPr>
                        <a:t>Ansvarsområden, vad gör en föräldrarepresentant?</a:t>
                      </a:r>
                    </a:p>
                  </a:txBody>
                  <a:tcPr marL="44450" marR="44450" marT="0" marB="0" anchor="ctr"/>
                </a:tc>
                <a:extLst>
                  <a:ext uri="{0D108BD9-81ED-4DB2-BD59-A6C34878D82A}">
                    <a16:rowId xmlns:a16="http://schemas.microsoft.com/office/drawing/2014/main" val="4267931862"/>
                  </a:ext>
                </a:extLst>
              </a:tr>
              <a:tr h="394237">
                <a:tc>
                  <a:txBody>
                    <a:bodyPr/>
                    <a:lstStyle/>
                    <a:p>
                      <a:pPr>
                        <a:spcAft>
                          <a:spcPts val="0"/>
                        </a:spcAft>
                      </a:pPr>
                      <a:r>
                        <a:rPr lang="sv-SE" sz="1400" dirty="0">
                          <a:effectLst/>
                        </a:rPr>
                        <a:t>okt</a:t>
                      </a:r>
                      <a:endParaRPr lang="sv-SE" sz="20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400" kern="1200" dirty="0">
                          <a:solidFill>
                            <a:schemeClr val="dk1"/>
                          </a:solidFill>
                          <a:effectLst/>
                          <a:latin typeface="+mn-lt"/>
                          <a:ea typeface="+mn-ea"/>
                          <a:cs typeface="+mn-cs"/>
                        </a:rPr>
                        <a:t>Status Fotbollssavslutning</a:t>
                      </a:r>
                    </a:p>
                  </a:txBody>
                  <a:tcPr marL="44450" marR="44450" marT="0" marB="0" anchor="ctr"/>
                </a:tc>
                <a:extLst>
                  <a:ext uri="{0D108BD9-81ED-4DB2-BD59-A6C34878D82A}">
                    <a16:rowId xmlns:a16="http://schemas.microsoft.com/office/drawing/2014/main" val="4280575768"/>
                  </a:ext>
                </a:extLst>
              </a:tr>
              <a:tr h="394237">
                <a:tc>
                  <a:txBody>
                    <a:bodyPr/>
                    <a:lstStyle/>
                    <a:p>
                      <a:pPr>
                        <a:spcAft>
                          <a:spcPts val="0"/>
                        </a:spcAft>
                      </a:pPr>
                      <a:r>
                        <a:rPr lang="sv-SE" sz="1400" dirty="0">
                          <a:effectLst/>
                        </a:rPr>
                        <a:t>nov</a:t>
                      </a:r>
                      <a:endParaRPr lang="sv-SE" sz="20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400" kern="1200" dirty="0">
                          <a:solidFill>
                            <a:schemeClr val="dk1"/>
                          </a:solidFill>
                          <a:effectLst/>
                          <a:latin typeface="+mn-lt"/>
                          <a:ea typeface="+mn-ea"/>
                          <a:cs typeface="+mn-cs"/>
                        </a:rPr>
                        <a:t>Status Julmarknad, Lundaspelen</a:t>
                      </a:r>
                    </a:p>
                  </a:txBody>
                  <a:tcPr marL="44450" marR="44450" marT="0" marB="0" anchor="ctr"/>
                </a:tc>
                <a:extLst>
                  <a:ext uri="{0D108BD9-81ED-4DB2-BD59-A6C34878D82A}">
                    <a16:rowId xmlns:a16="http://schemas.microsoft.com/office/drawing/2014/main" val="272396562"/>
                  </a:ext>
                </a:extLst>
              </a:tr>
              <a:tr h="394237">
                <a:tc>
                  <a:txBody>
                    <a:bodyPr/>
                    <a:lstStyle/>
                    <a:p>
                      <a:pPr>
                        <a:spcAft>
                          <a:spcPts val="0"/>
                        </a:spcAft>
                      </a:pPr>
                      <a:r>
                        <a:rPr lang="sv-SE" sz="1400" b="1" kern="1200" dirty="0">
                          <a:solidFill>
                            <a:schemeClr val="bg1"/>
                          </a:solidFill>
                          <a:effectLst/>
                          <a:latin typeface="+mn-lt"/>
                          <a:ea typeface="+mn-ea"/>
                          <a:cs typeface="+mn-cs"/>
                        </a:rPr>
                        <a:t>dec</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dk1"/>
                          </a:solidFill>
                          <a:effectLst/>
                          <a:latin typeface="+mn-lt"/>
                          <a:ea typeface="+mn-ea"/>
                          <a:cs typeface="+mn-cs"/>
                        </a:rPr>
                        <a:t>&lt;Stängt&gt;</a:t>
                      </a:r>
                    </a:p>
                  </a:txBody>
                  <a:tcPr marL="44450" marR="44450" marT="0" marB="0" anchor="ctr"/>
                </a:tc>
                <a:extLst>
                  <a:ext uri="{0D108BD9-81ED-4DB2-BD59-A6C34878D82A}">
                    <a16:rowId xmlns:a16="http://schemas.microsoft.com/office/drawing/2014/main" val="3323397751"/>
                  </a:ext>
                </a:extLst>
              </a:tr>
            </a:tbl>
          </a:graphicData>
        </a:graphic>
      </p:graphicFrame>
    </p:spTree>
    <p:extLst>
      <p:ext uri="{BB962C8B-B14F-4D97-AF65-F5344CB8AC3E}">
        <p14:creationId xmlns:p14="http://schemas.microsoft.com/office/powerpoint/2010/main" val="3059711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EC60E3D-30D2-BE5C-282E-8D515C6685D0}"/>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Agenda</a:t>
            </a:r>
          </a:p>
        </p:txBody>
      </p:sp>
      <p:sp>
        <p:nvSpPr>
          <p:cNvPr id="3" name="Platshållare för innehåll 2">
            <a:extLst>
              <a:ext uri="{FF2B5EF4-FFF2-40B4-BE49-F238E27FC236}">
                <a16:creationId xmlns:a16="http://schemas.microsoft.com/office/drawing/2014/main" id="{B91FC3C1-0A66-3D61-5AB2-91A11D154D38}"/>
              </a:ext>
            </a:extLst>
          </p:cNvPr>
          <p:cNvSpPr>
            <a:spLocks noGrp="1"/>
          </p:cNvSpPr>
          <p:nvPr>
            <p:ph idx="1"/>
          </p:nvPr>
        </p:nvSpPr>
        <p:spPr>
          <a:xfrm>
            <a:off x="1371599" y="1792941"/>
            <a:ext cx="9724031" cy="4473388"/>
          </a:xfrm>
        </p:spPr>
        <p:txBody>
          <a:bodyPr anchor="t">
            <a:normAutofit/>
          </a:bodyPr>
          <a:lstStyle/>
          <a:p>
            <a:pPr lvl="0"/>
            <a:r>
              <a:rPr lang="sv-SE" dirty="0"/>
              <a:t>Actions från föregående Möte</a:t>
            </a:r>
          </a:p>
          <a:p>
            <a:r>
              <a:rPr lang="sv-SE" dirty="0">
                <a:solidFill>
                  <a:schemeClr val="bg1">
                    <a:lumMod val="75000"/>
                  </a:schemeClr>
                </a:solidFill>
              </a:rPr>
              <a:t>Information från senaste styrelsemöte</a:t>
            </a:r>
          </a:p>
          <a:p>
            <a:r>
              <a:rPr lang="sv-SE" dirty="0"/>
              <a:t>Sponsorgrupp</a:t>
            </a:r>
          </a:p>
          <a:p>
            <a:r>
              <a:rPr lang="sv-SE" dirty="0"/>
              <a:t>Vad gör en föräldrarepresentant</a:t>
            </a:r>
            <a:endParaRPr lang="sv-SE" sz="2000" dirty="0"/>
          </a:p>
          <a:p>
            <a:r>
              <a:rPr lang="sv-SE" dirty="0"/>
              <a:t>Ansvarsområden och Mötestider under året</a:t>
            </a:r>
          </a:p>
          <a:p>
            <a:pPr lvl="0"/>
            <a:r>
              <a:rPr lang="sv-SE" dirty="0"/>
              <a:t>AOB</a:t>
            </a:r>
          </a:p>
        </p:txBody>
      </p:sp>
    </p:spTree>
    <p:extLst>
      <p:ext uri="{BB962C8B-B14F-4D97-AF65-F5344CB8AC3E}">
        <p14:creationId xmlns:p14="http://schemas.microsoft.com/office/powerpoint/2010/main" val="40892179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Skriv ert namn i chatten!</a:t>
            </a:r>
          </a:p>
        </p:txBody>
      </p:sp>
      <p:sp>
        <p:nvSpPr>
          <p:cNvPr id="3" name="Platshållare för innehåll 2">
            <a:extLst>
              <a:ext uri="{FF2B5EF4-FFF2-40B4-BE49-F238E27FC236}">
                <a16:creationId xmlns:a16="http://schemas.microsoft.com/office/drawing/2014/main" id="{8ED8F69B-648B-E3CE-FE83-BEE1D9EFE46B}"/>
              </a:ext>
            </a:extLst>
          </p:cNvPr>
          <p:cNvSpPr>
            <a:spLocks noGrp="1"/>
          </p:cNvSpPr>
          <p:nvPr>
            <p:ph idx="1"/>
          </p:nvPr>
        </p:nvSpPr>
        <p:spPr>
          <a:xfrm>
            <a:off x="1371599" y="2318197"/>
            <a:ext cx="9724031" cy="3683358"/>
          </a:xfrm>
        </p:spPr>
        <p:txBody>
          <a:bodyPr anchor="t">
            <a:normAutofit/>
          </a:bodyPr>
          <a:lstStyle/>
          <a:p>
            <a:r>
              <a:rPr lang="sv-SE" dirty="0"/>
              <a:t>Ricardo Durón, F10/11f</a:t>
            </a:r>
          </a:p>
        </p:txBody>
      </p:sp>
    </p:spTree>
    <p:extLst>
      <p:ext uri="{BB962C8B-B14F-4D97-AF65-F5344CB8AC3E}">
        <p14:creationId xmlns:p14="http://schemas.microsoft.com/office/powerpoint/2010/main" val="4086356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AOB</a:t>
            </a:r>
          </a:p>
        </p:txBody>
      </p:sp>
      <p:sp>
        <p:nvSpPr>
          <p:cNvPr id="3" name="Platshållare för innehåll 2">
            <a:extLst>
              <a:ext uri="{FF2B5EF4-FFF2-40B4-BE49-F238E27FC236}">
                <a16:creationId xmlns:a16="http://schemas.microsoft.com/office/drawing/2014/main" id="{8ED8F69B-648B-E3CE-FE83-BEE1D9EFE46B}"/>
              </a:ext>
            </a:extLst>
          </p:cNvPr>
          <p:cNvSpPr>
            <a:spLocks noGrp="1"/>
          </p:cNvSpPr>
          <p:nvPr>
            <p:ph idx="1"/>
          </p:nvPr>
        </p:nvSpPr>
        <p:spPr>
          <a:xfrm>
            <a:off x="1371599" y="2318197"/>
            <a:ext cx="9724031" cy="3683358"/>
          </a:xfrm>
        </p:spPr>
        <p:txBody>
          <a:bodyPr anchor="t">
            <a:normAutofit/>
          </a:bodyPr>
          <a:lstStyle/>
          <a:p>
            <a:r>
              <a:rPr lang="sv-SE" dirty="0"/>
              <a:t>AOB?</a:t>
            </a:r>
            <a:endParaRPr lang="sv-SE" sz="2000" dirty="0"/>
          </a:p>
        </p:txBody>
      </p:sp>
    </p:spTree>
    <p:extLst>
      <p:ext uri="{BB962C8B-B14F-4D97-AF65-F5344CB8AC3E}">
        <p14:creationId xmlns:p14="http://schemas.microsoft.com/office/powerpoint/2010/main" val="1619791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EC60E3D-30D2-BE5C-282E-8D515C6685D0}"/>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Actions från föregående Möte</a:t>
            </a:r>
          </a:p>
        </p:txBody>
      </p:sp>
      <p:sp>
        <p:nvSpPr>
          <p:cNvPr id="3" name="Platshållare för innehåll 2">
            <a:extLst>
              <a:ext uri="{FF2B5EF4-FFF2-40B4-BE49-F238E27FC236}">
                <a16:creationId xmlns:a16="http://schemas.microsoft.com/office/drawing/2014/main" id="{B91FC3C1-0A66-3D61-5AB2-91A11D154D38}"/>
              </a:ext>
            </a:extLst>
          </p:cNvPr>
          <p:cNvSpPr>
            <a:spLocks noGrp="1"/>
          </p:cNvSpPr>
          <p:nvPr>
            <p:ph idx="1"/>
          </p:nvPr>
        </p:nvSpPr>
        <p:spPr>
          <a:xfrm>
            <a:off x="1371599" y="1792941"/>
            <a:ext cx="9724031" cy="4473388"/>
          </a:xfrm>
        </p:spPr>
        <p:txBody>
          <a:bodyPr anchor="t">
            <a:normAutofit/>
          </a:bodyPr>
          <a:lstStyle/>
          <a:p>
            <a:r>
              <a:rPr lang="sv-SE" sz="2000" dirty="0"/>
              <a:t>Länk till styrelseprotokoll efterfrågas av föräldrar. Ricardo pratar med styrelse – DONE</a:t>
            </a:r>
          </a:p>
          <a:p>
            <a:pPr lvl="1"/>
            <a:r>
              <a:rPr lang="sv-SE" sz="1600" dirty="0"/>
              <a:t>Länk till styrelseprotokoll finns numera på </a:t>
            </a:r>
            <a:r>
              <a:rPr lang="sv-SE" sz="1600" dirty="0" err="1"/>
              <a:t>laget.se</a:t>
            </a:r>
            <a:r>
              <a:rPr lang="sv-SE" sz="1600" dirty="0"/>
              <a:t> (under Dokument)</a:t>
            </a:r>
          </a:p>
          <a:p>
            <a:r>
              <a:rPr lang="sv-SE" sz="2000" dirty="0"/>
              <a:t>Kaffetermosar saknas i fotbollskiosken, P12f fick i uppgift att handla 2 nya termosar - DONE</a:t>
            </a:r>
          </a:p>
          <a:p>
            <a:r>
              <a:rPr lang="sv-SE" sz="2000" dirty="0" err="1"/>
              <a:t>Nyckelband</a:t>
            </a:r>
            <a:r>
              <a:rPr lang="sv-SE" sz="2000" dirty="0"/>
              <a:t> saknar pris och kan därför inte säljas. Ricardo uppdaterar </a:t>
            </a:r>
            <a:r>
              <a:rPr lang="sv-SE" sz="2000" dirty="0" err="1"/>
              <a:t>appen</a:t>
            </a:r>
            <a:r>
              <a:rPr lang="sv-SE" sz="2000" dirty="0"/>
              <a:t> - DONE</a:t>
            </a:r>
          </a:p>
          <a:p>
            <a:r>
              <a:rPr lang="sv-SE" sz="2000" dirty="0"/>
              <a:t>Bättre koordinering behövs när olika lag ska stå i kiosken, men det finns inget konkret förslag hur man kan uppnå detta än så länge</a:t>
            </a:r>
          </a:p>
          <a:p>
            <a:endParaRPr lang="sv-SE" sz="1600" dirty="0"/>
          </a:p>
        </p:txBody>
      </p:sp>
    </p:spTree>
    <p:extLst>
      <p:ext uri="{BB962C8B-B14F-4D97-AF65-F5344CB8AC3E}">
        <p14:creationId xmlns:p14="http://schemas.microsoft.com/office/powerpoint/2010/main" val="3571609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6A97EC15-B8E4-BD8E-E9CC-05884D5C4A7E}"/>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algn="r"/>
            <a:r>
              <a:rPr lang="en-US" sz="4800" kern="1200" dirty="0" err="1">
                <a:solidFill>
                  <a:srgbClr val="FFFFFF"/>
                </a:solidFill>
                <a:latin typeface="+mj-lt"/>
                <a:ea typeface="+mj-ea"/>
                <a:cs typeface="+mj-cs"/>
              </a:rPr>
              <a:t>Sponsorgrupp</a:t>
            </a:r>
            <a:endParaRPr lang="en-US" sz="4800" kern="1200" dirty="0">
              <a:solidFill>
                <a:srgbClr val="FFFFFF"/>
              </a:solidFill>
              <a:latin typeface="+mj-lt"/>
              <a:ea typeface="+mj-ea"/>
              <a:cs typeface="+mj-cs"/>
            </a:endParaRPr>
          </a:p>
        </p:txBody>
      </p:sp>
      <p:sp>
        <p:nvSpPr>
          <p:cNvPr id="54" name="Rectangle 53">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2633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Bakgrund</a:t>
            </a:r>
          </a:p>
        </p:txBody>
      </p:sp>
      <p:sp>
        <p:nvSpPr>
          <p:cNvPr id="3" name="Platshållare för innehåll 2">
            <a:extLst>
              <a:ext uri="{FF2B5EF4-FFF2-40B4-BE49-F238E27FC236}">
                <a16:creationId xmlns:a16="http://schemas.microsoft.com/office/drawing/2014/main" id="{8ED8F69B-648B-E3CE-FE83-BEE1D9EFE46B}"/>
              </a:ext>
            </a:extLst>
          </p:cNvPr>
          <p:cNvSpPr>
            <a:spLocks noGrp="1"/>
          </p:cNvSpPr>
          <p:nvPr>
            <p:ph idx="1"/>
          </p:nvPr>
        </p:nvSpPr>
        <p:spPr>
          <a:xfrm>
            <a:off x="1371599" y="2318197"/>
            <a:ext cx="9724031" cy="3683358"/>
          </a:xfrm>
        </p:spPr>
        <p:txBody>
          <a:bodyPr anchor="t">
            <a:normAutofit/>
          </a:bodyPr>
          <a:lstStyle/>
          <a:p>
            <a:r>
              <a:rPr lang="sv-SE" sz="2000" dirty="0"/>
              <a:t>Istället att jaga sponsorer till olika tillställningar, kommer jobbet att centraliseras under ledning av Rickard Klang. Föräldrarna i lagen som planerar Fotbollensdag, Handbollensdag och lagpresentationer kommer att ingå i denna grupp. Planering kommer att ske varje höst, men jakten på sponsorer kommer att ske Q1 året efter</a:t>
            </a:r>
          </a:p>
          <a:p>
            <a:pPr marL="0" indent="0">
              <a:buNone/>
            </a:pPr>
            <a:endParaRPr lang="sv-SE" sz="2000" dirty="0"/>
          </a:p>
          <a:p>
            <a:r>
              <a:rPr lang="sv-SE" sz="2000" dirty="0"/>
              <a:t>Sponsorgruppen för 2025 har nu skapats och består av:</a:t>
            </a:r>
          </a:p>
          <a:p>
            <a:pPr lvl="1"/>
            <a:r>
              <a:rPr lang="sv-SE" sz="1600" dirty="0"/>
              <a:t>Kassör (Richard Klang)</a:t>
            </a:r>
          </a:p>
          <a:p>
            <a:pPr lvl="1"/>
            <a:r>
              <a:rPr lang="sv-SE" sz="1600" dirty="0"/>
              <a:t>Föräldrar som ansvarar fotbollensdag (P15f) och handbollensdag (F14/15h) under 2025</a:t>
            </a:r>
          </a:p>
          <a:p>
            <a:pPr lvl="1"/>
            <a:r>
              <a:rPr lang="sv-SE" sz="1600" dirty="0"/>
              <a:t>Ricardo som hjälper till att starta av gruppen</a:t>
            </a:r>
          </a:p>
        </p:txBody>
      </p:sp>
    </p:spTree>
    <p:extLst>
      <p:ext uri="{BB962C8B-B14F-4D97-AF65-F5344CB8AC3E}">
        <p14:creationId xmlns:p14="http://schemas.microsoft.com/office/powerpoint/2010/main" val="1035878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EC60E3D-30D2-BE5C-282E-8D515C6685D0}"/>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Vägen framåt</a:t>
            </a:r>
          </a:p>
        </p:txBody>
      </p:sp>
      <p:sp>
        <p:nvSpPr>
          <p:cNvPr id="3" name="Platshållare för innehåll 2">
            <a:extLst>
              <a:ext uri="{FF2B5EF4-FFF2-40B4-BE49-F238E27FC236}">
                <a16:creationId xmlns:a16="http://schemas.microsoft.com/office/drawing/2014/main" id="{B91FC3C1-0A66-3D61-5AB2-91A11D154D38}"/>
              </a:ext>
            </a:extLst>
          </p:cNvPr>
          <p:cNvSpPr>
            <a:spLocks noGrp="1"/>
          </p:cNvSpPr>
          <p:nvPr>
            <p:ph idx="1"/>
          </p:nvPr>
        </p:nvSpPr>
        <p:spPr>
          <a:xfrm>
            <a:off x="1371599" y="1792941"/>
            <a:ext cx="9724031" cy="4473388"/>
          </a:xfrm>
        </p:spPr>
        <p:txBody>
          <a:bodyPr anchor="t">
            <a:normAutofit/>
          </a:bodyPr>
          <a:lstStyle/>
          <a:p>
            <a:pPr algn="l">
              <a:buFont typeface="Arial" panose="020B0604020202020204" pitchFamily="34" charset="0"/>
              <a:buChar char="•"/>
            </a:pPr>
            <a:r>
              <a:rPr lang="sv-SE" sz="1400" b="0" i="0" u="none" strike="noStrike" dirty="0">
                <a:solidFill>
                  <a:srgbClr val="000000"/>
                </a:solidFill>
                <a:effectLst/>
                <a:latin typeface="Arial" panose="020B0604020202020204" pitchFamily="34" charset="0"/>
              </a:rPr>
              <a:t>Tidsplan</a:t>
            </a:r>
            <a:endParaRPr lang="sv-SE" sz="1800" b="0" i="0" u="none" strike="noStrike" dirty="0">
              <a:solidFill>
                <a:srgbClr val="000000"/>
              </a:solidFill>
              <a:effectLst/>
              <a:latin typeface="Calibri" panose="020F0502020204030204" pitchFamily="34" charset="0"/>
            </a:endParaRPr>
          </a:p>
          <a:p>
            <a:pPr lvl="1"/>
            <a:r>
              <a:rPr lang="sv-SE" sz="1400" b="0" i="0" u="none" strike="noStrike" dirty="0">
                <a:solidFill>
                  <a:srgbClr val="000000"/>
                </a:solidFill>
                <a:effectLst/>
                <a:latin typeface="Arial" panose="020B0604020202020204" pitchFamily="34" charset="0"/>
              </a:rPr>
              <a:t>Ta fram lista på bolag inför kommande år (Senaste Nov)</a:t>
            </a:r>
            <a:endParaRPr lang="sv-SE" sz="1800" b="0" i="0" u="none" strike="noStrike" dirty="0">
              <a:solidFill>
                <a:srgbClr val="000000"/>
              </a:solidFill>
              <a:effectLst/>
              <a:latin typeface="Calibri" panose="020F0502020204030204" pitchFamily="34" charset="0"/>
            </a:endParaRPr>
          </a:p>
          <a:p>
            <a:pPr lvl="2"/>
            <a:r>
              <a:rPr lang="sv-SE" sz="1400" b="0" i="0" u="none" strike="noStrike" dirty="0">
                <a:solidFill>
                  <a:srgbClr val="000000"/>
                </a:solidFill>
                <a:effectLst/>
                <a:latin typeface="Arial" panose="020B0604020202020204" pitchFamily="34" charset="0"/>
              </a:rPr>
              <a:t>Hemköp är ett fast avtal och räknas inte med på denna lista</a:t>
            </a:r>
            <a:endParaRPr lang="sv-SE" sz="1800" b="0" i="0" u="none" strike="noStrike" dirty="0">
              <a:solidFill>
                <a:srgbClr val="000000"/>
              </a:solidFill>
              <a:effectLst/>
              <a:latin typeface="Calibri" panose="020F0502020204030204" pitchFamily="34" charset="0"/>
            </a:endParaRPr>
          </a:p>
          <a:p>
            <a:pPr lvl="2"/>
            <a:r>
              <a:rPr lang="sv-SE" sz="1400" b="0" i="0" u="none" strike="noStrike" dirty="0">
                <a:solidFill>
                  <a:srgbClr val="000000"/>
                </a:solidFill>
                <a:effectLst/>
                <a:latin typeface="Arial" panose="020B0604020202020204" pitchFamily="34" charset="0"/>
              </a:rPr>
              <a:t>Enskilda lag kan kontakta andra sponsorer som inte står på denna lista</a:t>
            </a:r>
            <a:endParaRPr lang="sv-SE" sz="1800" b="0" i="0" u="none" strike="noStrike" dirty="0">
              <a:solidFill>
                <a:srgbClr val="000000"/>
              </a:solidFill>
              <a:effectLst/>
              <a:latin typeface="Calibri" panose="020F0502020204030204" pitchFamily="34" charset="0"/>
            </a:endParaRPr>
          </a:p>
          <a:p>
            <a:pPr lvl="1"/>
            <a:r>
              <a:rPr lang="sv-SE" sz="1400" b="0" i="0" u="none" strike="noStrike" dirty="0">
                <a:solidFill>
                  <a:srgbClr val="000000"/>
                </a:solidFill>
                <a:effectLst/>
                <a:latin typeface="Arial" panose="020B0604020202020204" pitchFamily="34" charset="0"/>
              </a:rPr>
              <a:t>Kontakta bolag (Jan – Feb)</a:t>
            </a:r>
            <a:endParaRPr lang="sv-SE" sz="1800" b="0" i="0" u="none" strike="noStrike" dirty="0">
              <a:solidFill>
                <a:srgbClr val="000000"/>
              </a:solidFill>
              <a:effectLst/>
              <a:latin typeface="Calibri" panose="020F0502020204030204" pitchFamily="34" charset="0"/>
            </a:endParaRPr>
          </a:p>
          <a:p>
            <a:pPr lvl="1"/>
            <a:r>
              <a:rPr lang="sv-SE" sz="1400" b="0" i="0" u="none" strike="noStrike" dirty="0">
                <a:solidFill>
                  <a:srgbClr val="000000"/>
                </a:solidFill>
                <a:effectLst/>
                <a:latin typeface="Arial" panose="020B0604020202020204" pitchFamily="34" charset="0"/>
              </a:rPr>
              <a:t>Konsolidera alla Sponsorer (Mars)</a:t>
            </a:r>
            <a:endParaRPr lang="sv-SE" sz="1800" b="0" i="0" u="none" strike="noStrike" dirty="0">
              <a:solidFill>
                <a:srgbClr val="000000"/>
              </a:solidFill>
              <a:effectLst/>
              <a:latin typeface="Calibri" panose="020F0502020204030204" pitchFamily="34" charset="0"/>
            </a:endParaRPr>
          </a:p>
          <a:p>
            <a:pPr lvl="1"/>
            <a:r>
              <a:rPr lang="sv-SE" sz="1400" b="0" i="0" u="none" strike="noStrike" dirty="0">
                <a:solidFill>
                  <a:srgbClr val="000000"/>
                </a:solidFill>
                <a:effectLst/>
                <a:latin typeface="Arial" panose="020B0604020202020204" pitchFamily="34" charset="0"/>
              </a:rPr>
              <a:t>Dela upp pengar till Förening och Lag (</a:t>
            </a:r>
            <a:r>
              <a:rPr lang="sv-SE" sz="1400" b="0" i="0" u="none" strike="noStrike" dirty="0" err="1">
                <a:solidFill>
                  <a:srgbClr val="000000"/>
                </a:solidFill>
                <a:effectLst/>
                <a:latin typeface="Arial" panose="020B0604020202020204" pitchFamily="34" charset="0"/>
              </a:rPr>
              <a:t>excl</a:t>
            </a:r>
            <a:r>
              <a:rPr lang="sv-SE" sz="1400" b="0" i="0" u="none" strike="noStrike" dirty="0">
                <a:solidFill>
                  <a:srgbClr val="000000"/>
                </a:solidFill>
                <a:effectLst/>
                <a:latin typeface="Arial" panose="020B0604020202020204" pitchFamily="34" charset="0"/>
              </a:rPr>
              <a:t>. Hemköp sponsorpengar). Betalas ut 1 April</a:t>
            </a:r>
            <a:endParaRPr lang="sv-SE" sz="1800" b="0" i="0" u="none" strike="noStrike" dirty="0">
              <a:solidFill>
                <a:srgbClr val="000000"/>
              </a:solidFill>
              <a:effectLst/>
              <a:latin typeface="Calibri" panose="020F0502020204030204" pitchFamily="34" charset="0"/>
            </a:endParaRPr>
          </a:p>
          <a:p>
            <a:pPr lvl="2"/>
            <a:r>
              <a:rPr lang="sv-SE" sz="1400" b="0" i="0" u="none" strike="noStrike" dirty="0">
                <a:solidFill>
                  <a:srgbClr val="000000"/>
                </a:solidFill>
                <a:effectLst/>
                <a:latin typeface="Arial" panose="020B0604020202020204" pitchFamily="34" charset="0"/>
              </a:rPr>
              <a:t>Fotbollensdag (10 </a:t>
            </a:r>
            <a:r>
              <a:rPr lang="sv-SE" sz="1400" b="0" i="0" u="none" strike="noStrike" dirty="0" err="1">
                <a:solidFill>
                  <a:srgbClr val="000000"/>
                </a:solidFill>
                <a:effectLst/>
                <a:latin typeface="Arial" panose="020B0604020202020204" pitchFamily="34" charset="0"/>
              </a:rPr>
              <a:t>kSEK</a:t>
            </a:r>
            <a:r>
              <a:rPr lang="sv-SE" sz="1400" b="0" i="0" u="none" strike="noStrike" dirty="0">
                <a:solidFill>
                  <a:srgbClr val="000000"/>
                </a:solidFill>
                <a:effectLst/>
                <a:latin typeface="Arial" panose="020B0604020202020204" pitchFamily="34" charset="0"/>
              </a:rPr>
              <a:t>)</a:t>
            </a:r>
            <a:endParaRPr lang="sv-SE" sz="1800" b="0" i="0" u="none" strike="noStrike" dirty="0">
              <a:solidFill>
                <a:srgbClr val="000000"/>
              </a:solidFill>
              <a:effectLst/>
              <a:latin typeface="Calibri" panose="020F0502020204030204" pitchFamily="34" charset="0"/>
            </a:endParaRPr>
          </a:p>
          <a:p>
            <a:pPr lvl="2"/>
            <a:r>
              <a:rPr lang="sv-SE" sz="1400" b="0" i="0" u="none" strike="noStrike" dirty="0">
                <a:solidFill>
                  <a:srgbClr val="000000"/>
                </a:solidFill>
                <a:effectLst/>
                <a:latin typeface="Arial" panose="020B0604020202020204" pitchFamily="34" charset="0"/>
              </a:rPr>
              <a:t>Handbollensdag (10 </a:t>
            </a:r>
            <a:r>
              <a:rPr lang="sv-SE" sz="1400" b="0" i="0" u="none" strike="noStrike" dirty="0" err="1">
                <a:solidFill>
                  <a:srgbClr val="000000"/>
                </a:solidFill>
                <a:effectLst/>
                <a:latin typeface="Arial" panose="020B0604020202020204" pitchFamily="34" charset="0"/>
              </a:rPr>
              <a:t>kSEK</a:t>
            </a:r>
            <a:r>
              <a:rPr lang="sv-SE" sz="1400" b="0" i="0" u="none" strike="noStrike" dirty="0">
                <a:solidFill>
                  <a:srgbClr val="000000"/>
                </a:solidFill>
                <a:effectLst/>
                <a:latin typeface="Arial" panose="020B0604020202020204" pitchFamily="34" charset="0"/>
              </a:rPr>
              <a:t>)</a:t>
            </a:r>
            <a:endParaRPr lang="sv-SE" sz="1800" b="0" i="0" u="none" strike="noStrike" dirty="0">
              <a:solidFill>
                <a:srgbClr val="000000"/>
              </a:solidFill>
              <a:effectLst/>
              <a:latin typeface="Calibri" panose="020F0502020204030204" pitchFamily="34" charset="0"/>
            </a:endParaRPr>
          </a:p>
          <a:p>
            <a:pPr lvl="2"/>
            <a:r>
              <a:rPr lang="sv-SE" sz="1400" b="0" i="0" u="none" strike="noStrike" dirty="0">
                <a:solidFill>
                  <a:srgbClr val="000000"/>
                </a:solidFill>
                <a:effectLst/>
                <a:latin typeface="Arial" panose="020B0604020202020204" pitchFamily="34" charset="0"/>
              </a:rPr>
              <a:t>Sommarfotbollskola (10 </a:t>
            </a:r>
            <a:r>
              <a:rPr lang="sv-SE" sz="1400" b="0" i="0" u="none" strike="noStrike" dirty="0" err="1">
                <a:solidFill>
                  <a:srgbClr val="000000"/>
                </a:solidFill>
                <a:effectLst/>
                <a:latin typeface="Arial" panose="020B0604020202020204" pitchFamily="34" charset="0"/>
              </a:rPr>
              <a:t>kSEK</a:t>
            </a:r>
            <a:r>
              <a:rPr lang="sv-SE" sz="1400" b="0" i="0" u="none" strike="noStrike" dirty="0">
                <a:solidFill>
                  <a:srgbClr val="000000"/>
                </a:solidFill>
                <a:effectLst/>
                <a:latin typeface="Arial" panose="020B0604020202020204" pitchFamily="34" charset="0"/>
              </a:rPr>
              <a:t>)</a:t>
            </a:r>
          </a:p>
          <a:p>
            <a:pPr lvl="2"/>
            <a:r>
              <a:rPr lang="sv-SE" sz="1400" dirty="0">
                <a:solidFill>
                  <a:srgbClr val="000000"/>
                </a:solidFill>
                <a:latin typeface="Arial" panose="020B0604020202020204" pitchFamily="34" charset="0"/>
              </a:rPr>
              <a:t>Förening (Resten, för att återinvesteras i våra medlemmar och klubbens framtid)</a:t>
            </a:r>
          </a:p>
          <a:p>
            <a:pPr algn="l"/>
            <a:r>
              <a:rPr lang="sv-SE" sz="1400" b="0" i="0" u="none" strike="noStrike" dirty="0">
                <a:solidFill>
                  <a:srgbClr val="000000"/>
                </a:solidFill>
                <a:effectLst/>
                <a:latin typeface="Arial" panose="020B0604020202020204" pitchFamily="34" charset="0"/>
              </a:rPr>
              <a:t>Actions</a:t>
            </a:r>
            <a:endParaRPr lang="sv-SE" sz="1800" b="0" i="0" u="none" strike="noStrike" dirty="0">
              <a:solidFill>
                <a:srgbClr val="000000"/>
              </a:solidFill>
              <a:effectLst/>
              <a:latin typeface="Calibri" panose="020F0502020204030204" pitchFamily="34" charset="0"/>
            </a:endParaRPr>
          </a:p>
          <a:p>
            <a:pPr lvl="1"/>
            <a:r>
              <a:rPr lang="sv-SE" sz="1400" b="0" i="0" u="none" strike="noStrike" dirty="0">
                <a:solidFill>
                  <a:srgbClr val="000000"/>
                </a:solidFill>
                <a:effectLst/>
                <a:latin typeface="Arial" panose="020B0604020202020204" pitchFamily="34" charset="0"/>
              </a:rPr>
              <a:t>Rickard K kallar till nytt möte i November</a:t>
            </a:r>
            <a:endParaRPr lang="sv-SE" sz="1400" b="0" i="0" u="none" strike="noStrike" dirty="0">
              <a:solidFill>
                <a:srgbClr val="000000"/>
              </a:solidFill>
              <a:effectLst/>
              <a:latin typeface="Calibri" panose="020F0502020204030204" pitchFamily="34" charset="0"/>
            </a:endParaRPr>
          </a:p>
          <a:p>
            <a:pPr lvl="1"/>
            <a:r>
              <a:rPr lang="sv-SE" sz="1400" b="0" i="0" u="none" strike="noStrike" dirty="0">
                <a:solidFill>
                  <a:srgbClr val="000000"/>
                </a:solidFill>
                <a:effectLst/>
                <a:latin typeface="Arial" panose="020B0604020202020204" pitchFamily="34" charset="0"/>
              </a:rPr>
              <a:t>Rickard K kollar tryckkostnader</a:t>
            </a:r>
            <a:endParaRPr lang="sv-SE" sz="1400" b="0" i="0" u="none" strike="noStrike" dirty="0">
              <a:solidFill>
                <a:srgbClr val="000000"/>
              </a:solidFill>
              <a:effectLst/>
              <a:latin typeface="Calibri" panose="020F0502020204030204" pitchFamily="34" charset="0"/>
            </a:endParaRPr>
          </a:p>
          <a:p>
            <a:pPr lvl="1"/>
            <a:r>
              <a:rPr lang="sv-SE" sz="1400" b="0" i="0" u="none" strike="noStrike" dirty="0">
                <a:solidFill>
                  <a:srgbClr val="000000"/>
                </a:solidFill>
                <a:effectLst/>
                <a:latin typeface="Arial" panose="020B0604020202020204" pitchFamily="34" charset="0"/>
              </a:rPr>
              <a:t>Ricardo mailar föräldrar och tar reda på sponsorer för Fotbollensdag och Handbollensdag</a:t>
            </a:r>
            <a:endParaRPr lang="sv-SE" sz="1400" b="0" i="0" u="none" strike="noStrike" dirty="0">
              <a:solidFill>
                <a:srgbClr val="000000"/>
              </a:solidFill>
              <a:effectLst/>
              <a:latin typeface="Calibri" panose="020F0502020204030204" pitchFamily="34" charset="0"/>
            </a:endParaRPr>
          </a:p>
          <a:p>
            <a:pPr lvl="1"/>
            <a:r>
              <a:rPr lang="sv-SE" sz="1400" b="0" i="0" u="none" strike="noStrike" dirty="0">
                <a:solidFill>
                  <a:srgbClr val="000000"/>
                </a:solidFill>
                <a:effectLst/>
                <a:latin typeface="Arial" panose="020B0604020202020204" pitchFamily="34" charset="0"/>
              </a:rPr>
              <a:t>Ricardo skapar draft sponsor erbjudanden baserat på befintliga sponsor erbjudanden</a:t>
            </a:r>
            <a:endParaRPr lang="sv-SE" sz="1400"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1023831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6A97EC15-B8E4-BD8E-E9CC-05884D5C4A7E}"/>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algn="r"/>
            <a:r>
              <a:rPr lang="en-US" sz="4800" kern="1200" dirty="0">
                <a:solidFill>
                  <a:srgbClr val="FFFFFF"/>
                </a:solidFill>
                <a:latin typeface="+mj-lt"/>
                <a:ea typeface="+mj-ea"/>
                <a:cs typeface="+mj-cs"/>
              </a:rPr>
              <a:t>Vad </a:t>
            </a:r>
            <a:r>
              <a:rPr lang="en-US" sz="4800" kern="1200" dirty="0" err="1">
                <a:solidFill>
                  <a:srgbClr val="FFFFFF"/>
                </a:solidFill>
                <a:latin typeface="+mj-lt"/>
                <a:ea typeface="+mj-ea"/>
                <a:cs typeface="+mj-cs"/>
              </a:rPr>
              <a:t>gör</a:t>
            </a:r>
            <a:r>
              <a:rPr lang="en-US" sz="4800" kern="1200" dirty="0">
                <a:solidFill>
                  <a:srgbClr val="FFFFFF"/>
                </a:solidFill>
                <a:latin typeface="+mj-lt"/>
                <a:ea typeface="+mj-ea"/>
                <a:cs typeface="+mj-cs"/>
              </a:rPr>
              <a:t> </a:t>
            </a:r>
            <a:r>
              <a:rPr lang="en-US" sz="4800" kern="1200" dirty="0" err="1">
                <a:solidFill>
                  <a:srgbClr val="FFFFFF"/>
                </a:solidFill>
                <a:latin typeface="+mj-lt"/>
                <a:ea typeface="+mj-ea"/>
                <a:cs typeface="+mj-cs"/>
              </a:rPr>
              <a:t>en</a:t>
            </a:r>
            <a:r>
              <a:rPr lang="en-US" sz="4800" kern="1200" dirty="0">
                <a:solidFill>
                  <a:srgbClr val="FFFFFF"/>
                </a:solidFill>
                <a:latin typeface="+mj-lt"/>
                <a:ea typeface="+mj-ea"/>
                <a:cs typeface="+mj-cs"/>
              </a:rPr>
              <a:t> </a:t>
            </a:r>
            <a:r>
              <a:rPr lang="en-US" sz="4800" kern="1200" dirty="0" err="1">
                <a:solidFill>
                  <a:srgbClr val="FFFFFF"/>
                </a:solidFill>
                <a:latin typeface="+mj-lt"/>
                <a:ea typeface="+mj-ea"/>
                <a:cs typeface="+mj-cs"/>
              </a:rPr>
              <a:t>föräldrarepresentant</a:t>
            </a:r>
            <a:r>
              <a:rPr lang="en-US" sz="4800" kern="1200" dirty="0">
                <a:solidFill>
                  <a:srgbClr val="FFFFFF"/>
                </a:solidFill>
                <a:latin typeface="+mj-lt"/>
                <a:ea typeface="+mj-ea"/>
                <a:cs typeface="+mj-cs"/>
              </a:rPr>
              <a:t>?</a:t>
            </a:r>
          </a:p>
        </p:txBody>
      </p:sp>
      <p:sp>
        <p:nvSpPr>
          <p:cNvPr id="54" name="Rectangle 53">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2041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E50ADCE6-C9F6-409E-B8E3-2A869B98900B}"/>
              </a:ext>
            </a:extLst>
          </p:cNvPr>
          <p:cNvSpPr>
            <a:spLocks noGrp="1"/>
          </p:cNvSpPr>
          <p:nvPr>
            <p:ph type="title"/>
          </p:nvPr>
        </p:nvSpPr>
        <p:spPr>
          <a:xfrm>
            <a:off x="1371599" y="294538"/>
            <a:ext cx="9895951" cy="1033669"/>
          </a:xfrm>
        </p:spPr>
        <p:txBody>
          <a:bodyPr>
            <a:normAutofit/>
          </a:bodyPr>
          <a:lstStyle/>
          <a:p>
            <a:r>
              <a:rPr lang="sv-SE" sz="4000">
                <a:solidFill>
                  <a:srgbClr val="FFFFFF"/>
                </a:solidFill>
              </a:rPr>
              <a:t>Vad gör föräldrasektionen?</a:t>
            </a:r>
          </a:p>
        </p:txBody>
      </p:sp>
      <p:sp>
        <p:nvSpPr>
          <p:cNvPr id="3" name="Platshållare för innehåll 2">
            <a:extLst>
              <a:ext uri="{FF2B5EF4-FFF2-40B4-BE49-F238E27FC236}">
                <a16:creationId xmlns:a16="http://schemas.microsoft.com/office/drawing/2014/main" id="{32F00FA6-89E4-43F6-BE41-3955C139B548}"/>
              </a:ext>
            </a:extLst>
          </p:cNvPr>
          <p:cNvSpPr>
            <a:spLocks noGrp="1"/>
          </p:cNvSpPr>
          <p:nvPr>
            <p:ph idx="1"/>
          </p:nvPr>
        </p:nvSpPr>
        <p:spPr>
          <a:xfrm>
            <a:off x="1371599" y="2318197"/>
            <a:ext cx="9724031" cy="3683358"/>
          </a:xfrm>
        </p:spPr>
        <p:txBody>
          <a:bodyPr anchor="t">
            <a:normAutofit/>
          </a:bodyPr>
          <a:lstStyle/>
          <a:p>
            <a:r>
              <a:rPr lang="sv-SE" sz="2400" dirty="0"/>
              <a:t>Föräldrasektionen effektiviserar och organiserar aktiviteter såsom Handbolls- Fotbollensdag och Handbolls- Fotbollsavslutning, se sida 6 </a:t>
            </a:r>
          </a:p>
          <a:p>
            <a:endParaRPr lang="sv-SE" sz="2400" dirty="0"/>
          </a:p>
          <a:p>
            <a:r>
              <a:rPr lang="sv-SE" sz="2400" dirty="0"/>
              <a:t>Effektivisering/Förbättringar såsom: Betalningsrutiner i Kiosken, </a:t>
            </a:r>
            <a:r>
              <a:rPr lang="sv-SE" sz="2400" dirty="0" err="1"/>
              <a:t>Swish</a:t>
            </a:r>
            <a:r>
              <a:rPr lang="sv-SE" sz="2400" dirty="0"/>
              <a:t> och kortbetalning via </a:t>
            </a:r>
            <a:r>
              <a:rPr lang="sv-SE" sz="2400" dirty="0" err="1"/>
              <a:t>iZettle</a:t>
            </a:r>
            <a:r>
              <a:rPr lang="sv-SE" sz="2400" dirty="0"/>
              <a:t>, Digitala lås (Klubbstuga &amp; Kiosk),  </a:t>
            </a:r>
            <a:r>
              <a:rPr lang="sv-SE" sz="2400" dirty="0" err="1"/>
              <a:t>etc</a:t>
            </a:r>
            <a:endParaRPr lang="sv-SE" sz="2400" dirty="0"/>
          </a:p>
        </p:txBody>
      </p:sp>
    </p:spTree>
    <p:extLst>
      <p:ext uri="{BB962C8B-B14F-4D97-AF65-F5344CB8AC3E}">
        <p14:creationId xmlns:p14="http://schemas.microsoft.com/office/powerpoint/2010/main" val="1084847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0D13233C-AE2C-4EEB-B38A-5D9AE5066942}"/>
              </a:ext>
            </a:extLst>
          </p:cNvPr>
          <p:cNvSpPr>
            <a:spLocks noGrp="1"/>
          </p:cNvSpPr>
          <p:nvPr>
            <p:ph type="title"/>
          </p:nvPr>
        </p:nvSpPr>
        <p:spPr>
          <a:xfrm>
            <a:off x="1371599" y="294538"/>
            <a:ext cx="9895951" cy="1033669"/>
          </a:xfrm>
        </p:spPr>
        <p:txBody>
          <a:bodyPr>
            <a:normAutofit/>
          </a:bodyPr>
          <a:lstStyle/>
          <a:p>
            <a:r>
              <a:rPr lang="sv-SE" sz="4000">
                <a:solidFill>
                  <a:srgbClr val="FFFFFF"/>
                </a:solidFill>
              </a:rPr>
              <a:t>Vad gör en föräldrarepresentant?</a:t>
            </a:r>
          </a:p>
        </p:txBody>
      </p:sp>
      <p:sp>
        <p:nvSpPr>
          <p:cNvPr id="3" name="Platshållare för innehåll 2">
            <a:extLst>
              <a:ext uri="{FF2B5EF4-FFF2-40B4-BE49-F238E27FC236}">
                <a16:creationId xmlns:a16="http://schemas.microsoft.com/office/drawing/2014/main" id="{22B59AA4-81A9-49FE-9F8C-0AA565C589C7}"/>
              </a:ext>
            </a:extLst>
          </p:cNvPr>
          <p:cNvSpPr>
            <a:spLocks noGrp="1"/>
          </p:cNvSpPr>
          <p:nvPr>
            <p:ph idx="1"/>
          </p:nvPr>
        </p:nvSpPr>
        <p:spPr>
          <a:xfrm>
            <a:off x="1371599" y="2318197"/>
            <a:ext cx="9724031" cy="3683358"/>
          </a:xfrm>
        </p:spPr>
        <p:txBody>
          <a:bodyPr anchor="t">
            <a:normAutofit/>
          </a:bodyPr>
          <a:lstStyle/>
          <a:p>
            <a:r>
              <a:rPr lang="sv-SE" sz="2400" dirty="0"/>
              <a:t>Kommer på föräldrasektionsmötena och bidrar med förbättringar</a:t>
            </a:r>
          </a:p>
          <a:p>
            <a:r>
              <a:rPr lang="sv-SE" sz="2400" dirty="0"/>
              <a:t>Sprider relevant information från Föräldrasektionen till sitt lag</a:t>
            </a:r>
          </a:p>
          <a:p>
            <a:r>
              <a:rPr lang="sv-SE" sz="2400" dirty="0"/>
              <a:t>Ansvarar för att lagets aktiviteter blir gjorda med hjälp av laget</a:t>
            </a:r>
          </a:p>
          <a:p>
            <a:r>
              <a:rPr lang="sv-SE" sz="2400" dirty="0"/>
              <a:t>Se till att planera kioskverksamheten vid egna matcher</a:t>
            </a:r>
          </a:p>
        </p:txBody>
      </p:sp>
    </p:spTree>
    <p:extLst>
      <p:ext uri="{BB962C8B-B14F-4D97-AF65-F5344CB8AC3E}">
        <p14:creationId xmlns:p14="http://schemas.microsoft.com/office/powerpoint/2010/main" val="308180601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2554</TotalTime>
  <Words>1026</Words>
  <Application>Microsoft Macintosh PowerPoint</Application>
  <PresentationFormat>Bredbild</PresentationFormat>
  <Paragraphs>215</Paragraphs>
  <Slides>21</Slides>
  <Notes>1</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21</vt:i4>
      </vt:variant>
    </vt:vector>
  </HeadingPairs>
  <TitlesOfParts>
    <vt:vector size="26" baseType="lpstr">
      <vt:lpstr>Arial</vt:lpstr>
      <vt:lpstr>Calibri</vt:lpstr>
      <vt:lpstr>Calibri Light</vt:lpstr>
      <vt:lpstr>Wingdings</vt:lpstr>
      <vt:lpstr>Office-tema</vt:lpstr>
      <vt:lpstr>Föräldrasektionsmöte</vt:lpstr>
      <vt:lpstr>Agenda</vt:lpstr>
      <vt:lpstr>Actions från föregående Möte</vt:lpstr>
      <vt:lpstr>Sponsorgrupp</vt:lpstr>
      <vt:lpstr>Bakgrund</vt:lpstr>
      <vt:lpstr>Vägen framåt</vt:lpstr>
      <vt:lpstr>Vad gör en föräldrarepresentant?</vt:lpstr>
      <vt:lpstr>Vad gör föräldrasektionen?</vt:lpstr>
      <vt:lpstr>Vad gör en föräldrarepresentant?</vt:lpstr>
      <vt:lpstr>Kioskverksamhet Dalby GIF (1/2)</vt:lpstr>
      <vt:lpstr>Kioskverksamhet Dalby GIF (2/2)</vt:lpstr>
      <vt:lpstr>Dokument som är bra att ha!</vt:lpstr>
      <vt:lpstr>Ansvarsområden</vt:lpstr>
      <vt:lpstr>Rotation av Ansvarsområden</vt:lpstr>
      <vt:lpstr>Ansvarsområden</vt:lpstr>
      <vt:lpstr>Städning Klubbstuga - Schema</vt:lpstr>
      <vt:lpstr>Lagintäkter</vt:lpstr>
      <vt:lpstr>Mötestider under året</vt:lpstr>
      <vt:lpstr>Mötestider under året, Söndagar KL 19 (Teams)</vt:lpstr>
      <vt:lpstr>Skriv ert namn i chatten!</vt:lpstr>
      <vt:lpstr>AOB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Ricardo Durón</dc:creator>
  <cp:lastModifiedBy>Ricardo Durón</cp:lastModifiedBy>
  <cp:revision>139</cp:revision>
  <dcterms:created xsi:type="dcterms:W3CDTF">2019-03-10T15:20:49Z</dcterms:created>
  <dcterms:modified xsi:type="dcterms:W3CDTF">2024-09-22T17:54:53Z</dcterms:modified>
</cp:coreProperties>
</file>