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312" r:id="rId3"/>
    <p:sldId id="331" r:id="rId4"/>
    <p:sldId id="310" r:id="rId5"/>
    <p:sldId id="311" r:id="rId6"/>
    <p:sldId id="326" r:id="rId7"/>
    <p:sldId id="318" r:id="rId8"/>
    <p:sldId id="268" r:id="rId9"/>
    <p:sldId id="269" r:id="rId10"/>
    <p:sldId id="283" r:id="rId11"/>
    <p:sldId id="284" r:id="rId12"/>
    <p:sldId id="320" r:id="rId13"/>
    <p:sldId id="307" r:id="rId14"/>
    <p:sldId id="309" r:id="rId15"/>
    <p:sldId id="321" r:id="rId16"/>
    <p:sldId id="319" r:id="rId17"/>
    <p:sldId id="322" r:id="rId18"/>
    <p:sldId id="316" r:id="rId19"/>
    <p:sldId id="323" r:id="rId20"/>
    <p:sldId id="317" r:id="rId21"/>
    <p:sldId id="313" r:id="rId2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just forma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69" autoAdjust="0"/>
    <p:restoredTop sz="97193"/>
  </p:normalViewPr>
  <p:slideViewPr>
    <p:cSldViewPr snapToGrid="0">
      <p:cViewPr varScale="1">
        <p:scale>
          <a:sx n="187" d="100"/>
          <a:sy n="187" d="100"/>
        </p:scale>
        <p:origin x="272" y="18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B9D176-38C1-884D-BD9B-69C99D6195DC}" type="datetimeFigureOut">
              <a:rPr lang="sv-SE" smtClean="0"/>
              <a:t>2024-09-22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C8C05-CC76-6043-86DD-FFC0392E2F60}" type="slidenum">
              <a:rPr lang="sv-SE" smtClean="0"/>
              <a:t>‹#›</a:t>
            </a:fld>
            <a:endParaRPr lang="sv-SE"/>
          </a:p>
        </p:txBody>
      </p:sp>
    </p:spTree>
    <p:extLst>
      <p:ext uri="{BB962C8B-B14F-4D97-AF65-F5344CB8AC3E}">
        <p14:creationId xmlns:p14="http://schemas.microsoft.com/office/powerpoint/2010/main" val="1043816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AA0C8C05-CC76-6043-86DD-FFC0392E2F60}" type="slidenum">
              <a:rPr lang="sv-SE" smtClean="0"/>
              <a:t>1</a:t>
            </a:fld>
            <a:endParaRPr lang="sv-SE"/>
          </a:p>
        </p:txBody>
      </p:sp>
    </p:spTree>
    <p:extLst>
      <p:ext uri="{BB962C8B-B14F-4D97-AF65-F5344CB8AC3E}">
        <p14:creationId xmlns:p14="http://schemas.microsoft.com/office/powerpoint/2010/main" val="1079331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172487-3AA9-4DCB-8E65-47E4683F603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C9481CE-6ABF-4DA8-8DE3-C4228F8A05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31D4CBB-BE83-4149-93E0-45017614A1E2}"/>
              </a:ext>
            </a:extLst>
          </p:cNvPr>
          <p:cNvSpPr>
            <a:spLocks noGrp="1"/>
          </p:cNvSpPr>
          <p:nvPr>
            <p:ph type="dt" sz="half" idx="10"/>
          </p:nvPr>
        </p:nvSpPr>
        <p:spPr/>
        <p:txBody>
          <a:bodyPr/>
          <a:lstStyle/>
          <a:p>
            <a:fld id="{73C59E53-6B80-4645-9DB5-964BAF39F882}" type="datetimeFigureOut">
              <a:rPr lang="sv-SE" smtClean="0"/>
              <a:t>2024-09-22</a:t>
            </a:fld>
            <a:endParaRPr lang="sv-SE"/>
          </a:p>
        </p:txBody>
      </p:sp>
      <p:sp>
        <p:nvSpPr>
          <p:cNvPr id="5" name="Platshållare för sidfot 4">
            <a:extLst>
              <a:ext uri="{FF2B5EF4-FFF2-40B4-BE49-F238E27FC236}">
                <a16:creationId xmlns:a16="http://schemas.microsoft.com/office/drawing/2014/main" id="{E9E740BA-4CA5-4829-8177-E095155CEFF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F83FAA7-9EB4-4E58-80D7-979A7840AFA2}"/>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29087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BC5236-849F-494D-87B5-0F9626E66B9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DE54DF5-E9AE-4EC0-8FFF-02425B49572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A1C8295-0BFA-4FF0-AF6A-16803F3A194F}"/>
              </a:ext>
            </a:extLst>
          </p:cNvPr>
          <p:cNvSpPr>
            <a:spLocks noGrp="1"/>
          </p:cNvSpPr>
          <p:nvPr>
            <p:ph type="dt" sz="half" idx="10"/>
          </p:nvPr>
        </p:nvSpPr>
        <p:spPr/>
        <p:txBody>
          <a:bodyPr/>
          <a:lstStyle/>
          <a:p>
            <a:fld id="{73C59E53-6B80-4645-9DB5-964BAF39F882}" type="datetimeFigureOut">
              <a:rPr lang="sv-SE" smtClean="0"/>
              <a:t>2024-09-22</a:t>
            </a:fld>
            <a:endParaRPr lang="sv-SE"/>
          </a:p>
        </p:txBody>
      </p:sp>
      <p:sp>
        <p:nvSpPr>
          <p:cNvPr id="5" name="Platshållare för sidfot 4">
            <a:extLst>
              <a:ext uri="{FF2B5EF4-FFF2-40B4-BE49-F238E27FC236}">
                <a16:creationId xmlns:a16="http://schemas.microsoft.com/office/drawing/2014/main" id="{7C0A2E89-A7E3-49AD-90C1-1D341A53D47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5619BFA-FA9F-49BC-B258-58A298C567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1973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1130961-87A9-48CA-BB4F-708FA11C37A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FBEAAB1-409A-450D-84BE-4D9C87103C17}"/>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3B024B-32C0-40A9-9A9D-26757917230A}"/>
              </a:ext>
            </a:extLst>
          </p:cNvPr>
          <p:cNvSpPr>
            <a:spLocks noGrp="1"/>
          </p:cNvSpPr>
          <p:nvPr>
            <p:ph type="dt" sz="half" idx="10"/>
          </p:nvPr>
        </p:nvSpPr>
        <p:spPr/>
        <p:txBody>
          <a:bodyPr/>
          <a:lstStyle/>
          <a:p>
            <a:fld id="{73C59E53-6B80-4645-9DB5-964BAF39F882}" type="datetimeFigureOut">
              <a:rPr lang="sv-SE" smtClean="0"/>
              <a:t>2024-09-22</a:t>
            </a:fld>
            <a:endParaRPr lang="sv-SE"/>
          </a:p>
        </p:txBody>
      </p:sp>
      <p:sp>
        <p:nvSpPr>
          <p:cNvPr id="5" name="Platshållare för sidfot 4">
            <a:extLst>
              <a:ext uri="{FF2B5EF4-FFF2-40B4-BE49-F238E27FC236}">
                <a16:creationId xmlns:a16="http://schemas.microsoft.com/office/drawing/2014/main" id="{AE2DB6AE-C5D6-4B9C-A74D-0F9695D2C49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C5A0FA7-61EF-4791-BDB1-7CDC1A66366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68187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651B68B-543E-4079-A74D-A209785042D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5E99576-9FA4-44D4-AC59-8866B90EEED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3BC3FBB-DF04-476C-BCC0-F87D8BBF77B2}"/>
              </a:ext>
            </a:extLst>
          </p:cNvPr>
          <p:cNvSpPr>
            <a:spLocks noGrp="1"/>
          </p:cNvSpPr>
          <p:nvPr>
            <p:ph type="dt" sz="half" idx="10"/>
          </p:nvPr>
        </p:nvSpPr>
        <p:spPr/>
        <p:txBody>
          <a:bodyPr/>
          <a:lstStyle/>
          <a:p>
            <a:fld id="{73C59E53-6B80-4645-9DB5-964BAF39F882}" type="datetimeFigureOut">
              <a:rPr lang="sv-SE" smtClean="0"/>
              <a:t>2024-09-22</a:t>
            </a:fld>
            <a:endParaRPr lang="sv-SE"/>
          </a:p>
        </p:txBody>
      </p:sp>
      <p:sp>
        <p:nvSpPr>
          <p:cNvPr id="5" name="Platshållare för sidfot 4">
            <a:extLst>
              <a:ext uri="{FF2B5EF4-FFF2-40B4-BE49-F238E27FC236}">
                <a16:creationId xmlns:a16="http://schemas.microsoft.com/office/drawing/2014/main" id="{455A0E9D-5457-41CA-8659-2DFCC613B57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3834F17-E686-4A33-939F-1EFE0E79DBC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269363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B5E71E-28E5-4B71-95DE-E66160A535C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E75EF1E-5754-409B-ABB0-6D23398F7C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9FB5F8F-8FAE-4427-8101-301EC5921B31}"/>
              </a:ext>
            </a:extLst>
          </p:cNvPr>
          <p:cNvSpPr>
            <a:spLocks noGrp="1"/>
          </p:cNvSpPr>
          <p:nvPr>
            <p:ph type="dt" sz="half" idx="10"/>
          </p:nvPr>
        </p:nvSpPr>
        <p:spPr/>
        <p:txBody>
          <a:bodyPr/>
          <a:lstStyle/>
          <a:p>
            <a:fld id="{73C59E53-6B80-4645-9DB5-964BAF39F882}" type="datetimeFigureOut">
              <a:rPr lang="sv-SE" smtClean="0"/>
              <a:t>2024-09-22</a:t>
            </a:fld>
            <a:endParaRPr lang="sv-SE"/>
          </a:p>
        </p:txBody>
      </p:sp>
      <p:sp>
        <p:nvSpPr>
          <p:cNvPr id="5" name="Platshållare för sidfot 4">
            <a:extLst>
              <a:ext uri="{FF2B5EF4-FFF2-40B4-BE49-F238E27FC236}">
                <a16:creationId xmlns:a16="http://schemas.microsoft.com/office/drawing/2014/main" id="{63BE60E2-F0BB-4EEF-B70A-3255C16806E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52CC2F-2A2F-4B8D-8323-2DF403BFC14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08878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A71F7D-9FF2-4CC7-BE15-03DF5A43C29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1739AE7-1FC3-4629-A062-04EB85335A8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C82D492-0E51-484D-A122-58480C2FBDE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33C9294-936F-4BD7-8E84-FFCBA7BFFC2C}"/>
              </a:ext>
            </a:extLst>
          </p:cNvPr>
          <p:cNvSpPr>
            <a:spLocks noGrp="1"/>
          </p:cNvSpPr>
          <p:nvPr>
            <p:ph type="dt" sz="half" idx="10"/>
          </p:nvPr>
        </p:nvSpPr>
        <p:spPr/>
        <p:txBody>
          <a:bodyPr/>
          <a:lstStyle/>
          <a:p>
            <a:fld id="{73C59E53-6B80-4645-9DB5-964BAF39F882}" type="datetimeFigureOut">
              <a:rPr lang="sv-SE" smtClean="0"/>
              <a:t>2024-09-22</a:t>
            </a:fld>
            <a:endParaRPr lang="sv-SE"/>
          </a:p>
        </p:txBody>
      </p:sp>
      <p:sp>
        <p:nvSpPr>
          <p:cNvPr id="6" name="Platshållare för sidfot 5">
            <a:extLst>
              <a:ext uri="{FF2B5EF4-FFF2-40B4-BE49-F238E27FC236}">
                <a16:creationId xmlns:a16="http://schemas.microsoft.com/office/drawing/2014/main" id="{7EA0287E-EBEE-4DA2-925B-10EDD76E566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B55AC2E-8969-47D6-8B36-97289B8B3F2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11986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429561-39C0-41BC-98E4-46EA2C73E02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781676D-7493-4561-8DFB-77BE8C389F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55EDD88-6E70-4C8D-B5A5-6A7CCDCC1F5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D1880B0-48E1-424E-AFD1-62C3C9D9B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5A0B3C8-4494-4506-87DA-BAB96E9A3B2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A936C67-EF8D-4DA2-873F-C82D1D81F3FB}"/>
              </a:ext>
            </a:extLst>
          </p:cNvPr>
          <p:cNvSpPr>
            <a:spLocks noGrp="1"/>
          </p:cNvSpPr>
          <p:nvPr>
            <p:ph type="dt" sz="half" idx="10"/>
          </p:nvPr>
        </p:nvSpPr>
        <p:spPr/>
        <p:txBody>
          <a:bodyPr/>
          <a:lstStyle/>
          <a:p>
            <a:fld id="{73C59E53-6B80-4645-9DB5-964BAF39F882}" type="datetimeFigureOut">
              <a:rPr lang="sv-SE" smtClean="0"/>
              <a:t>2024-09-22</a:t>
            </a:fld>
            <a:endParaRPr lang="sv-SE"/>
          </a:p>
        </p:txBody>
      </p:sp>
      <p:sp>
        <p:nvSpPr>
          <p:cNvPr id="8" name="Platshållare för sidfot 7">
            <a:extLst>
              <a:ext uri="{FF2B5EF4-FFF2-40B4-BE49-F238E27FC236}">
                <a16:creationId xmlns:a16="http://schemas.microsoft.com/office/drawing/2014/main" id="{D661F76E-AD75-49B2-8E87-126A497A814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FA1D311-E528-4AF7-90DE-D972A58372D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5708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F13434-B140-413F-BC5C-413B25FC236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CE93F11-DB5E-4B7B-B467-90A3B545C8D6}"/>
              </a:ext>
            </a:extLst>
          </p:cNvPr>
          <p:cNvSpPr>
            <a:spLocks noGrp="1"/>
          </p:cNvSpPr>
          <p:nvPr>
            <p:ph type="dt" sz="half" idx="10"/>
          </p:nvPr>
        </p:nvSpPr>
        <p:spPr/>
        <p:txBody>
          <a:bodyPr/>
          <a:lstStyle/>
          <a:p>
            <a:fld id="{73C59E53-6B80-4645-9DB5-964BAF39F882}" type="datetimeFigureOut">
              <a:rPr lang="sv-SE" smtClean="0"/>
              <a:t>2024-09-22</a:t>
            </a:fld>
            <a:endParaRPr lang="sv-SE"/>
          </a:p>
        </p:txBody>
      </p:sp>
      <p:sp>
        <p:nvSpPr>
          <p:cNvPr id="4" name="Platshållare för sidfot 3">
            <a:extLst>
              <a:ext uri="{FF2B5EF4-FFF2-40B4-BE49-F238E27FC236}">
                <a16:creationId xmlns:a16="http://schemas.microsoft.com/office/drawing/2014/main" id="{4AAD2F8A-BF1D-4745-AC20-352DE230818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0284F4E-A009-4554-AD8B-803FBFE914A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796478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84012F4-9B8B-4117-B3B5-423AB9A31CB0}"/>
              </a:ext>
            </a:extLst>
          </p:cNvPr>
          <p:cNvSpPr>
            <a:spLocks noGrp="1"/>
          </p:cNvSpPr>
          <p:nvPr>
            <p:ph type="dt" sz="half" idx="10"/>
          </p:nvPr>
        </p:nvSpPr>
        <p:spPr/>
        <p:txBody>
          <a:bodyPr/>
          <a:lstStyle/>
          <a:p>
            <a:fld id="{73C59E53-6B80-4645-9DB5-964BAF39F882}" type="datetimeFigureOut">
              <a:rPr lang="sv-SE" smtClean="0"/>
              <a:t>2024-09-22</a:t>
            </a:fld>
            <a:endParaRPr lang="sv-SE"/>
          </a:p>
        </p:txBody>
      </p:sp>
      <p:sp>
        <p:nvSpPr>
          <p:cNvPr id="3" name="Platshållare för sidfot 2">
            <a:extLst>
              <a:ext uri="{FF2B5EF4-FFF2-40B4-BE49-F238E27FC236}">
                <a16:creationId xmlns:a16="http://schemas.microsoft.com/office/drawing/2014/main" id="{A84B382E-A401-4F20-A33E-CA21B1541BD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F062243-C55A-4793-9960-CBA54E2A96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554093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BAAFDF-7731-4140-B278-D4E3EC36960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AFCA199-A506-49A3-B995-64229CBAA4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8F0E7D-6168-489E-87BD-65B5F327D8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905EFFA-EB44-40A0-87CE-2F527E3276F1}"/>
              </a:ext>
            </a:extLst>
          </p:cNvPr>
          <p:cNvSpPr>
            <a:spLocks noGrp="1"/>
          </p:cNvSpPr>
          <p:nvPr>
            <p:ph type="dt" sz="half" idx="10"/>
          </p:nvPr>
        </p:nvSpPr>
        <p:spPr/>
        <p:txBody>
          <a:bodyPr/>
          <a:lstStyle/>
          <a:p>
            <a:fld id="{73C59E53-6B80-4645-9DB5-964BAF39F882}" type="datetimeFigureOut">
              <a:rPr lang="sv-SE" smtClean="0"/>
              <a:t>2024-09-22</a:t>
            </a:fld>
            <a:endParaRPr lang="sv-SE"/>
          </a:p>
        </p:txBody>
      </p:sp>
      <p:sp>
        <p:nvSpPr>
          <p:cNvPr id="6" name="Platshållare för sidfot 5">
            <a:extLst>
              <a:ext uri="{FF2B5EF4-FFF2-40B4-BE49-F238E27FC236}">
                <a16:creationId xmlns:a16="http://schemas.microsoft.com/office/drawing/2014/main" id="{B6A210F1-F74D-4F7F-BFFF-9F906554DAA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942F1D0-C664-4975-BE8A-2687F856DC1B}"/>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7798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90E395-F9E9-43FD-A6F9-3DF32E2C5B4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4DA0D1A-4C72-4432-BDB1-92BB1DF66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492A5DB8-6585-4FD6-9C06-1B812044D1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432E0E4-2668-4FB7-8C78-BB0351A788FE}"/>
              </a:ext>
            </a:extLst>
          </p:cNvPr>
          <p:cNvSpPr>
            <a:spLocks noGrp="1"/>
          </p:cNvSpPr>
          <p:nvPr>
            <p:ph type="dt" sz="half" idx="10"/>
          </p:nvPr>
        </p:nvSpPr>
        <p:spPr/>
        <p:txBody>
          <a:bodyPr/>
          <a:lstStyle/>
          <a:p>
            <a:fld id="{73C59E53-6B80-4645-9DB5-964BAF39F882}" type="datetimeFigureOut">
              <a:rPr lang="sv-SE" smtClean="0"/>
              <a:t>2024-09-22</a:t>
            </a:fld>
            <a:endParaRPr lang="sv-SE"/>
          </a:p>
        </p:txBody>
      </p:sp>
      <p:sp>
        <p:nvSpPr>
          <p:cNvPr id="6" name="Platshållare för sidfot 5">
            <a:extLst>
              <a:ext uri="{FF2B5EF4-FFF2-40B4-BE49-F238E27FC236}">
                <a16:creationId xmlns:a16="http://schemas.microsoft.com/office/drawing/2014/main" id="{DC7EEFF6-E3F1-4108-AE83-FA85FD1214B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80BAB1C-93E8-4943-9238-254A20DD6D1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05987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369C33B-7EEF-4F34-B1F5-F800D92C1B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BDF9CCF-2E67-44A7-830E-5DD7159458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695A221-2D7B-4699-B7B6-F05D41F9CE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C59E53-6B80-4645-9DB5-964BAF39F882}" type="datetimeFigureOut">
              <a:rPr lang="sv-SE" smtClean="0"/>
              <a:t>2024-09-22</a:t>
            </a:fld>
            <a:endParaRPr lang="sv-SE"/>
          </a:p>
        </p:txBody>
      </p:sp>
      <p:sp>
        <p:nvSpPr>
          <p:cNvPr id="5" name="Platshållare för sidfot 4">
            <a:extLst>
              <a:ext uri="{FF2B5EF4-FFF2-40B4-BE49-F238E27FC236}">
                <a16:creationId xmlns:a16="http://schemas.microsoft.com/office/drawing/2014/main" id="{69D1448F-1B17-4188-8FC6-7ACF4014E4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05F10A4-F46B-46E0-8580-B51289CBE4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EC7AF-AAC9-468C-A0C5-69F6196DA5EE}" type="slidenum">
              <a:rPr lang="sv-SE" smtClean="0"/>
              <a:t>‹#›</a:t>
            </a:fld>
            <a:endParaRPr lang="sv-SE"/>
          </a:p>
        </p:txBody>
      </p:sp>
    </p:spTree>
    <p:extLst>
      <p:ext uri="{BB962C8B-B14F-4D97-AF65-F5344CB8AC3E}">
        <p14:creationId xmlns:p14="http://schemas.microsoft.com/office/powerpoint/2010/main" val="3027608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laget.se/DalbyGIF-Foraldrasektionen/Document/Download/1320265/10421004" TargetMode="External"/><Relationship Id="rId2" Type="http://schemas.openxmlformats.org/officeDocument/2006/relationships/hyperlink" Target="https://www.laget.se/DalbyGIF-Foraldrasektionen/Document/Download/1320265/9609131" TargetMode="External"/><Relationship Id="rId1" Type="http://schemas.openxmlformats.org/officeDocument/2006/relationships/slideLayout" Target="../slideLayouts/slideLayout2.xml"/><Relationship Id="rId4" Type="http://schemas.openxmlformats.org/officeDocument/2006/relationships/hyperlink" Target="https://www.laget.se/DalbyGIF-Foraldrasektionen/Document/Download/1320265/9592849"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laget.se/DalbyGIF-Foraldrasektionen/Documen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Rubrik 1">
            <a:extLst>
              <a:ext uri="{FF2B5EF4-FFF2-40B4-BE49-F238E27FC236}">
                <a16:creationId xmlns:a16="http://schemas.microsoft.com/office/drawing/2014/main" id="{0A46E575-EFD1-49A3-BFED-9AB3481452B7}"/>
              </a:ext>
            </a:extLst>
          </p:cNvPr>
          <p:cNvSpPr>
            <a:spLocks noGrp="1"/>
          </p:cNvSpPr>
          <p:nvPr>
            <p:ph type="ctrTitle"/>
          </p:nvPr>
        </p:nvSpPr>
        <p:spPr>
          <a:xfrm>
            <a:off x="1314824" y="735106"/>
            <a:ext cx="10053763" cy="2928470"/>
          </a:xfrm>
        </p:spPr>
        <p:txBody>
          <a:bodyPr anchor="b">
            <a:normAutofit/>
          </a:bodyPr>
          <a:lstStyle/>
          <a:p>
            <a:pPr algn="l"/>
            <a:r>
              <a:rPr lang="sv-SE" sz="4800">
                <a:solidFill>
                  <a:srgbClr val="FFFFFF"/>
                </a:solidFill>
              </a:rPr>
              <a:t>Föräldrasektionsmöte</a:t>
            </a:r>
          </a:p>
        </p:txBody>
      </p:sp>
      <p:sp>
        <p:nvSpPr>
          <p:cNvPr id="3" name="Underrubrik 2">
            <a:extLst>
              <a:ext uri="{FF2B5EF4-FFF2-40B4-BE49-F238E27FC236}">
                <a16:creationId xmlns:a16="http://schemas.microsoft.com/office/drawing/2014/main" id="{0B1475BA-A9E8-4195-837D-EE9338DD34A8}"/>
              </a:ext>
            </a:extLst>
          </p:cNvPr>
          <p:cNvSpPr>
            <a:spLocks noGrp="1"/>
          </p:cNvSpPr>
          <p:nvPr>
            <p:ph type="subTitle" idx="1"/>
          </p:nvPr>
        </p:nvSpPr>
        <p:spPr>
          <a:xfrm>
            <a:off x="1350682" y="4870824"/>
            <a:ext cx="10005951" cy="1458258"/>
          </a:xfrm>
        </p:spPr>
        <p:txBody>
          <a:bodyPr anchor="ctr">
            <a:normAutofit/>
          </a:bodyPr>
          <a:lstStyle/>
          <a:p>
            <a:pPr algn="l"/>
            <a:r>
              <a:rPr lang="sv-SE" dirty="0"/>
              <a:t>2024-09-22</a:t>
            </a:r>
          </a:p>
        </p:txBody>
      </p:sp>
    </p:spTree>
    <p:extLst>
      <p:ext uri="{BB962C8B-B14F-4D97-AF65-F5344CB8AC3E}">
        <p14:creationId xmlns:p14="http://schemas.microsoft.com/office/powerpoint/2010/main" val="1805790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0D13233C-AE2C-4EEB-B38A-5D9AE5066942}"/>
              </a:ext>
            </a:extLst>
          </p:cNvPr>
          <p:cNvSpPr>
            <a:spLocks noGrp="1"/>
          </p:cNvSpPr>
          <p:nvPr>
            <p:ph type="title"/>
          </p:nvPr>
        </p:nvSpPr>
        <p:spPr>
          <a:xfrm>
            <a:off x="1371599" y="294538"/>
            <a:ext cx="9895951" cy="1033669"/>
          </a:xfrm>
        </p:spPr>
        <p:txBody>
          <a:bodyPr>
            <a:normAutofit/>
          </a:bodyPr>
          <a:lstStyle/>
          <a:p>
            <a:r>
              <a:rPr lang="sv-SE" sz="4000" dirty="0">
                <a:solidFill>
                  <a:schemeClr val="bg1"/>
                </a:solidFill>
              </a:rPr>
              <a:t>Kioskverksamhet Dalby GIF (1/2)</a:t>
            </a:r>
          </a:p>
        </p:txBody>
      </p:sp>
      <p:sp>
        <p:nvSpPr>
          <p:cNvPr id="3" name="Platshållare för innehåll 2">
            <a:extLst>
              <a:ext uri="{FF2B5EF4-FFF2-40B4-BE49-F238E27FC236}">
                <a16:creationId xmlns:a16="http://schemas.microsoft.com/office/drawing/2014/main" id="{22B59AA4-81A9-49FE-9F8C-0AA565C589C7}"/>
              </a:ext>
            </a:extLst>
          </p:cNvPr>
          <p:cNvSpPr>
            <a:spLocks noGrp="1"/>
          </p:cNvSpPr>
          <p:nvPr>
            <p:ph idx="1"/>
          </p:nvPr>
        </p:nvSpPr>
        <p:spPr>
          <a:xfrm>
            <a:off x="1371599" y="2318197"/>
            <a:ext cx="9724031" cy="3683358"/>
          </a:xfrm>
        </p:spPr>
        <p:txBody>
          <a:bodyPr anchor="ctr">
            <a:normAutofit/>
          </a:bodyPr>
          <a:lstStyle/>
          <a:p>
            <a:pPr lvl="1"/>
            <a:r>
              <a:rPr lang="sv-SE" dirty="0"/>
              <a:t>Kiosken ska vara öppen när ni spelar match på Dalby IP, det är upp varje lag att fixa detta. Kom också ihåg att när ert lag spelar på Dalby IP så ska ni även tillsätta en förälder som ”matchvärd”. Kort och gott: Matchvärden hälsar domare och gästlaget välkomna på planen och stöttar domaren ifall det blir stökigt</a:t>
            </a:r>
          </a:p>
          <a:p>
            <a:pPr lvl="1"/>
            <a:endParaRPr lang="sv-SE" dirty="0"/>
          </a:p>
          <a:p>
            <a:pPr lvl="1"/>
            <a:r>
              <a:rPr lang="sv-SE" dirty="0"/>
              <a:t>Se över lathundarna för Serveringsrutiner för </a:t>
            </a:r>
            <a:r>
              <a:rPr lang="sv-SE" dirty="0">
                <a:hlinkClick r:id="rId2"/>
              </a:rPr>
              <a:t>Fotboll</a:t>
            </a:r>
            <a:r>
              <a:rPr lang="sv-SE" dirty="0"/>
              <a:t> &amp; </a:t>
            </a:r>
            <a:r>
              <a:rPr lang="sv-SE" dirty="0">
                <a:hlinkClick r:id="rId3"/>
              </a:rPr>
              <a:t>Handboll</a:t>
            </a:r>
            <a:r>
              <a:rPr lang="sv-SE" dirty="0"/>
              <a:t> och även för </a:t>
            </a:r>
            <a:r>
              <a:rPr lang="sv-SE" dirty="0">
                <a:hlinkClick r:id="rId4"/>
              </a:rPr>
              <a:t>Betalning i Kiosken</a:t>
            </a:r>
            <a:endParaRPr lang="sv-SE" dirty="0"/>
          </a:p>
          <a:p>
            <a:pPr lvl="1"/>
            <a:endParaRPr lang="sv-SE" dirty="0"/>
          </a:p>
          <a:p>
            <a:pPr lvl="1"/>
            <a:r>
              <a:rPr lang="sv-SE" dirty="0"/>
              <a:t>Koder till kiosken skickas separat till föräldrarepresentanterna</a:t>
            </a:r>
          </a:p>
        </p:txBody>
      </p:sp>
    </p:spTree>
    <p:extLst>
      <p:ext uri="{BB962C8B-B14F-4D97-AF65-F5344CB8AC3E}">
        <p14:creationId xmlns:p14="http://schemas.microsoft.com/office/powerpoint/2010/main" val="3505249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0D13233C-AE2C-4EEB-B38A-5D9AE5066942}"/>
              </a:ext>
            </a:extLst>
          </p:cNvPr>
          <p:cNvSpPr>
            <a:spLocks noGrp="1"/>
          </p:cNvSpPr>
          <p:nvPr>
            <p:ph type="title"/>
          </p:nvPr>
        </p:nvSpPr>
        <p:spPr>
          <a:xfrm>
            <a:off x="1371599" y="294538"/>
            <a:ext cx="9895951" cy="1033669"/>
          </a:xfrm>
        </p:spPr>
        <p:txBody>
          <a:bodyPr>
            <a:normAutofit/>
          </a:bodyPr>
          <a:lstStyle/>
          <a:p>
            <a:r>
              <a:rPr lang="sv-SE" sz="4000" dirty="0">
                <a:solidFill>
                  <a:schemeClr val="bg1"/>
                </a:solidFill>
              </a:rPr>
              <a:t>Kioskverksamhet Dalby GIF (2/2)</a:t>
            </a:r>
          </a:p>
        </p:txBody>
      </p:sp>
      <p:sp>
        <p:nvSpPr>
          <p:cNvPr id="3" name="Platshållare för innehåll 2">
            <a:extLst>
              <a:ext uri="{FF2B5EF4-FFF2-40B4-BE49-F238E27FC236}">
                <a16:creationId xmlns:a16="http://schemas.microsoft.com/office/drawing/2014/main" id="{22B59AA4-81A9-49FE-9F8C-0AA565C589C7}"/>
              </a:ext>
            </a:extLst>
          </p:cNvPr>
          <p:cNvSpPr>
            <a:spLocks noGrp="1"/>
          </p:cNvSpPr>
          <p:nvPr>
            <p:ph idx="1"/>
          </p:nvPr>
        </p:nvSpPr>
        <p:spPr>
          <a:xfrm>
            <a:off x="1371599" y="2318197"/>
            <a:ext cx="9724031" cy="3683358"/>
          </a:xfrm>
        </p:spPr>
        <p:txBody>
          <a:bodyPr anchor="ctr">
            <a:normAutofit fontScale="55000" lnSpcReduction="20000"/>
          </a:bodyPr>
          <a:lstStyle/>
          <a:p>
            <a:pPr marL="285750" indent="-285750">
              <a:buFont typeface="Arial" panose="020B0604020202020204" pitchFamily="34" charset="0"/>
              <a:buChar char="•"/>
            </a:pPr>
            <a:r>
              <a:rPr lang="sv-SE" dirty="0">
                <a:sym typeface="Wingdings" pitchFamily="2" charset="2"/>
              </a:rPr>
              <a:t>Viktigt! All kioskförsäljning MÅSTE registreras i </a:t>
            </a:r>
            <a:r>
              <a:rPr lang="sv-SE" dirty="0" err="1">
                <a:sym typeface="Wingdings" pitchFamily="2" charset="2"/>
              </a:rPr>
              <a:t>iZettle-appen</a:t>
            </a:r>
            <a:endParaRPr lang="sv-SE" dirty="0">
              <a:sym typeface="Wingdings" pitchFamily="2" charset="2"/>
            </a:endParaRPr>
          </a:p>
          <a:p>
            <a:pPr marL="285750" indent="-285750"/>
            <a:endParaRPr lang="sv-SE" dirty="0">
              <a:sym typeface="Wingdings" pitchFamily="2" charset="2"/>
            </a:endParaRPr>
          </a:p>
          <a:p>
            <a:pPr marL="285750" indent="-285750"/>
            <a:r>
              <a:rPr lang="sv-SE" dirty="0">
                <a:sym typeface="Wingdings" pitchFamily="2" charset="2"/>
              </a:rPr>
              <a:t>Kioskförsäljningen går alltid till klubben, men undantag för Fotbollensdag, Handbollensdag, Lundaspelen, Fotbollsavslutning och Handbollsavslutning</a:t>
            </a:r>
          </a:p>
          <a:p>
            <a:pPr marL="285750" indent="-285750"/>
            <a:endParaRPr lang="sv-SE" dirty="0">
              <a:sym typeface="Wingdings" pitchFamily="2" charset="2"/>
            </a:endParaRPr>
          </a:p>
          <a:p>
            <a:pPr marL="285750" indent="-285750"/>
            <a:r>
              <a:rPr lang="sv-SE" dirty="0">
                <a:sym typeface="Wingdings" pitchFamily="2" charset="2"/>
              </a:rPr>
              <a:t>Vi är en kontantfri kiosk. Men vi tar emot kontanter från barn/seniorer som ännu inte har </a:t>
            </a:r>
            <a:r>
              <a:rPr lang="sv-SE" dirty="0" err="1">
                <a:sym typeface="Wingdings" pitchFamily="2" charset="2"/>
              </a:rPr>
              <a:t>swish</a:t>
            </a:r>
            <a:r>
              <a:rPr lang="sv-SE" dirty="0">
                <a:sym typeface="Wingdings" pitchFamily="2" charset="2"/>
              </a:rPr>
              <a:t> eller kort</a:t>
            </a:r>
          </a:p>
          <a:p>
            <a:pPr marL="285750" indent="-285750"/>
            <a:endParaRPr lang="sv-SE" dirty="0">
              <a:sym typeface="Wingdings" pitchFamily="2" charset="2"/>
            </a:endParaRPr>
          </a:p>
          <a:p>
            <a:pPr marL="285750" indent="-285750"/>
            <a:r>
              <a:rPr lang="sv-SE" dirty="0">
                <a:sym typeface="Wingdings" pitchFamily="2" charset="2"/>
              </a:rPr>
              <a:t>Både </a:t>
            </a:r>
            <a:r>
              <a:rPr lang="sv-SE" dirty="0" err="1">
                <a:sym typeface="Wingdings" pitchFamily="2" charset="2"/>
              </a:rPr>
              <a:t>Swish</a:t>
            </a:r>
            <a:r>
              <a:rPr lang="sv-SE" dirty="0">
                <a:sym typeface="Wingdings" pitchFamily="2" charset="2"/>
              </a:rPr>
              <a:t> och Kort kostar klubben pengar per transaktion. </a:t>
            </a:r>
            <a:r>
              <a:rPr lang="sv-SE" dirty="0" err="1">
                <a:sym typeface="Wingdings" pitchFamily="2" charset="2"/>
              </a:rPr>
              <a:t>Swish</a:t>
            </a:r>
            <a:r>
              <a:rPr lang="sv-SE" dirty="0">
                <a:sym typeface="Wingdings" pitchFamily="2" charset="2"/>
              </a:rPr>
              <a:t> kostar 1,50 kr per transaktion medans kort kostar 1,8% per transaktion</a:t>
            </a:r>
          </a:p>
          <a:p>
            <a:pPr marL="742950" lvl="1" indent="-285750"/>
            <a:r>
              <a:rPr lang="sv-SE" dirty="0">
                <a:sym typeface="Wingdings" pitchFamily="2" charset="2"/>
              </a:rPr>
              <a:t>Detta betyder att en kaffe som kostar 10kr ger klubben 8,50kr om kunden betalar med </a:t>
            </a:r>
            <a:r>
              <a:rPr lang="sv-SE" dirty="0" err="1">
                <a:sym typeface="Wingdings" pitchFamily="2" charset="2"/>
              </a:rPr>
              <a:t>swish</a:t>
            </a:r>
            <a:r>
              <a:rPr lang="sv-SE" dirty="0">
                <a:sym typeface="Wingdings" pitchFamily="2" charset="2"/>
              </a:rPr>
              <a:t>, medans samma kaffe ger 9,85 kr om kunden betalar med kort</a:t>
            </a:r>
          </a:p>
          <a:p>
            <a:pPr marL="742950" lvl="1" indent="-285750"/>
            <a:r>
              <a:rPr lang="sv-SE" dirty="0">
                <a:sym typeface="Wingdings" pitchFamily="2" charset="2"/>
              </a:rPr>
              <a:t>Med andra ord är det lönsammare för klubben om folk betalar med kort</a:t>
            </a:r>
          </a:p>
          <a:p>
            <a:pPr marL="285750" indent="-285750"/>
            <a:endParaRPr lang="sv-SE" dirty="0">
              <a:sym typeface="Wingdings" pitchFamily="2" charset="2"/>
            </a:endParaRPr>
          </a:p>
          <a:p>
            <a:pPr marL="285750" indent="-285750"/>
            <a:r>
              <a:rPr lang="sv-SE" sz="2800" dirty="0"/>
              <a:t>Tänk att vi följer upp intäkterna från Kiosken genom </a:t>
            </a:r>
            <a:r>
              <a:rPr lang="sv-SE" sz="2800" dirty="0" err="1"/>
              <a:t>iZettle</a:t>
            </a:r>
            <a:r>
              <a:rPr lang="sv-SE" sz="2800" dirty="0"/>
              <a:t> </a:t>
            </a:r>
            <a:r>
              <a:rPr lang="sv-SE" sz="2800" dirty="0" err="1"/>
              <a:t>appen</a:t>
            </a:r>
            <a:r>
              <a:rPr lang="sv-SE" sz="2800" dirty="0"/>
              <a:t>. Vid ett styrelsemöte (2023) tog vi beslut att inte höja medlems- och träningsavgifterna, en faktor i detta är kioskintäkterna</a:t>
            </a:r>
          </a:p>
        </p:txBody>
      </p:sp>
    </p:spTree>
    <p:extLst>
      <p:ext uri="{BB962C8B-B14F-4D97-AF65-F5344CB8AC3E}">
        <p14:creationId xmlns:p14="http://schemas.microsoft.com/office/powerpoint/2010/main" val="106513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Dokument som är bra att ha!</a:t>
            </a:r>
          </a:p>
        </p:txBody>
      </p:sp>
      <p:sp>
        <p:nvSpPr>
          <p:cNvPr id="5" name="Platshållare för innehåll 2">
            <a:extLst>
              <a:ext uri="{FF2B5EF4-FFF2-40B4-BE49-F238E27FC236}">
                <a16:creationId xmlns:a16="http://schemas.microsoft.com/office/drawing/2014/main" id="{7E55A84B-859F-7D85-9D38-948EECFC82EE}"/>
              </a:ext>
            </a:extLst>
          </p:cNvPr>
          <p:cNvSpPr>
            <a:spLocks noGrp="1"/>
          </p:cNvSpPr>
          <p:nvPr>
            <p:ph idx="1"/>
          </p:nvPr>
        </p:nvSpPr>
        <p:spPr>
          <a:xfrm>
            <a:off x="838200" y="1825625"/>
            <a:ext cx="4152774" cy="4303464"/>
          </a:xfrm>
        </p:spPr>
        <p:txBody>
          <a:bodyPr>
            <a:normAutofit/>
          </a:bodyPr>
          <a:lstStyle/>
          <a:p>
            <a:r>
              <a:rPr lang="sv-SE" sz="2000" dirty="0"/>
              <a:t>Föräldrasektionens alla dokument hittar du här: </a:t>
            </a:r>
            <a:r>
              <a:rPr lang="sv-SE" sz="2000" dirty="0">
                <a:hlinkClick r:id="rId2"/>
              </a:rPr>
              <a:t>https://www.laget.se/DalbyGIF-Foraldrasektionen/Document</a:t>
            </a:r>
            <a:endParaRPr lang="sv-SE" sz="2000" dirty="0"/>
          </a:p>
          <a:p>
            <a:pPr marL="0" indent="0">
              <a:buNone/>
            </a:pPr>
            <a:endParaRPr lang="sv-SE" sz="2000" dirty="0"/>
          </a:p>
          <a:p>
            <a:r>
              <a:rPr lang="sv-SE" sz="2000" dirty="0"/>
              <a:t>Här hittar du:</a:t>
            </a:r>
          </a:p>
          <a:p>
            <a:pPr lvl="1"/>
            <a:r>
              <a:rPr lang="sv-SE" sz="2000" dirty="0"/>
              <a:t>Alla Presentationer och mötesprotokoll</a:t>
            </a:r>
          </a:p>
          <a:p>
            <a:pPr lvl="1"/>
            <a:r>
              <a:rPr lang="sv-SE" sz="2000" dirty="0"/>
              <a:t>Årliga Verksamhetsberättelse</a:t>
            </a:r>
          </a:p>
          <a:p>
            <a:pPr lvl="1"/>
            <a:r>
              <a:rPr lang="sv-SE" sz="2000" dirty="0"/>
              <a:t>Lathundar</a:t>
            </a:r>
          </a:p>
          <a:p>
            <a:pPr lvl="1"/>
            <a:r>
              <a:rPr lang="sv-SE" sz="2000" dirty="0"/>
              <a:t>Föräldrarepresentanter</a:t>
            </a:r>
          </a:p>
          <a:p>
            <a:pPr lvl="1"/>
            <a:r>
              <a:rPr lang="sv-SE" sz="2000" dirty="0"/>
              <a:t>Prislistor</a:t>
            </a:r>
          </a:p>
          <a:p>
            <a:pPr lvl="1"/>
            <a:r>
              <a:rPr lang="sv-SE" sz="2000" dirty="0"/>
              <a:t>Ansvarsområden</a:t>
            </a:r>
          </a:p>
        </p:txBody>
      </p:sp>
      <p:pic>
        <p:nvPicPr>
          <p:cNvPr id="6" name="Bildobjekt 5">
            <a:extLst>
              <a:ext uri="{FF2B5EF4-FFF2-40B4-BE49-F238E27FC236}">
                <a16:creationId xmlns:a16="http://schemas.microsoft.com/office/drawing/2014/main" id="{ABBC7F66-09BA-C031-E30F-A1BD6ED475BC}"/>
              </a:ext>
            </a:extLst>
          </p:cNvPr>
          <p:cNvPicPr>
            <a:picLocks noChangeAspect="1"/>
          </p:cNvPicPr>
          <p:nvPr/>
        </p:nvPicPr>
        <p:blipFill rotWithShape="1">
          <a:blip r:embed="rId3"/>
          <a:srcRect t="44" r="2" b="2"/>
          <a:stretch/>
        </p:blipFill>
        <p:spPr>
          <a:xfrm>
            <a:off x="5183500" y="1904282"/>
            <a:ext cx="6170299" cy="4224808"/>
          </a:xfrm>
          <a:prstGeom prst="rect">
            <a:avLst/>
          </a:prstGeom>
        </p:spPr>
      </p:pic>
    </p:spTree>
    <p:extLst>
      <p:ext uri="{BB962C8B-B14F-4D97-AF65-F5344CB8AC3E}">
        <p14:creationId xmlns:p14="http://schemas.microsoft.com/office/powerpoint/2010/main" val="3403852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6A97EC15-B8E4-BD8E-E9CC-05884D5C4A7E}"/>
              </a:ext>
            </a:extLst>
          </p:cNvPr>
          <p:cNvSpPr>
            <a:spLocks noGrp="1"/>
          </p:cNvSpPr>
          <p:nvPr>
            <p:ph type="title"/>
          </p:nvPr>
        </p:nvSpPr>
        <p:spPr>
          <a:xfrm>
            <a:off x="1386865" y="818984"/>
            <a:ext cx="6596245" cy="3268520"/>
          </a:xfrm>
        </p:spPr>
        <p:txBody>
          <a:bodyPr vert="horz" lIns="91440" tIns="45720" rIns="91440" bIns="45720" rtlCol="0" anchor="b">
            <a:normAutofit/>
          </a:bodyPr>
          <a:lstStyle/>
          <a:p>
            <a:pPr algn="r"/>
            <a:r>
              <a:rPr lang="en-US" sz="4800" kern="1200" dirty="0" err="1">
                <a:solidFill>
                  <a:srgbClr val="FFFFFF"/>
                </a:solidFill>
                <a:latin typeface="+mj-lt"/>
                <a:ea typeface="+mj-ea"/>
                <a:cs typeface="+mj-cs"/>
              </a:rPr>
              <a:t>Ansvarsområden</a:t>
            </a:r>
            <a:endParaRPr lang="en-US" sz="4800" kern="1200" dirty="0">
              <a:solidFill>
                <a:srgbClr val="FFFFFF"/>
              </a:solidFill>
              <a:latin typeface="+mj-lt"/>
              <a:ea typeface="+mj-ea"/>
              <a:cs typeface="+mj-cs"/>
            </a:endParaRPr>
          </a:p>
        </p:txBody>
      </p:sp>
      <p:sp>
        <p:nvSpPr>
          <p:cNvPr id="54" name="Rectangle 53">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9801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Rotation av Ansvarsområden</a:t>
            </a: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994229" y="2318197"/>
            <a:ext cx="5152571" cy="3683358"/>
          </a:xfrm>
        </p:spPr>
        <p:txBody>
          <a:bodyPr anchor="t">
            <a:normAutofit fontScale="92500" lnSpcReduction="10000"/>
          </a:bodyPr>
          <a:lstStyle/>
          <a:p>
            <a:r>
              <a:rPr lang="sv-SE" sz="2000" dirty="0"/>
              <a:t>Gamla områden</a:t>
            </a:r>
          </a:p>
          <a:p>
            <a:pPr lvl="1"/>
            <a:r>
              <a:rPr lang="sv-SE" sz="1600" dirty="0"/>
              <a:t>F-Kiosker: Inköp &amp; Rutiner</a:t>
            </a:r>
          </a:p>
          <a:p>
            <a:pPr lvl="1"/>
            <a:r>
              <a:rPr lang="sv-SE" sz="1600" dirty="0"/>
              <a:t>F-Kiosker: Hämtning, Uppackning &amp; "Vaktmästare"</a:t>
            </a:r>
          </a:p>
          <a:p>
            <a:pPr lvl="1"/>
            <a:r>
              <a:rPr lang="sv-SE" sz="1600" dirty="0"/>
              <a:t>H-Kiosker: Inköp &amp; Rutiner</a:t>
            </a:r>
          </a:p>
          <a:p>
            <a:pPr lvl="1"/>
            <a:r>
              <a:rPr lang="sv-SE" sz="1600" dirty="0"/>
              <a:t>H-Kiosker: Hämtning, Uppackning &amp; "Vaktmästare"</a:t>
            </a:r>
          </a:p>
          <a:p>
            <a:pPr lvl="1"/>
            <a:r>
              <a:rPr lang="sv-SE" sz="1600" dirty="0"/>
              <a:t>A-lag Kiosk, Bollkalle ansvar &amp; biljettförsäljning</a:t>
            </a:r>
          </a:p>
          <a:p>
            <a:pPr lvl="1"/>
            <a:r>
              <a:rPr lang="sv-SE" sz="1600" dirty="0"/>
              <a:t>Lejonmarknad koordinering</a:t>
            </a:r>
          </a:p>
          <a:p>
            <a:pPr lvl="1"/>
            <a:r>
              <a:rPr lang="sv-SE" sz="1600" dirty="0"/>
              <a:t>Utdelning av lagpresentationer</a:t>
            </a:r>
          </a:p>
          <a:p>
            <a:pPr lvl="1"/>
            <a:r>
              <a:rPr lang="sv-SE" sz="1600" dirty="0"/>
              <a:t>Julmarknad Planering</a:t>
            </a:r>
          </a:p>
          <a:p>
            <a:pPr lvl="1"/>
            <a:r>
              <a:rPr lang="sv-SE" sz="1600" dirty="0"/>
              <a:t>Fotbollensdag</a:t>
            </a:r>
          </a:p>
          <a:p>
            <a:pPr lvl="1"/>
            <a:r>
              <a:rPr lang="sv-SE" sz="1600" dirty="0"/>
              <a:t>Fotbollsavslutning</a:t>
            </a:r>
          </a:p>
          <a:p>
            <a:pPr lvl="1"/>
            <a:r>
              <a:rPr lang="sv-SE" sz="1600" dirty="0"/>
              <a:t>Handbollensdag </a:t>
            </a:r>
          </a:p>
          <a:p>
            <a:pPr lvl="1"/>
            <a:r>
              <a:rPr lang="sv-SE" sz="1600" dirty="0"/>
              <a:t>Handbollsavslutning</a:t>
            </a:r>
          </a:p>
          <a:p>
            <a:pPr lvl="1"/>
            <a:r>
              <a:rPr lang="sv-SE" sz="1600" dirty="0"/>
              <a:t>Lundaspelen</a:t>
            </a:r>
          </a:p>
        </p:txBody>
      </p:sp>
      <p:sp>
        <p:nvSpPr>
          <p:cNvPr id="4" name="Platshållare för innehåll 2">
            <a:extLst>
              <a:ext uri="{FF2B5EF4-FFF2-40B4-BE49-F238E27FC236}">
                <a16:creationId xmlns:a16="http://schemas.microsoft.com/office/drawing/2014/main" id="{3E06A8CD-3D3F-A39A-C75F-D5A1DB91D1AA}"/>
              </a:ext>
            </a:extLst>
          </p:cNvPr>
          <p:cNvSpPr txBox="1">
            <a:spLocks/>
          </p:cNvSpPr>
          <p:nvPr/>
        </p:nvSpPr>
        <p:spPr>
          <a:xfrm>
            <a:off x="6319574" y="2318197"/>
            <a:ext cx="5152571" cy="3683358"/>
          </a:xfrm>
          <a:prstGeom prst="rect">
            <a:avLst/>
          </a:prstGeom>
        </p:spPr>
        <p:txBody>
          <a:bodyPr vert="horz" lIns="91440" tIns="45720" rIns="91440" bIns="45720" rtlCol="0" anchor="t">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2000" dirty="0"/>
              <a:t>Nya Områden</a:t>
            </a:r>
          </a:p>
          <a:p>
            <a:pPr lvl="1"/>
            <a:r>
              <a:rPr lang="sv-SE" sz="1600" dirty="0"/>
              <a:t>F-Kiosker: Inköp &amp; Rutiner</a:t>
            </a:r>
          </a:p>
          <a:p>
            <a:pPr lvl="1"/>
            <a:r>
              <a:rPr lang="sv-SE" sz="1600" dirty="0"/>
              <a:t>F-Kiosker: Hämtning, Uppackning &amp; "Vaktmästare"</a:t>
            </a:r>
          </a:p>
          <a:p>
            <a:pPr lvl="1"/>
            <a:r>
              <a:rPr lang="sv-SE" sz="1600" dirty="0"/>
              <a:t>H-Kiosker: Inköp &amp; Rutiner</a:t>
            </a:r>
          </a:p>
          <a:p>
            <a:pPr lvl="1"/>
            <a:r>
              <a:rPr lang="sv-SE" sz="1600" dirty="0"/>
              <a:t>H-Kiosker: Hämtning, Uppackning &amp; "Vaktmästare"</a:t>
            </a:r>
          </a:p>
          <a:p>
            <a:pPr lvl="1"/>
            <a:r>
              <a:rPr lang="sv-SE" sz="1600" dirty="0"/>
              <a:t>A-lag Kiosk, Bollkalle ansvar &amp; biljettförsäljning</a:t>
            </a:r>
          </a:p>
          <a:p>
            <a:pPr lvl="1"/>
            <a:r>
              <a:rPr lang="sv-SE" sz="1600" b="1" dirty="0"/>
              <a:t>Ny</a:t>
            </a:r>
            <a:r>
              <a:rPr lang="sv-SE" sz="1600" dirty="0"/>
              <a:t>: Junior-lag Kiosk</a:t>
            </a:r>
          </a:p>
          <a:p>
            <a:pPr lvl="1"/>
            <a:r>
              <a:rPr lang="sv-SE" sz="1600" b="1" dirty="0"/>
              <a:t>Ny</a:t>
            </a:r>
            <a:r>
              <a:rPr lang="sv-SE" sz="1600" dirty="0"/>
              <a:t>: Städning av Klubbstugan</a:t>
            </a:r>
          </a:p>
          <a:p>
            <a:pPr lvl="1"/>
            <a:r>
              <a:rPr lang="sv-SE" sz="1600" strike="sngStrike" dirty="0"/>
              <a:t>Lejonmarknad koordinering</a:t>
            </a:r>
          </a:p>
          <a:p>
            <a:pPr lvl="1"/>
            <a:r>
              <a:rPr lang="sv-SE" sz="1600" dirty="0"/>
              <a:t>Utdelning av lagpresentationer</a:t>
            </a:r>
          </a:p>
          <a:p>
            <a:pPr lvl="1"/>
            <a:r>
              <a:rPr lang="sv-SE" sz="1600" dirty="0"/>
              <a:t>Julmarknad Planering</a:t>
            </a:r>
          </a:p>
          <a:p>
            <a:pPr lvl="1"/>
            <a:r>
              <a:rPr lang="sv-SE" sz="1600" dirty="0"/>
              <a:t>Fotbollensdag</a:t>
            </a:r>
          </a:p>
          <a:p>
            <a:pPr lvl="1"/>
            <a:r>
              <a:rPr lang="sv-SE" sz="1600" dirty="0"/>
              <a:t>Fotbollsavslutning</a:t>
            </a:r>
          </a:p>
          <a:p>
            <a:pPr lvl="1"/>
            <a:r>
              <a:rPr lang="sv-SE" sz="1600" dirty="0"/>
              <a:t>Handbollensdag </a:t>
            </a:r>
          </a:p>
          <a:p>
            <a:pPr lvl="1"/>
            <a:r>
              <a:rPr lang="sv-SE" sz="1600" dirty="0"/>
              <a:t>Handbollsavslutning</a:t>
            </a:r>
          </a:p>
          <a:p>
            <a:pPr lvl="1"/>
            <a:r>
              <a:rPr lang="sv-SE" sz="1600" dirty="0"/>
              <a:t>Lundaspelen</a:t>
            </a:r>
          </a:p>
        </p:txBody>
      </p:sp>
    </p:spTree>
    <p:extLst>
      <p:ext uri="{BB962C8B-B14F-4D97-AF65-F5344CB8AC3E}">
        <p14:creationId xmlns:p14="http://schemas.microsoft.com/office/powerpoint/2010/main" val="2159503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Ansvarsområden</a:t>
            </a:r>
          </a:p>
        </p:txBody>
      </p:sp>
      <p:pic>
        <p:nvPicPr>
          <p:cNvPr id="7" name="Bildobjekt 6">
            <a:extLst>
              <a:ext uri="{FF2B5EF4-FFF2-40B4-BE49-F238E27FC236}">
                <a16:creationId xmlns:a16="http://schemas.microsoft.com/office/drawing/2014/main" id="{7CB0EA1E-AE02-D174-59AE-799342541528}"/>
              </a:ext>
            </a:extLst>
          </p:cNvPr>
          <p:cNvPicPr>
            <a:picLocks noChangeAspect="1"/>
          </p:cNvPicPr>
          <p:nvPr/>
        </p:nvPicPr>
        <p:blipFill>
          <a:blip r:embed="rId2"/>
          <a:stretch>
            <a:fillRect/>
          </a:stretch>
        </p:blipFill>
        <p:spPr>
          <a:xfrm>
            <a:off x="838199" y="1795156"/>
            <a:ext cx="10530947" cy="4706232"/>
          </a:xfrm>
          <a:prstGeom prst="rect">
            <a:avLst/>
          </a:prstGeom>
        </p:spPr>
      </p:pic>
    </p:spTree>
    <p:extLst>
      <p:ext uri="{BB962C8B-B14F-4D97-AF65-F5344CB8AC3E}">
        <p14:creationId xmlns:p14="http://schemas.microsoft.com/office/powerpoint/2010/main" val="2291422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Städning Klubbstuga - Schema</a:t>
            </a:r>
          </a:p>
        </p:txBody>
      </p:sp>
      <p:graphicFrame>
        <p:nvGraphicFramePr>
          <p:cNvPr id="7" name="Platshållare för innehåll 4">
            <a:extLst>
              <a:ext uri="{FF2B5EF4-FFF2-40B4-BE49-F238E27FC236}">
                <a16:creationId xmlns:a16="http://schemas.microsoft.com/office/drawing/2014/main" id="{69651EDF-C277-23AC-E5A8-AAB44654B1DA}"/>
              </a:ext>
            </a:extLst>
          </p:cNvPr>
          <p:cNvGraphicFramePr>
            <a:graphicFrameLocks noGrp="1"/>
          </p:cNvGraphicFramePr>
          <p:nvPr>
            <p:ph idx="1"/>
            <p:extLst>
              <p:ext uri="{D42A27DB-BD31-4B8C-83A1-F6EECF244321}">
                <p14:modId xmlns:p14="http://schemas.microsoft.com/office/powerpoint/2010/main" val="3251001963"/>
              </p:ext>
            </p:extLst>
          </p:nvPr>
        </p:nvGraphicFramePr>
        <p:xfrm>
          <a:off x="370490" y="1825625"/>
          <a:ext cx="11414234" cy="1112520"/>
        </p:xfrm>
        <a:graphic>
          <a:graphicData uri="http://schemas.openxmlformats.org/drawingml/2006/table">
            <a:tbl>
              <a:tblPr firstRow="1" bandRow="1">
                <a:tableStyleId>{5C22544A-7EE6-4342-B048-85BDC9FD1C3A}</a:tableStyleId>
              </a:tblPr>
              <a:tblGrid>
                <a:gridCol w="878018">
                  <a:extLst>
                    <a:ext uri="{9D8B030D-6E8A-4147-A177-3AD203B41FA5}">
                      <a16:colId xmlns:a16="http://schemas.microsoft.com/office/drawing/2014/main" val="3338551767"/>
                    </a:ext>
                  </a:extLst>
                </a:gridCol>
                <a:gridCol w="878018">
                  <a:extLst>
                    <a:ext uri="{9D8B030D-6E8A-4147-A177-3AD203B41FA5}">
                      <a16:colId xmlns:a16="http://schemas.microsoft.com/office/drawing/2014/main" val="2708885733"/>
                    </a:ext>
                  </a:extLst>
                </a:gridCol>
                <a:gridCol w="878018">
                  <a:extLst>
                    <a:ext uri="{9D8B030D-6E8A-4147-A177-3AD203B41FA5}">
                      <a16:colId xmlns:a16="http://schemas.microsoft.com/office/drawing/2014/main" val="1390562579"/>
                    </a:ext>
                  </a:extLst>
                </a:gridCol>
                <a:gridCol w="878018">
                  <a:extLst>
                    <a:ext uri="{9D8B030D-6E8A-4147-A177-3AD203B41FA5}">
                      <a16:colId xmlns:a16="http://schemas.microsoft.com/office/drawing/2014/main" val="4271127651"/>
                    </a:ext>
                  </a:extLst>
                </a:gridCol>
                <a:gridCol w="878018">
                  <a:extLst>
                    <a:ext uri="{9D8B030D-6E8A-4147-A177-3AD203B41FA5}">
                      <a16:colId xmlns:a16="http://schemas.microsoft.com/office/drawing/2014/main" val="2275555004"/>
                    </a:ext>
                  </a:extLst>
                </a:gridCol>
                <a:gridCol w="878018">
                  <a:extLst>
                    <a:ext uri="{9D8B030D-6E8A-4147-A177-3AD203B41FA5}">
                      <a16:colId xmlns:a16="http://schemas.microsoft.com/office/drawing/2014/main" val="3408854200"/>
                    </a:ext>
                  </a:extLst>
                </a:gridCol>
                <a:gridCol w="878018">
                  <a:extLst>
                    <a:ext uri="{9D8B030D-6E8A-4147-A177-3AD203B41FA5}">
                      <a16:colId xmlns:a16="http://schemas.microsoft.com/office/drawing/2014/main" val="966737592"/>
                    </a:ext>
                  </a:extLst>
                </a:gridCol>
                <a:gridCol w="878018">
                  <a:extLst>
                    <a:ext uri="{9D8B030D-6E8A-4147-A177-3AD203B41FA5}">
                      <a16:colId xmlns:a16="http://schemas.microsoft.com/office/drawing/2014/main" val="2445931751"/>
                    </a:ext>
                  </a:extLst>
                </a:gridCol>
                <a:gridCol w="878018">
                  <a:extLst>
                    <a:ext uri="{9D8B030D-6E8A-4147-A177-3AD203B41FA5}">
                      <a16:colId xmlns:a16="http://schemas.microsoft.com/office/drawing/2014/main" val="3026638476"/>
                    </a:ext>
                  </a:extLst>
                </a:gridCol>
                <a:gridCol w="878018">
                  <a:extLst>
                    <a:ext uri="{9D8B030D-6E8A-4147-A177-3AD203B41FA5}">
                      <a16:colId xmlns:a16="http://schemas.microsoft.com/office/drawing/2014/main" val="98542059"/>
                    </a:ext>
                  </a:extLst>
                </a:gridCol>
                <a:gridCol w="878018">
                  <a:extLst>
                    <a:ext uri="{9D8B030D-6E8A-4147-A177-3AD203B41FA5}">
                      <a16:colId xmlns:a16="http://schemas.microsoft.com/office/drawing/2014/main" val="1997062624"/>
                    </a:ext>
                  </a:extLst>
                </a:gridCol>
                <a:gridCol w="878018">
                  <a:extLst>
                    <a:ext uri="{9D8B030D-6E8A-4147-A177-3AD203B41FA5}">
                      <a16:colId xmlns:a16="http://schemas.microsoft.com/office/drawing/2014/main" val="3773001974"/>
                    </a:ext>
                  </a:extLst>
                </a:gridCol>
                <a:gridCol w="878018">
                  <a:extLst>
                    <a:ext uri="{9D8B030D-6E8A-4147-A177-3AD203B41FA5}">
                      <a16:colId xmlns:a16="http://schemas.microsoft.com/office/drawing/2014/main" val="551405683"/>
                    </a:ext>
                  </a:extLst>
                </a:gridCol>
              </a:tblGrid>
              <a:tr h="370840">
                <a:tc>
                  <a:txBody>
                    <a:bodyPr/>
                    <a:lstStyle/>
                    <a:p>
                      <a:endParaRPr lang="sv-SE" dirty="0"/>
                    </a:p>
                  </a:txBody>
                  <a:tcPr/>
                </a:tc>
                <a:tc>
                  <a:txBody>
                    <a:bodyPr/>
                    <a:lstStyle/>
                    <a:p>
                      <a:r>
                        <a:rPr lang="sv-SE" dirty="0"/>
                        <a:t>Jan</a:t>
                      </a:r>
                    </a:p>
                  </a:txBody>
                  <a:tcPr/>
                </a:tc>
                <a:tc>
                  <a:txBody>
                    <a:bodyPr/>
                    <a:lstStyle/>
                    <a:p>
                      <a:r>
                        <a:rPr lang="sv-SE" dirty="0"/>
                        <a:t>Feb</a:t>
                      </a:r>
                    </a:p>
                  </a:txBody>
                  <a:tcPr/>
                </a:tc>
                <a:tc>
                  <a:txBody>
                    <a:bodyPr/>
                    <a:lstStyle/>
                    <a:p>
                      <a:r>
                        <a:rPr lang="sv-SE" dirty="0"/>
                        <a:t>Mar</a:t>
                      </a:r>
                    </a:p>
                  </a:txBody>
                  <a:tcPr/>
                </a:tc>
                <a:tc>
                  <a:txBody>
                    <a:bodyPr/>
                    <a:lstStyle/>
                    <a:p>
                      <a:r>
                        <a:rPr lang="sv-SE" dirty="0"/>
                        <a:t>Apr</a:t>
                      </a:r>
                    </a:p>
                  </a:txBody>
                  <a:tcPr/>
                </a:tc>
                <a:tc>
                  <a:txBody>
                    <a:bodyPr/>
                    <a:lstStyle/>
                    <a:p>
                      <a:r>
                        <a:rPr lang="sv-SE" dirty="0"/>
                        <a:t>Maj</a:t>
                      </a:r>
                    </a:p>
                  </a:txBody>
                  <a:tcPr/>
                </a:tc>
                <a:tc>
                  <a:txBody>
                    <a:bodyPr/>
                    <a:lstStyle/>
                    <a:p>
                      <a:r>
                        <a:rPr lang="sv-SE" dirty="0"/>
                        <a:t>Jun</a:t>
                      </a:r>
                    </a:p>
                  </a:txBody>
                  <a:tcPr/>
                </a:tc>
                <a:tc>
                  <a:txBody>
                    <a:bodyPr/>
                    <a:lstStyle/>
                    <a:p>
                      <a:r>
                        <a:rPr lang="sv-SE" dirty="0"/>
                        <a:t>Jul</a:t>
                      </a:r>
                    </a:p>
                  </a:txBody>
                  <a:tcPr/>
                </a:tc>
                <a:tc>
                  <a:txBody>
                    <a:bodyPr/>
                    <a:lstStyle/>
                    <a:p>
                      <a:r>
                        <a:rPr lang="sv-SE" dirty="0"/>
                        <a:t>Aug</a:t>
                      </a:r>
                    </a:p>
                  </a:txBody>
                  <a:tcPr/>
                </a:tc>
                <a:tc>
                  <a:txBody>
                    <a:bodyPr/>
                    <a:lstStyle/>
                    <a:p>
                      <a:r>
                        <a:rPr lang="sv-SE" dirty="0"/>
                        <a:t>Sep</a:t>
                      </a:r>
                    </a:p>
                  </a:txBody>
                  <a:tcPr/>
                </a:tc>
                <a:tc>
                  <a:txBody>
                    <a:bodyPr/>
                    <a:lstStyle/>
                    <a:p>
                      <a:r>
                        <a:rPr lang="sv-SE" dirty="0"/>
                        <a:t>Okt</a:t>
                      </a:r>
                    </a:p>
                  </a:txBody>
                  <a:tcPr/>
                </a:tc>
                <a:tc>
                  <a:txBody>
                    <a:bodyPr/>
                    <a:lstStyle/>
                    <a:p>
                      <a:r>
                        <a:rPr lang="sv-SE" dirty="0"/>
                        <a:t>Nov</a:t>
                      </a:r>
                    </a:p>
                  </a:txBody>
                  <a:tcPr/>
                </a:tc>
                <a:tc>
                  <a:txBody>
                    <a:bodyPr/>
                    <a:lstStyle/>
                    <a:p>
                      <a:r>
                        <a:rPr lang="sv-SE" dirty="0"/>
                        <a:t>Dec</a:t>
                      </a:r>
                    </a:p>
                  </a:txBody>
                  <a:tcPr/>
                </a:tc>
                <a:extLst>
                  <a:ext uri="{0D108BD9-81ED-4DB2-BD59-A6C34878D82A}">
                    <a16:rowId xmlns:a16="http://schemas.microsoft.com/office/drawing/2014/main" val="2099619038"/>
                  </a:ext>
                </a:extLst>
              </a:tr>
              <a:tr h="370840">
                <a:tc>
                  <a:txBody>
                    <a:bodyPr/>
                    <a:lstStyle/>
                    <a:p>
                      <a:r>
                        <a:rPr lang="sv-SE" sz="1400" dirty="0"/>
                        <a:t>2024</a:t>
                      </a:r>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tc>
                  <a:txBody>
                    <a:bodyPr/>
                    <a:lstStyle/>
                    <a:p>
                      <a:endParaRPr lang="sv-SE" sz="1400" dirty="0"/>
                    </a:p>
                  </a:txBody>
                  <a:tcPr/>
                </a:tc>
                <a:tc>
                  <a:txBody>
                    <a:bodyPr/>
                    <a:lstStyle/>
                    <a:p>
                      <a:endParaRPr lang="sv-SE" sz="1400"/>
                    </a:p>
                  </a:txBody>
                  <a:tcPr/>
                </a:tc>
                <a:tc>
                  <a:txBody>
                    <a:bodyPr/>
                    <a:lstStyle/>
                    <a:p>
                      <a:endParaRPr lang="sv-SE" sz="1400" dirty="0"/>
                    </a:p>
                  </a:txBody>
                  <a:tcPr/>
                </a:tc>
                <a:tc>
                  <a:txBody>
                    <a:bodyPr/>
                    <a:lstStyle/>
                    <a:p>
                      <a:r>
                        <a:rPr lang="sv-SE" sz="1400" dirty="0"/>
                        <a:t>P11f</a:t>
                      </a:r>
                    </a:p>
                  </a:txBody>
                  <a:tcPr/>
                </a:tc>
                <a:tc>
                  <a:txBody>
                    <a:bodyPr/>
                    <a:lstStyle/>
                    <a:p>
                      <a:r>
                        <a:rPr lang="sv-SE" sz="1400" dirty="0"/>
                        <a:t>P11h</a:t>
                      </a:r>
                    </a:p>
                  </a:txBody>
                  <a:tcPr/>
                </a:tc>
                <a:tc>
                  <a:txBody>
                    <a:bodyPr/>
                    <a:lstStyle/>
                    <a:p>
                      <a:r>
                        <a:rPr lang="sv-SE" sz="1400" dirty="0"/>
                        <a:t>P12f</a:t>
                      </a:r>
                    </a:p>
                  </a:txBody>
                  <a:tcPr/>
                </a:tc>
                <a:tc>
                  <a:txBody>
                    <a:bodyPr/>
                    <a:lstStyle/>
                    <a:p>
                      <a:r>
                        <a:rPr lang="sv-SE" sz="1400" dirty="0"/>
                        <a:t>P12h</a:t>
                      </a:r>
                    </a:p>
                  </a:txBody>
                  <a:tcPr/>
                </a:tc>
                <a:extLst>
                  <a:ext uri="{0D108BD9-81ED-4DB2-BD59-A6C34878D82A}">
                    <a16:rowId xmlns:a16="http://schemas.microsoft.com/office/drawing/2014/main" val="4007277815"/>
                  </a:ext>
                </a:extLst>
              </a:tr>
              <a:tr h="370840">
                <a:tc>
                  <a:txBody>
                    <a:bodyPr/>
                    <a:lstStyle/>
                    <a:p>
                      <a:r>
                        <a:rPr lang="sv-SE" sz="1400" dirty="0"/>
                        <a:t>2025</a:t>
                      </a:r>
                    </a:p>
                  </a:txBody>
                  <a:tcPr/>
                </a:tc>
                <a:tc>
                  <a:txBody>
                    <a:bodyPr/>
                    <a:lstStyle/>
                    <a:p>
                      <a:r>
                        <a:rPr lang="sv-SE" sz="1400" dirty="0"/>
                        <a:t>A-lag</a:t>
                      </a:r>
                    </a:p>
                  </a:txBody>
                  <a:tcPr/>
                </a:tc>
                <a:tc>
                  <a:txBody>
                    <a:bodyPr/>
                    <a:lstStyle/>
                    <a:p>
                      <a:r>
                        <a:rPr lang="sv-SE" sz="1400" dirty="0"/>
                        <a:t>Junior.</a:t>
                      </a:r>
                    </a:p>
                  </a:txBody>
                  <a:tcPr/>
                </a:tc>
                <a:tc>
                  <a:txBody>
                    <a:bodyPr/>
                    <a:lstStyle/>
                    <a:p>
                      <a:r>
                        <a:rPr lang="sv-SE" sz="1400" dirty="0"/>
                        <a:t>P10f</a:t>
                      </a:r>
                    </a:p>
                  </a:txBody>
                  <a:tcPr/>
                </a:tc>
                <a:tc>
                  <a:txBody>
                    <a:bodyPr/>
                    <a:lstStyle/>
                    <a:p>
                      <a:r>
                        <a:rPr lang="sv-SE" sz="1400" dirty="0"/>
                        <a:t>F10/11f</a:t>
                      </a:r>
                    </a:p>
                  </a:txBody>
                  <a:tcPr/>
                </a:tc>
                <a:tc>
                  <a:txBody>
                    <a:bodyPr/>
                    <a:lstStyle/>
                    <a:p>
                      <a:r>
                        <a:rPr lang="sv-SE" sz="1400" dirty="0"/>
                        <a:t>F10h</a:t>
                      </a:r>
                    </a:p>
                  </a:txBody>
                  <a:tcPr/>
                </a:tc>
                <a:tc>
                  <a:txBody>
                    <a:bodyPr/>
                    <a:lstStyle/>
                    <a:p>
                      <a:r>
                        <a:rPr lang="sv-SE" sz="1400" dirty="0"/>
                        <a:t>P11f</a:t>
                      </a:r>
                    </a:p>
                  </a:txBody>
                  <a:tcPr/>
                </a:tc>
                <a:tc>
                  <a:txBody>
                    <a:bodyPr/>
                    <a:lstStyle/>
                    <a:p>
                      <a:r>
                        <a:rPr lang="sv-SE" sz="1400" dirty="0"/>
                        <a:t>P11h</a:t>
                      </a:r>
                    </a:p>
                  </a:txBody>
                  <a:tcPr/>
                </a:tc>
                <a:tc>
                  <a:txBody>
                    <a:bodyPr/>
                    <a:lstStyle/>
                    <a:p>
                      <a:r>
                        <a:rPr lang="sv-SE" sz="1400" dirty="0"/>
                        <a:t>P12f</a:t>
                      </a:r>
                    </a:p>
                  </a:txBody>
                  <a:tcPr/>
                </a:tc>
                <a:tc>
                  <a:txBody>
                    <a:bodyPr/>
                    <a:lstStyle/>
                    <a:p>
                      <a:r>
                        <a:rPr lang="sv-SE" sz="1400" dirty="0"/>
                        <a:t>P12h</a:t>
                      </a:r>
                    </a:p>
                  </a:txBody>
                  <a:tcPr/>
                </a:tc>
                <a:tc>
                  <a:txBody>
                    <a:bodyPr/>
                    <a:lstStyle/>
                    <a:p>
                      <a:r>
                        <a:rPr lang="sv-SE" sz="1400" dirty="0"/>
                        <a:t>F12f</a:t>
                      </a:r>
                    </a:p>
                  </a:txBody>
                  <a:tcPr/>
                </a:tc>
                <a:tc>
                  <a:txBody>
                    <a:bodyPr/>
                    <a:lstStyle/>
                    <a:p>
                      <a:r>
                        <a:rPr lang="sv-SE" sz="1400" dirty="0"/>
                        <a:t>F12h</a:t>
                      </a:r>
                    </a:p>
                  </a:txBody>
                  <a:tcPr/>
                </a:tc>
                <a:tc>
                  <a:txBody>
                    <a:bodyPr/>
                    <a:lstStyle/>
                    <a:p>
                      <a:r>
                        <a:rPr lang="sv-SE" sz="1400" dirty="0"/>
                        <a:t>P13f</a:t>
                      </a:r>
                    </a:p>
                  </a:txBody>
                  <a:tcPr/>
                </a:tc>
                <a:extLst>
                  <a:ext uri="{0D108BD9-81ED-4DB2-BD59-A6C34878D82A}">
                    <a16:rowId xmlns:a16="http://schemas.microsoft.com/office/drawing/2014/main" val="3795849569"/>
                  </a:ext>
                </a:extLst>
              </a:tr>
            </a:tbl>
          </a:graphicData>
        </a:graphic>
      </p:graphicFrame>
    </p:spTree>
    <p:extLst>
      <p:ext uri="{BB962C8B-B14F-4D97-AF65-F5344CB8AC3E}">
        <p14:creationId xmlns:p14="http://schemas.microsoft.com/office/powerpoint/2010/main" val="3168530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Lagintäkter</a:t>
            </a:r>
          </a:p>
        </p:txBody>
      </p:sp>
      <p:graphicFrame>
        <p:nvGraphicFramePr>
          <p:cNvPr id="5" name="Tabell 4">
            <a:extLst>
              <a:ext uri="{FF2B5EF4-FFF2-40B4-BE49-F238E27FC236}">
                <a16:creationId xmlns:a16="http://schemas.microsoft.com/office/drawing/2014/main" id="{32707CF8-8B50-1769-42BD-ED8A6621140E}"/>
              </a:ext>
            </a:extLst>
          </p:cNvPr>
          <p:cNvGraphicFramePr>
            <a:graphicFrameLocks noGrp="1"/>
          </p:cNvGraphicFramePr>
          <p:nvPr>
            <p:extLst>
              <p:ext uri="{D42A27DB-BD31-4B8C-83A1-F6EECF244321}">
                <p14:modId xmlns:p14="http://schemas.microsoft.com/office/powerpoint/2010/main" val="227032755"/>
              </p:ext>
            </p:extLst>
          </p:nvPr>
        </p:nvGraphicFramePr>
        <p:xfrm>
          <a:off x="430693" y="1891970"/>
          <a:ext cx="11330610" cy="3352800"/>
        </p:xfrm>
        <a:graphic>
          <a:graphicData uri="http://schemas.openxmlformats.org/drawingml/2006/table">
            <a:tbl>
              <a:tblPr/>
              <a:tblGrid>
                <a:gridCol w="5504906">
                  <a:extLst>
                    <a:ext uri="{9D8B030D-6E8A-4147-A177-3AD203B41FA5}">
                      <a16:colId xmlns:a16="http://schemas.microsoft.com/office/drawing/2014/main" val="2665794585"/>
                    </a:ext>
                  </a:extLst>
                </a:gridCol>
                <a:gridCol w="1710903">
                  <a:extLst>
                    <a:ext uri="{9D8B030D-6E8A-4147-A177-3AD203B41FA5}">
                      <a16:colId xmlns:a16="http://schemas.microsoft.com/office/drawing/2014/main" val="1966755723"/>
                    </a:ext>
                  </a:extLst>
                </a:gridCol>
                <a:gridCol w="1838739">
                  <a:extLst>
                    <a:ext uri="{9D8B030D-6E8A-4147-A177-3AD203B41FA5}">
                      <a16:colId xmlns:a16="http://schemas.microsoft.com/office/drawing/2014/main" val="154661820"/>
                    </a:ext>
                  </a:extLst>
                </a:gridCol>
                <a:gridCol w="2276062">
                  <a:extLst>
                    <a:ext uri="{9D8B030D-6E8A-4147-A177-3AD203B41FA5}">
                      <a16:colId xmlns:a16="http://schemas.microsoft.com/office/drawing/2014/main" val="2103993223"/>
                    </a:ext>
                  </a:extLst>
                </a:gridCol>
              </a:tblGrid>
              <a:tr h="226270">
                <a:tc>
                  <a:txBody>
                    <a:bodyPr/>
                    <a:lstStyle/>
                    <a:p>
                      <a:pPr algn="l" fontAlgn="b"/>
                      <a:r>
                        <a:rPr lang="sv-SE" sz="1400" b="1" i="0" u="none" strike="noStrike" dirty="0">
                          <a:solidFill>
                            <a:srgbClr val="FFFFFF"/>
                          </a:solidFill>
                          <a:effectLst/>
                          <a:latin typeface="Calibri" panose="020F0502020204030204" pitchFamily="34" charset="0"/>
                        </a:rPr>
                        <a:t> </a:t>
                      </a:r>
                    </a:p>
                  </a:txBody>
                  <a:tcPr marL="0" marR="0" marT="0"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a:solidFill>
                            <a:srgbClr val="FFFFFF"/>
                          </a:solidFill>
                          <a:effectLst/>
                          <a:latin typeface="Calibri" panose="020F0502020204030204" pitchFamily="34" charset="0"/>
                        </a:rPr>
                        <a:t>Kostnad för Klubben</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a:solidFill>
                            <a:srgbClr val="FFFFFF"/>
                          </a:solidFill>
                          <a:effectLst/>
                          <a:latin typeface="Calibri" panose="020F0502020204030204" pitchFamily="34" charset="0"/>
                        </a:rPr>
                        <a:t>Utökade intäkter</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Lag (2024)</a:t>
                      </a:r>
                    </a:p>
                  </a:txBody>
                  <a:tcPr marL="0" marR="0" marT="0" marB="0" anchor="b">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4125769930"/>
                  </a:ext>
                </a:extLst>
              </a:tr>
              <a:tr h="226270">
                <a:tc>
                  <a:txBody>
                    <a:bodyPr/>
                    <a:lstStyle/>
                    <a:p>
                      <a:pPr algn="l" fontAlgn="b"/>
                      <a:r>
                        <a:rPr lang="sv-SE" sz="1600" b="1" i="0" u="none" strike="noStrike" dirty="0">
                          <a:solidFill>
                            <a:srgbClr val="FFFFFF"/>
                          </a:solidFill>
                          <a:effectLst/>
                          <a:latin typeface="Arial" panose="020B0604020202020204" pitchFamily="34" charset="0"/>
                        </a:rPr>
                        <a:t>Årlig klubbstöd till varje lag (</a:t>
                      </a:r>
                      <a:r>
                        <a:rPr lang="sv-SE" sz="1600" b="1" i="0" u="none" strike="noStrike" dirty="0" err="1">
                          <a:solidFill>
                            <a:srgbClr val="FFFFFF"/>
                          </a:solidFill>
                          <a:effectLst/>
                          <a:latin typeface="Arial" panose="020B0604020202020204" pitchFamily="34" charset="0"/>
                        </a:rPr>
                        <a:t>incl</a:t>
                      </a:r>
                      <a:r>
                        <a:rPr lang="sv-SE" sz="1600" b="1" i="0" u="none" strike="noStrike" dirty="0">
                          <a:solidFill>
                            <a:srgbClr val="FFFFFF"/>
                          </a:solidFill>
                          <a:effectLst/>
                          <a:latin typeface="Arial" panose="020B0604020202020204" pitchFamily="34" charset="0"/>
                        </a:rPr>
                        <a:t> Cup)</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110 000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a:solidFill>
                            <a:srgbClr val="000000"/>
                          </a:solidFill>
                          <a:effectLst/>
                          <a:latin typeface="Calibri" panose="020F0502020204030204" pitchFamily="34" charset="0"/>
                        </a:rPr>
                        <a:t>Alla</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58392875"/>
                  </a:ext>
                </a:extLst>
              </a:tr>
              <a:tr h="226270">
                <a:tc>
                  <a:txBody>
                    <a:bodyPr/>
                    <a:lstStyle/>
                    <a:p>
                      <a:pPr algn="l" fontAlgn="b"/>
                      <a:r>
                        <a:rPr lang="sv-SE" sz="1600" b="1" i="0" u="none" strike="noStrike" dirty="0">
                          <a:solidFill>
                            <a:srgbClr val="FFFFFF"/>
                          </a:solidFill>
                          <a:effectLst/>
                          <a:latin typeface="Arial" panose="020B0604020202020204" pitchFamily="34" charset="0"/>
                        </a:rPr>
                        <a:t>Utdelning lagpresentationer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F12/13f, F14/15h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060615536"/>
                  </a:ext>
                </a:extLst>
              </a:tr>
              <a:tr h="226270">
                <a:tc>
                  <a:txBody>
                    <a:bodyPr/>
                    <a:lstStyle/>
                    <a:p>
                      <a:pPr algn="l" fontAlgn="b"/>
                      <a:r>
                        <a:rPr lang="sv-SE" sz="1600" b="1" i="0" u="none" strike="noStrike" dirty="0">
                          <a:solidFill>
                            <a:srgbClr val="FFFFFF"/>
                          </a:solidFill>
                          <a:effectLst/>
                          <a:latin typeface="Arial" panose="020B0604020202020204" pitchFamily="34" charset="0"/>
                        </a:rPr>
                        <a:t>A-lag Kiosk, Bollkalle ansvar &amp; biljettförsäljning*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59519659"/>
                  </a:ext>
                </a:extLst>
              </a:tr>
              <a:tr h="226270">
                <a:tc>
                  <a:txBody>
                    <a:bodyPr/>
                    <a:lstStyle/>
                    <a:p>
                      <a:pPr algn="l" fontAlgn="b"/>
                      <a:r>
                        <a:rPr lang="sv-SE" sz="1600" b="1" i="0" u="none" strike="noStrike" dirty="0">
                          <a:solidFill>
                            <a:srgbClr val="FFFFFF"/>
                          </a:solidFill>
                          <a:effectLst/>
                          <a:latin typeface="Arial" panose="020B0604020202020204" pitchFamily="34" charset="0"/>
                        </a:rPr>
                        <a:t>Junior Kiosk*</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2000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P16f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792197142"/>
                  </a:ext>
                </a:extLst>
              </a:tr>
              <a:tr h="226270">
                <a:tc>
                  <a:txBody>
                    <a:bodyPr/>
                    <a:lstStyle/>
                    <a:p>
                      <a:pPr algn="l" fontAlgn="b"/>
                      <a:r>
                        <a:rPr lang="sv-SE" sz="1600" b="1" i="0" u="none" strike="noStrike" dirty="0">
                          <a:solidFill>
                            <a:srgbClr val="FFFFFF"/>
                          </a:solidFill>
                          <a:effectLst/>
                          <a:latin typeface="Arial" panose="020B0604020202020204" pitchFamily="34" charset="0"/>
                        </a:rPr>
                        <a:t>Fotbollensdag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P14f, F14/15f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642044823"/>
                  </a:ext>
                </a:extLst>
              </a:tr>
              <a:tr h="226270">
                <a:tc>
                  <a:txBody>
                    <a:bodyPr/>
                    <a:lstStyle/>
                    <a:p>
                      <a:pPr algn="l" fontAlgn="b"/>
                      <a:r>
                        <a:rPr lang="sv-SE" sz="1600" b="1" i="0" u="none" strike="noStrike" dirty="0">
                          <a:solidFill>
                            <a:srgbClr val="FFFFFF"/>
                          </a:solidFill>
                          <a:effectLst/>
                          <a:latin typeface="Arial" panose="020B0604020202020204" pitchFamily="34" charset="0"/>
                        </a:rPr>
                        <a:t>Handbollensdag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dirty="0">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F12/13h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372625587"/>
                  </a:ext>
                </a:extLst>
              </a:tr>
              <a:tr h="226270">
                <a:tc>
                  <a:txBody>
                    <a:bodyPr/>
                    <a:lstStyle/>
                    <a:p>
                      <a:pPr algn="l" fontAlgn="b"/>
                      <a:r>
                        <a:rPr lang="sv-SE" sz="1600" b="1" i="0" u="none" strike="noStrike" dirty="0">
                          <a:solidFill>
                            <a:srgbClr val="FFFFFF"/>
                          </a:solidFill>
                          <a:effectLst/>
                          <a:latin typeface="Arial" panose="020B0604020202020204" pitchFamily="34" charset="0"/>
                        </a:rPr>
                        <a:t>Fotbollsavslutning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ctr" fontAlgn="b"/>
                      <a:r>
                        <a:rPr lang="sv-SE" sz="2000" b="0" i="0" u="none" strike="noStrike" dirty="0">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2000" b="0" i="0" u="none" strike="noStrike" dirty="0">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42397676"/>
                  </a:ext>
                </a:extLst>
              </a:tr>
              <a:tr h="226270">
                <a:tc>
                  <a:txBody>
                    <a:bodyPr/>
                    <a:lstStyle/>
                    <a:p>
                      <a:pPr algn="l" fontAlgn="b"/>
                      <a:r>
                        <a:rPr lang="sv-SE" sz="1600" b="1" i="0" u="none" strike="noStrike" dirty="0">
                          <a:solidFill>
                            <a:srgbClr val="FFFFFF"/>
                          </a:solidFill>
                          <a:effectLst/>
                          <a:latin typeface="Arial" panose="020B0604020202020204" pitchFamily="34" charset="0"/>
                        </a:rPr>
                        <a:t>Handbollsavslutning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20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ctr" fontAlgn="b"/>
                      <a:r>
                        <a:rPr lang="sv-SE" sz="2000" b="0" i="0" u="none" strike="noStrike" dirty="0">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2000" b="0" i="0" u="none" strike="noStrike" dirty="0">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178021828"/>
                  </a:ext>
                </a:extLst>
              </a:tr>
              <a:tr h="226270">
                <a:tc>
                  <a:txBody>
                    <a:bodyPr/>
                    <a:lstStyle/>
                    <a:p>
                      <a:pPr algn="l" fontAlgn="b"/>
                      <a:r>
                        <a:rPr lang="sv-SE" sz="2000" b="1" i="0" u="none" strike="noStrike">
                          <a:solidFill>
                            <a:srgbClr val="FFFFFF"/>
                          </a:solidFill>
                          <a:effectLst/>
                          <a:latin typeface="Arial" panose="020B0604020202020204" pitchFamily="34" charset="0"/>
                        </a:rPr>
                        <a:t>Summa</a:t>
                      </a:r>
                    </a:p>
                  </a:txBody>
                  <a:tcPr marL="0" marR="0" marT="0" marB="0" anchor="b">
                    <a:lnL>
                      <a:noFill/>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122 000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b"/>
                      <a:r>
                        <a:rPr lang="sv-SE" sz="2000" b="1" i="0" u="none" strike="noStrike" dirty="0">
                          <a:solidFill>
                            <a:srgbClr val="FFFFFF"/>
                          </a:solidFill>
                          <a:effectLst/>
                          <a:latin typeface="Calibri" panose="020F0502020204030204" pitchFamily="34" charset="0"/>
                        </a:rPr>
                        <a:t>68 000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l" fontAlgn="b"/>
                      <a:endParaRPr lang="sv-SE" sz="2000" b="1" i="0" u="none" strike="noStrike" dirty="0">
                        <a:solidFill>
                          <a:srgbClr val="FFFFFF"/>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a:noFill/>
                    </a:lnB>
                    <a:solidFill>
                      <a:srgbClr val="4472C4"/>
                    </a:solidFill>
                  </a:tcPr>
                </a:tc>
                <a:extLst>
                  <a:ext uri="{0D108BD9-81ED-4DB2-BD59-A6C34878D82A}">
                    <a16:rowId xmlns:a16="http://schemas.microsoft.com/office/drawing/2014/main" val="1032558499"/>
                  </a:ext>
                </a:extLst>
              </a:tr>
            </a:tbl>
          </a:graphicData>
        </a:graphic>
      </p:graphicFrame>
    </p:spTree>
    <p:extLst>
      <p:ext uri="{BB962C8B-B14F-4D97-AF65-F5344CB8AC3E}">
        <p14:creationId xmlns:p14="http://schemas.microsoft.com/office/powerpoint/2010/main" val="2516234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47">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tangle 49">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6A97EC15-B8E4-BD8E-E9CC-05884D5C4A7E}"/>
              </a:ext>
            </a:extLst>
          </p:cNvPr>
          <p:cNvSpPr>
            <a:spLocks noGrp="1"/>
          </p:cNvSpPr>
          <p:nvPr>
            <p:ph type="title"/>
          </p:nvPr>
        </p:nvSpPr>
        <p:spPr>
          <a:xfrm>
            <a:off x="1386865" y="818984"/>
            <a:ext cx="6596245" cy="3268520"/>
          </a:xfrm>
        </p:spPr>
        <p:txBody>
          <a:bodyPr vert="horz" lIns="91440" tIns="45720" rIns="91440" bIns="45720" rtlCol="0" anchor="b">
            <a:normAutofit/>
          </a:bodyPr>
          <a:lstStyle/>
          <a:p>
            <a:pPr algn="r"/>
            <a:r>
              <a:rPr lang="en-US" sz="4800" kern="1200" dirty="0" err="1">
                <a:solidFill>
                  <a:srgbClr val="FFFFFF"/>
                </a:solidFill>
                <a:latin typeface="+mj-lt"/>
                <a:ea typeface="+mj-ea"/>
                <a:cs typeface="+mj-cs"/>
              </a:rPr>
              <a:t>Mötestider</a:t>
            </a:r>
            <a:r>
              <a:rPr lang="en-US" sz="4800" kern="1200" dirty="0">
                <a:solidFill>
                  <a:srgbClr val="FFFFFF"/>
                </a:solidFill>
                <a:latin typeface="+mj-lt"/>
                <a:ea typeface="+mj-ea"/>
                <a:cs typeface="+mj-cs"/>
              </a:rPr>
              <a:t> under </a:t>
            </a:r>
            <a:r>
              <a:rPr lang="en-US" sz="4800" kern="1200" dirty="0" err="1">
                <a:solidFill>
                  <a:srgbClr val="FFFFFF"/>
                </a:solidFill>
                <a:latin typeface="+mj-lt"/>
                <a:ea typeface="+mj-ea"/>
                <a:cs typeface="+mj-cs"/>
              </a:rPr>
              <a:t>året</a:t>
            </a:r>
            <a:endParaRPr lang="en-US" sz="4800" kern="1200" dirty="0">
              <a:solidFill>
                <a:srgbClr val="FFFFFF"/>
              </a:solidFill>
              <a:latin typeface="+mj-lt"/>
              <a:ea typeface="+mj-ea"/>
              <a:cs typeface="+mj-cs"/>
            </a:endParaRPr>
          </a:p>
        </p:txBody>
      </p:sp>
      <p:sp>
        <p:nvSpPr>
          <p:cNvPr id="54" name="Rectangle 53">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6" name="Rectangle 55">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4540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Mötestider under året, Söndagar KL 19 (Teams)</a:t>
            </a:r>
          </a:p>
        </p:txBody>
      </p:sp>
      <p:sp>
        <p:nvSpPr>
          <p:cNvPr id="4" name="Platshållare för innehåll 3">
            <a:extLst>
              <a:ext uri="{FF2B5EF4-FFF2-40B4-BE49-F238E27FC236}">
                <a16:creationId xmlns:a16="http://schemas.microsoft.com/office/drawing/2014/main" id="{D0399098-6E5C-8750-8ECB-8265B03B96FC}"/>
              </a:ext>
            </a:extLst>
          </p:cNvPr>
          <p:cNvSpPr>
            <a:spLocks noGrp="1"/>
          </p:cNvSpPr>
          <p:nvPr>
            <p:ph idx="1"/>
          </p:nvPr>
        </p:nvSpPr>
        <p:spPr/>
        <p:txBody>
          <a:bodyPr/>
          <a:lstStyle/>
          <a:p>
            <a:endParaRPr lang="sv-SE"/>
          </a:p>
        </p:txBody>
      </p:sp>
      <p:graphicFrame>
        <p:nvGraphicFramePr>
          <p:cNvPr id="5" name="Tabell 4">
            <a:extLst>
              <a:ext uri="{FF2B5EF4-FFF2-40B4-BE49-F238E27FC236}">
                <a16:creationId xmlns:a16="http://schemas.microsoft.com/office/drawing/2014/main" id="{0AABD6D7-C50C-2E2C-A52E-83BB4ADBEAA6}"/>
              </a:ext>
            </a:extLst>
          </p:cNvPr>
          <p:cNvGraphicFramePr>
            <a:graphicFrameLocks noGrp="1"/>
          </p:cNvGraphicFramePr>
          <p:nvPr>
            <p:extLst>
              <p:ext uri="{D42A27DB-BD31-4B8C-83A1-F6EECF244321}">
                <p14:modId xmlns:p14="http://schemas.microsoft.com/office/powerpoint/2010/main" val="2275152048"/>
              </p:ext>
            </p:extLst>
          </p:nvPr>
        </p:nvGraphicFramePr>
        <p:xfrm>
          <a:off x="655399" y="1648766"/>
          <a:ext cx="10698401" cy="5157899"/>
        </p:xfrm>
        <a:graphic>
          <a:graphicData uri="http://schemas.openxmlformats.org/drawingml/2006/table">
            <a:tbl>
              <a:tblPr firstRow="1" firstCol="1" bandRow="1">
                <a:tableStyleId>{5C22544A-7EE6-4342-B048-85BDC9FD1C3A}</a:tableStyleId>
              </a:tblPr>
              <a:tblGrid>
                <a:gridCol w="2422278">
                  <a:extLst>
                    <a:ext uri="{9D8B030D-6E8A-4147-A177-3AD203B41FA5}">
                      <a16:colId xmlns:a16="http://schemas.microsoft.com/office/drawing/2014/main" val="1608995211"/>
                    </a:ext>
                  </a:extLst>
                </a:gridCol>
                <a:gridCol w="8276123">
                  <a:extLst>
                    <a:ext uri="{9D8B030D-6E8A-4147-A177-3AD203B41FA5}">
                      <a16:colId xmlns:a16="http://schemas.microsoft.com/office/drawing/2014/main" val="142121088"/>
                    </a:ext>
                  </a:extLst>
                </a:gridCol>
              </a:tblGrid>
              <a:tr h="394572">
                <a:tc>
                  <a:txBody>
                    <a:bodyPr/>
                    <a:lstStyle/>
                    <a:p>
                      <a:pPr>
                        <a:spcAft>
                          <a:spcPts val="0"/>
                        </a:spcAft>
                      </a:pPr>
                      <a:r>
                        <a:rPr lang="sv-SE" sz="2000" dirty="0">
                          <a:effectLst/>
                          <a:latin typeface="Calibri" panose="020F0502020204030204" pitchFamily="34" charset="0"/>
                          <a:ea typeface="DengXian" panose="020B0503020204020204" pitchFamily="2" charset="-122"/>
                          <a:cs typeface="Arial" panose="020B0604020202020204" pitchFamily="34" charset="0"/>
                        </a:rPr>
                        <a:t>Datum</a:t>
                      </a:r>
                    </a:p>
                  </a:txBody>
                  <a:tcPr marL="44450" marR="44450" marT="0" marB="0" anchor="ctr"/>
                </a:tc>
                <a:tc>
                  <a:txBody>
                    <a:bodyPr/>
                    <a:lstStyle/>
                    <a:p>
                      <a:pPr>
                        <a:spcAft>
                          <a:spcPts val="0"/>
                        </a:spcAft>
                      </a:pPr>
                      <a:r>
                        <a:rPr lang="sv-SE" sz="2000" dirty="0">
                          <a:effectLst/>
                          <a:latin typeface="Calibri" panose="020F0502020204030204" pitchFamily="34" charset="0"/>
                          <a:ea typeface="DengXian" panose="020B0503020204020204" pitchFamily="2" charset="-122"/>
                          <a:cs typeface="Arial" panose="020B0604020202020204" pitchFamily="34" charset="0"/>
                        </a:rPr>
                        <a:t>Agendafokus</a:t>
                      </a:r>
                    </a:p>
                  </a:txBody>
                  <a:tcPr marL="44450" marR="44450" marT="0" marB="0" anchor="ctr"/>
                </a:tc>
                <a:extLst>
                  <a:ext uri="{0D108BD9-81ED-4DB2-BD59-A6C34878D82A}">
                    <a16:rowId xmlns:a16="http://schemas.microsoft.com/office/drawing/2014/main" val="4223777931"/>
                  </a:ext>
                </a:extLst>
              </a:tr>
              <a:tr h="394237">
                <a:tc>
                  <a:txBody>
                    <a:bodyPr/>
                    <a:lstStyle/>
                    <a:p>
                      <a:pPr>
                        <a:spcAft>
                          <a:spcPts val="0"/>
                        </a:spcAft>
                      </a:pPr>
                      <a:r>
                        <a:rPr lang="sv-SE" sz="1400" b="1" kern="1200" dirty="0">
                          <a:solidFill>
                            <a:schemeClr val="lt1"/>
                          </a:solidFill>
                          <a:effectLst/>
                          <a:latin typeface="+mn-lt"/>
                          <a:ea typeface="+mn-ea"/>
                          <a:cs typeface="+mn-cs"/>
                        </a:rPr>
                        <a:t>jan</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Möten under året &amp; Ansvarsområden, vad gör en föräldrarepresentant?</a:t>
                      </a:r>
                    </a:p>
                  </a:txBody>
                  <a:tcPr marL="44450" marR="44450" marT="0" marB="0" anchor="ctr"/>
                </a:tc>
                <a:extLst>
                  <a:ext uri="{0D108BD9-81ED-4DB2-BD59-A6C34878D82A}">
                    <a16:rowId xmlns:a16="http://schemas.microsoft.com/office/drawing/2014/main" val="3913851136"/>
                  </a:ext>
                </a:extLst>
              </a:tr>
              <a:tr h="394237">
                <a:tc>
                  <a:txBody>
                    <a:bodyPr/>
                    <a:lstStyle/>
                    <a:p>
                      <a:pPr>
                        <a:spcAft>
                          <a:spcPts val="0"/>
                        </a:spcAft>
                      </a:pPr>
                      <a:r>
                        <a:rPr lang="sv-SE" sz="1400" b="1" kern="1200" dirty="0">
                          <a:solidFill>
                            <a:schemeClr val="lt1"/>
                          </a:solidFill>
                          <a:effectLst/>
                          <a:latin typeface="+mn-lt"/>
                          <a:ea typeface="+mn-ea"/>
                          <a:cs typeface="+mn-cs"/>
                        </a:rPr>
                        <a:t>feb</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Uppdatera Prislista och Produkter</a:t>
                      </a:r>
                    </a:p>
                  </a:txBody>
                  <a:tcPr marL="44450" marR="44450" marT="0" marB="0" anchor="ctr"/>
                </a:tc>
                <a:extLst>
                  <a:ext uri="{0D108BD9-81ED-4DB2-BD59-A6C34878D82A}">
                    <a16:rowId xmlns:a16="http://schemas.microsoft.com/office/drawing/2014/main" val="3282665918"/>
                  </a:ext>
                </a:extLst>
              </a:tr>
              <a:tr h="394237">
                <a:tc>
                  <a:txBody>
                    <a:bodyPr/>
                    <a:lstStyle/>
                    <a:p>
                      <a:pPr>
                        <a:spcAft>
                          <a:spcPts val="0"/>
                        </a:spcAft>
                      </a:pPr>
                      <a:r>
                        <a:rPr lang="sv-SE" sz="1400" dirty="0">
                          <a:effectLst/>
                        </a:rPr>
                        <a:t>mar</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Sammanfattning av Årsmöte, Status Lagpresentationer</a:t>
                      </a:r>
                    </a:p>
                  </a:txBody>
                  <a:tcPr marL="44450" marR="44450" marT="0" marB="0" anchor="ctr"/>
                </a:tc>
                <a:extLst>
                  <a:ext uri="{0D108BD9-81ED-4DB2-BD59-A6C34878D82A}">
                    <a16:rowId xmlns:a16="http://schemas.microsoft.com/office/drawing/2014/main" val="70739121"/>
                  </a:ext>
                </a:extLst>
              </a:tr>
              <a:tr h="394237">
                <a:tc>
                  <a:txBody>
                    <a:bodyPr/>
                    <a:lstStyle/>
                    <a:p>
                      <a:pPr>
                        <a:spcAft>
                          <a:spcPts val="0"/>
                        </a:spcAft>
                      </a:pPr>
                      <a:r>
                        <a:rPr lang="sv-SE" sz="1400" dirty="0">
                          <a:effectLst/>
                        </a:rPr>
                        <a:t>apr</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Förbättringsarbete / Renoveringsbehov, </a:t>
                      </a:r>
                      <a:r>
                        <a:rPr lang="sv-SE" sz="1400" kern="1200" dirty="0" err="1">
                          <a:solidFill>
                            <a:schemeClr val="dk1"/>
                          </a:solidFill>
                          <a:effectLst/>
                          <a:latin typeface="+mn-lt"/>
                          <a:ea typeface="+mn-ea"/>
                          <a:cs typeface="+mn-cs"/>
                        </a:rPr>
                        <a:t>etc</a:t>
                      </a:r>
                      <a:r>
                        <a:rPr lang="sv-SE" sz="1400" kern="1200" dirty="0">
                          <a:solidFill>
                            <a:schemeClr val="dk1"/>
                          </a:solidFill>
                          <a:effectLst/>
                          <a:latin typeface="+mn-lt"/>
                          <a:ea typeface="+mn-ea"/>
                          <a:cs typeface="+mn-cs"/>
                        </a:rPr>
                        <a:t>, av band annat Kiosk, Utrustning &amp; Rutiner. Status Handbollsavslutning</a:t>
                      </a:r>
                    </a:p>
                  </a:txBody>
                  <a:tcPr marL="44450" marR="44450" marT="0" marB="0" anchor="ctr"/>
                </a:tc>
                <a:extLst>
                  <a:ext uri="{0D108BD9-81ED-4DB2-BD59-A6C34878D82A}">
                    <a16:rowId xmlns:a16="http://schemas.microsoft.com/office/drawing/2014/main" val="708730709"/>
                  </a:ext>
                </a:extLst>
              </a:tr>
              <a:tr h="394237">
                <a:tc>
                  <a:txBody>
                    <a:bodyPr/>
                    <a:lstStyle/>
                    <a:p>
                      <a:pPr>
                        <a:spcAft>
                          <a:spcPts val="0"/>
                        </a:spcAft>
                      </a:pPr>
                      <a:r>
                        <a:rPr lang="sv-SE" sz="1400" dirty="0">
                          <a:effectLst/>
                        </a:rPr>
                        <a:t>maj</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Fotbollens dag Status</a:t>
                      </a:r>
                    </a:p>
                  </a:txBody>
                  <a:tcPr marL="44450" marR="44450" marT="0" marB="0" anchor="ctr"/>
                </a:tc>
                <a:extLst>
                  <a:ext uri="{0D108BD9-81ED-4DB2-BD59-A6C34878D82A}">
                    <a16:rowId xmlns:a16="http://schemas.microsoft.com/office/drawing/2014/main" val="1966505401"/>
                  </a:ext>
                </a:extLst>
              </a:tr>
              <a:tr h="394237">
                <a:tc>
                  <a:txBody>
                    <a:bodyPr/>
                    <a:lstStyle/>
                    <a:p>
                      <a:pPr>
                        <a:spcAft>
                          <a:spcPts val="0"/>
                        </a:spcAft>
                      </a:pPr>
                      <a:r>
                        <a:rPr lang="sv-SE" sz="1400" b="1" kern="1200" dirty="0">
                          <a:solidFill>
                            <a:schemeClr val="lt1"/>
                          </a:solidFill>
                          <a:effectLst/>
                          <a:latin typeface="+mn-lt"/>
                          <a:ea typeface="+mn-ea"/>
                          <a:cs typeface="+mn-cs"/>
                        </a:rPr>
                        <a:t>jun</a:t>
                      </a:r>
                    </a:p>
                  </a:txBody>
                  <a:tcPr marL="44450" marR="44450" marT="0" marB="0" anchor="ctr"/>
                </a:tc>
                <a:tc>
                  <a:txBody>
                    <a:bodyPr/>
                    <a:lstStyle/>
                    <a:p>
                      <a:pPr>
                        <a:spcAft>
                          <a:spcPts val="0"/>
                        </a:spcAft>
                      </a:pPr>
                      <a:r>
                        <a:rPr lang="sv-SE" sz="1400" kern="1200">
                          <a:solidFill>
                            <a:schemeClr val="dk1"/>
                          </a:solidFill>
                          <a:effectLst/>
                          <a:latin typeface="+mn-lt"/>
                          <a:ea typeface="+mn-ea"/>
                          <a:cs typeface="+mn-cs"/>
                        </a:rPr>
                        <a:t>TBD</a:t>
                      </a:r>
                      <a:endParaRPr lang="sv-SE" sz="1400" kern="1200" dirty="0">
                        <a:solidFill>
                          <a:schemeClr val="dk1"/>
                        </a:solidFill>
                        <a:effectLst/>
                        <a:latin typeface="+mn-lt"/>
                        <a:ea typeface="+mn-ea"/>
                        <a:cs typeface="+mn-cs"/>
                      </a:endParaRPr>
                    </a:p>
                  </a:txBody>
                  <a:tcPr marL="44450" marR="44450" marT="0" marB="0" anchor="ctr"/>
                </a:tc>
                <a:extLst>
                  <a:ext uri="{0D108BD9-81ED-4DB2-BD59-A6C34878D82A}">
                    <a16:rowId xmlns:a16="http://schemas.microsoft.com/office/drawing/2014/main" val="652816118"/>
                  </a:ext>
                </a:extLst>
              </a:tr>
              <a:tr h="394237">
                <a:tc>
                  <a:txBody>
                    <a:bodyPr/>
                    <a:lstStyle/>
                    <a:p>
                      <a:pPr>
                        <a:spcAft>
                          <a:spcPts val="0"/>
                        </a:spcAft>
                      </a:pPr>
                      <a:r>
                        <a:rPr lang="sv-SE" sz="1400" b="1" kern="1200" dirty="0">
                          <a:solidFill>
                            <a:schemeClr val="lt1"/>
                          </a:solidFill>
                          <a:effectLst/>
                          <a:latin typeface="+mn-lt"/>
                          <a:ea typeface="+mn-ea"/>
                          <a:cs typeface="+mn-cs"/>
                        </a:rPr>
                        <a:t>jul</a:t>
                      </a: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&lt;Stängt&gt;</a:t>
                      </a:r>
                    </a:p>
                  </a:txBody>
                  <a:tcPr marL="44450" marR="44450" marT="0" marB="0" anchor="ctr"/>
                </a:tc>
                <a:extLst>
                  <a:ext uri="{0D108BD9-81ED-4DB2-BD59-A6C34878D82A}">
                    <a16:rowId xmlns:a16="http://schemas.microsoft.com/office/drawing/2014/main" val="3430786562"/>
                  </a:ext>
                </a:extLst>
              </a:tr>
              <a:tr h="394237">
                <a:tc>
                  <a:txBody>
                    <a:bodyPr/>
                    <a:lstStyle/>
                    <a:p>
                      <a:pPr>
                        <a:spcAft>
                          <a:spcPts val="0"/>
                        </a:spcAft>
                      </a:pPr>
                      <a:r>
                        <a:rPr lang="sv-SE" sz="1400" b="1" kern="1200" dirty="0">
                          <a:solidFill>
                            <a:schemeClr val="lt1"/>
                          </a:solidFill>
                          <a:effectLst/>
                          <a:latin typeface="+mn-lt"/>
                          <a:ea typeface="+mn-ea"/>
                          <a:cs typeface="+mn-cs"/>
                        </a:rPr>
                        <a:t>aug</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Status Handbollensdag</a:t>
                      </a:r>
                    </a:p>
                  </a:txBody>
                  <a:tcPr marL="44450" marR="44450" marT="0" marB="0" anchor="ctr"/>
                </a:tc>
                <a:extLst>
                  <a:ext uri="{0D108BD9-81ED-4DB2-BD59-A6C34878D82A}">
                    <a16:rowId xmlns:a16="http://schemas.microsoft.com/office/drawing/2014/main" val="711870715"/>
                  </a:ext>
                </a:extLst>
              </a:tr>
              <a:tr h="394237">
                <a:tc>
                  <a:txBody>
                    <a:bodyPr/>
                    <a:lstStyle/>
                    <a:p>
                      <a:pPr>
                        <a:spcAft>
                          <a:spcPts val="0"/>
                        </a:spcAft>
                      </a:pPr>
                      <a:r>
                        <a:rPr lang="sv-SE" sz="1400" dirty="0">
                          <a:effectLst/>
                        </a:rPr>
                        <a:t>sep</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Ansvarsområden, vad gör en föräldrarepresentant?</a:t>
                      </a:r>
                    </a:p>
                  </a:txBody>
                  <a:tcPr marL="44450" marR="44450" marT="0" marB="0" anchor="ctr"/>
                </a:tc>
                <a:extLst>
                  <a:ext uri="{0D108BD9-81ED-4DB2-BD59-A6C34878D82A}">
                    <a16:rowId xmlns:a16="http://schemas.microsoft.com/office/drawing/2014/main" val="4267931862"/>
                  </a:ext>
                </a:extLst>
              </a:tr>
              <a:tr h="394237">
                <a:tc>
                  <a:txBody>
                    <a:bodyPr/>
                    <a:lstStyle/>
                    <a:p>
                      <a:pPr>
                        <a:spcAft>
                          <a:spcPts val="0"/>
                        </a:spcAft>
                      </a:pPr>
                      <a:r>
                        <a:rPr lang="sv-SE" sz="1400" dirty="0">
                          <a:effectLst/>
                        </a:rPr>
                        <a:t>okt</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Status Fotbollssavslutning</a:t>
                      </a:r>
                    </a:p>
                  </a:txBody>
                  <a:tcPr marL="44450" marR="44450" marT="0" marB="0" anchor="ctr"/>
                </a:tc>
                <a:extLst>
                  <a:ext uri="{0D108BD9-81ED-4DB2-BD59-A6C34878D82A}">
                    <a16:rowId xmlns:a16="http://schemas.microsoft.com/office/drawing/2014/main" val="4280575768"/>
                  </a:ext>
                </a:extLst>
              </a:tr>
              <a:tr h="394237">
                <a:tc>
                  <a:txBody>
                    <a:bodyPr/>
                    <a:lstStyle/>
                    <a:p>
                      <a:pPr>
                        <a:spcAft>
                          <a:spcPts val="0"/>
                        </a:spcAft>
                      </a:pPr>
                      <a:r>
                        <a:rPr lang="sv-SE" sz="1400" dirty="0">
                          <a:effectLst/>
                        </a:rPr>
                        <a:t>nov</a:t>
                      </a:r>
                      <a:endParaRPr lang="sv-SE" sz="20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400" kern="1200" dirty="0">
                          <a:solidFill>
                            <a:schemeClr val="dk1"/>
                          </a:solidFill>
                          <a:effectLst/>
                          <a:latin typeface="+mn-lt"/>
                          <a:ea typeface="+mn-ea"/>
                          <a:cs typeface="+mn-cs"/>
                        </a:rPr>
                        <a:t>Status Julmarknad, Lundaspelen</a:t>
                      </a:r>
                    </a:p>
                  </a:txBody>
                  <a:tcPr marL="44450" marR="44450" marT="0" marB="0" anchor="ctr"/>
                </a:tc>
                <a:extLst>
                  <a:ext uri="{0D108BD9-81ED-4DB2-BD59-A6C34878D82A}">
                    <a16:rowId xmlns:a16="http://schemas.microsoft.com/office/drawing/2014/main" val="272396562"/>
                  </a:ext>
                </a:extLst>
              </a:tr>
              <a:tr h="394237">
                <a:tc>
                  <a:txBody>
                    <a:bodyPr/>
                    <a:lstStyle/>
                    <a:p>
                      <a:pPr>
                        <a:spcAft>
                          <a:spcPts val="0"/>
                        </a:spcAft>
                      </a:pPr>
                      <a:r>
                        <a:rPr lang="sv-SE" sz="1400" b="1" kern="1200" dirty="0">
                          <a:solidFill>
                            <a:schemeClr val="bg1"/>
                          </a:solidFill>
                          <a:effectLst/>
                          <a:latin typeface="+mn-lt"/>
                          <a:ea typeface="+mn-ea"/>
                          <a:cs typeface="+mn-cs"/>
                        </a:rPr>
                        <a:t>dec</a:t>
                      </a: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400" kern="1200" dirty="0">
                          <a:solidFill>
                            <a:schemeClr val="dk1"/>
                          </a:solidFill>
                          <a:effectLst/>
                          <a:latin typeface="+mn-lt"/>
                          <a:ea typeface="+mn-ea"/>
                          <a:cs typeface="+mn-cs"/>
                        </a:rPr>
                        <a:t>&lt;Stängt&gt;</a:t>
                      </a:r>
                    </a:p>
                  </a:txBody>
                  <a:tcPr marL="44450" marR="44450" marT="0" marB="0" anchor="ctr"/>
                </a:tc>
                <a:extLst>
                  <a:ext uri="{0D108BD9-81ED-4DB2-BD59-A6C34878D82A}">
                    <a16:rowId xmlns:a16="http://schemas.microsoft.com/office/drawing/2014/main" val="3323397751"/>
                  </a:ext>
                </a:extLst>
              </a:tr>
            </a:tbl>
          </a:graphicData>
        </a:graphic>
      </p:graphicFrame>
    </p:spTree>
    <p:extLst>
      <p:ext uri="{BB962C8B-B14F-4D97-AF65-F5344CB8AC3E}">
        <p14:creationId xmlns:p14="http://schemas.microsoft.com/office/powerpoint/2010/main" val="3059711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Agenda</a:t>
            </a:r>
          </a:p>
        </p:txBody>
      </p:sp>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a:xfrm>
            <a:off x="1371599" y="1792941"/>
            <a:ext cx="9724031" cy="4473388"/>
          </a:xfrm>
        </p:spPr>
        <p:txBody>
          <a:bodyPr anchor="t">
            <a:normAutofit/>
          </a:bodyPr>
          <a:lstStyle/>
          <a:p>
            <a:pPr lvl="0"/>
            <a:r>
              <a:rPr lang="sv-SE" dirty="0"/>
              <a:t>Actions från föregående Möte</a:t>
            </a:r>
          </a:p>
          <a:p>
            <a:r>
              <a:rPr lang="sv-SE" dirty="0">
                <a:solidFill>
                  <a:schemeClr val="bg1">
                    <a:lumMod val="75000"/>
                  </a:schemeClr>
                </a:solidFill>
              </a:rPr>
              <a:t>Information från senaste styrelsemöte</a:t>
            </a:r>
          </a:p>
          <a:p>
            <a:r>
              <a:rPr lang="sv-SE" dirty="0"/>
              <a:t>Sponsorgrupp</a:t>
            </a:r>
          </a:p>
          <a:p>
            <a:r>
              <a:rPr lang="sv-SE" dirty="0"/>
              <a:t>Vad gör en föräldrarepresentant</a:t>
            </a:r>
            <a:endParaRPr lang="sv-SE" sz="2000" dirty="0"/>
          </a:p>
          <a:p>
            <a:r>
              <a:rPr lang="sv-SE" dirty="0"/>
              <a:t>Ansvarsområden och Mötestider under året</a:t>
            </a:r>
          </a:p>
          <a:p>
            <a:pPr lvl="0"/>
            <a:r>
              <a:rPr lang="sv-SE" dirty="0"/>
              <a:t>AOB</a:t>
            </a:r>
          </a:p>
        </p:txBody>
      </p:sp>
    </p:spTree>
    <p:extLst>
      <p:ext uri="{BB962C8B-B14F-4D97-AF65-F5344CB8AC3E}">
        <p14:creationId xmlns:p14="http://schemas.microsoft.com/office/powerpoint/2010/main" val="4089217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Skriv ert namn i chatten!</a:t>
            </a: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1371599" y="2318197"/>
            <a:ext cx="9724031" cy="3683358"/>
          </a:xfrm>
        </p:spPr>
        <p:txBody>
          <a:bodyPr anchor="t">
            <a:normAutofit/>
          </a:bodyPr>
          <a:lstStyle/>
          <a:p>
            <a:r>
              <a:rPr lang="sv-SE" dirty="0"/>
              <a:t>Ricardo Durón, F10/11f</a:t>
            </a:r>
          </a:p>
        </p:txBody>
      </p:sp>
    </p:spTree>
    <p:extLst>
      <p:ext uri="{BB962C8B-B14F-4D97-AF65-F5344CB8AC3E}">
        <p14:creationId xmlns:p14="http://schemas.microsoft.com/office/powerpoint/2010/main" val="4086356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AOB</a:t>
            </a: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1371599" y="2318197"/>
            <a:ext cx="9724031" cy="3683358"/>
          </a:xfrm>
        </p:spPr>
        <p:txBody>
          <a:bodyPr anchor="t">
            <a:normAutofit/>
          </a:bodyPr>
          <a:lstStyle/>
          <a:p>
            <a:r>
              <a:rPr lang="sv-SE" dirty="0"/>
              <a:t>AOB?</a:t>
            </a:r>
            <a:endParaRPr lang="sv-SE" sz="2000" dirty="0"/>
          </a:p>
        </p:txBody>
      </p:sp>
    </p:spTree>
    <p:extLst>
      <p:ext uri="{BB962C8B-B14F-4D97-AF65-F5344CB8AC3E}">
        <p14:creationId xmlns:p14="http://schemas.microsoft.com/office/powerpoint/2010/main" val="1619791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Actions från föregående Möte</a:t>
            </a:r>
          </a:p>
        </p:txBody>
      </p:sp>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a:xfrm>
            <a:off x="1371599" y="1792941"/>
            <a:ext cx="9724031" cy="4473388"/>
          </a:xfrm>
        </p:spPr>
        <p:txBody>
          <a:bodyPr anchor="t">
            <a:normAutofit/>
          </a:bodyPr>
          <a:lstStyle/>
          <a:p>
            <a:r>
              <a:rPr lang="sv-SE" sz="2000" dirty="0"/>
              <a:t>Länk till styrelseprotokoll efterfrågas av föräldrar. Ricardo pratar med styrelse – DONE</a:t>
            </a:r>
          </a:p>
          <a:p>
            <a:pPr lvl="1"/>
            <a:r>
              <a:rPr lang="sv-SE" sz="1600" dirty="0"/>
              <a:t>Länk till styrelseprotokoll finns numera på </a:t>
            </a:r>
            <a:r>
              <a:rPr lang="sv-SE" sz="1600" dirty="0" err="1"/>
              <a:t>laget.se</a:t>
            </a:r>
            <a:r>
              <a:rPr lang="sv-SE" sz="1600" dirty="0"/>
              <a:t> (under Dokument)</a:t>
            </a:r>
          </a:p>
          <a:p>
            <a:r>
              <a:rPr lang="sv-SE" sz="2000" dirty="0"/>
              <a:t>Kaffetermosar saknas i fotbollskiosken, P12f fick i uppgift att handla 2 nya termosar - DONE</a:t>
            </a:r>
          </a:p>
          <a:p>
            <a:r>
              <a:rPr lang="sv-SE" sz="2000" dirty="0" err="1"/>
              <a:t>Nyckelband</a:t>
            </a:r>
            <a:r>
              <a:rPr lang="sv-SE" sz="2000" dirty="0"/>
              <a:t> saknar pris och kan därför inte säljas. Ricardo uppdaterar </a:t>
            </a:r>
            <a:r>
              <a:rPr lang="sv-SE" sz="2000" dirty="0" err="1"/>
              <a:t>appen</a:t>
            </a:r>
            <a:r>
              <a:rPr lang="sv-SE" sz="2000" dirty="0"/>
              <a:t> - DONE</a:t>
            </a:r>
          </a:p>
          <a:p>
            <a:r>
              <a:rPr lang="sv-SE" sz="2000" dirty="0"/>
              <a:t>Bättre koordinering behövs när olika lag ska stå i kiosken, men det finns inget konkret förslag hur man kan uppnå detta än så länge</a:t>
            </a:r>
          </a:p>
          <a:p>
            <a:endParaRPr lang="sv-SE" sz="1600" dirty="0"/>
          </a:p>
        </p:txBody>
      </p:sp>
    </p:spTree>
    <p:extLst>
      <p:ext uri="{BB962C8B-B14F-4D97-AF65-F5344CB8AC3E}">
        <p14:creationId xmlns:p14="http://schemas.microsoft.com/office/powerpoint/2010/main" val="3571609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47">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tangle 49">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6A97EC15-B8E4-BD8E-E9CC-05884D5C4A7E}"/>
              </a:ext>
            </a:extLst>
          </p:cNvPr>
          <p:cNvSpPr>
            <a:spLocks noGrp="1"/>
          </p:cNvSpPr>
          <p:nvPr>
            <p:ph type="title"/>
          </p:nvPr>
        </p:nvSpPr>
        <p:spPr>
          <a:xfrm>
            <a:off x="1386865" y="818984"/>
            <a:ext cx="6596245" cy="3268520"/>
          </a:xfrm>
        </p:spPr>
        <p:txBody>
          <a:bodyPr vert="horz" lIns="91440" tIns="45720" rIns="91440" bIns="45720" rtlCol="0" anchor="b">
            <a:normAutofit/>
          </a:bodyPr>
          <a:lstStyle/>
          <a:p>
            <a:pPr algn="r"/>
            <a:r>
              <a:rPr lang="en-US" sz="4800" kern="1200" dirty="0" err="1">
                <a:solidFill>
                  <a:srgbClr val="FFFFFF"/>
                </a:solidFill>
                <a:latin typeface="+mj-lt"/>
                <a:ea typeface="+mj-ea"/>
                <a:cs typeface="+mj-cs"/>
              </a:rPr>
              <a:t>Sponsorgrupp</a:t>
            </a:r>
            <a:endParaRPr lang="en-US" sz="4800" kern="1200" dirty="0">
              <a:solidFill>
                <a:srgbClr val="FFFFFF"/>
              </a:solidFill>
              <a:latin typeface="+mj-lt"/>
              <a:ea typeface="+mj-ea"/>
              <a:cs typeface="+mj-cs"/>
            </a:endParaRPr>
          </a:p>
        </p:txBody>
      </p:sp>
      <p:sp>
        <p:nvSpPr>
          <p:cNvPr id="54" name="Rectangle 53">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6" name="Rectangle 55">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2633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92AFF4D-6E13-1BF9-8714-023247F1EE38}"/>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Bakgrund</a:t>
            </a:r>
          </a:p>
        </p:txBody>
      </p:sp>
      <p:sp>
        <p:nvSpPr>
          <p:cNvPr id="3" name="Platshållare för innehåll 2">
            <a:extLst>
              <a:ext uri="{FF2B5EF4-FFF2-40B4-BE49-F238E27FC236}">
                <a16:creationId xmlns:a16="http://schemas.microsoft.com/office/drawing/2014/main" id="{8ED8F69B-648B-E3CE-FE83-BEE1D9EFE46B}"/>
              </a:ext>
            </a:extLst>
          </p:cNvPr>
          <p:cNvSpPr>
            <a:spLocks noGrp="1"/>
          </p:cNvSpPr>
          <p:nvPr>
            <p:ph idx="1"/>
          </p:nvPr>
        </p:nvSpPr>
        <p:spPr>
          <a:xfrm>
            <a:off x="1371599" y="2318197"/>
            <a:ext cx="9724031" cy="3683358"/>
          </a:xfrm>
        </p:spPr>
        <p:txBody>
          <a:bodyPr anchor="t">
            <a:normAutofit/>
          </a:bodyPr>
          <a:lstStyle/>
          <a:p>
            <a:r>
              <a:rPr lang="sv-SE" sz="2000" dirty="0"/>
              <a:t>Istället att jaga sponsorer till olika tillställningar, kommer jobbet att centraliseras under ledning av Rickard Klang. Föräldrarna i lagen som planerar Fotbollensdag, Handbollensdag och lagpresentationer kommer att ingå i denna grupp. Planering kommer att ske varje höst, men jakten på sponsorer kommer att ske Q1 året efter</a:t>
            </a:r>
          </a:p>
          <a:p>
            <a:pPr marL="0" indent="0">
              <a:buNone/>
            </a:pPr>
            <a:endParaRPr lang="sv-SE" sz="2000" dirty="0"/>
          </a:p>
          <a:p>
            <a:r>
              <a:rPr lang="sv-SE" sz="2000" dirty="0"/>
              <a:t>Sponsorgruppen för 2025 har nu skapats och består av:</a:t>
            </a:r>
          </a:p>
          <a:p>
            <a:pPr lvl="1"/>
            <a:r>
              <a:rPr lang="sv-SE" sz="1600" dirty="0"/>
              <a:t>Kassör (Richard Klang)</a:t>
            </a:r>
          </a:p>
          <a:p>
            <a:pPr lvl="1"/>
            <a:r>
              <a:rPr lang="sv-SE" sz="1600" dirty="0"/>
              <a:t>Föräldrar som ansvarar fotbollensdag (P15f) och handbollensdag (F14/15h) under 2025</a:t>
            </a:r>
          </a:p>
          <a:p>
            <a:pPr lvl="1"/>
            <a:r>
              <a:rPr lang="sv-SE" sz="1600" dirty="0"/>
              <a:t>Ricardo som hjälper till att starta av gruppen</a:t>
            </a:r>
          </a:p>
        </p:txBody>
      </p:sp>
    </p:spTree>
    <p:extLst>
      <p:ext uri="{BB962C8B-B14F-4D97-AF65-F5344CB8AC3E}">
        <p14:creationId xmlns:p14="http://schemas.microsoft.com/office/powerpoint/2010/main" val="1035878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5EC60E3D-30D2-BE5C-282E-8D515C6685D0}"/>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Vägen framåt</a:t>
            </a:r>
          </a:p>
        </p:txBody>
      </p:sp>
      <p:sp>
        <p:nvSpPr>
          <p:cNvPr id="3" name="Platshållare för innehåll 2">
            <a:extLst>
              <a:ext uri="{FF2B5EF4-FFF2-40B4-BE49-F238E27FC236}">
                <a16:creationId xmlns:a16="http://schemas.microsoft.com/office/drawing/2014/main" id="{B91FC3C1-0A66-3D61-5AB2-91A11D154D38}"/>
              </a:ext>
            </a:extLst>
          </p:cNvPr>
          <p:cNvSpPr>
            <a:spLocks noGrp="1"/>
          </p:cNvSpPr>
          <p:nvPr>
            <p:ph idx="1"/>
          </p:nvPr>
        </p:nvSpPr>
        <p:spPr>
          <a:xfrm>
            <a:off x="1371599" y="1792941"/>
            <a:ext cx="9724031" cy="4473388"/>
          </a:xfrm>
        </p:spPr>
        <p:txBody>
          <a:bodyPr anchor="t">
            <a:normAutofit/>
          </a:bodyPr>
          <a:lstStyle/>
          <a:p>
            <a:pPr algn="l">
              <a:buFont typeface="Arial" panose="020B0604020202020204" pitchFamily="34" charset="0"/>
              <a:buChar char="•"/>
            </a:pPr>
            <a:r>
              <a:rPr lang="sv-SE" sz="1400" b="0" i="0" u="none" strike="noStrike" dirty="0">
                <a:solidFill>
                  <a:srgbClr val="000000"/>
                </a:solidFill>
                <a:effectLst/>
                <a:latin typeface="Arial" panose="020B0604020202020204" pitchFamily="34" charset="0"/>
              </a:rPr>
              <a:t>Tidsplan</a:t>
            </a:r>
            <a:endParaRPr lang="sv-SE" sz="1800" b="0" i="0" u="none" strike="noStrike" dirty="0">
              <a:solidFill>
                <a:srgbClr val="000000"/>
              </a:solidFill>
              <a:effectLst/>
              <a:latin typeface="Calibri" panose="020F0502020204030204" pitchFamily="34" charset="0"/>
            </a:endParaRPr>
          </a:p>
          <a:p>
            <a:pPr lvl="1"/>
            <a:r>
              <a:rPr lang="sv-SE" sz="1400" b="0" i="0" u="none" strike="noStrike" dirty="0">
                <a:solidFill>
                  <a:srgbClr val="000000"/>
                </a:solidFill>
                <a:effectLst/>
                <a:latin typeface="Arial" panose="020B0604020202020204" pitchFamily="34" charset="0"/>
              </a:rPr>
              <a:t>Ta fram lista på bolag inför kommande år (Senaste Nov)</a:t>
            </a:r>
            <a:endParaRPr lang="sv-SE" sz="1800" b="0" i="0" u="none" strike="noStrike" dirty="0">
              <a:solidFill>
                <a:srgbClr val="000000"/>
              </a:solidFill>
              <a:effectLst/>
              <a:latin typeface="Calibri" panose="020F0502020204030204" pitchFamily="34" charset="0"/>
            </a:endParaRPr>
          </a:p>
          <a:p>
            <a:pPr lvl="2"/>
            <a:r>
              <a:rPr lang="sv-SE" sz="1400" b="0" i="0" u="none" strike="noStrike" dirty="0">
                <a:solidFill>
                  <a:srgbClr val="000000"/>
                </a:solidFill>
                <a:effectLst/>
                <a:latin typeface="Arial" panose="020B0604020202020204" pitchFamily="34" charset="0"/>
              </a:rPr>
              <a:t>Hemköp är ett fast avtal och räknas inte med på denna lista</a:t>
            </a:r>
            <a:endParaRPr lang="sv-SE" sz="1800" b="0" i="0" u="none" strike="noStrike" dirty="0">
              <a:solidFill>
                <a:srgbClr val="000000"/>
              </a:solidFill>
              <a:effectLst/>
              <a:latin typeface="Calibri" panose="020F0502020204030204" pitchFamily="34" charset="0"/>
            </a:endParaRPr>
          </a:p>
          <a:p>
            <a:pPr lvl="2"/>
            <a:r>
              <a:rPr lang="sv-SE" sz="1400" b="0" i="0" u="none" strike="noStrike" dirty="0">
                <a:solidFill>
                  <a:srgbClr val="000000"/>
                </a:solidFill>
                <a:effectLst/>
                <a:latin typeface="Arial" panose="020B0604020202020204" pitchFamily="34" charset="0"/>
              </a:rPr>
              <a:t>Enskilda lag kan kontakta andra sponsorer som inte står på denna lista</a:t>
            </a:r>
            <a:endParaRPr lang="sv-SE" sz="1800" b="0" i="0" u="none" strike="noStrike" dirty="0">
              <a:solidFill>
                <a:srgbClr val="000000"/>
              </a:solidFill>
              <a:effectLst/>
              <a:latin typeface="Calibri" panose="020F0502020204030204" pitchFamily="34" charset="0"/>
            </a:endParaRPr>
          </a:p>
          <a:p>
            <a:pPr lvl="1"/>
            <a:r>
              <a:rPr lang="sv-SE" sz="1400" b="0" i="0" u="none" strike="noStrike" dirty="0">
                <a:solidFill>
                  <a:srgbClr val="000000"/>
                </a:solidFill>
                <a:effectLst/>
                <a:latin typeface="Arial" panose="020B0604020202020204" pitchFamily="34" charset="0"/>
              </a:rPr>
              <a:t>Kontakta bolag (Jan – Feb)</a:t>
            </a:r>
            <a:endParaRPr lang="sv-SE" sz="1800" b="0" i="0" u="none" strike="noStrike" dirty="0">
              <a:solidFill>
                <a:srgbClr val="000000"/>
              </a:solidFill>
              <a:effectLst/>
              <a:latin typeface="Calibri" panose="020F0502020204030204" pitchFamily="34" charset="0"/>
            </a:endParaRPr>
          </a:p>
          <a:p>
            <a:pPr lvl="1"/>
            <a:r>
              <a:rPr lang="sv-SE" sz="1400" b="0" i="0" u="none" strike="noStrike" dirty="0">
                <a:solidFill>
                  <a:srgbClr val="000000"/>
                </a:solidFill>
                <a:effectLst/>
                <a:latin typeface="Arial" panose="020B0604020202020204" pitchFamily="34" charset="0"/>
              </a:rPr>
              <a:t>Konsolidera alla Sponsorer (Mars)</a:t>
            </a:r>
            <a:endParaRPr lang="sv-SE" sz="1800" b="0" i="0" u="none" strike="noStrike" dirty="0">
              <a:solidFill>
                <a:srgbClr val="000000"/>
              </a:solidFill>
              <a:effectLst/>
              <a:latin typeface="Calibri" panose="020F0502020204030204" pitchFamily="34" charset="0"/>
            </a:endParaRPr>
          </a:p>
          <a:p>
            <a:pPr lvl="1"/>
            <a:r>
              <a:rPr lang="sv-SE" sz="1400" b="0" i="0" u="none" strike="noStrike" dirty="0">
                <a:solidFill>
                  <a:srgbClr val="000000"/>
                </a:solidFill>
                <a:effectLst/>
                <a:latin typeface="Arial" panose="020B0604020202020204" pitchFamily="34" charset="0"/>
              </a:rPr>
              <a:t>Dela upp pengar till Förening och Lag (</a:t>
            </a:r>
            <a:r>
              <a:rPr lang="sv-SE" sz="1400" b="0" i="0" u="none" strike="noStrike" dirty="0" err="1">
                <a:solidFill>
                  <a:srgbClr val="000000"/>
                </a:solidFill>
                <a:effectLst/>
                <a:latin typeface="Arial" panose="020B0604020202020204" pitchFamily="34" charset="0"/>
              </a:rPr>
              <a:t>excl</a:t>
            </a:r>
            <a:r>
              <a:rPr lang="sv-SE" sz="1400" b="0" i="0" u="none" strike="noStrike" dirty="0">
                <a:solidFill>
                  <a:srgbClr val="000000"/>
                </a:solidFill>
                <a:effectLst/>
                <a:latin typeface="Arial" panose="020B0604020202020204" pitchFamily="34" charset="0"/>
              </a:rPr>
              <a:t>. Hemköp sponsorpengar). Betalas ut 1 April</a:t>
            </a:r>
            <a:endParaRPr lang="sv-SE" sz="1800" b="0" i="0" u="none" strike="noStrike" dirty="0">
              <a:solidFill>
                <a:srgbClr val="000000"/>
              </a:solidFill>
              <a:effectLst/>
              <a:latin typeface="Calibri" panose="020F0502020204030204" pitchFamily="34" charset="0"/>
            </a:endParaRPr>
          </a:p>
          <a:p>
            <a:pPr lvl="2"/>
            <a:r>
              <a:rPr lang="sv-SE" sz="1400" b="0" i="0" u="none" strike="noStrike" dirty="0">
                <a:solidFill>
                  <a:srgbClr val="000000"/>
                </a:solidFill>
                <a:effectLst/>
                <a:latin typeface="Arial" panose="020B0604020202020204" pitchFamily="34" charset="0"/>
              </a:rPr>
              <a:t>Fotbollensdag (10 </a:t>
            </a:r>
            <a:r>
              <a:rPr lang="sv-SE" sz="1400" b="0" i="0" u="none" strike="noStrike" dirty="0" err="1">
                <a:solidFill>
                  <a:srgbClr val="000000"/>
                </a:solidFill>
                <a:effectLst/>
                <a:latin typeface="Arial" panose="020B0604020202020204" pitchFamily="34" charset="0"/>
              </a:rPr>
              <a:t>kSEK</a:t>
            </a:r>
            <a:r>
              <a:rPr lang="sv-SE" sz="1400" b="0" i="0" u="none" strike="noStrike" dirty="0">
                <a:solidFill>
                  <a:srgbClr val="000000"/>
                </a:solidFill>
                <a:effectLst/>
                <a:latin typeface="Arial" panose="020B0604020202020204" pitchFamily="34" charset="0"/>
              </a:rPr>
              <a:t>)</a:t>
            </a:r>
            <a:endParaRPr lang="sv-SE" sz="1800" b="0" i="0" u="none" strike="noStrike" dirty="0">
              <a:solidFill>
                <a:srgbClr val="000000"/>
              </a:solidFill>
              <a:effectLst/>
              <a:latin typeface="Calibri" panose="020F0502020204030204" pitchFamily="34" charset="0"/>
            </a:endParaRPr>
          </a:p>
          <a:p>
            <a:pPr lvl="2"/>
            <a:r>
              <a:rPr lang="sv-SE" sz="1400" b="0" i="0" u="none" strike="noStrike" dirty="0">
                <a:solidFill>
                  <a:srgbClr val="000000"/>
                </a:solidFill>
                <a:effectLst/>
                <a:latin typeface="Arial" panose="020B0604020202020204" pitchFamily="34" charset="0"/>
              </a:rPr>
              <a:t>Handbollensdag (10 </a:t>
            </a:r>
            <a:r>
              <a:rPr lang="sv-SE" sz="1400" b="0" i="0" u="none" strike="noStrike" dirty="0" err="1">
                <a:solidFill>
                  <a:srgbClr val="000000"/>
                </a:solidFill>
                <a:effectLst/>
                <a:latin typeface="Arial" panose="020B0604020202020204" pitchFamily="34" charset="0"/>
              </a:rPr>
              <a:t>kSEK</a:t>
            </a:r>
            <a:r>
              <a:rPr lang="sv-SE" sz="1400" b="0" i="0" u="none" strike="noStrike" dirty="0">
                <a:solidFill>
                  <a:srgbClr val="000000"/>
                </a:solidFill>
                <a:effectLst/>
                <a:latin typeface="Arial" panose="020B0604020202020204" pitchFamily="34" charset="0"/>
              </a:rPr>
              <a:t>)</a:t>
            </a:r>
            <a:endParaRPr lang="sv-SE" sz="1800" b="0" i="0" u="none" strike="noStrike" dirty="0">
              <a:solidFill>
                <a:srgbClr val="000000"/>
              </a:solidFill>
              <a:effectLst/>
              <a:latin typeface="Calibri" panose="020F0502020204030204" pitchFamily="34" charset="0"/>
            </a:endParaRPr>
          </a:p>
          <a:p>
            <a:pPr lvl="2"/>
            <a:r>
              <a:rPr lang="sv-SE" sz="1400" b="0" i="0" u="none" strike="noStrike" dirty="0">
                <a:solidFill>
                  <a:srgbClr val="000000"/>
                </a:solidFill>
                <a:effectLst/>
                <a:latin typeface="Arial" panose="020B0604020202020204" pitchFamily="34" charset="0"/>
              </a:rPr>
              <a:t>Sommarfotbollskola (10 </a:t>
            </a:r>
            <a:r>
              <a:rPr lang="sv-SE" sz="1400" b="0" i="0" u="none" strike="noStrike" dirty="0" err="1">
                <a:solidFill>
                  <a:srgbClr val="000000"/>
                </a:solidFill>
                <a:effectLst/>
                <a:latin typeface="Arial" panose="020B0604020202020204" pitchFamily="34" charset="0"/>
              </a:rPr>
              <a:t>kSEK</a:t>
            </a:r>
            <a:r>
              <a:rPr lang="sv-SE" sz="1400" b="0" i="0" u="none" strike="noStrike" dirty="0">
                <a:solidFill>
                  <a:srgbClr val="000000"/>
                </a:solidFill>
                <a:effectLst/>
                <a:latin typeface="Arial" panose="020B0604020202020204" pitchFamily="34" charset="0"/>
              </a:rPr>
              <a:t>)</a:t>
            </a:r>
          </a:p>
          <a:p>
            <a:pPr lvl="2"/>
            <a:r>
              <a:rPr lang="sv-SE" sz="1400" dirty="0">
                <a:solidFill>
                  <a:srgbClr val="000000"/>
                </a:solidFill>
                <a:latin typeface="Arial" panose="020B0604020202020204" pitchFamily="34" charset="0"/>
              </a:rPr>
              <a:t>Förening (Resten, för att återinvesteras i våra medlemmar och klubbens framtid)</a:t>
            </a:r>
          </a:p>
          <a:p>
            <a:pPr algn="l"/>
            <a:r>
              <a:rPr lang="sv-SE" sz="1400" b="0" i="0" u="none" strike="noStrike" dirty="0">
                <a:solidFill>
                  <a:srgbClr val="000000"/>
                </a:solidFill>
                <a:effectLst/>
                <a:latin typeface="Arial" panose="020B0604020202020204" pitchFamily="34" charset="0"/>
              </a:rPr>
              <a:t>Actions</a:t>
            </a:r>
            <a:endParaRPr lang="sv-SE" sz="1800" b="0" i="0" u="none" strike="noStrike" dirty="0">
              <a:solidFill>
                <a:srgbClr val="000000"/>
              </a:solidFill>
              <a:effectLst/>
              <a:latin typeface="Calibri" panose="020F0502020204030204" pitchFamily="34" charset="0"/>
            </a:endParaRPr>
          </a:p>
          <a:p>
            <a:pPr lvl="1"/>
            <a:r>
              <a:rPr lang="sv-SE" sz="1400" b="0" i="0" u="none" strike="noStrike" dirty="0">
                <a:solidFill>
                  <a:srgbClr val="000000"/>
                </a:solidFill>
                <a:effectLst/>
                <a:latin typeface="Arial" panose="020B0604020202020204" pitchFamily="34" charset="0"/>
              </a:rPr>
              <a:t>Rickard K kallar till nytt möte i November</a:t>
            </a:r>
            <a:endParaRPr lang="sv-SE" sz="1400" b="0" i="0" u="none" strike="noStrike" dirty="0">
              <a:solidFill>
                <a:srgbClr val="000000"/>
              </a:solidFill>
              <a:effectLst/>
              <a:latin typeface="Calibri" panose="020F0502020204030204" pitchFamily="34" charset="0"/>
            </a:endParaRPr>
          </a:p>
          <a:p>
            <a:pPr lvl="1"/>
            <a:r>
              <a:rPr lang="sv-SE" sz="1400" b="0" i="0" u="none" strike="noStrike" dirty="0">
                <a:solidFill>
                  <a:srgbClr val="000000"/>
                </a:solidFill>
                <a:effectLst/>
                <a:latin typeface="Arial" panose="020B0604020202020204" pitchFamily="34" charset="0"/>
              </a:rPr>
              <a:t>Rickard K kollar tryckkostnader</a:t>
            </a:r>
            <a:endParaRPr lang="sv-SE" sz="1400" b="0" i="0" u="none" strike="noStrike" dirty="0">
              <a:solidFill>
                <a:srgbClr val="000000"/>
              </a:solidFill>
              <a:effectLst/>
              <a:latin typeface="Calibri" panose="020F0502020204030204" pitchFamily="34" charset="0"/>
            </a:endParaRPr>
          </a:p>
          <a:p>
            <a:pPr lvl="1"/>
            <a:r>
              <a:rPr lang="sv-SE" sz="1400" b="0" i="0" u="none" strike="noStrike" dirty="0">
                <a:solidFill>
                  <a:srgbClr val="000000"/>
                </a:solidFill>
                <a:effectLst/>
                <a:latin typeface="Arial" panose="020B0604020202020204" pitchFamily="34" charset="0"/>
              </a:rPr>
              <a:t>Ricardo mailar föräldrar och tar reda på sponsorer för Fotbollensdag och Handbollensdag</a:t>
            </a:r>
            <a:endParaRPr lang="sv-SE" sz="1400" b="0" i="0" u="none" strike="noStrike" dirty="0">
              <a:solidFill>
                <a:srgbClr val="000000"/>
              </a:solidFill>
              <a:effectLst/>
              <a:latin typeface="Calibri" panose="020F0502020204030204" pitchFamily="34" charset="0"/>
            </a:endParaRPr>
          </a:p>
          <a:p>
            <a:pPr lvl="1"/>
            <a:r>
              <a:rPr lang="sv-SE" sz="1400" b="0" i="0" u="none" strike="noStrike" dirty="0">
                <a:solidFill>
                  <a:srgbClr val="000000"/>
                </a:solidFill>
                <a:effectLst/>
                <a:latin typeface="Arial" panose="020B0604020202020204" pitchFamily="34" charset="0"/>
              </a:rPr>
              <a:t>Ricardo skapar draft sponsor erbjudanden baserat på befintliga sponsor erbjudanden</a:t>
            </a:r>
            <a:endParaRPr lang="sv-SE" sz="14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023831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ectangle 47">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tangle 49">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6A97EC15-B8E4-BD8E-E9CC-05884D5C4A7E}"/>
              </a:ext>
            </a:extLst>
          </p:cNvPr>
          <p:cNvSpPr>
            <a:spLocks noGrp="1"/>
          </p:cNvSpPr>
          <p:nvPr>
            <p:ph type="title"/>
          </p:nvPr>
        </p:nvSpPr>
        <p:spPr>
          <a:xfrm>
            <a:off x="1386865" y="818984"/>
            <a:ext cx="6596245" cy="3268520"/>
          </a:xfrm>
        </p:spPr>
        <p:txBody>
          <a:bodyPr vert="horz" lIns="91440" tIns="45720" rIns="91440" bIns="45720" rtlCol="0" anchor="b">
            <a:normAutofit/>
          </a:bodyPr>
          <a:lstStyle/>
          <a:p>
            <a:pPr algn="r"/>
            <a:r>
              <a:rPr lang="en-US" sz="4800" kern="1200" dirty="0">
                <a:solidFill>
                  <a:srgbClr val="FFFFFF"/>
                </a:solidFill>
                <a:latin typeface="+mj-lt"/>
                <a:ea typeface="+mj-ea"/>
                <a:cs typeface="+mj-cs"/>
              </a:rPr>
              <a:t>Vad </a:t>
            </a:r>
            <a:r>
              <a:rPr lang="en-US" sz="4800" kern="1200" dirty="0" err="1">
                <a:solidFill>
                  <a:srgbClr val="FFFFFF"/>
                </a:solidFill>
                <a:latin typeface="+mj-lt"/>
                <a:ea typeface="+mj-ea"/>
                <a:cs typeface="+mj-cs"/>
              </a:rPr>
              <a:t>gör</a:t>
            </a:r>
            <a:r>
              <a:rPr lang="en-US" sz="4800" kern="1200" dirty="0">
                <a:solidFill>
                  <a:srgbClr val="FFFFFF"/>
                </a:solidFill>
                <a:latin typeface="+mj-lt"/>
                <a:ea typeface="+mj-ea"/>
                <a:cs typeface="+mj-cs"/>
              </a:rPr>
              <a:t> </a:t>
            </a:r>
            <a:r>
              <a:rPr lang="en-US" sz="4800" kern="1200" dirty="0" err="1">
                <a:solidFill>
                  <a:srgbClr val="FFFFFF"/>
                </a:solidFill>
                <a:latin typeface="+mj-lt"/>
                <a:ea typeface="+mj-ea"/>
                <a:cs typeface="+mj-cs"/>
              </a:rPr>
              <a:t>en</a:t>
            </a:r>
            <a:r>
              <a:rPr lang="en-US" sz="4800" kern="1200" dirty="0">
                <a:solidFill>
                  <a:srgbClr val="FFFFFF"/>
                </a:solidFill>
                <a:latin typeface="+mj-lt"/>
                <a:ea typeface="+mj-ea"/>
                <a:cs typeface="+mj-cs"/>
              </a:rPr>
              <a:t> </a:t>
            </a:r>
            <a:r>
              <a:rPr lang="en-US" sz="4800" kern="1200" dirty="0" err="1">
                <a:solidFill>
                  <a:srgbClr val="FFFFFF"/>
                </a:solidFill>
                <a:latin typeface="+mj-lt"/>
                <a:ea typeface="+mj-ea"/>
                <a:cs typeface="+mj-cs"/>
              </a:rPr>
              <a:t>föräldrarepresentant</a:t>
            </a:r>
            <a:r>
              <a:rPr lang="en-US" sz="4800" kern="1200" dirty="0">
                <a:solidFill>
                  <a:srgbClr val="FFFFFF"/>
                </a:solidFill>
                <a:latin typeface="+mj-lt"/>
                <a:ea typeface="+mj-ea"/>
                <a:cs typeface="+mj-cs"/>
              </a:rPr>
              <a:t>?</a:t>
            </a:r>
          </a:p>
        </p:txBody>
      </p:sp>
      <p:sp>
        <p:nvSpPr>
          <p:cNvPr id="54" name="Rectangle 53">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6" name="Rectangle 55">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2041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E50ADCE6-C9F6-409E-B8E3-2A869B98900B}"/>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Vad gör föräldrasektionen?</a:t>
            </a:r>
          </a:p>
        </p:txBody>
      </p:sp>
      <p:sp>
        <p:nvSpPr>
          <p:cNvPr id="3" name="Platshållare för innehåll 2">
            <a:extLst>
              <a:ext uri="{FF2B5EF4-FFF2-40B4-BE49-F238E27FC236}">
                <a16:creationId xmlns:a16="http://schemas.microsoft.com/office/drawing/2014/main" id="{32F00FA6-89E4-43F6-BE41-3955C139B548}"/>
              </a:ext>
            </a:extLst>
          </p:cNvPr>
          <p:cNvSpPr>
            <a:spLocks noGrp="1"/>
          </p:cNvSpPr>
          <p:nvPr>
            <p:ph idx="1"/>
          </p:nvPr>
        </p:nvSpPr>
        <p:spPr>
          <a:xfrm>
            <a:off x="1371599" y="2318197"/>
            <a:ext cx="9724031" cy="3683358"/>
          </a:xfrm>
        </p:spPr>
        <p:txBody>
          <a:bodyPr anchor="t">
            <a:normAutofit/>
          </a:bodyPr>
          <a:lstStyle/>
          <a:p>
            <a:r>
              <a:rPr lang="sv-SE" sz="2400" dirty="0"/>
              <a:t>Föräldrasektionen effektiviserar och organiserar aktiviteter såsom Handbolls- Fotbollensdag och Handbolls- Fotbollsavslutning, se sida 6 </a:t>
            </a:r>
          </a:p>
          <a:p>
            <a:endParaRPr lang="sv-SE" sz="2400" dirty="0"/>
          </a:p>
          <a:p>
            <a:r>
              <a:rPr lang="sv-SE" sz="2400" dirty="0"/>
              <a:t>Effektivisering/Förbättringar såsom: Betalningsrutiner i Kiosken, </a:t>
            </a:r>
            <a:r>
              <a:rPr lang="sv-SE" sz="2400" dirty="0" err="1"/>
              <a:t>Swish</a:t>
            </a:r>
            <a:r>
              <a:rPr lang="sv-SE" sz="2400" dirty="0"/>
              <a:t> och kortbetalning via </a:t>
            </a:r>
            <a:r>
              <a:rPr lang="sv-SE" sz="2400" dirty="0" err="1"/>
              <a:t>iZettle</a:t>
            </a:r>
            <a:r>
              <a:rPr lang="sv-SE" sz="2400" dirty="0"/>
              <a:t>, Digitala lås (Klubbstuga &amp; Kiosk),  </a:t>
            </a:r>
            <a:r>
              <a:rPr lang="sv-SE" sz="2400" dirty="0" err="1"/>
              <a:t>etc</a:t>
            </a:r>
            <a:endParaRPr lang="sv-SE" sz="2400" dirty="0"/>
          </a:p>
        </p:txBody>
      </p:sp>
    </p:spTree>
    <p:extLst>
      <p:ext uri="{BB962C8B-B14F-4D97-AF65-F5344CB8AC3E}">
        <p14:creationId xmlns:p14="http://schemas.microsoft.com/office/powerpoint/2010/main" val="1084847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0D13233C-AE2C-4EEB-B38A-5D9AE5066942}"/>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Vad gör en föräldrarepresentant?</a:t>
            </a:r>
          </a:p>
        </p:txBody>
      </p:sp>
      <p:sp>
        <p:nvSpPr>
          <p:cNvPr id="3" name="Platshållare för innehåll 2">
            <a:extLst>
              <a:ext uri="{FF2B5EF4-FFF2-40B4-BE49-F238E27FC236}">
                <a16:creationId xmlns:a16="http://schemas.microsoft.com/office/drawing/2014/main" id="{22B59AA4-81A9-49FE-9F8C-0AA565C589C7}"/>
              </a:ext>
            </a:extLst>
          </p:cNvPr>
          <p:cNvSpPr>
            <a:spLocks noGrp="1"/>
          </p:cNvSpPr>
          <p:nvPr>
            <p:ph idx="1"/>
          </p:nvPr>
        </p:nvSpPr>
        <p:spPr>
          <a:xfrm>
            <a:off x="1371599" y="2318197"/>
            <a:ext cx="9724031" cy="3683358"/>
          </a:xfrm>
        </p:spPr>
        <p:txBody>
          <a:bodyPr anchor="t">
            <a:normAutofit/>
          </a:bodyPr>
          <a:lstStyle/>
          <a:p>
            <a:r>
              <a:rPr lang="sv-SE" sz="2400" dirty="0"/>
              <a:t>Kommer på föräldrasektionsmötena och bidrar med förbättringar</a:t>
            </a:r>
          </a:p>
          <a:p>
            <a:r>
              <a:rPr lang="sv-SE" sz="2400" dirty="0"/>
              <a:t>Sprider relevant information från Föräldrasektionen till sitt lag</a:t>
            </a:r>
          </a:p>
          <a:p>
            <a:r>
              <a:rPr lang="sv-SE" sz="2400" dirty="0"/>
              <a:t>Ansvarar för att lagets aktiviteter blir gjorda med hjälp av laget</a:t>
            </a:r>
          </a:p>
          <a:p>
            <a:r>
              <a:rPr lang="sv-SE" sz="2400" dirty="0"/>
              <a:t>Se till att planera kioskverksamheten vid egna matcher</a:t>
            </a:r>
          </a:p>
        </p:txBody>
      </p:sp>
    </p:spTree>
    <p:extLst>
      <p:ext uri="{BB962C8B-B14F-4D97-AF65-F5344CB8AC3E}">
        <p14:creationId xmlns:p14="http://schemas.microsoft.com/office/powerpoint/2010/main" val="308180601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2554</TotalTime>
  <Words>1026</Words>
  <Application>Microsoft Macintosh PowerPoint</Application>
  <PresentationFormat>Bredbild</PresentationFormat>
  <Paragraphs>215</Paragraphs>
  <Slides>21</Slides>
  <Notes>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21</vt:i4>
      </vt:variant>
    </vt:vector>
  </HeadingPairs>
  <TitlesOfParts>
    <vt:vector size="26" baseType="lpstr">
      <vt:lpstr>Arial</vt:lpstr>
      <vt:lpstr>Calibri</vt:lpstr>
      <vt:lpstr>Calibri Light</vt:lpstr>
      <vt:lpstr>Wingdings</vt:lpstr>
      <vt:lpstr>Office-tema</vt:lpstr>
      <vt:lpstr>Föräldrasektionsmöte</vt:lpstr>
      <vt:lpstr>Agenda</vt:lpstr>
      <vt:lpstr>Actions från föregående Möte</vt:lpstr>
      <vt:lpstr>Sponsorgrupp</vt:lpstr>
      <vt:lpstr>Bakgrund</vt:lpstr>
      <vt:lpstr>Vägen framåt</vt:lpstr>
      <vt:lpstr>Vad gör en föräldrarepresentant?</vt:lpstr>
      <vt:lpstr>Vad gör föräldrasektionen?</vt:lpstr>
      <vt:lpstr>Vad gör en föräldrarepresentant?</vt:lpstr>
      <vt:lpstr>Kioskverksamhet Dalby GIF (1/2)</vt:lpstr>
      <vt:lpstr>Kioskverksamhet Dalby GIF (2/2)</vt:lpstr>
      <vt:lpstr>Dokument som är bra att ha!</vt:lpstr>
      <vt:lpstr>Ansvarsområden</vt:lpstr>
      <vt:lpstr>Rotation av Ansvarsområden</vt:lpstr>
      <vt:lpstr>Ansvarsområden</vt:lpstr>
      <vt:lpstr>Städning Klubbstuga - Schema</vt:lpstr>
      <vt:lpstr>Lagintäkter</vt:lpstr>
      <vt:lpstr>Mötestider under året</vt:lpstr>
      <vt:lpstr>Mötestider under året, Söndagar KL 19 (Teams)</vt:lpstr>
      <vt:lpstr>Skriv ert namn i chatten!</vt:lpstr>
      <vt:lpstr>AOB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Ricardo Durón</dc:creator>
  <cp:lastModifiedBy>Ricardo Durón</cp:lastModifiedBy>
  <cp:revision>139</cp:revision>
  <dcterms:created xsi:type="dcterms:W3CDTF">2019-03-10T15:20:49Z</dcterms:created>
  <dcterms:modified xsi:type="dcterms:W3CDTF">2024-09-22T17:54:53Z</dcterms:modified>
</cp:coreProperties>
</file>