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12" r:id="rId3"/>
    <p:sldId id="281" r:id="rId4"/>
    <p:sldId id="296" r:id="rId5"/>
    <p:sldId id="306" r:id="rId6"/>
    <p:sldId id="304" r:id="rId7"/>
    <p:sldId id="305" r:id="rId8"/>
    <p:sldId id="307" r:id="rId9"/>
    <p:sldId id="309" r:id="rId10"/>
    <p:sldId id="310" r:id="rId11"/>
    <p:sldId id="311" r:id="rId12"/>
    <p:sldId id="313" r:id="rId13"/>
    <p:sldId id="288" r:id="rId14"/>
    <p:sldId id="292" r:id="rId15"/>
    <p:sldId id="293" r:id="rId16"/>
    <p:sldId id="294" r:id="rId17"/>
    <p:sldId id="295"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00" autoAdjust="0"/>
    <p:restoredTop sz="97193"/>
  </p:normalViewPr>
  <p:slideViewPr>
    <p:cSldViewPr snapToGrid="0">
      <p:cViewPr varScale="1">
        <p:scale>
          <a:sx n="128" d="100"/>
          <a:sy n="128" d="100"/>
        </p:scale>
        <p:origin x="176" y="179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9D176-38C1-884D-BD9B-69C99D6195DC}" type="datetimeFigureOut">
              <a:rPr lang="sv-SE" smtClean="0"/>
              <a:t>2024-05-05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C8C05-CC76-6043-86DD-FFC0392E2F60}" type="slidenum">
              <a:rPr lang="sv-SE" smtClean="0"/>
              <a:t>‹#›</a:t>
            </a:fld>
            <a:endParaRPr lang="sv-SE"/>
          </a:p>
        </p:txBody>
      </p:sp>
    </p:spTree>
    <p:extLst>
      <p:ext uri="{BB962C8B-B14F-4D97-AF65-F5344CB8AC3E}">
        <p14:creationId xmlns:p14="http://schemas.microsoft.com/office/powerpoint/2010/main" val="10438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a:t>
            </a:fld>
            <a:endParaRPr lang="sv-SE"/>
          </a:p>
        </p:txBody>
      </p:sp>
    </p:spTree>
    <p:extLst>
      <p:ext uri="{BB962C8B-B14F-4D97-AF65-F5344CB8AC3E}">
        <p14:creationId xmlns:p14="http://schemas.microsoft.com/office/powerpoint/2010/main" val="1079331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2024-05-05</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2024-05-05</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laget.se/DalbyGIF-Foraldrasektionen/Docume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a:xfrm>
            <a:off x="1314824" y="735106"/>
            <a:ext cx="10053763" cy="2928470"/>
          </a:xfrm>
        </p:spPr>
        <p:txBody>
          <a:bodyPr anchor="b">
            <a:normAutofit/>
          </a:bodyPr>
          <a:lstStyle/>
          <a:p>
            <a:pPr algn="l"/>
            <a:r>
              <a:rPr lang="sv-SE" sz="4800">
                <a:solidFill>
                  <a:srgbClr val="FFFFFF"/>
                </a:solidFill>
              </a:rPr>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a:xfrm>
            <a:off x="1350682" y="4870824"/>
            <a:ext cx="10005951" cy="1458258"/>
          </a:xfrm>
        </p:spPr>
        <p:txBody>
          <a:bodyPr anchor="ctr">
            <a:normAutofit/>
          </a:bodyPr>
          <a:lstStyle/>
          <a:p>
            <a:pPr algn="l"/>
            <a:r>
              <a:rPr lang="sv-SE" dirty="0"/>
              <a:t>2024-05-05</a:t>
            </a:r>
            <a:endParaRPr lang="sv-SE"/>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Handbollsavslutning</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191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Handbollsavslutning</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sz="2000" dirty="0"/>
              <a:t>Hur ser det ut, behövs det hjälp?</a:t>
            </a:r>
          </a:p>
          <a:p>
            <a:r>
              <a:rPr lang="sv-SE" sz="2000" dirty="0"/>
              <a:t>Planerat till den 25:e Maj</a:t>
            </a:r>
            <a:endParaRPr lang="sv-SE" sz="1600" dirty="0"/>
          </a:p>
        </p:txBody>
      </p:sp>
    </p:spTree>
    <p:extLst>
      <p:ext uri="{BB962C8B-B14F-4D97-AF65-F5344CB8AC3E}">
        <p14:creationId xmlns:p14="http://schemas.microsoft.com/office/powerpoint/2010/main" val="2656271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AOB</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sz="2000" dirty="0"/>
              <a:t>AOB?</a:t>
            </a:r>
            <a:endParaRPr lang="sv-SE" sz="1600" dirty="0"/>
          </a:p>
        </p:txBody>
      </p:sp>
    </p:spTree>
    <p:extLst>
      <p:ext uri="{BB962C8B-B14F-4D97-AF65-F5344CB8AC3E}">
        <p14:creationId xmlns:p14="http://schemas.microsoft.com/office/powerpoint/2010/main" val="35428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261EBC-002D-EC4A-959C-A9B83F1D10B8}"/>
              </a:ext>
            </a:extLst>
          </p:cNvPr>
          <p:cNvSpPr>
            <a:spLocks noGrp="1"/>
          </p:cNvSpPr>
          <p:nvPr>
            <p:ph type="title"/>
          </p:nvPr>
        </p:nvSpPr>
        <p:spPr/>
        <p:txBody>
          <a:bodyPr/>
          <a:lstStyle/>
          <a:p>
            <a:r>
              <a:rPr lang="sv-SE" dirty="0"/>
              <a:t>Skriv ert namn i chatten!</a:t>
            </a:r>
          </a:p>
        </p:txBody>
      </p:sp>
      <p:sp>
        <p:nvSpPr>
          <p:cNvPr id="3" name="Platshållare för innehåll 2">
            <a:extLst>
              <a:ext uri="{FF2B5EF4-FFF2-40B4-BE49-F238E27FC236}">
                <a16:creationId xmlns:a16="http://schemas.microsoft.com/office/drawing/2014/main" id="{105AA64A-DC5F-9A2E-32E7-3AF0847EF193}"/>
              </a:ext>
            </a:extLst>
          </p:cNvPr>
          <p:cNvSpPr>
            <a:spLocks noGrp="1"/>
          </p:cNvSpPr>
          <p:nvPr>
            <p:ph idx="1"/>
          </p:nvPr>
        </p:nvSpPr>
        <p:spPr/>
        <p:txBody>
          <a:bodyPr/>
          <a:lstStyle/>
          <a:p>
            <a:r>
              <a:rPr lang="sv-SE" dirty="0"/>
              <a:t>Ricardo Durón, F10/11f</a:t>
            </a:r>
          </a:p>
        </p:txBody>
      </p:sp>
    </p:spTree>
    <p:extLst>
      <p:ext uri="{BB962C8B-B14F-4D97-AF65-F5344CB8AC3E}">
        <p14:creationId xmlns:p14="http://schemas.microsoft.com/office/powerpoint/2010/main" val="235907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9E35BC-EE03-4177-8372-FA7078C0791F}"/>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kern="1200">
                <a:solidFill>
                  <a:schemeClr val="tx1"/>
                </a:solidFill>
                <a:latin typeface="+mj-lt"/>
                <a:ea typeface="+mj-ea"/>
                <a:cs typeface="+mj-cs"/>
              </a:rPr>
              <a:t>Ansvarsområden</a:t>
            </a:r>
          </a:p>
        </p:txBody>
      </p:sp>
      <p:sp>
        <p:nvSpPr>
          <p:cNvPr id="16" name="Platshållare för innehåll 2">
            <a:extLst>
              <a:ext uri="{FF2B5EF4-FFF2-40B4-BE49-F238E27FC236}">
                <a16:creationId xmlns:a16="http://schemas.microsoft.com/office/drawing/2014/main" id="{355BB183-BEDF-5A42-BE22-B914D9A6A842}"/>
              </a:ext>
            </a:extLst>
          </p:cNvPr>
          <p:cNvSpPr txBox="1">
            <a:spLocks/>
          </p:cNvSpPr>
          <p:nvPr/>
        </p:nvSpPr>
        <p:spPr>
          <a:xfrm>
            <a:off x="1333648" y="5808185"/>
            <a:ext cx="10175630" cy="7679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*Pengar går direkt till lagkassan, ej till klubbkassan</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E0C39D78-959E-3EF3-699C-226B3355D440}"/>
              </a:ext>
            </a:extLst>
          </p:cNvPr>
          <p:cNvPicPr>
            <a:picLocks noChangeAspect="1"/>
          </p:cNvPicPr>
          <p:nvPr/>
        </p:nvPicPr>
        <p:blipFill>
          <a:blip r:embed="rId2"/>
          <a:stretch>
            <a:fillRect/>
          </a:stretch>
        </p:blipFill>
        <p:spPr>
          <a:xfrm>
            <a:off x="480391" y="1407352"/>
            <a:ext cx="11288307" cy="3273978"/>
          </a:xfrm>
          <a:prstGeom prst="rect">
            <a:avLst/>
          </a:prstGeom>
        </p:spPr>
      </p:pic>
    </p:spTree>
    <p:extLst>
      <p:ext uri="{BB962C8B-B14F-4D97-AF65-F5344CB8AC3E}">
        <p14:creationId xmlns:p14="http://schemas.microsoft.com/office/powerpoint/2010/main" val="299507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824E9-57B6-8043-B5CC-3FDDD42C5E76}"/>
              </a:ext>
            </a:extLst>
          </p:cNvPr>
          <p:cNvSpPr>
            <a:spLocks noGrp="1"/>
          </p:cNvSpPr>
          <p:nvPr>
            <p:ph type="title"/>
          </p:nvPr>
        </p:nvSpPr>
        <p:spPr/>
        <p:txBody>
          <a:bodyPr/>
          <a:lstStyle/>
          <a:p>
            <a:r>
              <a:rPr lang="sv-SE" dirty="0"/>
              <a:t>Lagintäkter</a:t>
            </a:r>
          </a:p>
        </p:txBody>
      </p:sp>
      <p:graphicFrame>
        <p:nvGraphicFramePr>
          <p:cNvPr id="4" name="Tabell 3">
            <a:extLst>
              <a:ext uri="{FF2B5EF4-FFF2-40B4-BE49-F238E27FC236}">
                <a16:creationId xmlns:a16="http://schemas.microsoft.com/office/drawing/2014/main" id="{505B4FAC-D7BF-B713-2B5D-A0C6CFCCEA85}"/>
              </a:ext>
            </a:extLst>
          </p:cNvPr>
          <p:cNvGraphicFramePr>
            <a:graphicFrameLocks noGrp="1"/>
          </p:cNvGraphicFramePr>
          <p:nvPr>
            <p:extLst>
              <p:ext uri="{D42A27DB-BD31-4B8C-83A1-F6EECF244321}">
                <p14:modId xmlns:p14="http://schemas.microsoft.com/office/powerpoint/2010/main" val="658466811"/>
              </p:ext>
            </p:extLst>
          </p:nvPr>
        </p:nvGraphicFramePr>
        <p:xfrm>
          <a:off x="417443" y="1568200"/>
          <a:ext cx="11330610" cy="3048000"/>
        </p:xfrm>
        <a:graphic>
          <a:graphicData uri="http://schemas.openxmlformats.org/drawingml/2006/table">
            <a:tbl>
              <a:tblPr/>
              <a:tblGrid>
                <a:gridCol w="5504906">
                  <a:extLst>
                    <a:ext uri="{9D8B030D-6E8A-4147-A177-3AD203B41FA5}">
                      <a16:colId xmlns:a16="http://schemas.microsoft.com/office/drawing/2014/main" val="2665794585"/>
                    </a:ext>
                  </a:extLst>
                </a:gridCol>
                <a:gridCol w="1710903">
                  <a:extLst>
                    <a:ext uri="{9D8B030D-6E8A-4147-A177-3AD203B41FA5}">
                      <a16:colId xmlns:a16="http://schemas.microsoft.com/office/drawing/2014/main" val="1966755723"/>
                    </a:ext>
                  </a:extLst>
                </a:gridCol>
                <a:gridCol w="1838739">
                  <a:extLst>
                    <a:ext uri="{9D8B030D-6E8A-4147-A177-3AD203B41FA5}">
                      <a16:colId xmlns:a16="http://schemas.microsoft.com/office/drawing/2014/main" val="154661820"/>
                    </a:ext>
                  </a:extLst>
                </a:gridCol>
                <a:gridCol w="2276062">
                  <a:extLst>
                    <a:ext uri="{9D8B030D-6E8A-4147-A177-3AD203B41FA5}">
                      <a16:colId xmlns:a16="http://schemas.microsoft.com/office/drawing/2014/main" val="2103993223"/>
                    </a:ext>
                  </a:extLst>
                </a:gridCol>
              </a:tblGrid>
              <a:tr h="226270">
                <a:tc>
                  <a:txBody>
                    <a:bodyPr/>
                    <a:lstStyle/>
                    <a:p>
                      <a:pPr algn="l" fontAlgn="b"/>
                      <a:r>
                        <a:rPr lang="sv-SE" sz="1400" b="1" i="0" u="none" strike="noStrike" dirty="0">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Lag (2024)</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125769930"/>
                  </a:ext>
                </a:extLst>
              </a:tr>
              <a:tr h="226270">
                <a:tc>
                  <a:txBody>
                    <a:bodyPr/>
                    <a:lstStyle/>
                    <a:p>
                      <a:pPr algn="l" fontAlgn="b"/>
                      <a:r>
                        <a:rPr lang="sv-SE" sz="1600" b="1" i="0" u="none" strike="noStrike" dirty="0">
                          <a:solidFill>
                            <a:srgbClr val="FFFFFF"/>
                          </a:solidFill>
                          <a:effectLst/>
                          <a:latin typeface="Arial" panose="020B0604020202020204" pitchFamily="34" charset="0"/>
                        </a:rPr>
                        <a:t>Årlig klubbstöd till varje lag (</a:t>
                      </a:r>
                      <a:r>
                        <a:rPr lang="sv-SE" sz="1600" b="1" i="0" u="none" strike="noStrike" dirty="0" err="1">
                          <a:solidFill>
                            <a:srgbClr val="FFFFFF"/>
                          </a:solidFill>
                          <a:effectLst/>
                          <a:latin typeface="Arial" panose="020B0604020202020204" pitchFamily="34" charset="0"/>
                        </a:rPr>
                        <a:t>incl</a:t>
                      </a:r>
                      <a:r>
                        <a:rPr lang="sv-SE" sz="16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58392875"/>
                  </a:ext>
                </a:extLst>
              </a:tr>
              <a:tr h="226270">
                <a:tc>
                  <a:txBody>
                    <a:bodyPr/>
                    <a:lstStyle/>
                    <a:p>
                      <a:pPr algn="l" fontAlgn="b"/>
                      <a:r>
                        <a:rPr lang="sv-SE" sz="16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60615536"/>
                  </a:ext>
                </a:extLst>
              </a:tr>
              <a:tr h="226270">
                <a:tc>
                  <a:txBody>
                    <a:bodyPr/>
                    <a:lstStyle/>
                    <a:p>
                      <a:pPr algn="l" fontAlgn="b"/>
                      <a:r>
                        <a:rPr lang="sv-SE" sz="16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59519659"/>
                  </a:ext>
                </a:extLst>
              </a:tr>
              <a:tr h="226270">
                <a:tc>
                  <a:txBody>
                    <a:bodyPr/>
                    <a:lstStyle/>
                    <a:p>
                      <a:pPr algn="l" fontAlgn="b"/>
                      <a:r>
                        <a:rPr lang="sv-SE" sz="16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42044823"/>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F12/13h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72625587"/>
                  </a:ext>
                </a:extLst>
              </a:tr>
              <a:tr h="226270">
                <a:tc>
                  <a:txBody>
                    <a:bodyPr/>
                    <a:lstStyle/>
                    <a:p>
                      <a:pPr algn="l" fontAlgn="b"/>
                      <a:r>
                        <a:rPr lang="sv-SE" sz="1600" b="1" i="0" u="none" strike="noStrike" dirty="0">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42397676"/>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8021828"/>
                  </a:ext>
                </a:extLst>
              </a:tr>
              <a:tr h="226270">
                <a:tc>
                  <a:txBody>
                    <a:bodyPr/>
                    <a:lstStyle/>
                    <a:p>
                      <a:pPr algn="l" fontAlgn="b"/>
                      <a:r>
                        <a:rPr lang="sv-SE" sz="20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1032558499"/>
                  </a:ext>
                </a:extLst>
              </a:tr>
            </a:tbl>
          </a:graphicData>
        </a:graphic>
      </p:graphicFrame>
    </p:spTree>
    <p:extLst>
      <p:ext uri="{BB962C8B-B14F-4D97-AF65-F5344CB8AC3E}">
        <p14:creationId xmlns:p14="http://schemas.microsoft.com/office/powerpoint/2010/main" val="61962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a:xfrm>
            <a:off x="838200" y="116646"/>
            <a:ext cx="10515600" cy="1325563"/>
          </a:xfrm>
        </p:spPr>
        <p:txBody>
          <a:bodyPr/>
          <a:lstStyle/>
          <a:p>
            <a:r>
              <a:rPr lang="sv-SE" dirty="0"/>
              <a:t>Mötestider 2024 – Söndagar KL 19. (Teams)</a:t>
            </a:r>
          </a:p>
        </p:txBody>
      </p:sp>
      <p:graphicFrame>
        <p:nvGraphicFramePr>
          <p:cNvPr id="3" name="Tabell 2">
            <a:extLst>
              <a:ext uri="{FF2B5EF4-FFF2-40B4-BE49-F238E27FC236}">
                <a16:creationId xmlns:a16="http://schemas.microsoft.com/office/drawing/2014/main" id="{84CAD313-D3F6-4074-A985-835957086642}"/>
              </a:ext>
            </a:extLst>
          </p:cNvPr>
          <p:cNvGraphicFramePr>
            <a:graphicFrameLocks noGrp="1"/>
          </p:cNvGraphicFramePr>
          <p:nvPr>
            <p:extLst>
              <p:ext uri="{D42A27DB-BD31-4B8C-83A1-F6EECF244321}">
                <p14:modId xmlns:p14="http://schemas.microsoft.com/office/powerpoint/2010/main" val="2297886263"/>
              </p:ext>
            </p:extLst>
          </p:nvPr>
        </p:nvGraphicFramePr>
        <p:xfrm>
          <a:off x="655399" y="1174583"/>
          <a:ext cx="10698401" cy="5566771"/>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742484">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600" b="1" kern="1200" dirty="0">
                          <a:solidFill>
                            <a:schemeClr val="lt1"/>
                          </a:solidFill>
                          <a:effectLst/>
                          <a:latin typeface="+mn-lt"/>
                          <a:ea typeface="+mn-ea"/>
                          <a:cs typeface="+mn-cs"/>
                        </a:rPr>
                        <a:t>jan</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Möten under året &amp; Ansvarsområden, vad gör en föräldrarepresentant?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600" b="1" kern="1200" dirty="0">
                          <a:solidFill>
                            <a:schemeClr val="lt1"/>
                          </a:solidFill>
                          <a:effectLst/>
                          <a:latin typeface="+mn-lt"/>
                          <a:ea typeface="+mn-ea"/>
                          <a:cs typeface="+mn-cs"/>
                        </a:rPr>
                        <a:t>feb</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Uppdatera Prislista och Produkter</a:t>
                      </a:r>
                    </a:p>
                  </a:txBody>
                  <a:tcPr marL="44450" marR="44450" marT="0" marB="0" anchor="ctr"/>
                </a:tc>
                <a:extLst>
                  <a:ext uri="{0D108BD9-81ED-4DB2-BD59-A6C34878D82A}">
                    <a16:rowId xmlns:a16="http://schemas.microsoft.com/office/drawing/2014/main" val="3282665918"/>
                  </a:ext>
                </a:extLst>
              </a:tr>
              <a:tr h="394237">
                <a:tc>
                  <a:txBody>
                    <a:bodyPr/>
                    <a:lstStyle/>
                    <a:p>
                      <a:pPr>
                        <a:spcAft>
                          <a:spcPts val="0"/>
                        </a:spcAft>
                      </a:pPr>
                      <a:r>
                        <a:rPr lang="sv-SE" sz="1600" dirty="0">
                          <a:effectLst/>
                        </a:rPr>
                        <a:t>mar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Sammanfattning av Årsmöte, Status Lagpresentationer</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600" dirty="0">
                          <a:effectLst/>
                        </a:rPr>
                        <a:t>apr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Förbättringsarbete / Renoveringsbehov, </a:t>
                      </a:r>
                      <a:r>
                        <a:rPr lang="sv-SE" sz="1600" kern="1200" dirty="0" err="1">
                          <a:solidFill>
                            <a:schemeClr val="dk1"/>
                          </a:solidFill>
                          <a:effectLst/>
                          <a:latin typeface="+mn-lt"/>
                          <a:ea typeface="+mn-ea"/>
                          <a:cs typeface="+mn-cs"/>
                        </a:rPr>
                        <a:t>etc</a:t>
                      </a:r>
                      <a:r>
                        <a:rPr lang="sv-SE" sz="1600" kern="1200" dirty="0">
                          <a:solidFill>
                            <a:schemeClr val="dk1"/>
                          </a:solidFill>
                          <a:effectLst/>
                          <a:latin typeface="+mn-lt"/>
                          <a:ea typeface="+mn-ea"/>
                          <a:cs typeface="+mn-cs"/>
                        </a:rPr>
                        <a:t>, av band annat Kiosk, Utrustning &amp; Rutiner. Status Handbollsavslutning</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600" dirty="0">
                          <a:effectLst/>
                        </a:rPr>
                        <a:t>maj</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6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Lejonmarknad Status</a:t>
                      </a: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600" b="1" kern="1200" dirty="0">
                          <a:solidFill>
                            <a:schemeClr val="lt1"/>
                          </a:solidFill>
                          <a:effectLst/>
                          <a:latin typeface="+mn-lt"/>
                          <a:ea typeface="+mn-ea"/>
                          <a:cs typeface="+mn-cs"/>
                        </a:rPr>
                        <a:t>jul</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430786562"/>
                  </a:ext>
                </a:extLst>
              </a:tr>
              <a:tr h="394237">
                <a:tc>
                  <a:txBody>
                    <a:bodyPr/>
                    <a:lstStyle/>
                    <a:p>
                      <a:pPr>
                        <a:spcAft>
                          <a:spcPts val="0"/>
                        </a:spcAft>
                      </a:pPr>
                      <a:r>
                        <a:rPr lang="sv-SE" sz="1600" b="1" kern="1200" dirty="0">
                          <a:solidFill>
                            <a:schemeClr val="lt1"/>
                          </a:solidFill>
                          <a:effectLst/>
                          <a:latin typeface="+mn-lt"/>
                          <a:ea typeface="+mn-ea"/>
                          <a:cs typeface="+mn-cs"/>
                        </a:rPr>
                        <a:t>aug</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Status Handbollensdag</a:t>
                      </a:r>
                    </a:p>
                  </a:txBody>
                  <a:tcPr marL="44450" marR="44450" marT="0" marB="0" anchor="ctr"/>
                </a:tc>
                <a:extLst>
                  <a:ext uri="{0D108BD9-81ED-4DB2-BD59-A6C34878D82A}">
                    <a16:rowId xmlns:a16="http://schemas.microsoft.com/office/drawing/2014/main" val="711870715"/>
                  </a:ext>
                </a:extLst>
              </a:tr>
              <a:tr h="394237">
                <a:tc>
                  <a:txBody>
                    <a:bodyPr/>
                    <a:lstStyle/>
                    <a:p>
                      <a:pPr>
                        <a:spcAft>
                          <a:spcPts val="0"/>
                        </a:spcAft>
                      </a:pPr>
                      <a:r>
                        <a:rPr lang="sv-SE" sz="1600" dirty="0">
                          <a:effectLst/>
                        </a:rPr>
                        <a:t>sep</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Ansvarsområden, vad gör en föräldrarepresentant?</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600" dirty="0">
                          <a:effectLst/>
                        </a:rPr>
                        <a:t>okt</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Fotbollssavslutning</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600" dirty="0">
                          <a:effectLst/>
                        </a:rPr>
                        <a:t>nov</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Julmarknad, Lundaspelen</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600" b="1" kern="1200" dirty="0">
                          <a:solidFill>
                            <a:schemeClr val="bg1"/>
                          </a:solidFill>
                          <a:effectLst/>
                          <a:latin typeface="+mn-lt"/>
                          <a:ea typeface="+mn-ea"/>
                          <a:cs typeface="+mn-cs"/>
                        </a:rPr>
                        <a:t>dec</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2696444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97A6D0FB-81BA-7628-EB24-3C8D8A765054}"/>
              </a:ext>
            </a:extLst>
          </p:cNvPr>
          <p:cNvSpPr>
            <a:spLocks noGrp="1"/>
          </p:cNvSpPr>
          <p:nvPr>
            <p:ph type="title"/>
          </p:nvPr>
        </p:nvSpPr>
        <p:spPr>
          <a:xfrm>
            <a:off x="838200" y="365125"/>
            <a:ext cx="10515600" cy="1306443"/>
          </a:xfrm>
        </p:spPr>
        <p:txBody>
          <a:bodyPr>
            <a:normAutofit/>
          </a:bodyPr>
          <a:lstStyle/>
          <a:p>
            <a:r>
              <a:rPr lang="sv-SE" sz="4000" dirty="0"/>
              <a:t>Dokument som är bra att ha!</a:t>
            </a:r>
          </a:p>
        </p:txBody>
      </p:sp>
      <p:sp>
        <p:nvSpPr>
          <p:cNvPr id="3" name="Platshållare för innehåll 2">
            <a:extLst>
              <a:ext uri="{FF2B5EF4-FFF2-40B4-BE49-F238E27FC236}">
                <a16:creationId xmlns:a16="http://schemas.microsoft.com/office/drawing/2014/main" id="{2ED1181E-6C00-4925-350C-A80B6BF1C45C}"/>
              </a:ext>
            </a:extLst>
          </p:cNvPr>
          <p:cNvSpPr>
            <a:spLocks noGrp="1"/>
          </p:cNvSpPr>
          <p:nvPr>
            <p:ph idx="1"/>
          </p:nvPr>
        </p:nvSpPr>
        <p:spPr>
          <a:xfrm>
            <a:off x="838200" y="1825625"/>
            <a:ext cx="4152774" cy="4303464"/>
          </a:xfrm>
        </p:spPr>
        <p:txBody>
          <a:bodyPr>
            <a:normAutofit/>
          </a:bodyPr>
          <a:lstStyle/>
          <a:p>
            <a:r>
              <a:rPr lang="sv-SE" sz="2000" dirty="0"/>
              <a:t>Föräldrasektionens alla dokument hittar du här: </a:t>
            </a:r>
            <a:r>
              <a:rPr lang="sv-SE" sz="2000" dirty="0">
                <a:hlinkClick r:id="rId2"/>
              </a:rPr>
              <a:t>https://www.laget.se/DalbyGIF-Foraldrasektionen/Document</a:t>
            </a:r>
            <a:endParaRPr lang="sv-SE" sz="2000" dirty="0"/>
          </a:p>
          <a:p>
            <a:pPr marL="0" indent="0">
              <a:buNone/>
            </a:pPr>
            <a:endParaRPr lang="sv-SE" sz="2000" dirty="0"/>
          </a:p>
          <a:p>
            <a:r>
              <a:rPr lang="sv-SE" sz="2000" dirty="0"/>
              <a:t>Här hittar du:</a:t>
            </a:r>
          </a:p>
          <a:p>
            <a:pPr lvl="1"/>
            <a:r>
              <a:rPr lang="sv-SE" sz="2000" dirty="0"/>
              <a:t>Alla Presentationer och mötesprotokoll</a:t>
            </a:r>
          </a:p>
          <a:p>
            <a:pPr lvl="1"/>
            <a:r>
              <a:rPr lang="sv-SE" sz="2000" dirty="0"/>
              <a:t>Årliga Verksamhetsberättelse</a:t>
            </a:r>
          </a:p>
          <a:p>
            <a:pPr lvl="1"/>
            <a:r>
              <a:rPr lang="sv-SE" sz="2000" dirty="0"/>
              <a:t>Lathundar</a:t>
            </a:r>
          </a:p>
          <a:p>
            <a:pPr lvl="1"/>
            <a:r>
              <a:rPr lang="sv-SE" sz="2000" dirty="0"/>
              <a:t>Föräldrarepresentanter</a:t>
            </a:r>
          </a:p>
          <a:p>
            <a:pPr lvl="1"/>
            <a:r>
              <a:rPr lang="sv-SE" sz="2000" dirty="0"/>
              <a:t>Prislistor</a:t>
            </a:r>
          </a:p>
          <a:p>
            <a:pPr lvl="1"/>
            <a:r>
              <a:rPr lang="sv-SE" sz="2000" dirty="0"/>
              <a:t>Ansvarsområden</a:t>
            </a:r>
          </a:p>
        </p:txBody>
      </p:sp>
      <p:pic>
        <p:nvPicPr>
          <p:cNvPr id="4" name="Bildobjekt 3">
            <a:extLst>
              <a:ext uri="{FF2B5EF4-FFF2-40B4-BE49-F238E27FC236}">
                <a16:creationId xmlns:a16="http://schemas.microsoft.com/office/drawing/2014/main" id="{DC2EC516-9132-4829-FB8D-0067892D4632}"/>
              </a:ext>
            </a:extLst>
          </p:cNvPr>
          <p:cNvPicPr>
            <a:picLocks noChangeAspect="1"/>
          </p:cNvPicPr>
          <p:nvPr/>
        </p:nvPicPr>
        <p:blipFill rotWithShape="1">
          <a:blip r:embed="rId3"/>
          <a:srcRect t="44" r="2" b="2"/>
          <a:stretch/>
        </p:blipFill>
        <p:spPr>
          <a:xfrm>
            <a:off x="5183500" y="1904282"/>
            <a:ext cx="6170299" cy="4224808"/>
          </a:xfrm>
          <a:prstGeom prst="rect">
            <a:avLst/>
          </a:prstGeom>
        </p:spPr>
      </p:pic>
    </p:spTree>
    <p:extLst>
      <p:ext uri="{BB962C8B-B14F-4D97-AF65-F5344CB8AC3E}">
        <p14:creationId xmlns:p14="http://schemas.microsoft.com/office/powerpoint/2010/main" val="304282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Agenda</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pPr lvl="0"/>
            <a:r>
              <a:rPr lang="sv-SE" dirty="0"/>
              <a:t>Actions från föregående Möte</a:t>
            </a:r>
          </a:p>
          <a:p>
            <a:r>
              <a:rPr lang="sv-SE" dirty="0"/>
              <a:t>Information från senaste styrelsemöte</a:t>
            </a:r>
          </a:p>
          <a:p>
            <a:r>
              <a:rPr lang="sv-SE" dirty="0"/>
              <a:t>Kioskerna</a:t>
            </a:r>
          </a:p>
          <a:p>
            <a:pPr lvl="1"/>
            <a:r>
              <a:rPr lang="sv-SE" dirty="0"/>
              <a:t>Renoveringsdag på sommaren</a:t>
            </a:r>
          </a:p>
          <a:p>
            <a:r>
              <a:rPr lang="sv-SE" dirty="0"/>
              <a:t>Handbollsavslutning</a:t>
            </a:r>
          </a:p>
          <a:p>
            <a:r>
              <a:rPr lang="sv-SE" dirty="0"/>
              <a:t>Ansvarsområden och Mötestider under året</a:t>
            </a:r>
          </a:p>
          <a:p>
            <a:pPr lvl="0"/>
            <a:r>
              <a:rPr lang="sv-SE" dirty="0"/>
              <a:t>AOB</a:t>
            </a:r>
          </a:p>
        </p:txBody>
      </p:sp>
    </p:spTree>
    <p:extLst>
      <p:ext uri="{BB962C8B-B14F-4D97-AF65-F5344CB8AC3E}">
        <p14:creationId xmlns:p14="http://schemas.microsoft.com/office/powerpoint/2010/main" val="408921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Actions från Föregående Möte</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ctr">
            <a:normAutofit/>
          </a:bodyPr>
          <a:lstStyle/>
          <a:p>
            <a:r>
              <a:rPr lang="sv-SE" sz="1700" dirty="0"/>
              <a:t>Rutiner som har skrivits ut till kiosken (pärm) måste granskas och uppdateras.</a:t>
            </a:r>
          </a:p>
          <a:p>
            <a:pPr lvl="1"/>
            <a:r>
              <a:rPr lang="sv-SE" sz="1700" dirty="0"/>
              <a:t> </a:t>
            </a:r>
            <a:r>
              <a:rPr lang="sv-SE" sz="1700" b="1" dirty="0"/>
              <a:t>Action</a:t>
            </a:r>
            <a:r>
              <a:rPr lang="sv-SE" sz="1700" dirty="0"/>
              <a:t> P13f: uppdatera rutinerna &amp; lathundar, tag hjälp av P13h för att samma rutiner i handboll och fotboll</a:t>
            </a:r>
          </a:p>
          <a:p>
            <a:pPr lvl="1"/>
            <a:r>
              <a:rPr lang="sv-SE" sz="1700" dirty="0"/>
              <a:t>Vi måste bli tydligare på hur föräldrar hanterar kontanter</a:t>
            </a:r>
          </a:p>
          <a:p>
            <a:pPr lvl="2"/>
            <a:r>
              <a:rPr lang="sv-SE" sz="1700" dirty="0"/>
              <a:t>Ta kontanterna själv och </a:t>
            </a:r>
            <a:r>
              <a:rPr lang="sv-SE" sz="1700" dirty="0" err="1"/>
              <a:t>swisha</a:t>
            </a:r>
            <a:r>
              <a:rPr lang="sv-SE" sz="1700" dirty="0"/>
              <a:t> motsvarande belopp</a:t>
            </a:r>
          </a:p>
          <a:p>
            <a:pPr lvl="2"/>
            <a:endParaRPr lang="sv-SE" sz="1700" dirty="0"/>
          </a:p>
          <a:p>
            <a:r>
              <a:rPr lang="sv-SE" sz="1700" b="1" dirty="0"/>
              <a:t>Action</a:t>
            </a:r>
            <a:r>
              <a:rPr lang="sv-SE" sz="1700" dirty="0"/>
              <a:t>: Ricardo. Hur säkerställer vi att det finns supporterprylar i handbollskiosken. Finns det låst skåp? </a:t>
            </a:r>
          </a:p>
          <a:p>
            <a:pPr lvl="1"/>
            <a:r>
              <a:rPr lang="sv-SE" sz="1700" dirty="0"/>
              <a:t>Vi fixar under den 15:e Juni. - DONE</a:t>
            </a:r>
          </a:p>
          <a:p>
            <a:endParaRPr lang="sv-SE" sz="1700" dirty="0"/>
          </a:p>
          <a:p>
            <a:r>
              <a:rPr lang="sv-SE" sz="1700" b="1" dirty="0"/>
              <a:t>Action:</a:t>
            </a:r>
            <a:r>
              <a:rPr lang="sv-SE" sz="1700" dirty="0"/>
              <a:t> Ricardo. Hur påverkar vi bygget av nya idrottshallen i Dalby? Bra med </a:t>
            </a:r>
            <a:r>
              <a:rPr lang="sv-SE" sz="1700" dirty="0" err="1"/>
              <a:t>läkatare</a:t>
            </a:r>
            <a:r>
              <a:rPr lang="sv-SE" sz="1700" dirty="0"/>
              <a:t>, Kiosk, </a:t>
            </a:r>
            <a:r>
              <a:rPr lang="sv-SE" sz="1700" dirty="0" err="1"/>
              <a:t>etc</a:t>
            </a:r>
            <a:r>
              <a:rPr lang="sv-SE" sz="1700" dirty="0"/>
              <a:t>?</a:t>
            </a:r>
          </a:p>
          <a:p>
            <a:pPr lvl="1"/>
            <a:r>
              <a:rPr lang="sv-SE" sz="1700" dirty="0"/>
              <a:t>Styrelsen tar action.  - DONE</a:t>
            </a:r>
          </a:p>
          <a:p>
            <a:pPr lvl="1"/>
            <a:endParaRPr lang="sv-SE" sz="1700" dirty="0"/>
          </a:p>
          <a:p>
            <a:r>
              <a:rPr lang="sv-SE" sz="1700" b="1" dirty="0"/>
              <a:t>Action:</a:t>
            </a:r>
            <a:r>
              <a:rPr lang="sv-SE" sz="1800" b="1" dirty="0">
                <a:ln>
                  <a:noFill/>
                </a:ln>
                <a:solidFill>
                  <a:srgbClr val="000000"/>
                </a:solidFill>
                <a:effectLst/>
                <a:latin typeface="Times New Roman" panose="02020603050405020304" pitchFamily="18" charset="0"/>
                <a:ea typeface="Arial Unicode MS" panose="020B0604020202020204" pitchFamily="34" charset="-128"/>
                <a:cs typeface="Arial Unicode MS" panose="020B0604020202020204" pitchFamily="34" charset="-128"/>
              </a:rPr>
              <a:t> </a:t>
            </a:r>
            <a:r>
              <a:rPr lang="sv-SE" sz="1700" dirty="0"/>
              <a:t>P13f fixar utskrift och laminering och Ricardo uppdaterar priserna i </a:t>
            </a:r>
            <a:r>
              <a:rPr lang="sv-SE" sz="1700" dirty="0" err="1"/>
              <a:t>Appen</a:t>
            </a:r>
            <a:r>
              <a:rPr lang="sv-SE" sz="1700" dirty="0"/>
              <a:t>. - DONE</a:t>
            </a:r>
          </a:p>
        </p:txBody>
      </p:sp>
    </p:spTree>
    <p:extLst>
      <p:ext uri="{BB962C8B-B14F-4D97-AF65-F5344CB8AC3E}">
        <p14:creationId xmlns:p14="http://schemas.microsoft.com/office/powerpoint/2010/main" val="2180734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81C32C-7AFC-4BB3-9088-65CBDFC5D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917275" y="4583953"/>
            <a:ext cx="4685857" cy="1465973"/>
          </a:xfrm>
        </p:spPr>
        <p:txBody>
          <a:bodyPr anchor="t">
            <a:normAutofit/>
          </a:bodyPr>
          <a:lstStyle/>
          <a:p>
            <a:r>
              <a:rPr lang="sv-SE" sz="4000" dirty="0"/>
              <a:t>Information från senaste styrelsemöte</a:t>
            </a:r>
          </a:p>
        </p:txBody>
      </p:sp>
      <p:pic>
        <p:nvPicPr>
          <p:cNvPr id="4" name="Bildobjekt 3">
            <a:extLst>
              <a:ext uri="{FF2B5EF4-FFF2-40B4-BE49-F238E27FC236}">
                <a16:creationId xmlns:a16="http://schemas.microsoft.com/office/drawing/2014/main" id="{8080F31F-CC58-8AA7-EAEE-2FEAD991DB98}"/>
              </a:ext>
            </a:extLst>
          </p:cNvPr>
          <p:cNvPicPr>
            <a:picLocks noChangeAspect="1"/>
          </p:cNvPicPr>
          <p:nvPr/>
        </p:nvPicPr>
        <p:blipFill rotWithShape="1">
          <a:blip r:embed="rId2"/>
          <a:srcRect t="18002" b="20649"/>
          <a:stretch/>
        </p:blipFill>
        <p:spPr>
          <a:xfrm>
            <a:off x="20" y="432"/>
            <a:ext cx="12191980" cy="4244759"/>
          </a:xfrm>
          <a:prstGeom prst="rect">
            <a:avLst/>
          </a:prstGeom>
        </p:spPr>
      </p:pic>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6096000" y="4583953"/>
            <a:ext cx="5638800" cy="1465973"/>
          </a:xfrm>
        </p:spPr>
        <p:txBody>
          <a:bodyPr>
            <a:normAutofit fontScale="92500" lnSpcReduction="20000"/>
          </a:bodyPr>
          <a:lstStyle/>
          <a:p>
            <a:pPr marL="0" indent="0">
              <a:buNone/>
            </a:pPr>
            <a:r>
              <a:rPr lang="sv-SE" sz="2000" dirty="0"/>
              <a:t>Från vänster:</a:t>
            </a:r>
          </a:p>
          <a:p>
            <a:pPr marL="0" indent="0">
              <a:buNone/>
            </a:pPr>
            <a:r>
              <a:rPr lang="sv-SE" sz="2000" dirty="0"/>
              <a:t>Jesper Trädgård (Extra ledamot), Ricardo Durón (Föräldrasektion), Mikael Malmberg (Ungdomssektion), Margaretha Pettersson (Ordförande), Jesper Nylén (Seniorsektionen), Linda Thörnqvist (Handboll) och Rickard Klang (Kassör) </a:t>
            </a:r>
          </a:p>
        </p:txBody>
      </p:sp>
      <p:sp>
        <p:nvSpPr>
          <p:cNvPr id="11" name="Rectangle 10">
            <a:extLst>
              <a:ext uri="{FF2B5EF4-FFF2-40B4-BE49-F238E27FC236}">
                <a16:creationId xmlns:a16="http://schemas.microsoft.com/office/drawing/2014/main" id="{199C0ED0-69DE-4C31-A5CF-E2A46FD30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D42B8BD-40AF-488E-8A79-D7256C917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11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Information från senaste Styrelsemöte (1/3)</a:t>
            </a:r>
            <a:br>
              <a:rPr lang="sv-SE" sz="4000" dirty="0">
                <a:solidFill>
                  <a:srgbClr val="FFFFFF"/>
                </a:solidFill>
              </a:rPr>
            </a:br>
            <a:r>
              <a:rPr lang="sv-SE" sz="2400" dirty="0">
                <a:solidFill>
                  <a:srgbClr val="FFFFFF"/>
                </a:solidFill>
              </a:rPr>
              <a:t>2024-04-03</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lnSpcReduction="10000"/>
          </a:bodyPr>
          <a:lstStyle/>
          <a:p>
            <a:r>
              <a:rPr lang="sv-SE" sz="1900" dirty="0"/>
              <a:t>Ett strategimöte kommer att hållas den 15 augusti där en mer långsiktig strategisk planering ska börja utformas. En målsättning är att Dalby GIF ska vara en attraktiv klubb för spelare som spelar, funderar på att börja spela och de som tidigare spelat hos oss</a:t>
            </a:r>
          </a:p>
          <a:p>
            <a:r>
              <a:rPr lang="sv-SE" sz="1900" dirty="0"/>
              <a:t>En arbetsgrupp är under uppbyggnad för hur seniorhandbollen inom Dalby GIF ska kunna byggas upp. En förhoppning är att de ska kunna redovisa en struktur för hur en seniorsektion skulle kunna se ut under det strategiska mötet den 15 augusti</a:t>
            </a:r>
          </a:p>
          <a:p>
            <a:r>
              <a:rPr lang="sv-SE" sz="1900" dirty="0"/>
              <a:t>Ordförande för ungdomssektionen kommer att möta ungdomsledarna för flicklagen inom Dalby GIF med fokus på hur vi ska skapa en seniorverksamhet på damsidan. Ett första utkast ska redovisas vid nästa styrelse möte</a:t>
            </a:r>
          </a:p>
          <a:p>
            <a:r>
              <a:rPr lang="sv-SE" sz="1900" dirty="0"/>
              <a:t>En sponsorgrupp kommer att skapas under året. Istället att jaga sponsorer till olika tillställningar, kommer jobbet att centraliseras under ledning av Rickard Klang. Föräldrarna i laget till Fotbollensdag, Handbollensdag och lagpresentationer kommer att ingå i denna grupp. Planering kommer att ske varje höst, men jakten på sponsorer kommer att ske Q1 året efter</a:t>
            </a:r>
          </a:p>
        </p:txBody>
      </p:sp>
    </p:spTree>
    <p:extLst>
      <p:ext uri="{BB962C8B-B14F-4D97-AF65-F5344CB8AC3E}">
        <p14:creationId xmlns:p14="http://schemas.microsoft.com/office/powerpoint/2010/main" val="634058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Information från senaste Styrelsemöte (2/3)</a:t>
            </a:r>
            <a:br>
              <a:rPr lang="sv-SE" sz="4000" dirty="0">
                <a:solidFill>
                  <a:srgbClr val="FFFFFF"/>
                </a:solidFill>
              </a:rPr>
            </a:br>
            <a:r>
              <a:rPr lang="sv-SE" sz="2400" dirty="0">
                <a:solidFill>
                  <a:srgbClr val="FFFFFF"/>
                </a:solidFill>
              </a:rPr>
              <a:t>2024-04-03</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sz="2000" dirty="0"/>
              <a:t>Seniorsektionen har förstärkts och består numera av Patrik Persson, Ronny Samuelsson, Jesper Nyhlén, Mattias Möller och Stefan Möller. Deras roller inkluderar att brygga mellan ungdoms- och seniorsektionen</a:t>
            </a:r>
          </a:p>
          <a:p>
            <a:r>
              <a:rPr lang="sv-SE" sz="2000" dirty="0"/>
              <a:t>Från och med 3:e april 2024 så ingår juniorlaget i seniorsektionen </a:t>
            </a:r>
          </a:p>
        </p:txBody>
      </p:sp>
    </p:spTree>
    <p:extLst>
      <p:ext uri="{BB962C8B-B14F-4D97-AF65-F5344CB8AC3E}">
        <p14:creationId xmlns:p14="http://schemas.microsoft.com/office/powerpoint/2010/main" val="1992027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Information från senaste Styrelsemöte (3/3)</a:t>
            </a:r>
            <a:br>
              <a:rPr lang="sv-SE" sz="4000" dirty="0">
                <a:solidFill>
                  <a:srgbClr val="FFFFFF"/>
                </a:solidFill>
              </a:rPr>
            </a:br>
            <a:r>
              <a:rPr lang="sv-SE" sz="2400" dirty="0">
                <a:solidFill>
                  <a:srgbClr val="FFFFFF"/>
                </a:solidFill>
              </a:rPr>
              <a:t>2024-04-03</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sz="2000" dirty="0"/>
              <a:t>Arne Jonssons roll i föreningen inkluderar följande arbetsuppgifter:</a:t>
            </a:r>
          </a:p>
          <a:p>
            <a:pPr lvl="1"/>
            <a:r>
              <a:rPr lang="sv-SE" sz="2000" dirty="0"/>
              <a:t>Ansvarar för och administrerar </a:t>
            </a:r>
            <a:r>
              <a:rPr lang="sv-SE" sz="2000" dirty="0" err="1"/>
              <a:t>info@dalbygif</a:t>
            </a:r>
            <a:r>
              <a:rPr lang="sv-SE" sz="2000" dirty="0"/>
              <a:t> adressen</a:t>
            </a:r>
          </a:p>
          <a:p>
            <a:pPr lvl="1"/>
            <a:r>
              <a:rPr lang="sv-SE" sz="2000" dirty="0"/>
              <a:t>Ledarrekrytering till ungdomssektionen via fotbollsskolan</a:t>
            </a:r>
          </a:p>
          <a:p>
            <a:pPr lvl="1"/>
            <a:r>
              <a:rPr lang="sv-SE" sz="2000" dirty="0"/>
              <a:t>Processtöd på uppdrag som t ex spelarutvecklingsplansprojektet</a:t>
            </a:r>
          </a:p>
          <a:p>
            <a:pPr lvl="1"/>
            <a:r>
              <a:rPr lang="sv-SE" sz="2000" dirty="0"/>
              <a:t>Administrerar utbildningar som SvFF -D och Uefa -C mm</a:t>
            </a:r>
          </a:p>
          <a:p>
            <a:pPr lvl="1"/>
            <a:r>
              <a:rPr lang="sv-SE" sz="2000" dirty="0"/>
              <a:t>Ingår under ungdomssektionen</a:t>
            </a:r>
          </a:p>
          <a:p>
            <a:pPr lvl="1"/>
            <a:endParaRPr lang="sv-SE" sz="2000" dirty="0"/>
          </a:p>
          <a:p>
            <a:r>
              <a:rPr lang="sv-SE" sz="2000" dirty="0"/>
              <a:t>Sommarfotbollsskolan 2024 är i startgroparna. Planeras till v32 eller v33 beroende på när matbespisningen på </a:t>
            </a:r>
            <a:r>
              <a:rPr lang="sv-SE" sz="2000" dirty="0" err="1"/>
              <a:t>Nyvångsskolan</a:t>
            </a:r>
            <a:r>
              <a:rPr lang="sv-SE" sz="2000" dirty="0"/>
              <a:t> har öppet</a:t>
            </a:r>
          </a:p>
        </p:txBody>
      </p:sp>
    </p:spTree>
    <p:extLst>
      <p:ext uri="{BB962C8B-B14F-4D97-AF65-F5344CB8AC3E}">
        <p14:creationId xmlns:p14="http://schemas.microsoft.com/office/powerpoint/2010/main" val="826305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Kioskerna</a:t>
            </a:r>
            <a:r>
              <a:rPr lang="en-US" sz="4800" kern="1200" dirty="0">
                <a:solidFill>
                  <a:srgbClr val="FFFFFF"/>
                </a:solidFill>
                <a:latin typeface="+mj-lt"/>
                <a:ea typeface="+mj-ea"/>
                <a:cs typeface="+mj-cs"/>
              </a:rPr>
              <a:t> - </a:t>
            </a:r>
            <a:r>
              <a:rPr lang="en-US" sz="4800" kern="1200" dirty="0" err="1">
                <a:solidFill>
                  <a:srgbClr val="FFFFFF"/>
                </a:solidFill>
                <a:latin typeface="+mj-lt"/>
                <a:ea typeface="+mj-ea"/>
                <a:cs typeface="+mj-cs"/>
              </a:rPr>
              <a:t>Renoveringsdag</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9801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Kioskerna – Renoveringsdag 15:e Juni?</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994229" y="2318197"/>
            <a:ext cx="5152571" cy="3683358"/>
          </a:xfrm>
        </p:spPr>
        <p:txBody>
          <a:bodyPr anchor="t">
            <a:normAutofit/>
          </a:bodyPr>
          <a:lstStyle/>
          <a:p>
            <a:r>
              <a:rPr lang="sv-SE" sz="2000" dirty="0"/>
              <a:t>Fotbollskiosken</a:t>
            </a:r>
          </a:p>
          <a:p>
            <a:pPr lvl="1"/>
            <a:r>
              <a:rPr lang="sv-SE" sz="1600" dirty="0"/>
              <a:t>Hyllan som mikron står på kommer behöver fixas</a:t>
            </a:r>
          </a:p>
          <a:p>
            <a:pPr lvl="1"/>
            <a:r>
              <a:rPr lang="sv-SE" sz="1600" dirty="0"/>
              <a:t>Hasp för att hålla lucka på plats har gått av</a:t>
            </a:r>
          </a:p>
          <a:p>
            <a:pPr lvl="1"/>
            <a:r>
              <a:rPr lang="sv-SE" sz="1600" dirty="0"/>
              <a:t>Spisen fungerar bara på ”Värme” 6</a:t>
            </a:r>
          </a:p>
          <a:p>
            <a:pPr lvl="1"/>
            <a:r>
              <a:rPr lang="sv-SE" sz="1600" dirty="0"/>
              <a:t>En ny STOR kaffetermos behövs</a:t>
            </a:r>
          </a:p>
          <a:p>
            <a:pPr lvl="1"/>
            <a:r>
              <a:rPr lang="sv-SE" sz="1600" dirty="0"/>
              <a:t>En ny kaffebryggare behövs</a:t>
            </a:r>
          </a:p>
          <a:p>
            <a:pPr lvl="1"/>
            <a:r>
              <a:rPr lang="sv-SE" sz="1600" dirty="0"/>
              <a:t>Se över takränna och tak över luckan</a:t>
            </a:r>
          </a:p>
          <a:p>
            <a:pPr lvl="1"/>
            <a:r>
              <a:rPr lang="sv-SE" sz="1600" dirty="0"/>
              <a:t>Stekpanna till </a:t>
            </a:r>
            <a:r>
              <a:rPr lang="sv-SE" sz="1600" dirty="0" err="1"/>
              <a:t>Veggokorv</a:t>
            </a:r>
            <a:r>
              <a:rPr lang="sv-SE" sz="1600" dirty="0"/>
              <a:t>? </a:t>
            </a:r>
            <a:r>
              <a:rPr lang="sv-SE" sz="1600" dirty="0" err="1"/>
              <a:t>Airfryer</a:t>
            </a:r>
            <a:r>
              <a:rPr lang="sv-SE" sz="1600" dirty="0"/>
              <a:t>? Elektrisk grill?</a:t>
            </a:r>
          </a:p>
          <a:p>
            <a:pPr lvl="1"/>
            <a:r>
              <a:rPr lang="sv-SE" sz="1600" dirty="0"/>
              <a:t>Hur kan vi sälja hamburgare? </a:t>
            </a:r>
            <a:r>
              <a:rPr lang="sv-SE" sz="1600" dirty="0" err="1"/>
              <a:t>Airfryer</a:t>
            </a:r>
            <a:r>
              <a:rPr lang="sv-SE" sz="1600" dirty="0"/>
              <a:t>? Elektrisk grill?</a:t>
            </a:r>
          </a:p>
          <a:p>
            <a:pPr lvl="1"/>
            <a:r>
              <a:rPr lang="sv-SE" sz="1600" dirty="0"/>
              <a:t>Annat?</a:t>
            </a:r>
          </a:p>
        </p:txBody>
      </p:sp>
      <p:sp>
        <p:nvSpPr>
          <p:cNvPr id="4" name="Platshållare för innehåll 2">
            <a:extLst>
              <a:ext uri="{FF2B5EF4-FFF2-40B4-BE49-F238E27FC236}">
                <a16:creationId xmlns:a16="http://schemas.microsoft.com/office/drawing/2014/main" id="{3E06A8CD-3D3F-A39A-C75F-D5A1DB91D1AA}"/>
              </a:ext>
            </a:extLst>
          </p:cNvPr>
          <p:cNvSpPr txBox="1">
            <a:spLocks/>
          </p:cNvSpPr>
          <p:nvPr/>
        </p:nvSpPr>
        <p:spPr>
          <a:xfrm>
            <a:off x="6319574" y="2318197"/>
            <a:ext cx="5152571" cy="368335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000" dirty="0"/>
              <a:t>Handbollskiosken</a:t>
            </a:r>
          </a:p>
          <a:p>
            <a:pPr lvl="1"/>
            <a:r>
              <a:rPr lang="sv-SE" sz="1600" dirty="0"/>
              <a:t>Lås till luckor (Låsa in supporterprylar)</a:t>
            </a:r>
          </a:p>
          <a:p>
            <a:pPr lvl="1"/>
            <a:r>
              <a:rPr lang="sv-SE" sz="1600" dirty="0"/>
              <a:t>Lås till </a:t>
            </a:r>
            <a:r>
              <a:rPr lang="sv-SE" sz="1600" dirty="0" err="1"/>
              <a:t>DalbyGIF</a:t>
            </a:r>
            <a:r>
              <a:rPr lang="sv-SE" sz="1600" dirty="0"/>
              <a:t> kylen</a:t>
            </a:r>
          </a:p>
          <a:p>
            <a:pPr lvl="1"/>
            <a:r>
              <a:rPr lang="sv-SE" sz="1600" dirty="0"/>
              <a:t>Se över el-installation. Vad är Max begräsning, var kan man koppla in saker och ting</a:t>
            </a:r>
          </a:p>
          <a:p>
            <a:pPr lvl="1"/>
            <a:r>
              <a:rPr lang="sv-SE" sz="1600" dirty="0"/>
              <a:t>Pentry, vatten till kiosken?</a:t>
            </a:r>
          </a:p>
          <a:p>
            <a:pPr lvl="1"/>
            <a:r>
              <a:rPr lang="sv-SE" sz="1600" dirty="0"/>
              <a:t>Annat?</a:t>
            </a:r>
          </a:p>
        </p:txBody>
      </p:sp>
    </p:spTree>
    <p:extLst>
      <p:ext uri="{BB962C8B-B14F-4D97-AF65-F5344CB8AC3E}">
        <p14:creationId xmlns:p14="http://schemas.microsoft.com/office/powerpoint/2010/main" val="215950396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1928</TotalTime>
  <Words>863</Words>
  <Application>Microsoft Macintosh PowerPoint</Application>
  <PresentationFormat>Bredbild</PresentationFormat>
  <Paragraphs>145</Paragraphs>
  <Slides>17</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Arial</vt:lpstr>
      <vt:lpstr>Calibri</vt:lpstr>
      <vt:lpstr>Calibri Light</vt:lpstr>
      <vt:lpstr>Times New Roman</vt:lpstr>
      <vt:lpstr>Office-tema</vt:lpstr>
      <vt:lpstr>Föräldrasektionsmöte</vt:lpstr>
      <vt:lpstr>Agenda</vt:lpstr>
      <vt:lpstr>Actions från Föregående Möte</vt:lpstr>
      <vt:lpstr>Information från senaste styrelsemöte</vt:lpstr>
      <vt:lpstr>Information från senaste Styrelsemöte (1/3) 2024-04-03</vt:lpstr>
      <vt:lpstr>Information från senaste Styrelsemöte (2/3) 2024-04-03</vt:lpstr>
      <vt:lpstr>Information från senaste Styrelsemöte (3/3) 2024-04-03</vt:lpstr>
      <vt:lpstr>Kioskerna - Renoveringsdag</vt:lpstr>
      <vt:lpstr>Kioskerna – Renoveringsdag 15:e Juni?</vt:lpstr>
      <vt:lpstr>Handbollsavslutning</vt:lpstr>
      <vt:lpstr>Handbollsavslutning</vt:lpstr>
      <vt:lpstr>AOB</vt:lpstr>
      <vt:lpstr>Skriv ert namn i chatten!</vt:lpstr>
      <vt:lpstr>Ansvarsområden</vt:lpstr>
      <vt:lpstr>Lagintäkter</vt:lpstr>
      <vt:lpstr>Mötestider 2024 – Söndagar KL 19. (Teams)</vt:lpstr>
      <vt:lpstr>Dokument som är bra att ha!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108</cp:revision>
  <dcterms:created xsi:type="dcterms:W3CDTF">2019-03-10T15:20:49Z</dcterms:created>
  <dcterms:modified xsi:type="dcterms:W3CDTF">2024-05-05T17:38:40Z</dcterms:modified>
</cp:coreProperties>
</file>