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81" r:id="rId4"/>
    <p:sldId id="296" r:id="rId5"/>
    <p:sldId id="297" r:id="rId6"/>
    <p:sldId id="301" r:id="rId7"/>
    <p:sldId id="298" r:id="rId8"/>
    <p:sldId id="303" r:id="rId9"/>
    <p:sldId id="300" r:id="rId10"/>
    <p:sldId id="302" r:id="rId11"/>
    <p:sldId id="299" r:id="rId12"/>
    <p:sldId id="292" r:id="rId13"/>
    <p:sldId id="293" r:id="rId14"/>
    <p:sldId id="294" r:id="rId15"/>
    <p:sldId id="295" r:id="rId16"/>
    <p:sldId id="288" r:id="rId17"/>
    <p:sldId id="270" r:id="rId1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just forma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022" autoAdjust="0"/>
    <p:restoredTop sz="97193"/>
  </p:normalViewPr>
  <p:slideViewPr>
    <p:cSldViewPr snapToGrid="0">
      <p:cViewPr varScale="1">
        <p:scale>
          <a:sx n="142" d="100"/>
          <a:sy n="142" d="100"/>
        </p:scale>
        <p:origin x="192" y="121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B9D176-38C1-884D-BD9B-69C99D6195DC}" type="datetimeFigureOut">
              <a:rPr lang="sv-SE" smtClean="0"/>
              <a:t>2024-03-24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0C8C05-CC76-6043-86DD-FFC0392E2F6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3816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0C8C05-CC76-6043-86DD-FFC0392E2F60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9331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1172487-3AA9-4DCB-8E65-47E4683F60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C9481CE-6ABF-4DA8-8DE3-C4228F8A05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31D4CBB-BE83-4149-93E0-45017614A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2024-03-24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9E740BA-4CA5-4829-8177-E095155CE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F83FAA7-9EB4-4E58-80D7-979A7840A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087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BC5236-849F-494D-87B5-0F9626E66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DE54DF5-E9AE-4EC0-8FFF-02425B4957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A1C8295-0BFA-4FF0-AF6A-16803F3A1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2024-03-24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C0A2E89-A7E3-49AD-90C1-1D341A53D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5619BFA-FA9F-49BC-B258-58A298C56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9738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1130961-87A9-48CA-BB4F-708FA11C3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FBEAAB1-409A-450D-84BE-4D9C87103C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A3B024B-32C0-40A9-9A9D-267579172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2024-03-24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2DB6AE-C5D6-4B9C-A74D-0F9695D2C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C5A0FA7-61EF-4791-BDB1-7CDC1A66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187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51B68B-543E-4079-A74D-A20978504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5E99576-9FA4-44D4-AC59-8866B90EEE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BC3FBB-DF04-476C-BCC0-F87D8BBF7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2024-03-24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5A0E9D-5457-41CA-8659-2DFCC613B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3834F17-E686-4A33-939F-1EFE0E79D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9363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B5E71E-28E5-4B71-95DE-E66160A53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E75EF1E-5754-409B-ABB0-6D23398F7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9FB5F8F-8FAE-4427-8101-301EC5921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2024-03-24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BE60E2-F0BB-4EEF-B70A-3255C1680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652CC2F-2A2F-4B8D-8323-2DF403BFC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8878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A71F7D-9FF2-4CC7-BE15-03DF5A43C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739AE7-1FC3-4629-A062-04EB85335A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C82D492-0E51-484D-A122-58480C2FBD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33C9294-936F-4BD7-8E84-FFCBA7BFF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2024-03-24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EA0287E-EBEE-4DA2-925B-10EDD76E5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B55AC2E-8969-47D6-8B36-97289B8B3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986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429561-39C0-41BC-98E4-46EA2C73E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781676D-7493-4561-8DFB-77BE8C389F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55EDD88-6E70-4C8D-B5A5-6A7CCDCC1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D1880B0-48E1-424E-AFD1-62C3C9D9B1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5A0B3C8-4494-4506-87DA-BAB96E9A3B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A936C67-EF8D-4DA2-873F-C82D1D81F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2024-03-24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661F76E-AD75-49B2-8E87-126A497A8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0FA1D311-E528-4AF7-90DE-D972A5837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7080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F13434-B140-413F-BC5C-413B25FC2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CE93F11-DB5E-4B7B-B467-90A3B545C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2024-03-24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AAD2F8A-BF1D-4745-AC20-352DE2308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0284F4E-A009-4554-AD8B-803FBFE91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6478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84012F4-9B8B-4117-B3B5-423AB9A31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2024-03-24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84B382E-A401-4F20-A33E-CA21B1541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F062243-C55A-4793-9960-CBA54E2A9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4093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BAAFDF-7731-4140-B278-D4E3EC369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AFCA199-A506-49A3-B995-64229CBAA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68F0E7D-6168-489E-87BD-65B5F327D8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905EFFA-EB44-40A0-87CE-2F527E327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2024-03-24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6A210F1-F74D-4F7F-BFFF-9F906554D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942F1D0-C664-4975-BE8A-2687F856D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9846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90E395-F9E9-43FD-A6F9-3DF32E2C5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4DA0D1A-4C72-4432-BDB1-92BB1DF66D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92A5DB8-6585-4FD6-9C06-1B812044D1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432E0E4-2668-4FB7-8C78-BB0351A78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2024-03-24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C7EEFF6-E3F1-4108-AE83-FA85FD121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80BAB1C-93E8-4943-9238-254A20DD6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9870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369C33B-7EEF-4F34-B1F5-F800D92C1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BDF9CCF-2E67-44A7-830E-5DD7159458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695A221-2D7B-4699-B7B6-F05D41F9CE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59E53-6B80-4645-9DB5-964BAF39F882}" type="datetimeFigureOut">
              <a:rPr lang="sv-SE" smtClean="0"/>
              <a:t>2024-03-24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9D1448F-1B17-4188-8FC6-7ACF4014E4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05F10A4-F46B-46E0-8580-B51289CBE4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760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www.laget.se/DalbyGIF-Foraldrasektionen/Document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46E575-EFD1-49A3-BFED-9AB3481452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Föräldrasektionsmöte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1475BA-A9E8-4195-837D-EE9338DD34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2024-03-24</a:t>
            </a:r>
          </a:p>
        </p:txBody>
      </p:sp>
    </p:spTree>
    <p:extLst>
      <p:ext uri="{BB962C8B-B14F-4D97-AF65-F5344CB8AC3E}">
        <p14:creationId xmlns:p14="http://schemas.microsoft.com/office/powerpoint/2010/main" val="1805790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A5E8020-8B33-8412-0BA5-D28991B0E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sv-SE" sz="3100" dirty="0">
                <a:solidFill>
                  <a:srgbClr val="FFFFFF"/>
                </a:solidFill>
              </a:rPr>
              <a:t>Lagpresentation 2024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686D8CF-1565-FE41-7DA3-DF82718C86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sv-SE" dirty="0"/>
              <a:t>Kommer att koordineras av Jesper Nylén</a:t>
            </a:r>
          </a:p>
          <a:p>
            <a:r>
              <a:rPr lang="sv-SE" dirty="0"/>
              <a:t>F12/13 Fotboll och F14/15 Handboll kommer att dela ut presentationerna i Dalby</a:t>
            </a:r>
          </a:p>
          <a:p>
            <a:pPr lvl="1"/>
            <a:r>
              <a:rPr lang="sv-SE" dirty="0"/>
              <a:t>Vi siktar att göra detta i mitten på Maj, antingen helgen vecka 19 eller 20</a:t>
            </a:r>
          </a:p>
          <a:p>
            <a:pPr lvl="1"/>
            <a:r>
              <a:rPr lang="sv-SE" dirty="0"/>
              <a:t>Ni blir kontaktade med mer information efter Styrelsemöte den 3:e April</a:t>
            </a:r>
          </a:p>
        </p:txBody>
      </p:sp>
    </p:spTree>
    <p:extLst>
      <p:ext uri="{BB962C8B-B14F-4D97-AF65-F5344CB8AC3E}">
        <p14:creationId xmlns:p14="http://schemas.microsoft.com/office/powerpoint/2010/main" val="14566887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313684C-736C-99C6-5674-D91877B56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Kioskerna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8503AE8-EE38-A45E-C6FA-030310E674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Fotbollskiosken har fått ett nytt kylskåp!</a:t>
            </a:r>
          </a:p>
          <a:p>
            <a:r>
              <a:rPr lang="sv-SE" dirty="0"/>
              <a:t>2st toastmaskiner är köpta, en till varje kiosk</a:t>
            </a:r>
          </a:p>
          <a:p>
            <a:r>
              <a:rPr lang="sv-SE" dirty="0"/>
              <a:t>Hyllan som mikron står på kommer att fixas av Jesper Nylén</a:t>
            </a:r>
          </a:p>
          <a:p>
            <a:endParaRPr lang="sv-SE" dirty="0"/>
          </a:p>
          <a:p>
            <a:r>
              <a:rPr lang="sv-SE" dirty="0"/>
              <a:t>Nästa föräldrasektionsmöte i april, skulle jag vilja ha förslag på ”renoveringsbehov”/inköp till bägge kioskerna</a:t>
            </a:r>
          </a:p>
          <a:p>
            <a:pPr lvl="1"/>
            <a:r>
              <a:rPr lang="sv-SE" dirty="0"/>
              <a:t>P12f har redan en lista för Fotbollskiosken, vi behöver tex lås på skåp så att vi kan </a:t>
            </a:r>
            <a:r>
              <a:rPr lang="sv-SE" dirty="0" err="1"/>
              <a:t>bla</a:t>
            </a:r>
            <a:r>
              <a:rPr lang="sv-SE" dirty="0"/>
              <a:t> låsa in supporterprylar i handbollskiosken</a:t>
            </a:r>
          </a:p>
          <a:p>
            <a:pPr lvl="1"/>
            <a:r>
              <a:rPr lang="sv-SE" dirty="0"/>
              <a:t>Förslag på renoveringsdag på sommaren (innan semestrarna?), där vi kan genomföra de förbättringar vi kommer överens om</a:t>
            </a:r>
          </a:p>
          <a:p>
            <a:pPr lvl="1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040495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09E35BC-EE03-4177-8372-FA7078C07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184" y="174032"/>
            <a:ext cx="10175631" cy="111184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Ansvarsområden</a:t>
            </a:r>
          </a:p>
        </p:txBody>
      </p:sp>
      <p:sp>
        <p:nvSpPr>
          <p:cNvPr id="16" name="Platshållare för innehåll 2">
            <a:extLst>
              <a:ext uri="{FF2B5EF4-FFF2-40B4-BE49-F238E27FC236}">
                <a16:creationId xmlns:a16="http://schemas.microsoft.com/office/drawing/2014/main" id="{355BB183-BEDF-5A42-BE22-B914D9A6A842}"/>
              </a:ext>
            </a:extLst>
          </p:cNvPr>
          <p:cNvSpPr txBox="1">
            <a:spLocks/>
          </p:cNvSpPr>
          <p:nvPr/>
        </p:nvSpPr>
        <p:spPr>
          <a:xfrm>
            <a:off x="1333648" y="5808185"/>
            <a:ext cx="10175630" cy="767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*Pengar går direkt till lagkassan, ej till klubbkassan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1F06C7D6-443B-DA3F-23BA-3EEA2FAC5C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994" y="1496332"/>
            <a:ext cx="11130012" cy="3228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5071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0A824E9-57B6-8043-B5CC-3FDDD42C5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Lagintäkter</a:t>
            </a:r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505B4FAC-D7BF-B713-2B5D-A0C6CFCCEA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8466811"/>
              </p:ext>
            </p:extLst>
          </p:nvPr>
        </p:nvGraphicFramePr>
        <p:xfrm>
          <a:off x="417443" y="1568200"/>
          <a:ext cx="11330610" cy="3048000"/>
        </p:xfrm>
        <a:graphic>
          <a:graphicData uri="http://schemas.openxmlformats.org/drawingml/2006/table">
            <a:tbl>
              <a:tblPr/>
              <a:tblGrid>
                <a:gridCol w="5504906">
                  <a:extLst>
                    <a:ext uri="{9D8B030D-6E8A-4147-A177-3AD203B41FA5}">
                      <a16:colId xmlns:a16="http://schemas.microsoft.com/office/drawing/2014/main" val="2665794585"/>
                    </a:ext>
                  </a:extLst>
                </a:gridCol>
                <a:gridCol w="1710903">
                  <a:extLst>
                    <a:ext uri="{9D8B030D-6E8A-4147-A177-3AD203B41FA5}">
                      <a16:colId xmlns:a16="http://schemas.microsoft.com/office/drawing/2014/main" val="1966755723"/>
                    </a:ext>
                  </a:extLst>
                </a:gridCol>
                <a:gridCol w="1838739">
                  <a:extLst>
                    <a:ext uri="{9D8B030D-6E8A-4147-A177-3AD203B41FA5}">
                      <a16:colId xmlns:a16="http://schemas.microsoft.com/office/drawing/2014/main" val="154661820"/>
                    </a:ext>
                  </a:extLst>
                </a:gridCol>
                <a:gridCol w="2276062">
                  <a:extLst>
                    <a:ext uri="{9D8B030D-6E8A-4147-A177-3AD203B41FA5}">
                      <a16:colId xmlns:a16="http://schemas.microsoft.com/office/drawing/2014/main" val="2103993223"/>
                    </a:ext>
                  </a:extLst>
                </a:gridCol>
              </a:tblGrid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Kostnad för Klubben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Utökade intäkter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Lag (2024)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5769930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Årlig klubbstöd till varje lag (</a:t>
                      </a:r>
                      <a:r>
                        <a:rPr lang="sv-SE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incl</a:t>
                      </a:r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Cup)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8392875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Utdelning lagpresentationer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F12/13f, F14/15h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0615536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A-lag Kiosk, Bollkalle ansvar &amp; biljettförsäljning*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9519659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Fotbollensdag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P14f, F14/15f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2044823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Handbollensdag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F12/13h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2625587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Fotbollsavslutning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397676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Handbollsavslutning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021828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Summa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122 000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68 000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2558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96261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646"/>
            <a:ext cx="10515600" cy="1325563"/>
          </a:xfrm>
        </p:spPr>
        <p:txBody>
          <a:bodyPr/>
          <a:lstStyle/>
          <a:p>
            <a:r>
              <a:rPr lang="sv-SE" dirty="0"/>
              <a:t>Mötestider 2024 – Söndagar KL 19. (Teams)</a:t>
            </a:r>
          </a:p>
        </p:txBody>
      </p:sp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84CAD313-D3F6-4074-A985-8359570866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7886263"/>
              </p:ext>
            </p:extLst>
          </p:nvPr>
        </p:nvGraphicFramePr>
        <p:xfrm>
          <a:off x="655399" y="1174583"/>
          <a:ext cx="10698401" cy="55667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22278">
                  <a:extLst>
                    <a:ext uri="{9D8B030D-6E8A-4147-A177-3AD203B41FA5}">
                      <a16:colId xmlns:a16="http://schemas.microsoft.com/office/drawing/2014/main" val="1608995211"/>
                    </a:ext>
                  </a:extLst>
                </a:gridCol>
                <a:gridCol w="8276123">
                  <a:extLst>
                    <a:ext uri="{9D8B030D-6E8A-4147-A177-3AD203B41FA5}">
                      <a16:colId xmlns:a16="http://schemas.microsoft.com/office/drawing/2014/main" val="142121088"/>
                    </a:ext>
                  </a:extLst>
                </a:gridCol>
              </a:tblGrid>
              <a:tr h="742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Datum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Agendafokus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2377793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Möten under året &amp; Ansvarsområden, vad gör en föräldrarepresentant?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913851136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Uppdatera Prislista och Produkter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28266591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mar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Sammanfattning av Årsmöte, Status Lagpresentationer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73912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apr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Förbättringsarbete / Renoveringsbehov, </a:t>
                      </a:r>
                      <a:r>
                        <a:rPr lang="sv-SE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etc</a:t>
                      </a: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av band annat Kiosk, Utrustning &amp; Rutiner. Status Handbollsavslutning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8730709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maj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Fotbollens dag Status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96650540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Lejonmarknad Status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65281611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&lt;Stängt&gt;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430786562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Handbollensdag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11870715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sep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Ansvarsområden, vad gör en föräldrarepresentant?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67931862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okt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Fotbollssavslutning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8057576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nov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Julmarknad, Lundaspelen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72396562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&lt;Stängt&gt;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3233977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64447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427AF5F-9A0E-42B7-A252-FD64C9885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7A6D0FB-81BA-7628-EB24-3C8D8A765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06443"/>
          </a:xfrm>
        </p:spPr>
        <p:txBody>
          <a:bodyPr>
            <a:normAutofit/>
          </a:bodyPr>
          <a:lstStyle/>
          <a:p>
            <a:r>
              <a:rPr lang="sv-SE" sz="4000" dirty="0"/>
              <a:t>Dokument som är bra att ha!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ED1181E-6C00-4925-350C-A80B6BF1C4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152774" cy="4303464"/>
          </a:xfrm>
        </p:spPr>
        <p:txBody>
          <a:bodyPr>
            <a:normAutofit/>
          </a:bodyPr>
          <a:lstStyle/>
          <a:p>
            <a:r>
              <a:rPr lang="sv-SE" sz="2000" dirty="0"/>
              <a:t>Föräldrasektionens alla dokument hittar du här: </a:t>
            </a:r>
            <a:r>
              <a:rPr lang="sv-SE" sz="2000" dirty="0">
                <a:hlinkClick r:id="rId2"/>
              </a:rPr>
              <a:t>https://www.laget.se/DalbyGIF-Foraldrasektionen/Document</a:t>
            </a:r>
            <a:endParaRPr lang="sv-SE" sz="2000" dirty="0"/>
          </a:p>
          <a:p>
            <a:pPr marL="0" indent="0">
              <a:buNone/>
            </a:pPr>
            <a:endParaRPr lang="sv-SE" sz="2000" dirty="0"/>
          </a:p>
          <a:p>
            <a:r>
              <a:rPr lang="sv-SE" sz="2000" dirty="0"/>
              <a:t>Här hittar du:</a:t>
            </a:r>
          </a:p>
          <a:p>
            <a:pPr lvl="1"/>
            <a:r>
              <a:rPr lang="sv-SE" sz="2000" dirty="0"/>
              <a:t>Alla Presentationer och mötesprotokoll</a:t>
            </a:r>
          </a:p>
          <a:p>
            <a:pPr lvl="1"/>
            <a:r>
              <a:rPr lang="sv-SE" sz="2000" dirty="0"/>
              <a:t>Årliga Verksamhetsberättelse</a:t>
            </a:r>
          </a:p>
          <a:p>
            <a:pPr lvl="1"/>
            <a:r>
              <a:rPr lang="sv-SE" sz="2000" dirty="0"/>
              <a:t>Lathundar</a:t>
            </a:r>
          </a:p>
          <a:p>
            <a:pPr lvl="1"/>
            <a:r>
              <a:rPr lang="sv-SE" sz="2000" dirty="0"/>
              <a:t>Föräldrarepresentanter</a:t>
            </a:r>
          </a:p>
          <a:p>
            <a:pPr lvl="1"/>
            <a:r>
              <a:rPr lang="sv-SE" sz="2000" dirty="0"/>
              <a:t>Prislistor</a:t>
            </a:r>
          </a:p>
          <a:p>
            <a:pPr lvl="1"/>
            <a:r>
              <a:rPr lang="sv-SE" sz="2000" dirty="0"/>
              <a:t>Ansvarsområden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DC2EC516-9132-4829-FB8D-0067892D463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44" r="2" b="2"/>
          <a:stretch/>
        </p:blipFill>
        <p:spPr>
          <a:xfrm>
            <a:off x="5183500" y="1904282"/>
            <a:ext cx="6170299" cy="422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8209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7261EBC-002D-EC4A-959C-A9B83F1D1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Skriv ert namn i chatten!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05AA64A-DC5F-9A2E-32E7-3AF0847EF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Ricardo Durón, P08f</a:t>
            </a:r>
          </a:p>
        </p:txBody>
      </p:sp>
    </p:spTree>
    <p:extLst>
      <p:ext uri="{BB962C8B-B14F-4D97-AF65-F5344CB8AC3E}">
        <p14:creationId xmlns:p14="http://schemas.microsoft.com/office/powerpoint/2010/main" val="23590713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AOB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48C2F0D1-4422-FA1D-D5F6-A4CF5946E5DA}"/>
              </a:ext>
            </a:extLst>
          </p:cNvPr>
          <p:cNvSpPr txBox="1"/>
          <p:nvPr/>
        </p:nvSpPr>
        <p:spPr>
          <a:xfrm>
            <a:off x="838200" y="1690688"/>
            <a:ext cx="86952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AOB?</a:t>
            </a:r>
          </a:p>
        </p:txBody>
      </p:sp>
    </p:spTree>
    <p:extLst>
      <p:ext uri="{BB962C8B-B14F-4D97-AF65-F5344CB8AC3E}">
        <p14:creationId xmlns:p14="http://schemas.microsoft.com/office/powerpoint/2010/main" val="2124660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37B337-B9F3-4C02-B7EF-B27619F42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4ECCCF7-E39B-443B-9822-602B228A6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sv-SE" dirty="0"/>
              <a:t>Actions från föregående Möte</a:t>
            </a:r>
          </a:p>
          <a:p>
            <a:r>
              <a:rPr lang="sv-SE" dirty="0"/>
              <a:t>Sammanfattning av årsmötet</a:t>
            </a:r>
          </a:p>
          <a:p>
            <a:pPr lvl="1"/>
            <a:r>
              <a:rPr lang="sv-SE" dirty="0"/>
              <a:t>Nya medlems- och träningsavgifter</a:t>
            </a:r>
          </a:p>
          <a:p>
            <a:pPr lvl="1"/>
            <a:r>
              <a:rPr lang="sv-SE" dirty="0"/>
              <a:t>Nya Kioskpriser</a:t>
            </a:r>
          </a:p>
          <a:p>
            <a:r>
              <a:rPr lang="sv-SE" dirty="0"/>
              <a:t>Lagpresentationer</a:t>
            </a:r>
          </a:p>
          <a:p>
            <a:r>
              <a:rPr lang="sv-SE" dirty="0"/>
              <a:t>Kioskerna</a:t>
            </a:r>
          </a:p>
          <a:p>
            <a:pPr lvl="1"/>
            <a:r>
              <a:rPr lang="sv-SE" dirty="0"/>
              <a:t>Renoveringsdag på sommaren?</a:t>
            </a:r>
          </a:p>
          <a:p>
            <a:r>
              <a:rPr lang="sv-SE" dirty="0"/>
              <a:t>Ansvarsområden och Mötestider under året</a:t>
            </a:r>
          </a:p>
          <a:p>
            <a:pPr lvl="0"/>
            <a:r>
              <a:rPr lang="sv-SE" dirty="0"/>
              <a:t>AOB</a:t>
            </a:r>
          </a:p>
        </p:txBody>
      </p:sp>
    </p:spTree>
    <p:extLst>
      <p:ext uri="{BB962C8B-B14F-4D97-AF65-F5344CB8AC3E}">
        <p14:creationId xmlns:p14="http://schemas.microsoft.com/office/powerpoint/2010/main" val="2525697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EC60E3D-30D2-BE5C-282E-8D515C668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Actions från Föregående Möte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91FC3C1-0A66-3D61-5AB2-91A11D154D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v-SE" dirty="0"/>
              <a:t>Rutiner som har skrivits ut till kiosken (pärm) måste granskas och uppdateras.</a:t>
            </a:r>
          </a:p>
          <a:p>
            <a:pPr lvl="1"/>
            <a:r>
              <a:rPr lang="sv-SE" dirty="0"/>
              <a:t> </a:t>
            </a:r>
            <a:r>
              <a:rPr lang="sv-SE" b="1" dirty="0"/>
              <a:t>Action</a:t>
            </a:r>
            <a:r>
              <a:rPr lang="sv-SE" dirty="0"/>
              <a:t> P13f: uppdatera rutinerna &amp; lathundar, tag hjälp av P13h för att samma rutiner i handboll och fotboll</a:t>
            </a:r>
          </a:p>
          <a:p>
            <a:pPr lvl="1"/>
            <a:r>
              <a:rPr lang="sv-SE" dirty="0"/>
              <a:t>Vi måste bli tydligare på hur föräldrar hanterar kontanter</a:t>
            </a:r>
          </a:p>
          <a:p>
            <a:pPr lvl="2"/>
            <a:r>
              <a:rPr lang="sv-SE" dirty="0"/>
              <a:t>Förslag: Ta kontanterna själv och </a:t>
            </a:r>
            <a:r>
              <a:rPr lang="sv-SE" dirty="0" err="1"/>
              <a:t>swisha</a:t>
            </a:r>
            <a:r>
              <a:rPr lang="sv-SE" dirty="0"/>
              <a:t> motsvarande belopp?</a:t>
            </a:r>
          </a:p>
          <a:p>
            <a:pPr lvl="2"/>
            <a:endParaRPr lang="sv-SE" dirty="0"/>
          </a:p>
          <a:p>
            <a:r>
              <a:rPr lang="sv-SE" dirty="0"/>
              <a:t>Låt oss granska fotbollskiosken</a:t>
            </a:r>
          </a:p>
          <a:p>
            <a:pPr lvl="1"/>
            <a:r>
              <a:rPr lang="sv-SE" b="1" dirty="0"/>
              <a:t>Action</a:t>
            </a:r>
            <a:r>
              <a:rPr lang="sv-SE" dirty="0"/>
              <a:t> P12f: Bedöm vad som saknas i fotbollskiosken. Finns det fungerande kaffebryggare, Spis, </a:t>
            </a:r>
            <a:r>
              <a:rPr lang="sv-SE" dirty="0" err="1"/>
              <a:t>etc</a:t>
            </a:r>
            <a:r>
              <a:rPr lang="sv-SE" dirty="0"/>
              <a:t> – DONE!</a:t>
            </a:r>
          </a:p>
          <a:p>
            <a:pPr lvl="1"/>
            <a:r>
              <a:rPr lang="sv-SE" b="1" dirty="0"/>
              <a:t>Action</a:t>
            </a:r>
            <a:r>
              <a:rPr lang="sv-SE" dirty="0"/>
              <a:t> P13f: Nya granska och uppdatera priserna i kiosken – DONE!</a:t>
            </a:r>
          </a:p>
          <a:p>
            <a:pPr lvl="1"/>
            <a:r>
              <a:rPr lang="sv-SE" b="1" dirty="0"/>
              <a:t>Action</a:t>
            </a:r>
            <a:r>
              <a:rPr lang="sv-SE" dirty="0"/>
              <a:t> P13f: Inventera kiosken, se till att vi har beställt det som saknas innan fotbollssäsongen börjar</a:t>
            </a:r>
          </a:p>
          <a:p>
            <a:endParaRPr lang="sv-SE" dirty="0"/>
          </a:p>
          <a:p>
            <a:r>
              <a:rPr lang="sv-SE" b="1" dirty="0"/>
              <a:t>Action</a:t>
            </a:r>
            <a:r>
              <a:rPr lang="sv-SE" dirty="0"/>
              <a:t>: Ricardo. Hur säkerställer vi att det finns supporterprylar i handbollskiosken. Finns det låst skåp?</a:t>
            </a:r>
          </a:p>
          <a:p>
            <a:endParaRPr lang="sv-SE" dirty="0"/>
          </a:p>
          <a:p>
            <a:r>
              <a:rPr lang="sv-SE" b="1" dirty="0"/>
              <a:t>Action:</a:t>
            </a:r>
            <a:r>
              <a:rPr lang="sv-SE" dirty="0"/>
              <a:t> Ricardo. Duschar på Nyvångskolan, hur länge till dröjer det?</a:t>
            </a:r>
          </a:p>
          <a:p>
            <a:endParaRPr lang="sv-SE" dirty="0"/>
          </a:p>
          <a:p>
            <a:r>
              <a:rPr lang="sv-SE" b="1" dirty="0"/>
              <a:t>Action:</a:t>
            </a:r>
            <a:r>
              <a:rPr lang="sv-SE" dirty="0"/>
              <a:t> Ricardo. Hur påverkar vi bygget av nya idrottshallen i Dalby? Bra med </a:t>
            </a:r>
            <a:r>
              <a:rPr lang="sv-SE" dirty="0" err="1"/>
              <a:t>läkatare</a:t>
            </a:r>
            <a:r>
              <a:rPr lang="sv-SE" dirty="0"/>
              <a:t>, Kiosk, </a:t>
            </a:r>
            <a:r>
              <a:rPr lang="sv-SE" dirty="0" err="1"/>
              <a:t>etc</a:t>
            </a:r>
            <a:r>
              <a:rPr lang="sv-SE" dirty="0"/>
              <a:t>?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80734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681C32C-7AFC-4BB3-9088-65CBDFC5D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EC60E3D-30D2-BE5C-282E-8D515C668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7275" y="4583953"/>
            <a:ext cx="4685857" cy="1465973"/>
          </a:xfrm>
        </p:spPr>
        <p:txBody>
          <a:bodyPr anchor="t">
            <a:normAutofit/>
          </a:bodyPr>
          <a:lstStyle/>
          <a:p>
            <a:r>
              <a:rPr lang="sv-SE" sz="4000"/>
              <a:t>Årsmötet 2024-03-11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8080F31F-CC58-8AA7-EAEE-2FEAD991DB9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8002" b="20649"/>
          <a:stretch/>
        </p:blipFill>
        <p:spPr>
          <a:xfrm>
            <a:off x="20" y="432"/>
            <a:ext cx="12191980" cy="4244759"/>
          </a:xfrm>
          <a:prstGeom prst="rect">
            <a:avLst/>
          </a:prstGeom>
        </p:spPr>
      </p:pic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91FC3C1-0A66-3D61-5AB2-91A11D154D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83953"/>
            <a:ext cx="5638800" cy="14659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2000" dirty="0"/>
              <a:t>Alla styrelsemedlemmar blev återvalda, med en liten förändring: Mikael Malmberg blev valt till ordförande för Ungdomssektionen. Jesper Trädgård blev vald som en extra ledamot.</a:t>
            </a:r>
            <a:endParaRPr lang="sv-SE" sz="2000" b="1" dirty="0"/>
          </a:p>
          <a:p>
            <a:pPr lvl="1"/>
            <a:endParaRPr lang="sv-SE" sz="20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99C0ED0-69DE-4C31-A5CF-E2A46FD302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D42B8BD-40AF-488E-8A79-D7256C9172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16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3F29798-D584-4792-9B62-3F5F5C36D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abell 4">
            <a:extLst>
              <a:ext uri="{FF2B5EF4-FFF2-40B4-BE49-F238E27FC236}">
                <a16:creationId xmlns:a16="http://schemas.microsoft.com/office/drawing/2014/main" id="{8A1C70A4-AE1E-5FDF-9E3F-9849EF2C8C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805229"/>
              </p:ext>
            </p:extLst>
          </p:nvPr>
        </p:nvGraphicFramePr>
        <p:xfrm>
          <a:off x="468213" y="4611767"/>
          <a:ext cx="3362044" cy="16442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89919">
                  <a:extLst>
                    <a:ext uri="{9D8B030D-6E8A-4147-A177-3AD203B41FA5}">
                      <a16:colId xmlns:a16="http://schemas.microsoft.com/office/drawing/2014/main" val="3546210555"/>
                    </a:ext>
                  </a:extLst>
                </a:gridCol>
                <a:gridCol w="1272125">
                  <a:extLst>
                    <a:ext uri="{9D8B030D-6E8A-4147-A177-3AD203B41FA5}">
                      <a16:colId xmlns:a16="http://schemas.microsoft.com/office/drawing/2014/main" val="3230585471"/>
                    </a:ext>
                  </a:extLst>
                </a:gridCol>
              </a:tblGrid>
              <a:tr h="358728"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Kostnader 2023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74353100"/>
                  </a:ext>
                </a:extLst>
              </a:tr>
              <a:tr h="339978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Föräldrasektion &amp; Förening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 dirty="0">
                          <a:effectLst/>
                        </a:rPr>
                        <a:t>458 740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69169689"/>
                  </a:ext>
                </a:extLst>
              </a:tr>
              <a:tr h="331694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Ungdomssektion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 dirty="0">
                          <a:effectLst/>
                        </a:rPr>
                        <a:t>873 330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8707168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Handboll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 dirty="0">
                          <a:effectLst/>
                        </a:rPr>
                        <a:t>347 908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19885253"/>
                  </a:ext>
                </a:extLst>
              </a:tr>
              <a:tr h="309092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Senior Fotboll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400" u="none" strike="noStrike" dirty="0">
                          <a:effectLst/>
                        </a:rPr>
                        <a:t>518 126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64412564"/>
                  </a:ext>
                </a:extLst>
              </a:tr>
            </a:tbl>
          </a:graphicData>
        </a:graphic>
      </p:graphicFrame>
      <p:sp>
        <p:nvSpPr>
          <p:cNvPr id="2" name="Rubrik 1">
            <a:extLst>
              <a:ext uri="{FF2B5EF4-FFF2-40B4-BE49-F238E27FC236}">
                <a16:creationId xmlns:a16="http://schemas.microsoft.com/office/drawing/2014/main" id="{9313684C-736C-99C6-5674-D91877B56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4805"/>
            <a:ext cx="10515600" cy="150588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Kostnader</a:t>
            </a:r>
            <a:r>
              <a:rPr lang="en-US" sz="5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och</a:t>
            </a:r>
            <a:r>
              <a:rPr lang="en-US" sz="5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Resultat</a:t>
            </a:r>
            <a:r>
              <a:rPr lang="en-US" sz="5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2022 </a:t>
            </a:r>
            <a:r>
              <a:rPr lang="en-US" sz="5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och</a:t>
            </a:r>
            <a:r>
              <a:rPr lang="en-US" sz="5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2023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AFF7EAA5-3178-A674-D165-CA31E4B282B7}"/>
              </a:ext>
            </a:extLst>
          </p:cNvPr>
          <p:cNvSpPr txBox="1"/>
          <p:nvPr/>
        </p:nvSpPr>
        <p:spPr>
          <a:xfrm>
            <a:off x="5422900" y="4611767"/>
            <a:ext cx="33886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Resultat 2022: 31 223 kr</a:t>
            </a:r>
          </a:p>
          <a:p>
            <a:r>
              <a:rPr lang="sv-SE" dirty="0"/>
              <a:t>Resultat 2023: </a:t>
            </a:r>
            <a:r>
              <a:rPr lang="sv-SE" dirty="0">
                <a:solidFill>
                  <a:srgbClr val="FF0000"/>
                </a:solidFill>
              </a:rPr>
              <a:t>-79 923 </a:t>
            </a:r>
            <a:r>
              <a:rPr lang="sv-SE" dirty="0"/>
              <a:t>kr</a:t>
            </a:r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88D6C533-38FC-A61F-27ED-720FB2CB27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213" y="1413784"/>
            <a:ext cx="4584700" cy="2832100"/>
          </a:xfrm>
          <a:prstGeom prst="rect">
            <a:avLst/>
          </a:prstGeom>
        </p:spPr>
      </p:pic>
      <p:pic>
        <p:nvPicPr>
          <p:cNvPr id="8" name="Bildobjekt 7">
            <a:extLst>
              <a:ext uri="{FF2B5EF4-FFF2-40B4-BE49-F238E27FC236}">
                <a16:creationId xmlns:a16="http://schemas.microsoft.com/office/drawing/2014/main" id="{428615F2-1BC8-05B8-43A8-817B8A5DAC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2900" y="1413784"/>
            <a:ext cx="5003800" cy="283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773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92AFF4D-6E13-1BF9-8714-023247F1E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Vända till svarta siffror under 2024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ED8F69B-648B-E3CE-FE83-BEE1D9EFE4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Höja medlems- och träningsavgifter</a:t>
            </a:r>
          </a:p>
          <a:p>
            <a:r>
              <a:rPr lang="sv-SE" dirty="0"/>
              <a:t>Större krav på A-lag att få in intäkter</a:t>
            </a:r>
          </a:p>
          <a:p>
            <a:r>
              <a:rPr lang="sv-SE" dirty="0"/>
              <a:t>Höja priserna i kiosken och sälj mer!</a:t>
            </a:r>
          </a:p>
          <a:p>
            <a:r>
              <a:rPr lang="sv-SE" dirty="0"/>
              <a:t>Kostnadsmedvetenhet genom hela föreningen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59819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5ED4D8-BE09-D93C-17B8-4DCB5B51D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Nya medlems- och träningsavgifter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5B230E7-122D-4ACC-A840-E8FE2F32C8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1520" y="1690688"/>
            <a:ext cx="4833395" cy="4351338"/>
          </a:xfrm>
        </p:spPr>
        <p:txBody>
          <a:bodyPr/>
          <a:lstStyle/>
          <a:p>
            <a:pPr indent="0">
              <a:lnSpc>
                <a:spcPct val="200000"/>
              </a:lnSpc>
              <a:buNone/>
            </a:pPr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Nya träningsavgifter Fotboll:</a:t>
            </a:r>
          </a:p>
          <a:p>
            <a:pPr marL="342900" lvl="0" indent="-342900">
              <a:lnSpc>
                <a:spcPct val="200000"/>
              </a:lnSpc>
              <a:buFont typeface="Symbol" pitchFamily="2" charset="2"/>
              <a:buChar char=""/>
            </a:pPr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05 - 08 år: 600 kr</a:t>
            </a:r>
          </a:p>
          <a:p>
            <a:pPr marL="342900" lvl="0" indent="-342900">
              <a:lnSpc>
                <a:spcPct val="200000"/>
              </a:lnSpc>
              <a:buFont typeface="Symbol" pitchFamily="2" charset="2"/>
              <a:buChar char=""/>
            </a:pPr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09 – 13år: 900 kr</a:t>
            </a:r>
          </a:p>
          <a:p>
            <a:pPr marL="342900" lvl="0" indent="-342900">
              <a:lnSpc>
                <a:spcPct val="200000"/>
              </a:lnSpc>
              <a:buFont typeface="Symbol" pitchFamily="2" charset="2"/>
              <a:buChar char=""/>
            </a:pPr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14 – 19år: 1250 kr</a:t>
            </a:r>
          </a:p>
          <a:p>
            <a:pPr marL="342900" lvl="0" indent="-342900">
              <a:lnSpc>
                <a:spcPct val="200000"/>
              </a:lnSpc>
              <a:buFont typeface="Symbol" pitchFamily="2" charset="2"/>
              <a:buChar char=""/>
            </a:pPr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 år -: 1800 kr</a:t>
            </a:r>
          </a:p>
          <a:p>
            <a:pPr marL="342900" lvl="0" indent="-342900">
              <a:lnSpc>
                <a:spcPct val="200000"/>
              </a:lnSpc>
              <a:spcAft>
                <a:spcPts val="800"/>
              </a:spcAft>
              <a:buFont typeface="Symbol" pitchFamily="2" charset="2"/>
              <a:buChar char=""/>
            </a:pPr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Oldboys: 600 kr</a:t>
            </a:r>
          </a:p>
        </p:txBody>
      </p:sp>
      <p:sp>
        <p:nvSpPr>
          <p:cNvPr id="5" name="Platshållare för innehåll 2">
            <a:extLst>
              <a:ext uri="{FF2B5EF4-FFF2-40B4-BE49-F238E27FC236}">
                <a16:creationId xmlns:a16="http://schemas.microsoft.com/office/drawing/2014/main" id="{4D55D909-9BFB-26B6-FBBF-316825A4D88E}"/>
              </a:ext>
            </a:extLst>
          </p:cNvPr>
          <p:cNvSpPr txBox="1">
            <a:spLocks/>
          </p:cNvSpPr>
          <p:nvPr/>
        </p:nvSpPr>
        <p:spPr>
          <a:xfrm>
            <a:off x="6107660" y="2662176"/>
            <a:ext cx="4833395" cy="33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lnSpc>
                <a:spcPct val="200000"/>
              </a:lnSpc>
              <a:spcAft>
                <a:spcPts val="800"/>
              </a:spcAft>
              <a:buNone/>
            </a:pPr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Nya träningsavgifter Handboll:</a:t>
            </a:r>
          </a:p>
          <a:p>
            <a:pPr marL="342900" lvl="0" indent="-342900">
              <a:lnSpc>
                <a:spcPct val="200000"/>
              </a:lnSpc>
              <a:buFont typeface="Symbol" pitchFamily="2" charset="2"/>
              <a:buChar char=""/>
            </a:pPr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05 - 08 år: 500 kr</a:t>
            </a:r>
          </a:p>
          <a:p>
            <a:pPr marL="342900" lvl="0" indent="-342900">
              <a:lnSpc>
                <a:spcPct val="200000"/>
              </a:lnSpc>
              <a:buFont typeface="Symbol" pitchFamily="2" charset="2"/>
              <a:buChar char=""/>
            </a:pPr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09 – 13år: 900 kr</a:t>
            </a:r>
          </a:p>
          <a:p>
            <a:pPr marL="342900" lvl="0" indent="-342900">
              <a:lnSpc>
                <a:spcPct val="200000"/>
              </a:lnSpc>
              <a:spcAft>
                <a:spcPts val="800"/>
              </a:spcAft>
              <a:buFont typeface="Symbol" pitchFamily="2" charset="2"/>
              <a:buChar char=""/>
            </a:pPr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14 – 19år: 1250 kr</a:t>
            </a:r>
          </a:p>
          <a:p>
            <a:endParaRPr lang="sv-SE" dirty="0"/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7FAA00C0-4A4C-E117-DEDC-EE6CB52E05C4}"/>
              </a:ext>
            </a:extLst>
          </p:cNvPr>
          <p:cNvSpPr txBox="1"/>
          <p:nvPr/>
        </p:nvSpPr>
        <p:spPr>
          <a:xfrm>
            <a:off x="6096000" y="1899032"/>
            <a:ext cx="40627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Ny medlemsavgift för klubben: 350 kr</a:t>
            </a:r>
          </a:p>
        </p:txBody>
      </p:sp>
    </p:spTree>
    <p:extLst>
      <p:ext uri="{BB962C8B-B14F-4D97-AF65-F5344CB8AC3E}">
        <p14:creationId xmlns:p14="http://schemas.microsoft.com/office/powerpoint/2010/main" val="3323140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057A364-3843-6564-4E6F-658915AD4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Kan vi godkänna nya priserna?</a:t>
            </a:r>
            <a:endParaRPr lang="sv-SE" dirty="0"/>
          </a:p>
        </p:txBody>
      </p:sp>
      <p:pic>
        <p:nvPicPr>
          <p:cNvPr id="4" name="Platshållare för innehåll 3">
            <a:extLst>
              <a:ext uri="{FF2B5EF4-FFF2-40B4-BE49-F238E27FC236}">
                <a16:creationId xmlns:a16="http://schemas.microsoft.com/office/drawing/2014/main" id="{EBC1293C-09DC-4AD0-05D9-1B80FCC889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25246" y="630769"/>
            <a:ext cx="3272246" cy="5596461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8E4CE17C-28CB-FC1C-8335-135F9D2282C3}"/>
              </a:ext>
            </a:extLst>
          </p:cNvPr>
          <p:cNvSpPr txBox="1"/>
          <p:nvPr/>
        </p:nvSpPr>
        <p:spPr>
          <a:xfrm>
            <a:off x="838200" y="1825625"/>
            <a:ext cx="443919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/>
              <a:t>När kan jag uppdatera utan att förstöra för pågående fotboll och handbollssäsong?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/>
              <a:t>Vänta till handbollssäsongen är över?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/>
              <a:t>Vem kan hjälpa till att skriva ut nya prislistan och laminera?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505798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lowchart: Document 12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E6D0D81-32DE-23A5-40BA-9CD8A599F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84018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Budget 2024</a:t>
            </a: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8C09783D-6725-33BB-461F-53B8D81D9C0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6966"/>
          <a:stretch/>
        </p:blipFill>
        <p:spPr>
          <a:xfrm>
            <a:off x="5689489" y="496645"/>
            <a:ext cx="4153758" cy="5578816"/>
          </a:xfrm>
          <a:prstGeom prst="rect">
            <a:avLst/>
          </a:prstGeom>
        </p:spPr>
      </p:pic>
      <p:sp>
        <p:nvSpPr>
          <p:cNvPr id="9" name="textruta 8">
            <a:extLst>
              <a:ext uri="{FF2B5EF4-FFF2-40B4-BE49-F238E27FC236}">
                <a16:creationId xmlns:a16="http://schemas.microsoft.com/office/drawing/2014/main" id="{064678AE-62E0-F790-9D51-851D7A7EE75F}"/>
              </a:ext>
            </a:extLst>
          </p:cNvPr>
          <p:cNvSpPr txBox="1"/>
          <p:nvPr/>
        </p:nvSpPr>
        <p:spPr>
          <a:xfrm>
            <a:off x="560294" y="5121354"/>
            <a:ext cx="40834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/>
              <a:t>Förenings kostnader består av bland annat: Hyra av klubbstuga, Elräkning, IT tjänster, utrustning &amp; program varor, </a:t>
            </a:r>
            <a:r>
              <a:rPr lang="sv-SE" sz="1400" dirty="0" err="1"/>
              <a:t>Admin</a:t>
            </a:r>
            <a:r>
              <a:rPr lang="sv-SE" sz="1400" dirty="0"/>
              <a:t> Medlemsavgifter, Företagsförsäkringar, </a:t>
            </a:r>
            <a:r>
              <a:rPr lang="sv-SE" sz="1400" dirty="0" err="1"/>
              <a:t>etc</a:t>
            </a:r>
            <a:endParaRPr lang="sv-SE" sz="1400" dirty="0"/>
          </a:p>
        </p:txBody>
      </p:sp>
    </p:spTree>
    <p:extLst>
      <p:ext uri="{BB962C8B-B14F-4D97-AF65-F5344CB8AC3E}">
        <p14:creationId xmlns:p14="http://schemas.microsoft.com/office/powerpoint/2010/main" val="8390328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1815</TotalTime>
  <Words>787</Words>
  <Application>Microsoft Macintosh PowerPoint</Application>
  <PresentationFormat>Bredbild</PresentationFormat>
  <Paragraphs>159</Paragraphs>
  <Slides>17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Symbol</vt:lpstr>
      <vt:lpstr>Office-tema</vt:lpstr>
      <vt:lpstr>Föräldrasektionsmöte</vt:lpstr>
      <vt:lpstr>Agenda</vt:lpstr>
      <vt:lpstr>Actions från Föregående Möte</vt:lpstr>
      <vt:lpstr>Årsmötet 2024-03-11</vt:lpstr>
      <vt:lpstr>Kostnader och Resultat 2022 och 2023</vt:lpstr>
      <vt:lpstr>Vända till svarta siffror under 2024</vt:lpstr>
      <vt:lpstr>Nya medlems- och träningsavgifter</vt:lpstr>
      <vt:lpstr>Kan vi godkänna nya priserna?</vt:lpstr>
      <vt:lpstr>Budget 2024</vt:lpstr>
      <vt:lpstr>Lagpresentation 2024</vt:lpstr>
      <vt:lpstr>Kioskerna</vt:lpstr>
      <vt:lpstr>Ansvarsområden</vt:lpstr>
      <vt:lpstr>Lagintäkter</vt:lpstr>
      <vt:lpstr>Mötestider 2024 – Söndagar KL 19. (Teams)</vt:lpstr>
      <vt:lpstr>Dokument som är bra att ha!</vt:lpstr>
      <vt:lpstr>Skriv ert namn i chatten!</vt:lpstr>
      <vt:lpstr>AOB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Ricardo Durón</dc:creator>
  <cp:lastModifiedBy>Ricardo Durón</cp:lastModifiedBy>
  <cp:revision>97</cp:revision>
  <dcterms:created xsi:type="dcterms:W3CDTF">2019-03-10T15:20:49Z</dcterms:created>
  <dcterms:modified xsi:type="dcterms:W3CDTF">2024-03-24T18:00:16Z</dcterms:modified>
</cp:coreProperties>
</file>