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96" r:id="rId4"/>
    <p:sldId id="268" r:id="rId5"/>
    <p:sldId id="269" r:id="rId6"/>
    <p:sldId id="290" r:id="rId7"/>
    <p:sldId id="291" r:id="rId8"/>
    <p:sldId id="292" r:id="rId9"/>
    <p:sldId id="293" r:id="rId10"/>
    <p:sldId id="294" r:id="rId11"/>
    <p:sldId id="295" r:id="rId12"/>
    <p:sldId id="286" r:id="rId13"/>
    <p:sldId id="283" r:id="rId14"/>
    <p:sldId id="297" r:id="rId15"/>
    <p:sldId id="284" r:id="rId16"/>
    <p:sldId id="285" r:id="rId17"/>
    <p:sldId id="298" r:id="rId18"/>
    <p:sldId id="281" r:id="rId19"/>
    <p:sldId id="287" r:id="rId20"/>
    <p:sldId id="280" r:id="rId21"/>
    <p:sldId id="288" r:id="rId22"/>
    <p:sldId id="270" r:id="rId2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701" autoAdjust="0"/>
    <p:restoredTop sz="97193"/>
  </p:normalViewPr>
  <p:slideViewPr>
    <p:cSldViewPr snapToGrid="0">
      <p:cViewPr varScale="1">
        <p:scale>
          <a:sx n="126" d="100"/>
          <a:sy n="126" d="100"/>
        </p:scale>
        <p:origin x="216" y="16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9D176-38C1-884D-BD9B-69C99D6195DC}" type="datetimeFigureOut">
              <a:rPr lang="sv-SE" smtClean="0"/>
              <a:t>2024-02-18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C8C05-CC76-6043-86DD-FFC0392E2F60}" type="slidenum">
              <a:rPr lang="sv-SE" smtClean="0"/>
              <a:t>‹#›</a:t>
            </a:fld>
            <a:endParaRPr lang="sv-SE"/>
          </a:p>
        </p:txBody>
      </p:sp>
    </p:spTree>
    <p:extLst>
      <p:ext uri="{BB962C8B-B14F-4D97-AF65-F5344CB8AC3E}">
        <p14:creationId xmlns:p14="http://schemas.microsoft.com/office/powerpoint/2010/main" val="10438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a:t>
            </a:fld>
            <a:endParaRPr lang="sv-SE"/>
          </a:p>
        </p:txBody>
      </p:sp>
    </p:spTree>
    <p:extLst>
      <p:ext uri="{BB962C8B-B14F-4D97-AF65-F5344CB8AC3E}">
        <p14:creationId xmlns:p14="http://schemas.microsoft.com/office/powerpoint/2010/main" val="1079331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15</a:t>
            </a:fld>
            <a:endParaRPr lang="sv-SE"/>
          </a:p>
        </p:txBody>
      </p:sp>
    </p:spTree>
    <p:extLst>
      <p:ext uri="{BB962C8B-B14F-4D97-AF65-F5344CB8AC3E}">
        <p14:creationId xmlns:p14="http://schemas.microsoft.com/office/powerpoint/2010/main" val="612702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2024-02-18</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2024-02-18</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aget.se/DalbyGIF-Foraldrasektionen/Documen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laget.se/DalbyGIF-Foraldrasektionen/Document/Download/1320265/9859707" TargetMode="External"/><Relationship Id="rId2" Type="http://schemas.openxmlformats.org/officeDocument/2006/relationships/hyperlink" Target="https://www.laget.se/DalbyGIF-Foraldrasektionen/Document/Download/1320265/9592849" TargetMode="External"/><Relationship Id="rId1" Type="http://schemas.openxmlformats.org/officeDocument/2006/relationships/slideLayout" Target="../slideLayouts/slideLayout2.xml"/><Relationship Id="rId5" Type="http://schemas.openxmlformats.org/officeDocument/2006/relationships/hyperlink" Target="https://www.laget.se/DalbyGIF-Foraldrasektionen/Document/Download/1320265/9609131" TargetMode="External"/><Relationship Id="rId4" Type="http://schemas.openxmlformats.org/officeDocument/2006/relationships/hyperlink" Target="https://www.laget.se/DalbyGIF-Foraldrasektionen/Document/Download/1320265/765178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aget.se/DalbyGIF-Foraldrasektionen/Document/Download/1320265/10421004" TargetMode="External"/><Relationship Id="rId2" Type="http://schemas.openxmlformats.org/officeDocument/2006/relationships/hyperlink" Target="https://www.laget.se/DalbyGIF-Foraldrasektionen/Document/Download/1320265/9609131" TargetMode="External"/><Relationship Id="rId1" Type="http://schemas.openxmlformats.org/officeDocument/2006/relationships/slideLayout" Target="../slideLayouts/slideLayout2.xml"/><Relationship Id="rId4" Type="http://schemas.openxmlformats.org/officeDocument/2006/relationships/hyperlink" Target="https://www.laget.se/DalbyGIF-Foraldrasektionen/Document/Download/1320265/9592849"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p:txBody>
          <a:bodyPr/>
          <a:lstStyle/>
          <a:p>
            <a:r>
              <a:rPr lang="sv-SE" dirty="0"/>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p:txBody>
          <a:bodyPr/>
          <a:lstStyle/>
          <a:p>
            <a:r>
              <a:rPr lang="sv-SE" dirty="0"/>
              <a:t>2024-02-18</a:t>
            </a:r>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a:xfrm>
            <a:off x="838200" y="116646"/>
            <a:ext cx="10515600" cy="1325563"/>
          </a:xfrm>
        </p:spPr>
        <p:txBody>
          <a:bodyPr/>
          <a:lstStyle/>
          <a:p>
            <a:r>
              <a:rPr lang="sv-SE" dirty="0"/>
              <a:t>Mötestider 2024 – Söndagar KL 19. (Teams)</a:t>
            </a:r>
          </a:p>
        </p:txBody>
      </p:sp>
      <p:graphicFrame>
        <p:nvGraphicFramePr>
          <p:cNvPr id="3" name="Tabell 2">
            <a:extLst>
              <a:ext uri="{FF2B5EF4-FFF2-40B4-BE49-F238E27FC236}">
                <a16:creationId xmlns:a16="http://schemas.microsoft.com/office/drawing/2014/main" id="{84CAD313-D3F6-4074-A985-835957086642}"/>
              </a:ext>
            </a:extLst>
          </p:cNvPr>
          <p:cNvGraphicFramePr>
            <a:graphicFrameLocks noGrp="1"/>
          </p:cNvGraphicFramePr>
          <p:nvPr>
            <p:extLst>
              <p:ext uri="{D42A27DB-BD31-4B8C-83A1-F6EECF244321}">
                <p14:modId xmlns:p14="http://schemas.microsoft.com/office/powerpoint/2010/main" val="2297886263"/>
              </p:ext>
            </p:extLst>
          </p:nvPr>
        </p:nvGraphicFramePr>
        <p:xfrm>
          <a:off x="655399" y="1174583"/>
          <a:ext cx="10698401" cy="5566771"/>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742484">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600" b="1" kern="1200" dirty="0">
                          <a:solidFill>
                            <a:schemeClr val="lt1"/>
                          </a:solidFill>
                          <a:effectLst/>
                          <a:latin typeface="+mn-lt"/>
                          <a:ea typeface="+mn-ea"/>
                          <a:cs typeface="+mn-cs"/>
                        </a:rPr>
                        <a:t>jan</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Möten under året &amp; Ansvarsområden, vad gör en föräldrarepresentant?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600" b="1" kern="1200" dirty="0">
                          <a:solidFill>
                            <a:schemeClr val="lt1"/>
                          </a:solidFill>
                          <a:effectLst/>
                          <a:latin typeface="+mn-lt"/>
                          <a:ea typeface="+mn-ea"/>
                          <a:cs typeface="+mn-cs"/>
                        </a:rPr>
                        <a:t>feb</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Uppdatera Prislista och Produkter</a:t>
                      </a:r>
                    </a:p>
                  </a:txBody>
                  <a:tcPr marL="44450" marR="44450" marT="0" marB="0" anchor="ctr"/>
                </a:tc>
                <a:extLst>
                  <a:ext uri="{0D108BD9-81ED-4DB2-BD59-A6C34878D82A}">
                    <a16:rowId xmlns:a16="http://schemas.microsoft.com/office/drawing/2014/main" val="3282665918"/>
                  </a:ext>
                </a:extLst>
              </a:tr>
              <a:tr h="394237">
                <a:tc>
                  <a:txBody>
                    <a:bodyPr/>
                    <a:lstStyle/>
                    <a:p>
                      <a:pPr>
                        <a:spcAft>
                          <a:spcPts val="0"/>
                        </a:spcAft>
                      </a:pPr>
                      <a:r>
                        <a:rPr lang="sv-SE" sz="1600" dirty="0">
                          <a:effectLst/>
                        </a:rPr>
                        <a:t>mar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Sammanfattning av Årsmöte, Status Lagpresentationer</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600" dirty="0">
                          <a:effectLst/>
                        </a:rPr>
                        <a:t>apr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Förbättringsarbete / Renoveringsbehov, </a:t>
                      </a:r>
                      <a:r>
                        <a:rPr lang="sv-SE" sz="1600" kern="1200" dirty="0" err="1">
                          <a:solidFill>
                            <a:schemeClr val="dk1"/>
                          </a:solidFill>
                          <a:effectLst/>
                          <a:latin typeface="+mn-lt"/>
                          <a:ea typeface="+mn-ea"/>
                          <a:cs typeface="+mn-cs"/>
                        </a:rPr>
                        <a:t>etc</a:t>
                      </a:r>
                      <a:r>
                        <a:rPr lang="sv-SE" sz="1600" kern="1200" dirty="0">
                          <a:solidFill>
                            <a:schemeClr val="dk1"/>
                          </a:solidFill>
                          <a:effectLst/>
                          <a:latin typeface="+mn-lt"/>
                          <a:ea typeface="+mn-ea"/>
                          <a:cs typeface="+mn-cs"/>
                        </a:rPr>
                        <a:t>, av band annat Kiosk, Utrustning &amp; Rutiner. Status Handbollsavslutning</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600" dirty="0">
                          <a:effectLst/>
                        </a:rPr>
                        <a:t>maj</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6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Lejonmarknad Status</a:t>
                      </a: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600" b="1" kern="1200" dirty="0">
                          <a:solidFill>
                            <a:schemeClr val="lt1"/>
                          </a:solidFill>
                          <a:effectLst/>
                          <a:latin typeface="+mn-lt"/>
                          <a:ea typeface="+mn-ea"/>
                          <a:cs typeface="+mn-cs"/>
                        </a:rPr>
                        <a:t>jul</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430786562"/>
                  </a:ext>
                </a:extLst>
              </a:tr>
              <a:tr h="394237">
                <a:tc>
                  <a:txBody>
                    <a:bodyPr/>
                    <a:lstStyle/>
                    <a:p>
                      <a:pPr>
                        <a:spcAft>
                          <a:spcPts val="0"/>
                        </a:spcAft>
                      </a:pPr>
                      <a:r>
                        <a:rPr lang="sv-SE" sz="1600" b="1" kern="1200" dirty="0">
                          <a:solidFill>
                            <a:schemeClr val="lt1"/>
                          </a:solidFill>
                          <a:effectLst/>
                          <a:latin typeface="+mn-lt"/>
                          <a:ea typeface="+mn-ea"/>
                          <a:cs typeface="+mn-cs"/>
                        </a:rPr>
                        <a:t>aug</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Status Handbollensdag</a:t>
                      </a:r>
                    </a:p>
                  </a:txBody>
                  <a:tcPr marL="44450" marR="44450" marT="0" marB="0" anchor="ctr"/>
                </a:tc>
                <a:extLst>
                  <a:ext uri="{0D108BD9-81ED-4DB2-BD59-A6C34878D82A}">
                    <a16:rowId xmlns:a16="http://schemas.microsoft.com/office/drawing/2014/main" val="711870715"/>
                  </a:ext>
                </a:extLst>
              </a:tr>
              <a:tr h="394237">
                <a:tc>
                  <a:txBody>
                    <a:bodyPr/>
                    <a:lstStyle/>
                    <a:p>
                      <a:pPr>
                        <a:spcAft>
                          <a:spcPts val="0"/>
                        </a:spcAft>
                      </a:pPr>
                      <a:r>
                        <a:rPr lang="sv-SE" sz="1600" dirty="0">
                          <a:effectLst/>
                        </a:rPr>
                        <a:t>sep</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Ansvarsområden, vad gör en föräldrarepresentant?</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600" dirty="0">
                          <a:effectLst/>
                        </a:rPr>
                        <a:t>okt</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Fotbollssavslutning</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600" dirty="0">
                          <a:effectLst/>
                        </a:rPr>
                        <a:t>nov</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Julmarknad, Lundaspelen</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600" b="1" kern="1200" dirty="0">
                          <a:solidFill>
                            <a:schemeClr val="bg1"/>
                          </a:solidFill>
                          <a:effectLst/>
                          <a:latin typeface="+mn-lt"/>
                          <a:ea typeface="+mn-ea"/>
                          <a:cs typeface="+mn-cs"/>
                        </a:rPr>
                        <a:t>dec</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2696444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97A6D0FB-81BA-7628-EB24-3C8D8A765054}"/>
              </a:ext>
            </a:extLst>
          </p:cNvPr>
          <p:cNvSpPr>
            <a:spLocks noGrp="1"/>
          </p:cNvSpPr>
          <p:nvPr>
            <p:ph type="title"/>
          </p:nvPr>
        </p:nvSpPr>
        <p:spPr>
          <a:xfrm>
            <a:off x="838200" y="365125"/>
            <a:ext cx="10515600" cy="1306443"/>
          </a:xfrm>
        </p:spPr>
        <p:txBody>
          <a:bodyPr>
            <a:normAutofit/>
          </a:bodyPr>
          <a:lstStyle/>
          <a:p>
            <a:r>
              <a:rPr lang="sv-SE" sz="4000" dirty="0"/>
              <a:t>Dokument som är bra att ha!</a:t>
            </a:r>
          </a:p>
        </p:txBody>
      </p:sp>
      <p:sp>
        <p:nvSpPr>
          <p:cNvPr id="3" name="Platshållare för innehåll 2">
            <a:extLst>
              <a:ext uri="{FF2B5EF4-FFF2-40B4-BE49-F238E27FC236}">
                <a16:creationId xmlns:a16="http://schemas.microsoft.com/office/drawing/2014/main" id="{2ED1181E-6C00-4925-350C-A80B6BF1C45C}"/>
              </a:ext>
            </a:extLst>
          </p:cNvPr>
          <p:cNvSpPr>
            <a:spLocks noGrp="1"/>
          </p:cNvSpPr>
          <p:nvPr>
            <p:ph idx="1"/>
          </p:nvPr>
        </p:nvSpPr>
        <p:spPr>
          <a:xfrm>
            <a:off x="838200" y="1825625"/>
            <a:ext cx="4152774" cy="4303464"/>
          </a:xfrm>
        </p:spPr>
        <p:txBody>
          <a:bodyPr>
            <a:normAutofit/>
          </a:bodyPr>
          <a:lstStyle/>
          <a:p>
            <a:r>
              <a:rPr lang="sv-SE" sz="2000" dirty="0"/>
              <a:t>Föräldrasektionens alla dokument hittar du här: </a:t>
            </a:r>
            <a:r>
              <a:rPr lang="sv-SE" sz="2000" dirty="0">
                <a:hlinkClick r:id="rId2"/>
              </a:rPr>
              <a:t>https://www.laget.se/DalbyGIF-Foraldrasektionen/Document</a:t>
            </a:r>
            <a:endParaRPr lang="sv-SE" sz="2000" dirty="0"/>
          </a:p>
          <a:p>
            <a:pPr marL="0" indent="0">
              <a:buNone/>
            </a:pPr>
            <a:endParaRPr lang="sv-SE" sz="2000" dirty="0"/>
          </a:p>
          <a:p>
            <a:r>
              <a:rPr lang="sv-SE" sz="2000" dirty="0"/>
              <a:t>Här hittar du:</a:t>
            </a:r>
          </a:p>
          <a:p>
            <a:pPr lvl="1"/>
            <a:r>
              <a:rPr lang="sv-SE" sz="2000" dirty="0"/>
              <a:t>Alla Presentationer och mötesprotokoll</a:t>
            </a:r>
          </a:p>
          <a:p>
            <a:pPr lvl="1"/>
            <a:r>
              <a:rPr lang="sv-SE" sz="2000" dirty="0"/>
              <a:t>Årliga Verksamhetsberättelse</a:t>
            </a:r>
          </a:p>
          <a:p>
            <a:pPr lvl="1"/>
            <a:r>
              <a:rPr lang="sv-SE" sz="2000" dirty="0"/>
              <a:t>Lathundar</a:t>
            </a:r>
          </a:p>
          <a:p>
            <a:pPr lvl="1"/>
            <a:r>
              <a:rPr lang="sv-SE" sz="2000" dirty="0"/>
              <a:t>Föräldrarepresentanter</a:t>
            </a:r>
          </a:p>
          <a:p>
            <a:pPr lvl="1"/>
            <a:r>
              <a:rPr lang="sv-SE" sz="2000" dirty="0"/>
              <a:t>Prislistor</a:t>
            </a:r>
          </a:p>
          <a:p>
            <a:pPr lvl="1"/>
            <a:r>
              <a:rPr lang="sv-SE" sz="2000" dirty="0"/>
              <a:t>Ansvarsområden</a:t>
            </a:r>
          </a:p>
        </p:txBody>
      </p:sp>
      <p:pic>
        <p:nvPicPr>
          <p:cNvPr id="4" name="Bildobjekt 3">
            <a:extLst>
              <a:ext uri="{FF2B5EF4-FFF2-40B4-BE49-F238E27FC236}">
                <a16:creationId xmlns:a16="http://schemas.microsoft.com/office/drawing/2014/main" id="{DC2EC516-9132-4829-FB8D-0067892D4632}"/>
              </a:ext>
            </a:extLst>
          </p:cNvPr>
          <p:cNvPicPr>
            <a:picLocks noChangeAspect="1"/>
          </p:cNvPicPr>
          <p:nvPr/>
        </p:nvPicPr>
        <p:blipFill rotWithShape="1">
          <a:blip r:embed="rId3"/>
          <a:srcRect t="44" r="2" b="2"/>
          <a:stretch/>
        </p:blipFill>
        <p:spPr>
          <a:xfrm>
            <a:off x="5183500" y="1904282"/>
            <a:ext cx="6170299" cy="4224808"/>
          </a:xfrm>
          <a:prstGeom prst="rect">
            <a:avLst/>
          </a:prstGeom>
        </p:spPr>
      </p:pic>
    </p:spTree>
    <p:extLst>
      <p:ext uri="{BB962C8B-B14F-4D97-AF65-F5344CB8AC3E}">
        <p14:creationId xmlns:p14="http://schemas.microsoft.com/office/powerpoint/2010/main" val="3042820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9CCEF0-2E28-AC3A-5D23-9E3465DCC236}"/>
              </a:ext>
            </a:extLst>
          </p:cNvPr>
          <p:cNvSpPr>
            <a:spLocks noGrp="1"/>
          </p:cNvSpPr>
          <p:nvPr>
            <p:ph type="title"/>
          </p:nvPr>
        </p:nvSpPr>
        <p:spPr/>
        <p:txBody>
          <a:bodyPr/>
          <a:lstStyle/>
          <a:p>
            <a:r>
              <a:rPr lang="sv-SE" dirty="0"/>
              <a:t>Kioskverksamheten 2023-01-01 – 2023-12-31</a:t>
            </a:r>
          </a:p>
        </p:txBody>
      </p:sp>
      <p:pic>
        <p:nvPicPr>
          <p:cNvPr id="2050" name="Picture 2" descr="Kioskverksamhet - VIKTIG info! / BK Häcken - Pojkar 2016 - Svenskalag.se">
            <a:extLst>
              <a:ext uri="{FF2B5EF4-FFF2-40B4-BE49-F238E27FC236}">
                <a16:creationId xmlns:a16="http://schemas.microsoft.com/office/drawing/2014/main" id="{2CA3E314-D791-FBC1-1B2E-0977268E8EB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63098" y="1825625"/>
            <a:ext cx="566580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90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D4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latshållare för innehåll 4">
            <a:extLst>
              <a:ext uri="{FF2B5EF4-FFF2-40B4-BE49-F238E27FC236}">
                <a16:creationId xmlns:a16="http://schemas.microsoft.com/office/drawing/2014/main" id="{C36B7A95-445E-A746-1755-680800305E1D}"/>
              </a:ext>
            </a:extLst>
          </p:cNvPr>
          <p:cNvPicPr>
            <a:picLocks noGrp="1" noChangeAspect="1"/>
          </p:cNvPicPr>
          <p:nvPr>
            <p:ph idx="1"/>
          </p:nvPr>
        </p:nvPicPr>
        <p:blipFill>
          <a:blip r:embed="rId2"/>
          <a:stretch>
            <a:fillRect/>
          </a:stretch>
        </p:blipFill>
        <p:spPr>
          <a:xfrm>
            <a:off x="1121833" y="643467"/>
            <a:ext cx="9948333" cy="5571066"/>
          </a:xfrm>
          <a:prstGeom prst="rect">
            <a:avLst/>
          </a:prstGeom>
        </p:spPr>
      </p:pic>
    </p:spTree>
    <p:extLst>
      <p:ext uri="{BB962C8B-B14F-4D97-AF65-F5344CB8AC3E}">
        <p14:creationId xmlns:p14="http://schemas.microsoft.com/office/powerpoint/2010/main" val="768746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latshållare för innehåll 3">
            <a:extLst>
              <a:ext uri="{FF2B5EF4-FFF2-40B4-BE49-F238E27FC236}">
                <a16:creationId xmlns:a16="http://schemas.microsoft.com/office/drawing/2014/main" id="{4103CA24-412F-5F93-6D85-747E807E2DCF}"/>
              </a:ext>
            </a:extLst>
          </p:cNvPr>
          <p:cNvPicPr>
            <a:picLocks noGrp="1" noChangeAspect="1"/>
          </p:cNvPicPr>
          <p:nvPr>
            <p:ph idx="1"/>
          </p:nvPr>
        </p:nvPicPr>
        <p:blipFill>
          <a:blip r:embed="rId2"/>
          <a:stretch>
            <a:fillRect/>
          </a:stretch>
        </p:blipFill>
        <p:spPr>
          <a:xfrm>
            <a:off x="643467" y="1725083"/>
            <a:ext cx="10905066" cy="3407834"/>
          </a:xfrm>
          <a:prstGeom prst="rect">
            <a:avLst/>
          </a:prstGeom>
        </p:spPr>
      </p:pic>
    </p:spTree>
    <p:extLst>
      <p:ext uri="{BB962C8B-B14F-4D97-AF65-F5344CB8AC3E}">
        <p14:creationId xmlns:p14="http://schemas.microsoft.com/office/powerpoint/2010/main" val="1211223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07AA5E-3BB0-FAD1-4B1B-2FBDEA1374D2}"/>
              </a:ext>
            </a:extLst>
          </p:cNvPr>
          <p:cNvSpPr>
            <a:spLocks noGrp="1"/>
          </p:cNvSpPr>
          <p:nvPr>
            <p:ph type="title"/>
          </p:nvPr>
        </p:nvSpPr>
        <p:spPr/>
        <p:txBody>
          <a:bodyPr/>
          <a:lstStyle/>
          <a:p>
            <a:r>
              <a:rPr lang="sv-SE" dirty="0"/>
              <a:t>Kort, </a:t>
            </a:r>
            <a:r>
              <a:rPr lang="sv-SE" dirty="0" err="1"/>
              <a:t>Swish</a:t>
            </a:r>
            <a:r>
              <a:rPr lang="sv-SE" dirty="0"/>
              <a:t> och Kontanter</a:t>
            </a:r>
          </a:p>
        </p:txBody>
      </p:sp>
      <p:sp>
        <p:nvSpPr>
          <p:cNvPr id="7" name="textruta 6">
            <a:extLst>
              <a:ext uri="{FF2B5EF4-FFF2-40B4-BE49-F238E27FC236}">
                <a16:creationId xmlns:a16="http://schemas.microsoft.com/office/drawing/2014/main" id="{1EFE4F5F-1A6A-9F0E-1882-92AEC6DE4322}"/>
              </a:ext>
            </a:extLst>
          </p:cNvPr>
          <p:cNvSpPr txBox="1"/>
          <p:nvPr/>
        </p:nvSpPr>
        <p:spPr>
          <a:xfrm>
            <a:off x="9134573" y="1875970"/>
            <a:ext cx="2403835" cy="646331"/>
          </a:xfrm>
          <a:prstGeom prst="rect">
            <a:avLst/>
          </a:prstGeom>
          <a:noFill/>
        </p:spPr>
        <p:txBody>
          <a:bodyPr wrap="square" rtlCol="0">
            <a:spAutoFit/>
          </a:bodyPr>
          <a:lstStyle/>
          <a:p>
            <a:r>
              <a:rPr lang="sv-SE" dirty="0"/>
              <a:t>Avgifter för att använda kort: 743,83 kr (1,9%)</a:t>
            </a:r>
          </a:p>
        </p:txBody>
      </p:sp>
      <p:sp>
        <p:nvSpPr>
          <p:cNvPr id="8" name="textruta 7">
            <a:extLst>
              <a:ext uri="{FF2B5EF4-FFF2-40B4-BE49-F238E27FC236}">
                <a16:creationId xmlns:a16="http://schemas.microsoft.com/office/drawing/2014/main" id="{3D79428F-B9AF-9C0C-FA8A-D425A0136C9A}"/>
              </a:ext>
            </a:extLst>
          </p:cNvPr>
          <p:cNvSpPr txBox="1"/>
          <p:nvPr/>
        </p:nvSpPr>
        <p:spPr>
          <a:xfrm>
            <a:off x="9134572" y="2930369"/>
            <a:ext cx="2403835" cy="923330"/>
          </a:xfrm>
          <a:prstGeom prst="rect">
            <a:avLst/>
          </a:prstGeom>
          <a:noFill/>
        </p:spPr>
        <p:txBody>
          <a:bodyPr wrap="square" rtlCol="0">
            <a:spAutoFit/>
          </a:bodyPr>
          <a:lstStyle/>
          <a:p>
            <a:r>
              <a:rPr lang="sv-SE" dirty="0"/>
              <a:t>Avgifter för att använda </a:t>
            </a:r>
            <a:r>
              <a:rPr lang="sv-SE" dirty="0" err="1"/>
              <a:t>Swish</a:t>
            </a:r>
            <a:r>
              <a:rPr lang="sv-SE" dirty="0"/>
              <a:t>: 5834,33 kr (3,5%)</a:t>
            </a:r>
          </a:p>
        </p:txBody>
      </p:sp>
      <p:sp>
        <p:nvSpPr>
          <p:cNvPr id="9" name="textruta 8">
            <a:extLst>
              <a:ext uri="{FF2B5EF4-FFF2-40B4-BE49-F238E27FC236}">
                <a16:creationId xmlns:a16="http://schemas.microsoft.com/office/drawing/2014/main" id="{A643B17F-F119-46DA-8B1E-276089D5AC30}"/>
              </a:ext>
            </a:extLst>
          </p:cNvPr>
          <p:cNvSpPr txBox="1"/>
          <p:nvPr/>
        </p:nvSpPr>
        <p:spPr>
          <a:xfrm>
            <a:off x="9134571" y="4208436"/>
            <a:ext cx="2403835" cy="923330"/>
          </a:xfrm>
          <a:prstGeom prst="rect">
            <a:avLst/>
          </a:prstGeom>
          <a:noFill/>
        </p:spPr>
        <p:txBody>
          <a:bodyPr wrap="square" rtlCol="0">
            <a:spAutoFit/>
          </a:bodyPr>
          <a:lstStyle/>
          <a:p>
            <a:r>
              <a:rPr lang="sv-SE" dirty="0"/>
              <a:t>Intäkter till klubben efter kort &amp; </a:t>
            </a:r>
            <a:r>
              <a:rPr lang="sv-SE" dirty="0" err="1"/>
              <a:t>Swish</a:t>
            </a:r>
            <a:r>
              <a:rPr lang="sv-SE" dirty="0"/>
              <a:t> avgifter: 212 151,84 kr</a:t>
            </a:r>
          </a:p>
        </p:txBody>
      </p:sp>
      <p:sp>
        <p:nvSpPr>
          <p:cNvPr id="10" name="textruta 9">
            <a:extLst>
              <a:ext uri="{FF2B5EF4-FFF2-40B4-BE49-F238E27FC236}">
                <a16:creationId xmlns:a16="http://schemas.microsoft.com/office/drawing/2014/main" id="{EB13D29B-3A41-068F-628A-8E6EAE1D7E14}"/>
              </a:ext>
            </a:extLst>
          </p:cNvPr>
          <p:cNvSpPr txBox="1"/>
          <p:nvPr/>
        </p:nvSpPr>
        <p:spPr>
          <a:xfrm>
            <a:off x="9134571" y="5382795"/>
            <a:ext cx="2403835" cy="1200329"/>
          </a:xfrm>
          <a:prstGeom prst="rect">
            <a:avLst/>
          </a:prstGeom>
          <a:noFill/>
        </p:spPr>
        <p:txBody>
          <a:bodyPr wrap="square" rtlCol="0">
            <a:spAutoFit/>
          </a:bodyPr>
          <a:lstStyle/>
          <a:p>
            <a:r>
              <a:rPr lang="sv-SE" sz="2400" b="1" dirty="0"/>
              <a:t>Vinst till klubben (</a:t>
            </a:r>
            <a:r>
              <a:rPr lang="sv-SE" sz="2400" b="1" dirty="0" err="1"/>
              <a:t>approx</a:t>
            </a:r>
            <a:r>
              <a:rPr lang="sv-SE" sz="2400" b="1" dirty="0"/>
              <a:t>): </a:t>
            </a:r>
          </a:p>
          <a:p>
            <a:r>
              <a:rPr lang="sv-SE" sz="2400" b="1" dirty="0"/>
              <a:t>82 324,00 kr</a:t>
            </a:r>
          </a:p>
        </p:txBody>
      </p:sp>
      <p:pic>
        <p:nvPicPr>
          <p:cNvPr id="12" name="Bildobjekt 11">
            <a:extLst>
              <a:ext uri="{FF2B5EF4-FFF2-40B4-BE49-F238E27FC236}">
                <a16:creationId xmlns:a16="http://schemas.microsoft.com/office/drawing/2014/main" id="{88DDAD7B-23D0-A10B-DCB2-2A0A85C09596}"/>
              </a:ext>
            </a:extLst>
          </p:cNvPr>
          <p:cNvPicPr>
            <a:picLocks noChangeAspect="1"/>
          </p:cNvPicPr>
          <p:nvPr/>
        </p:nvPicPr>
        <p:blipFill>
          <a:blip r:embed="rId3"/>
          <a:stretch>
            <a:fillRect/>
          </a:stretch>
        </p:blipFill>
        <p:spPr>
          <a:xfrm>
            <a:off x="838200" y="1241599"/>
            <a:ext cx="7772400" cy="5341525"/>
          </a:xfrm>
          <a:prstGeom prst="rect">
            <a:avLst/>
          </a:prstGeom>
        </p:spPr>
      </p:pic>
    </p:spTree>
    <p:extLst>
      <p:ext uri="{BB962C8B-B14F-4D97-AF65-F5344CB8AC3E}">
        <p14:creationId xmlns:p14="http://schemas.microsoft.com/office/powerpoint/2010/main" val="299216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5279DB2E-CE39-073B-FB0B-F1B2961D050F}"/>
              </a:ext>
            </a:extLst>
          </p:cNvPr>
          <p:cNvSpPr txBox="1"/>
          <p:nvPr/>
        </p:nvSpPr>
        <p:spPr>
          <a:xfrm>
            <a:off x="6957060" y="548640"/>
            <a:ext cx="4046220" cy="646331"/>
          </a:xfrm>
          <a:prstGeom prst="rect">
            <a:avLst/>
          </a:prstGeom>
          <a:noFill/>
        </p:spPr>
        <p:txBody>
          <a:bodyPr wrap="square" rtlCol="0">
            <a:spAutoFit/>
          </a:bodyPr>
          <a:lstStyle/>
          <a:p>
            <a:r>
              <a:rPr lang="sv-SE" dirty="0"/>
              <a:t>Säljer vi ”rätt” produkter?</a:t>
            </a:r>
          </a:p>
          <a:p>
            <a:r>
              <a:rPr lang="sv-SE" dirty="0"/>
              <a:t>Har vi rätt priser?</a:t>
            </a:r>
          </a:p>
        </p:txBody>
      </p:sp>
      <p:sp>
        <p:nvSpPr>
          <p:cNvPr id="6" name="textruta 5">
            <a:extLst>
              <a:ext uri="{FF2B5EF4-FFF2-40B4-BE49-F238E27FC236}">
                <a16:creationId xmlns:a16="http://schemas.microsoft.com/office/drawing/2014/main" id="{727A9816-8630-12BC-F258-F324014C78D5}"/>
              </a:ext>
            </a:extLst>
          </p:cNvPr>
          <p:cNvSpPr txBox="1"/>
          <p:nvPr/>
        </p:nvSpPr>
        <p:spPr>
          <a:xfrm>
            <a:off x="7269480" y="1699260"/>
            <a:ext cx="2308860" cy="3416320"/>
          </a:xfrm>
          <a:prstGeom prst="rect">
            <a:avLst/>
          </a:prstGeom>
          <a:noFill/>
        </p:spPr>
        <p:txBody>
          <a:bodyPr wrap="square" rtlCol="0">
            <a:spAutoFit/>
          </a:bodyPr>
          <a:lstStyle/>
          <a:p>
            <a:r>
              <a:rPr lang="sv-SE" dirty="0" err="1"/>
              <a:t>Top</a:t>
            </a:r>
            <a:r>
              <a:rPr lang="sv-SE" dirty="0"/>
              <a:t> 10 bästsäljare:</a:t>
            </a:r>
          </a:p>
          <a:p>
            <a:pPr marL="342900" indent="-342900">
              <a:buAutoNum type="arabicPeriod"/>
            </a:pPr>
            <a:r>
              <a:rPr lang="sv-SE" dirty="0"/>
              <a:t>Läsk</a:t>
            </a:r>
          </a:p>
          <a:p>
            <a:pPr marL="342900" indent="-342900">
              <a:buAutoNum type="arabicPeriod"/>
            </a:pPr>
            <a:r>
              <a:rPr lang="sv-SE" dirty="0"/>
              <a:t>Korv m. Bröd</a:t>
            </a:r>
          </a:p>
          <a:p>
            <a:pPr marL="342900" indent="-342900">
              <a:buFontTx/>
              <a:buAutoNum type="arabicPeriod"/>
            </a:pPr>
            <a:r>
              <a:rPr lang="sv-SE" dirty="0"/>
              <a:t>Kaffe</a:t>
            </a:r>
          </a:p>
          <a:p>
            <a:pPr marL="342900" indent="-342900">
              <a:buAutoNum type="arabicPeriod"/>
            </a:pPr>
            <a:r>
              <a:rPr lang="sv-SE" dirty="0"/>
              <a:t>Toast</a:t>
            </a:r>
          </a:p>
          <a:p>
            <a:pPr marL="342900" indent="-342900">
              <a:buAutoNum type="arabicPeriod"/>
            </a:pPr>
            <a:r>
              <a:rPr lang="sv-SE" dirty="0"/>
              <a:t>Kexchoklad, </a:t>
            </a:r>
            <a:r>
              <a:rPr lang="sv-SE" dirty="0" err="1"/>
              <a:t>Twix</a:t>
            </a:r>
            <a:endParaRPr lang="sv-SE" dirty="0"/>
          </a:p>
          <a:p>
            <a:pPr marL="342900" indent="-342900">
              <a:buAutoNum type="arabicPeriod"/>
            </a:pPr>
            <a:r>
              <a:rPr lang="sv-SE" dirty="0"/>
              <a:t>Sockerdricka (</a:t>
            </a:r>
            <a:r>
              <a:rPr lang="sv-SE" dirty="0" err="1"/>
              <a:t>Festis</a:t>
            </a:r>
            <a:r>
              <a:rPr lang="sv-SE" dirty="0"/>
              <a:t> / Mer)</a:t>
            </a:r>
          </a:p>
          <a:p>
            <a:pPr marL="342900" indent="-342900">
              <a:buAutoNum type="arabicPeriod"/>
            </a:pPr>
            <a:r>
              <a:rPr lang="sv-SE" dirty="0"/>
              <a:t>Chips</a:t>
            </a:r>
          </a:p>
          <a:p>
            <a:pPr marL="342900" indent="-342900">
              <a:buAutoNum type="arabicPeriod"/>
            </a:pPr>
            <a:r>
              <a:rPr lang="sv-SE" dirty="0"/>
              <a:t>Mineralvatten</a:t>
            </a:r>
          </a:p>
          <a:p>
            <a:pPr marL="342900" indent="-342900">
              <a:buAutoNum type="arabicPeriod"/>
            </a:pPr>
            <a:r>
              <a:rPr lang="sv-SE" dirty="0"/>
              <a:t>Chokladboll</a:t>
            </a:r>
          </a:p>
          <a:p>
            <a:pPr marL="342900" indent="-342900">
              <a:buAutoNum type="arabicPeriod"/>
            </a:pPr>
            <a:r>
              <a:rPr lang="sv-SE" dirty="0" err="1"/>
              <a:t>S-Märke</a:t>
            </a:r>
            <a:r>
              <a:rPr lang="sv-SE" dirty="0"/>
              <a:t> Supersura</a:t>
            </a:r>
          </a:p>
        </p:txBody>
      </p:sp>
      <p:sp>
        <p:nvSpPr>
          <p:cNvPr id="7" name="textruta 6">
            <a:extLst>
              <a:ext uri="{FF2B5EF4-FFF2-40B4-BE49-F238E27FC236}">
                <a16:creationId xmlns:a16="http://schemas.microsoft.com/office/drawing/2014/main" id="{4E0597FD-5E64-D859-72F2-8B2AE301A5D1}"/>
              </a:ext>
            </a:extLst>
          </p:cNvPr>
          <p:cNvSpPr txBox="1"/>
          <p:nvPr/>
        </p:nvSpPr>
        <p:spPr>
          <a:xfrm>
            <a:off x="9578340" y="1699260"/>
            <a:ext cx="2308860" cy="3416320"/>
          </a:xfrm>
          <a:prstGeom prst="rect">
            <a:avLst/>
          </a:prstGeom>
          <a:noFill/>
        </p:spPr>
        <p:txBody>
          <a:bodyPr wrap="square" rtlCol="0">
            <a:spAutoFit/>
          </a:bodyPr>
          <a:lstStyle/>
          <a:p>
            <a:r>
              <a:rPr lang="sv-SE" dirty="0" err="1"/>
              <a:t>Top</a:t>
            </a:r>
            <a:r>
              <a:rPr lang="sv-SE" dirty="0"/>
              <a:t> 10 Vinst:</a:t>
            </a:r>
          </a:p>
          <a:p>
            <a:pPr marL="342900" indent="-342900">
              <a:buAutoNum type="arabicPeriod"/>
            </a:pPr>
            <a:r>
              <a:rPr lang="sv-SE" dirty="0"/>
              <a:t>Läsk</a:t>
            </a:r>
          </a:p>
          <a:p>
            <a:pPr marL="342900" indent="-342900">
              <a:buAutoNum type="arabicPeriod"/>
            </a:pPr>
            <a:r>
              <a:rPr lang="sv-SE" dirty="0"/>
              <a:t>Kaffe</a:t>
            </a:r>
          </a:p>
          <a:p>
            <a:pPr marL="342900" indent="-342900">
              <a:buAutoNum type="arabicPeriod"/>
            </a:pPr>
            <a:r>
              <a:rPr lang="sv-SE" dirty="0"/>
              <a:t>Korv m. Bröd</a:t>
            </a:r>
          </a:p>
          <a:p>
            <a:pPr marL="342900" indent="-342900">
              <a:buAutoNum type="arabicPeriod"/>
            </a:pPr>
            <a:r>
              <a:rPr lang="sv-SE" dirty="0"/>
              <a:t>Kexchoklad</a:t>
            </a:r>
          </a:p>
          <a:p>
            <a:pPr marL="342900" indent="-342900">
              <a:buAutoNum type="arabicPeriod"/>
            </a:pPr>
            <a:r>
              <a:rPr lang="sv-SE" dirty="0"/>
              <a:t>Toast</a:t>
            </a:r>
          </a:p>
          <a:p>
            <a:pPr marL="342900" indent="-342900">
              <a:buAutoNum type="arabicPeriod"/>
            </a:pPr>
            <a:r>
              <a:rPr lang="sv-SE" dirty="0"/>
              <a:t>Chips</a:t>
            </a:r>
          </a:p>
          <a:p>
            <a:pPr marL="342900" indent="-342900">
              <a:buAutoNum type="arabicPeriod"/>
            </a:pPr>
            <a:r>
              <a:rPr lang="sv-SE" dirty="0"/>
              <a:t>Mineralvatten</a:t>
            </a:r>
          </a:p>
          <a:p>
            <a:pPr marL="342900" indent="-342900">
              <a:buAutoNum type="arabicPeriod"/>
            </a:pPr>
            <a:r>
              <a:rPr lang="sv-SE" dirty="0"/>
              <a:t>Sockerdricka (</a:t>
            </a:r>
            <a:r>
              <a:rPr lang="sv-SE" dirty="0" err="1"/>
              <a:t>festis</a:t>
            </a:r>
            <a:r>
              <a:rPr lang="sv-SE" dirty="0"/>
              <a:t>/mer)</a:t>
            </a:r>
          </a:p>
          <a:p>
            <a:pPr marL="342900" indent="-342900">
              <a:buAutoNum type="arabicPeriod"/>
            </a:pPr>
            <a:r>
              <a:rPr lang="sv-SE" dirty="0"/>
              <a:t>Chokladboll</a:t>
            </a:r>
          </a:p>
          <a:p>
            <a:pPr marL="342900" indent="-342900">
              <a:buAutoNum type="arabicPeriod"/>
            </a:pPr>
            <a:r>
              <a:rPr lang="sv-SE" dirty="0" err="1"/>
              <a:t>S-Märke</a:t>
            </a:r>
            <a:r>
              <a:rPr lang="sv-SE" dirty="0"/>
              <a:t> Supersura</a:t>
            </a:r>
          </a:p>
        </p:txBody>
      </p:sp>
      <p:sp>
        <p:nvSpPr>
          <p:cNvPr id="2" name="textruta 1">
            <a:extLst>
              <a:ext uri="{FF2B5EF4-FFF2-40B4-BE49-F238E27FC236}">
                <a16:creationId xmlns:a16="http://schemas.microsoft.com/office/drawing/2014/main" id="{47371435-B58E-BB4B-8ED9-743A99AF88F1}"/>
              </a:ext>
            </a:extLst>
          </p:cNvPr>
          <p:cNvSpPr txBox="1"/>
          <p:nvPr/>
        </p:nvSpPr>
        <p:spPr>
          <a:xfrm>
            <a:off x="7195930" y="5237922"/>
            <a:ext cx="3807350" cy="646331"/>
          </a:xfrm>
          <a:prstGeom prst="rect">
            <a:avLst/>
          </a:prstGeom>
          <a:noFill/>
        </p:spPr>
        <p:txBody>
          <a:bodyPr wrap="square" rtlCol="0">
            <a:spAutoFit/>
          </a:bodyPr>
          <a:lstStyle/>
          <a:p>
            <a:r>
              <a:rPr lang="sv-SE" dirty="0"/>
              <a:t>Viktigt att föräldrarna matar in rätt produkter vid försäljning! </a:t>
            </a:r>
          </a:p>
        </p:txBody>
      </p:sp>
      <p:graphicFrame>
        <p:nvGraphicFramePr>
          <p:cNvPr id="9" name="Platshållare för innehåll 8">
            <a:extLst>
              <a:ext uri="{FF2B5EF4-FFF2-40B4-BE49-F238E27FC236}">
                <a16:creationId xmlns:a16="http://schemas.microsoft.com/office/drawing/2014/main" id="{A4142D80-35D0-0F9B-1F56-B795E27A15DA}"/>
              </a:ext>
            </a:extLst>
          </p:cNvPr>
          <p:cNvGraphicFramePr>
            <a:graphicFrameLocks noGrp="1"/>
          </p:cNvGraphicFramePr>
          <p:nvPr>
            <p:ph idx="1"/>
            <p:extLst>
              <p:ext uri="{D42A27DB-BD31-4B8C-83A1-F6EECF244321}">
                <p14:modId xmlns:p14="http://schemas.microsoft.com/office/powerpoint/2010/main" val="205083075"/>
              </p:ext>
            </p:extLst>
          </p:nvPr>
        </p:nvGraphicFramePr>
        <p:xfrm>
          <a:off x="0" y="0"/>
          <a:ext cx="6868161" cy="6756402"/>
        </p:xfrm>
        <a:graphic>
          <a:graphicData uri="http://schemas.openxmlformats.org/drawingml/2006/table">
            <a:tbl>
              <a:tblPr firstRow="1" firstCol="1" lastRow="1" bandRow="1">
                <a:tableStyleId>{5C22544A-7EE6-4342-B048-85BDC9FD1C3A}</a:tableStyleId>
              </a:tblPr>
              <a:tblGrid>
                <a:gridCol w="2241691">
                  <a:extLst>
                    <a:ext uri="{9D8B030D-6E8A-4147-A177-3AD203B41FA5}">
                      <a16:colId xmlns:a16="http://schemas.microsoft.com/office/drawing/2014/main" val="3915759388"/>
                    </a:ext>
                  </a:extLst>
                </a:gridCol>
                <a:gridCol w="906216">
                  <a:extLst>
                    <a:ext uri="{9D8B030D-6E8A-4147-A177-3AD203B41FA5}">
                      <a16:colId xmlns:a16="http://schemas.microsoft.com/office/drawing/2014/main" val="1094721999"/>
                    </a:ext>
                  </a:extLst>
                </a:gridCol>
                <a:gridCol w="1180466">
                  <a:extLst>
                    <a:ext uri="{9D8B030D-6E8A-4147-A177-3AD203B41FA5}">
                      <a16:colId xmlns:a16="http://schemas.microsoft.com/office/drawing/2014/main" val="262955917"/>
                    </a:ext>
                  </a:extLst>
                </a:gridCol>
                <a:gridCol w="846596">
                  <a:extLst>
                    <a:ext uri="{9D8B030D-6E8A-4147-A177-3AD203B41FA5}">
                      <a16:colId xmlns:a16="http://schemas.microsoft.com/office/drawing/2014/main" val="2193041430"/>
                    </a:ext>
                  </a:extLst>
                </a:gridCol>
                <a:gridCol w="846596">
                  <a:extLst>
                    <a:ext uri="{9D8B030D-6E8A-4147-A177-3AD203B41FA5}">
                      <a16:colId xmlns:a16="http://schemas.microsoft.com/office/drawing/2014/main" val="781855220"/>
                    </a:ext>
                  </a:extLst>
                </a:gridCol>
                <a:gridCol w="846596">
                  <a:extLst>
                    <a:ext uri="{9D8B030D-6E8A-4147-A177-3AD203B41FA5}">
                      <a16:colId xmlns:a16="http://schemas.microsoft.com/office/drawing/2014/main" val="1072277975"/>
                    </a:ext>
                  </a:extLst>
                </a:gridCol>
              </a:tblGrid>
              <a:tr h="714729">
                <a:tc>
                  <a:txBody>
                    <a:bodyPr/>
                    <a:lstStyle/>
                    <a:p>
                      <a:pPr algn="l" fontAlgn="b"/>
                      <a:r>
                        <a:rPr lang="sv-SE" sz="1050" u="none" strike="noStrike" dirty="0">
                          <a:effectLst/>
                        </a:rPr>
                        <a:t>Namn</a:t>
                      </a:r>
                      <a:endParaRPr lang="sv-SE" sz="1050" b="1"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Vinst (SEK)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Vinstmarginal</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Antal sålda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Sålt belopp (SEK)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Totalt kostnadsbelopp (SEK)</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03321836"/>
                  </a:ext>
                </a:extLst>
              </a:tr>
              <a:tr h="167514">
                <a:tc>
                  <a:txBody>
                    <a:bodyPr/>
                    <a:lstStyle/>
                    <a:p>
                      <a:pPr algn="l" fontAlgn="b"/>
                      <a:r>
                        <a:rPr lang="sv-SE" sz="1050" u="none" strike="noStrike">
                          <a:effectLst/>
                        </a:rPr>
                        <a:t>Läsk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20553,00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49,71 %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2127</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41345,00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20792,00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310245613"/>
                  </a:ext>
                </a:extLst>
              </a:tr>
              <a:tr h="167514">
                <a:tc>
                  <a:txBody>
                    <a:bodyPr/>
                    <a:lstStyle/>
                    <a:p>
                      <a:pPr algn="l" fontAlgn="b"/>
                      <a:r>
                        <a:rPr lang="sv-SE" sz="1050" u="none" strike="noStrike">
                          <a:effectLst/>
                        </a:rPr>
                        <a:t>Kaffe</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16935,00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64,98 %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1825</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26060,00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9125,00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651597658"/>
                  </a:ext>
                </a:extLst>
              </a:tr>
              <a:tr h="167514">
                <a:tc>
                  <a:txBody>
                    <a:bodyPr/>
                    <a:lstStyle/>
                    <a:p>
                      <a:pPr algn="l" fontAlgn="b"/>
                      <a:r>
                        <a:rPr lang="sv-SE" sz="1050" u="none" strike="noStrike">
                          <a:effectLst/>
                        </a:rPr>
                        <a:t>Korv m. Bröd</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9726,00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50,03 %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1296</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19440,00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9714,00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975776504"/>
                  </a:ext>
                </a:extLst>
              </a:tr>
              <a:tr h="167514">
                <a:tc>
                  <a:txBody>
                    <a:bodyPr/>
                    <a:lstStyle/>
                    <a:p>
                      <a:pPr algn="l" fontAlgn="b"/>
                      <a:r>
                        <a:rPr lang="sv-SE" sz="1050" u="none" strike="noStrike">
                          <a:effectLst/>
                        </a:rPr>
                        <a:t>Toast</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6641,00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33,71 %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985</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19700,00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13059,00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536788748"/>
                  </a:ext>
                </a:extLst>
              </a:tr>
              <a:tr h="167514">
                <a:tc>
                  <a:txBody>
                    <a:bodyPr/>
                    <a:lstStyle/>
                    <a:p>
                      <a:pPr algn="l" fontAlgn="b"/>
                      <a:r>
                        <a:rPr lang="sv-SE" sz="1050" u="none" strike="noStrike">
                          <a:effectLst/>
                        </a:rPr>
                        <a:t>Kexchoklad, Twix</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8598,00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49,64 %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897</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17320,00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8722,00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666567466"/>
                  </a:ext>
                </a:extLst>
              </a:tr>
              <a:tr h="167514">
                <a:tc>
                  <a:txBody>
                    <a:bodyPr/>
                    <a:lstStyle/>
                    <a:p>
                      <a:pPr algn="l" fontAlgn="b"/>
                      <a:r>
                        <a:rPr lang="sv-SE" sz="1050" u="none" strike="noStrike">
                          <a:effectLst/>
                        </a:rPr>
                        <a:t>Korv m. Bröd (smal)</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5751,00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54,64 %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682</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10525,00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4774,00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986789215"/>
                  </a:ext>
                </a:extLst>
              </a:tr>
              <a:tr h="167514">
                <a:tc>
                  <a:txBody>
                    <a:bodyPr/>
                    <a:lstStyle/>
                    <a:p>
                      <a:pPr algn="l" fontAlgn="b"/>
                      <a:r>
                        <a:rPr lang="sv-SE" sz="1050" u="none" strike="noStrike">
                          <a:effectLst/>
                        </a:rPr>
                        <a:t>Sockerdricka (Festis, Mer)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3689,00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58,93 %</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626</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6260,00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2571,00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4049895370"/>
                  </a:ext>
                </a:extLst>
              </a:tr>
              <a:tr h="167514">
                <a:tc>
                  <a:txBody>
                    <a:bodyPr/>
                    <a:lstStyle/>
                    <a:p>
                      <a:pPr algn="l" fontAlgn="b"/>
                      <a:r>
                        <a:rPr lang="sv-SE" sz="1050" u="none" strike="noStrike">
                          <a:effectLst/>
                        </a:rPr>
                        <a:t>Chips</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3934,00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45,74 %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562</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8600,00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4666,00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000300820"/>
                  </a:ext>
                </a:extLst>
              </a:tr>
              <a:tr h="167514">
                <a:tc>
                  <a:txBody>
                    <a:bodyPr/>
                    <a:lstStyle/>
                    <a:p>
                      <a:pPr algn="l" fontAlgn="b"/>
                      <a:r>
                        <a:rPr lang="sv-SE" sz="1050" u="none" strike="noStrike">
                          <a:effectLst/>
                        </a:rPr>
                        <a:t>Mineralvatten</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3883,00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46,92 %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549</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8275,00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4392,00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798477851"/>
                  </a:ext>
                </a:extLst>
              </a:tr>
              <a:tr h="167514">
                <a:tc>
                  <a:txBody>
                    <a:bodyPr/>
                    <a:lstStyle/>
                    <a:p>
                      <a:pPr algn="l" fontAlgn="b"/>
                      <a:r>
                        <a:rPr lang="sv-SE" sz="1050" u="none" strike="noStrike">
                          <a:effectLst/>
                        </a:rPr>
                        <a:t>Chokladboll</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3386,00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44,88 %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530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7545,00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4159,00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481210909"/>
                  </a:ext>
                </a:extLst>
              </a:tr>
              <a:tr h="167514">
                <a:tc>
                  <a:txBody>
                    <a:bodyPr/>
                    <a:lstStyle/>
                    <a:p>
                      <a:pPr algn="l" fontAlgn="b"/>
                      <a:r>
                        <a:rPr lang="sv-SE" sz="1050" u="none" strike="noStrike">
                          <a:effectLst/>
                        </a:rPr>
                        <a:t>S-Märke Supersura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2852,00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29,62 %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9630,00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6778,00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533829189"/>
                  </a:ext>
                </a:extLst>
              </a:tr>
              <a:tr h="167514">
                <a:tc>
                  <a:txBody>
                    <a:bodyPr/>
                    <a:lstStyle/>
                    <a:p>
                      <a:pPr algn="l" fontAlgn="b"/>
                      <a:r>
                        <a:rPr lang="sv-SE" sz="1050" u="none" strike="noStrike">
                          <a:effectLst/>
                        </a:rPr>
                        <a:t>Småchoklad</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2075,00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415</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4150,00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2075,00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017902004"/>
                  </a:ext>
                </a:extLst>
              </a:tr>
              <a:tr h="167514">
                <a:tc>
                  <a:txBody>
                    <a:bodyPr/>
                    <a:lstStyle/>
                    <a:p>
                      <a:pPr algn="l" fontAlgn="b"/>
                      <a:r>
                        <a:rPr lang="sv-SE" sz="1050" u="none" strike="noStrike">
                          <a:effectLst/>
                        </a:rPr>
                        <a:t>Kanelsnäcka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2758,00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71,82 %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384</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3840,00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1082,00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454180188"/>
                  </a:ext>
                </a:extLst>
              </a:tr>
              <a:tr h="167514">
                <a:tc>
                  <a:txBody>
                    <a:bodyPr/>
                    <a:lstStyle/>
                    <a:p>
                      <a:pPr algn="l" fontAlgn="b"/>
                      <a:r>
                        <a:rPr lang="sv-SE" sz="1050" u="none" strike="noStrike">
                          <a:effectLst/>
                        </a:rPr>
                        <a:t>Klubba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1038,00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60,00 %</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346</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1730,00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692,00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43803633"/>
                  </a:ext>
                </a:extLst>
              </a:tr>
              <a:tr h="167514">
                <a:tc>
                  <a:txBody>
                    <a:bodyPr/>
                    <a:lstStyle/>
                    <a:p>
                      <a:pPr algn="l" fontAlgn="b"/>
                      <a:r>
                        <a:rPr lang="sv-SE" sz="1050" u="none" strike="noStrike">
                          <a:effectLst/>
                        </a:rPr>
                        <a:t>Tablettask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582,00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23,61 %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278</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2465,00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1883,00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471991425"/>
                  </a:ext>
                </a:extLst>
              </a:tr>
              <a:tr h="167514">
                <a:tc>
                  <a:txBody>
                    <a:bodyPr/>
                    <a:lstStyle/>
                    <a:p>
                      <a:pPr algn="l" fontAlgn="b"/>
                      <a:r>
                        <a:rPr lang="sv-SE" sz="1050" u="none" strike="noStrike">
                          <a:effectLst/>
                        </a:rPr>
                        <a:t>Hamburgare</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2510,00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19,49 %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262</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12880,00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10370,00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754417174"/>
                  </a:ext>
                </a:extLst>
              </a:tr>
              <a:tr h="167514">
                <a:tc>
                  <a:txBody>
                    <a:bodyPr/>
                    <a:lstStyle/>
                    <a:p>
                      <a:pPr algn="l" fontAlgn="b"/>
                      <a:r>
                        <a:rPr lang="sv-SE" sz="1050" u="none" strike="noStrike">
                          <a:effectLst/>
                        </a:rPr>
                        <a:t>GB Sandwich</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2424,00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202</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4040,00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1616,00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996645937"/>
                  </a:ext>
                </a:extLst>
              </a:tr>
              <a:tr h="167514">
                <a:tc>
                  <a:txBody>
                    <a:bodyPr/>
                    <a:lstStyle/>
                    <a:p>
                      <a:pPr algn="l" fontAlgn="b"/>
                      <a:r>
                        <a:rPr lang="sv-SE" sz="1050" u="none" strike="noStrike">
                          <a:effectLst/>
                        </a:rPr>
                        <a:t>Dextrosol</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1210,00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38,91 %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164</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3110,00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1900,00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626695325"/>
                  </a:ext>
                </a:extLst>
              </a:tr>
              <a:tr h="167514">
                <a:tc>
                  <a:txBody>
                    <a:bodyPr/>
                    <a:lstStyle/>
                    <a:p>
                      <a:pPr algn="l" fontAlgn="b"/>
                      <a:r>
                        <a:rPr lang="sv-SE" sz="1050" u="none" strike="noStrike">
                          <a:effectLst/>
                        </a:rPr>
                        <a:t>Energy Bar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885,00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30,73 %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157</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2880,00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1995,00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770690633"/>
                  </a:ext>
                </a:extLst>
              </a:tr>
              <a:tr h="167514">
                <a:tc>
                  <a:txBody>
                    <a:bodyPr/>
                    <a:lstStyle/>
                    <a:p>
                      <a:pPr algn="l" fontAlgn="b"/>
                      <a:r>
                        <a:rPr lang="sv-SE" sz="1050" u="none" strike="noStrike">
                          <a:effectLst/>
                        </a:rPr>
                        <a:t>Hembakat</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1400,00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131</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1400,00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665881187"/>
                  </a:ext>
                </a:extLst>
              </a:tr>
              <a:tr h="167514">
                <a:tc>
                  <a:txBody>
                    <a:bodyPr/>
                    <a:lstStyle/>
                    <a:p>
                      <a:pPr algn="l" fontAlgn="b"/>
                      <a:r>
                        <a:rPr lang="sv-SE" sz="1050" u="none" strike="noStrike">
                          <a:effectLst/>
                        </a:rPr>
                        <a:t>Piggelin</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517,00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50,19 %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103</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1030,00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513,00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17465117"/>
                  </a:ext>
                </a:extLst>
              </a:tr>
              <a:tr h="167514">
                <a:tc>
                  <a:txBody>
                    <a:bodyPr/>
                    <a:lstStyle/>
                    <a:p>
                      <a:pPr algn="l" fontAlgn="b"/>
                      <a:r>
                        <a:rPr lang="sv-SE" sz="1050" u="none" strike="noStrike">
                          <a:effectLst/>
                        </a:rPr>
                        <a:t>Energi Dryck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548,00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23,03 %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97</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2380,00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1832,00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744086433"/>
                  </a:ext>
                </a:extLst>
              </a:tr>
              <a:tr h="167514">
                <a:tc>
                  <a:txBody>
                    <a:bodyPr/>
                    <a:lstStyle/>
                    <a:p>
                      <a:pPr algn="l" fontAlgn="b"/>
                      <a:r>
                        <a:rPr lang="sv-SE" sz="1050" u="none" strike="noStrike">
                          <a:effectLst/>
                        </a:rPr>
                        <a:t>Te</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453,00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63,80 %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71</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710,00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257,00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741114318"/>
                  </a:ext>
                </a:extLst>
              </a:tr>
              <a:tr h="167514">
                <a:tc>
                  <a:txBody>
                    <a:bodyPr/>
                    <a:lstStyle/>
                    <a:p>
                      <a:pPr algn="l" fontAlgn="b"/>
                      <a:r>
                        <a:rPr lang="sv-SE" sz="1050" u="none" strike="noStrike">
                          <a:effectLst/>
                        </a:rPr>
                        <a:t>Frukt (10kr)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118,00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59</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590,00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472,00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467211735"/>
                  </a:ext>
                </a:extLst>
              </a:tr>
              <a:tr h="167514">
                <a:tc>
                  <a:txBody>
                    <a:bodyPr/>
                    <a:lstStyle/>
                    <a:p>
                      <a:pPr algn="l" fontAlgn="b"/>
                      <a:r>
                        <a:rPr lang="sv-SE" sz="1050" u="none" strike="noStrike">
                          <a:effectLst/>
                        </a:rPr>
                        <a:t>Frukt (5kr)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34</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170,00</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170,00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3460284965"/>
                  </a:ext>
                </a:extLst>
              </a:tr>
              <a:tr h="167514">
                <a:tc>
                  <a:txBody>
                    <a:bodyPr/>
                    <a:lstStyle/>
                    <a:p>
                      <a:pPr algn="l" fontAlgn="b"/>
                      <a:r>
                        <a:rPr lang="sv-SE" sz="1050" u="none" strike="noStrike">
                          <a:effectLst/>
                        </a:rPr>
                        <a:t>Fruktnappar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25,00 %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600,00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450,00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516088677"/>
                  </a:ext>
                </a:extLst>
              </a:tr>
              <a:tr h="167514">
                <a:tc>
                  <a:txBody>
                    <a:bodyPr/>
                    <a:lstStyle/>
                    <a:p>
                      <a:pPr algn="l" fontAlgn="b"/>
                      <a:r>
                        <a:rPr lang="sv-SE" sz="1050" u="none" strike="noStrike">
                          <a:effectLst/>
                        </a:rPr>
                        <a:t>Godisnappar</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135,00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33,33 %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27</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405,00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270,00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286005143"/>
                  </a:ext>
                </a:extLst>
              </a:tr>
              <a:tr h="167514">
                <a:tc>
                  <a:txBody>
                    <a:bodyPr/>
                    <a:lstStyle/>
                    <a:p>
                      <a:pPr algn="l" fontAlgn="b"/>
                      <a:r>
                        <a:rPr lang="sv-SE" sz="1050" u="none" strike="noStrike">
                          <a:effectLst/>
                        </a:rPr>
                        <a:t>Frallhalva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38,00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190,00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152,00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845422434"/>
                  </a:ext>
                </a:extLst>
              </a:tr>
              <a:tr h="167514">
                <a:tc>
                  <a:txBody>
                    <a:bodyPr/>
                    <a:lstStyle/>
                    <a:p>
                      <a:pPr algn="l" fontAlgn="b"/>
                      <a:r>
                        <a:rPr lang="sv-SE" sz="1050" u="none" strike="noStrike">
                          <a:effectLst/>
                        </a:rPr>
                        <a:t>Vattenflaska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22,22 %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7</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315,00</a:t>
                      </a:r>
                      <a:endParaRPr lang="sv-SE" sz="1050" b="0" i="0" u="none" strike="noStrike" dirty="0">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245,00</a:t>
                      </a:r>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471283002"/>
                  </a:ext>
                </a:extLst>
              </a:tr>
              <a:tr h="167514">
                <a:tc>
                  <a:txBody>
                    <a:bodyPr/>
                    <a:lstStyle/>
                    <a:p>
                      <a:pPr algn="l" fontAlgn="b"/>
                      <a:r>
                        <a:rPr lang="sv-SE" sz="1050" u="none" strike="noStrike">
                          <a:effectLst/>
                        </a:rPr>
                        <a:t>Engångsbelopp</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283281220"/>
                  </a:ext>
                </a:extLst>
              </a:tr>
              <a:tr h="167514">
                <a:tc>
                  <a:txBody>
                    <a:bodyPr/>
                    <a:lstStyle/>
                    <a:p>
                      <a:pPr algn="l" fontAlgn="b"/>
                      <a:r>
                        <a:rPr lang="sv-SE" sz="1050" u="none" strike="noStrike">
                          <a:effectLst/>
                        </a:rPr>
                        <a:t>Mössa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33,33 %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300,00</a:t>
                      </a:r>
                      <a:endParaRPr lang="sv-SE" sz="1050" b="0"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974600328"/>
                  </a:ext>
                </a:extLst>
              </a:tr>
              <a:tr h="167514">
                <a:tc>
                  <a:txBody>
                    <a:bodyPr/>
                    <a:lstStyle/>
                    <a:p>
                      <a:pPr algn="l" fontAlgn="b"/>
                      <a:r>
                        <a:rPr lang="sv-SE" sz="1050" u="none" strike="noStrike">
                          <a:effectLst/>
                        </a:rPr>
                        <a:t>Halsduk</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33,33 %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3</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450,00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300,00</a:t>
                      </a:r>
                      <a:endParaRPr lang="sv-SE" sz="1050" b="0"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504134409"/>
                  </a:ext>
                </a:extLst>
              </a:tr>
              <a:tr h="167514">
                <a:tc>
                  <a:txBody>
                    <a:bodyPr/>
                    <a:lstStyle/>
                    <a:p>
                      <a:pPr algn="l" fontAlgn="b"/>
                      <a:r>
                        <a:rPr lang="sv-SE" sz="1050" u="none" strike="noStrike">
                          <a:effectLst/>
                        </a:rPr>
                        <a:t>Tunn mössa</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80,00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l" fontAlgn="b"/>
                      <a:endParaRPr lang="sv-SE" sz="1050" b="0"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511834395"/>
                  </a:ext>
                </a:extLst>
              </a:tr>
              <a:tr h="167514">
                <a:tc>
                  <a:txBody>
                    <a:bodyPr/>
                    <a:lstStyle/>
                    <a:p>
                      <a:pPr algn="l" fontAlgn="b"/>
                      <a:r>
                        <a:rPr lang="sv-SE" sz="1050" u="none" strike="noStrike">
                          <a:effectLst/>
                        </a:rPr>
                        <a:t>Wasa Sandwich</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20,00 %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8,00</a:t>
                      </a:r>
                      <a:endParaRPr lang="sv-SE" sz="1050" b="0"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1360605014"/>
                  </a:ext>
                </a:extLst>
              </a:tr>
              <a:tr h="178683">
                <a:tc>
                  <a:txBody>
                    <a:bodyPr/>
                    <a:lstStyle/>
                    <a:p>
                      <a:pPr algn="l" fontAlgn="b"/>
                      <a:r>
                        <a:rPr lang="sv-SE" sz="1050" u="none" strike="noStrike">
                          <a:effectLst/>
                        </a:rPr>
                        <a:t>Frukt</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0,00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0,00 %</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1</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a:effectLst/>
                        </a:rPr>
                        <a:t>5,00</a:t>
                      </a:r>
                      <a:endParaRPr lang="sv-SE" sz="1050" b="0" i="0" u="none" strike="noStrike">
                        <a:solidFill>
                          <a:srgbClr val="000000"/>
                        </a:solidFill>
                        <a:effectLst/>
                        <a:latin typeface="Calibri" panose="020F0502020204030204" pitchFamily="34" charset="0"/>
                      </a:endParaRPr>
                    </a:p>
                  </a:txBody>
                  <a:tcPr marL="5394" marR="5394" marT="5394" marB="0" anchor="b"/>
                </a:tc>
                <a:tc>
                  <a:txBody>
                    <a:bodyPr/>
                    <a:lstStyle/>
                    <a:p>
                      <a:pPr algn="r" fontAlgn="b"/>
                      <a:r>
                        <a:rPr lang="sv-SE" sz="1050" u="none" strike="noStrike" dirty="0">
                          <a:effectLst/>
                        </a:rPr>
                        <a:t>5,00</a:t>
                      </a:r>
                      <a:endParaRPr lang="sv-SE" sz="1050" b="0"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650912934"/>
                  </a:ext>
                </a:extLst>
              </a:tr>
              <a:tr h="167514">
                <a:tc>
                  <a:txBody>
                    <a:bodyPr/>
                    <a:lstStyle/>
                    <a:p>
                      <a:pPr algn="l" fontAlgn="b"/>
                      <a:r>
                        <a:rPr lang="sv-SE" sz="1050" u="none" strike="noStrike">
                          <a:effectLst/>
                        </a:rPr>
                        <a:t>Totalt</a:t>
                      </a:r>
                      <a:endParaRPr lang="sv-SE" sz="1050" b="1" i="0" u="none" strike="noStrike">
                        <a:solidFill>
                          <a:srgbClr val="000000"/>
                        </a:solidFill>
                        <a:effectLst/>
                        <a:latin typeface="Calibri" panose="020F0502020204030204" pitchFamily="34" charset="0"/>
                      </a:endParaRPr>
                    </a:p>
                  </a:txBody>
                  <a:tcPr marL="5394" marR="5394" marT="5394" marB="0" anchor="b"/>
                </a:tc>
                <a:tc>
                  <a:txBody>
                    <a:bodyPr/>
                    <a:lstStyle/>
                    <a:p>
                      <a:pPr algn="l" fontAlgn="b"/>
                      <a:r>
                        <a:rPr lang="sv-SE" sz="1050" u="none" strike="noStrike">
                          <a:effectLst/>
                        </a:rPr>
                        <a:t> </a:t>
                      </a:r>
                      <a:endParaRPr lang="sv-SE" sz="1050" b="1" i="0" u="none" strike="noStrike">
                        <a:solidFill>
                          <a:srgbClr val="000000"/>
                        </a:solidFill>
                        <a:effectLst/>
                        <a:latin typeface="Calibri" panose="020F0502020204030204" pitchFamily="34" charset="0"/>
                      </a:endParaRPr>
                    </a:p>
                  </a:txBody>
                  <a:tcPr marL="5394" marR="5394" marT="5394" marB="0" anchor="b"/>
                </a:tc>
                <a:tc>
                  <a:txBody>
                    <a:bodyPr/>
                    <a:lstStyle/>
                    <a:p>
                      <a:pPr algn="l" fontAlgn="b"/>
                      <a:r>
                        <a:rPr lang="sv-SE" sz="1050" u="none" strike="noStrike">
                          <a:effectLst/>
                        </a:rPr>
                        <a:t> </a:t>
                      </a:r>
                      <a:endParaRPr lang="sv-SE" sz="1050" b="1" i="0" u="none" strike="noStrike">
                        <a:solidFill>
                          <a:srgbClr val="000000"/>
                        </a:solidFill>
                        <a:effectLst/>
                        <a:latin typeface="Calibri" panose="020F0502020204030204" pitchFamily="34" charset="0"/>
                      </a:endParaRPr>
                    </a:p>
                  </a:txBody>
                  <a:tcPr marL="5394" marR="5394" marT="5394" marB="0" anchor="b"/>
                </a:tc>
                <a:tc>
                  <a:txBody>
                    <a:bodyPr/>
                    <a:lstStyle/>
                    <a:p>
                      <a:pPr algn="l" fontAlgn="b"/>
                      <a:r>
                        <a:rPr lang="sv-SE" sz="1050" u="none" strike="noStrike">
                          <a:effectLst/>
                        </a:rPr>
                        <a:t> </a:t>
                      </a:r>
                      <a:endParaRPr lang="sv-SE" sz="1050" b="1" i="0" u="none" strike="noStrike">
                        <a:solidFill>
                          <a:srgbClr val="000000"/>
                        </a:solidFill>
                        <a:effectLst/>
                        <a:latin typeface="Calibri" panose="020F0502020204030204" pitchFamily="34" charset="0"/>
                      </a:endParaRPr>
                    </a:p>
                  </a:txBody>
                  <a:tcPr marL="5394" marR="5394" marT="5394" marB="0" anchor="b"/>
                </a:tc>
                <a:tc>
                  <a:txBody>
                    <a:bodyPr/>
                    <a:lstStyle/>
                    <a:p>
                      <a:pPr algn="l" fontAlgn="b"/>
                      <a:r>
                        <a:rPr lang="sv-SE" sz="1050" u="none" strike="noStrike">
                          <a:effectLst/>
                        </a:rPr>
                        <a:t> </a:t>
                      </a:r>
                      <a:endParaRPr lang="sv-SE" sz="1050" b="1" i="0" u="none" strike="noStrike">
                        <a:solidFill>
                          <a:srgbClr val="000000"/>
                        </a:solidFill>
                        <a:effectLst/>
                        <a:latin typeface="Calibri" panose="020F0502020204030204" pitchFamily="34" charset="0"/>
                      </a:endParaRPr>
                    </a:p>
                  </a:txBody>
                  <a:tcPr marL="5394" marR="5394" marT="5394" marB="0" anchor="b"/>
                </a:tc>
                <a:tc>
                  <a:txBody>
                    <a:bodyPr/>
                    <a:lstStyle/>
                    <a:p>
                      <a:pPr algn="l" fontAlgn="b"/>
                      <a:r>
                        <a:rPr lang="sv-SE" sz="1050" u="none" strike="noStrike" dirty="0">
                          <a:effectLst/>
                        </a:rPr>
                        <a:t> </a:t>
                      </a:r>
                      <a:endParaRPr lang="sv-SE" sz="1050" b="1" i="0" u="none" strike="noStrike" dirty="0">
                        <a:solidFill>
                          <a:srgbClr val="000000"/>
                        </a:solidFill>
                        <a:effectLst/>
                        <a:latin typeface="Calibri" panose="020F0502020204030204" pitchFamily="34" charset="0"/>
                      </a:endParaRPr>
                    </a:p>
                  </a:txBody>
                  <a:tcPr marL="5394" marR="5394" marT="5394" marB="0" anchor="b"/>
                </a:tc>
                <a:extLst>
                  <a:ext uri="{0D108BD9-81ED-4DB2-BD59-A6C34878D82A}">
                    <a16:rowId xmlns:a16="http://schemas.microsoft.com/office/drawing/2014/main" val="2493566339"/>
                  </a:ext>
                </a:extLst>
              </a:tr>
            </a:tbl>
          </a:graphicData>
        </a:graphic>
      </p:graphicFrame>
    </p:spTree>
    <p:extLst>
      <p:ext uri="{BB962C8B-B14F-4D97-AF65-F5344CB8AC3E}">
        <p14:creationId xmlns:p14="http://schemas.microsoft.com/office/powerpoint/2010/main" val="1045242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7A2786-431D-9FBC-808D-46FFB41833E9}"/>
              </a:ext>
            </a:extLst>
          </p:cNvPr>
          <p:cNvSpPr>
            <a:spLocks noGrp="1"/>
          </p:cNvSpPr>
          <p:nvPr>
            <p:ph type="title"/>
          </p:nvPr>
        </p:nvSpPr>
        <p:spPr/>
        <p:txBody>
          <a:bodyPr/>
          <a:lstStyle/>
          <a:p>
            <a:r>
              <a:rPr lang="sv-SE" dirty="0"/>
              <a:t>Vad gör vi nu?</a:t>
            </a:r>
          </a:p>
        </p:txBody>
      </p:sp>
      <p:sp>
        <p:nvSpPr>
          <p:cNvPr id="3" name="Platshållare för innehåll 2">
            <a:extLst>
              <a:ext uri="{FF2B5EF4-FFF2-40B4-BE49-F238E27FC236}">
                <a16:creationId xmlns:a16="http://schemas.microsoft.com/office/drawing/2014/main" id="{8915B814-C834-831E-FCA8-74BF01CB953A}"/>
              </a:ext>
            </a:extLst>
          </p:cNvPr>
          <p:cNvSpPr>
            <a:spLocks noGrp="1"/>
          </p:cNvSpPr>
          <p:nvPr>
            <p:ph idx="1"/>
          </p:nvPr>
        </p:nvSpPr>
        <p:spPr/>
        <p:txBody>
          <a:bodyPr/>
          <a:lstStyle/>
          <a:p>
            <a:r>
              <a:rPr lang="sv-SE" dirty="0"/>
              <a:t>P13f och P13h ansvarar i år för Inköp och Rutiner:</a:t>
            </a:r>
          </a:p>
          <a:p>
            <a:pPr marL="285750" indent="-285750">
              <a:buFont typeface="Arial" panose="020B0604020202020204" pitchFamily="34" charset="0"/>
              <a:buChar char="•"/>
            </a:pPr>
            <a:r>
              <a:rPr lang="sv-SE" dirty="0"/>
              <a:t>Uppdatera inköpspris och försäljningspris (Minst 30% vinstmarginal, helst 50%)</a:t>
            </a:r>
          </a:p>
          <a:p>
            <a:pPr marL="285750" indent="-285750">
              <a:buFont typeface="Arial" panose="020B0604020202020204" pitchFamily="34" charset="0"/>
              <a:buChar char="•"/>
            </a:pPr>
            <a:r>
              <a:rPr lang="sv-SE" dirty="0"/>
              <a:t>Rensa bland produkterna</a:t>
            </a:r>
          </a:p>
          <a:p>
            <a:pPr marL="285750" indent="-285750">
              <a:buFont typeface="Arial" panose="020B0604020202020204" pitchFamily="34" charset="0"/>
              <a:buChar char="•"/>
            </a:pPr>
            <a:r>
              <a:rPr lang="sv-SE" dirty="0"/>
              <a:t>Uppdatera prislistan på nätet, skriva ut och sätta upp på kioskerna</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r>
              <a:rPr lang="sv-SE" dirty="0"/>
              <a:t>Ricardo matar in nya försäljning- och inköpspris i </a:t>
            </a:r>
            <a:r>
              <a:rPr lang="sv-SE" dirty="0" err="1"/>
              <a:t>iZettle</a:t>
            </a:r>
            <a:r>
              <a:rPr lang="sv-SE" dirty="0"/>
              <a:t> programmet när det är gjort</a:t>
            </a:r>
          </a:p>
          <a:p>
            <a:endParaRPr lang="sv-SE" dirty="0"/>
          </a:p>
        </p:txBody>
      </p:sp>
    </p:spTree>
    <p:extLst>
      <p:ext uri="{BB962C8B-B14F-4D97-AF65-F5344CB8AC3E}">
        <p14:creationId xmlns:p14="http://schemas.microsoft.com/office/powerpoint/2010/main" val="126122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p:txBody>
          <a:bodyPr/>
          <a:lstStyle/>
          <a:p>
            <a:r>
              <a:rPr lang="sv-SE" dirty="0"/>
              <a:t>Kioskverksamhet Fotboll 2024</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p:txBody>
          <a:bodyPr>
            <a:normAutofit fontScale="85000" lnSpcReduction="10000"/>
          </a:bodyPr>
          <a:lstStyle/>
          <a:p>
            <a:r>
              <a:rPr lang="sv-SE" dirty="0"/>
              <a:t>Kom ihåg att ha fotbollskiosken öppen när ni spelar match. Det är alltid folk som köper kaffe!</a:t>
            </a:r>
          </a:p>
          <a:p>
            <a:endParaRPr lang="sv-SE" dirty="0"/>
          </a:p>
          <a:p>
            <a:r>
              <a:rPr lang="sv-SE" dirty="0"/>
              <a:t>Rutiner som har skrivits ut till kiosken (pärm) måste granskas och uppdateras.</a:t>
            </a:r>
          </a:p>
          <a:p>
            <a:pPr lvl="1"/>
            <a:r>
              <a:rPr lang="sv-SE" dirty="0"/>
              <a:t> </a:t>
            </a:r>
            <a:r>
              <a:rPr lang="sv-SE" b="1" dirty="0"/>
              <a:t>Action P13f: uppdatera rutinerna &amp; lathundar, tag hjälp av P13h för att samma rutiner i handboll och fotboll</a:t>
            </a:r>
          </a:p>
          <a:p>
            <a:pPr lvl="1"/>
            <a:r>
              <a:rPr lang="sv-SE" b="1" dirty="0"/>
              <a:t>Vi måste bli tydligare på hur föräldrar hanterar kontanter</a:t>
            </a:r>
          </a:p>
          <a:p>
            <a:endParaRPr lang="sv-SE" dirty="0"/>
          </a:p>
          <a:p>
            <a:r>
              <a:rPr lang="sv-SE" dirty="0"/>
              <a:t>Låt oss granska fotbollskiosken</a:t>
            </a:r>
          </a:p>
          <a:p>
            <a:pPr lvl="1"/>
            <a:r>
              <a:rPr lang="sv-SE" b="1" dirty="0"/>
              <a:t>Action P12f: Bedöm vad som saknas i fotbollskiosken. Finns det fungerande kaffebryggare, Spis, </a:t>
            </a:r>
            <a:r>
              <a:rPr lang="sv-SE" b="1" dirty="0" err="1"/>
              <a:t>etc</a:t>
            </a:r>
            <a:endParaRPr lang="sv-SE" b="1" dirty="0"/>
          </a:p>
          <a:p>
            <a:pPr lvl="1"/>
            <a:r>
              <a:rPr lang="sv-SE" b="1" dirty="0"/>
              <a:t>Action P13f: Inventera kiosken, se till att vi har beställt det som saknas innan fotbollssäsongen börjar</a:t>
            </a:r>
          </a:p>
          <a:p>
            <a:pPr lvl="1"/>
            <a:endParaRPr lang="sv-SE" dirty="0"/>
          </a:p>
        </p:txBody>
      </p:sp>
    </p:spTree>
    <p:extLst>
      <p:ext uri="{BB962C8B-B14F-4D97-AF65-F5344CB8AC3E}">
        <p14:creationId xmlns:p14="http://schemas.microsoft.com/office/powerpoint/2010/main" val="2180734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06CD74-0860-2F98-4990-410F6898ACA8}"/>
              </a:ext>
            </a:extLst>
          </p:cNvPr>
          <p:cNvSpPr>
            <a:spLocks noGrp="1"/>
          </p:cNvSpPr>
          <p:nvPr>
            <p:ph type="title"/>
          </p:nvPr>
        </p:nvSpPr>
        <p:spPr/>
        <p:txBody>
          <a:bodyPr/>
          <a:lstStyle/>
          <a:p>
            <a:r>
              <a:rPr lang="sv-SE" dirty="0"/>
              <a:t>Lathundar att granskas av P13f &amp; P13h</a:t>
            </a:r>
          </a:p>
        </p:txBody>
      </p:sp>
      <p:sp>
        <p:nvSpPr>
          <p:cNvPr id="3" name="Platshållare för innehåll 2">
            <a:extLst>
              <a:ext uri="{FF2B5EF4-FFF2-40B4-BE49-F238E27FC236}">
                <a16:creationId xmlns:a16="http://schemas.microsoft.com/office/drawing/2014/main" id="{A78F5C50-9673-DB73-1F0C-F853A4BA902C}"/>
              </a:ext>
            </a:extLst>
          </p:cNvPr>
          <p:cNvSpPr>
            <a:spLocks noGrp="1"/>
          </p:cNvSpPr>
          <p:nvPr>
            <p:ph idx="1"/>
          </p:nvPr>
        </p:nvSpPr>
        <p:spPr/>
        <p:txBody>
          <a:bodyPr>
            <a:normAutofit fontScale="85000" lnSpcReduction="10000"/>
          </a:bodyPr>
          <a:lstStyle/>
          <a:p>
            <a:r>
              <a:rPr lang="sv-SE" dirty="0"/>
              <a:t>Betalning i Kiosken</a:t>
            </a:r>
          </a:p>
          <a:p>
            <a:pPr lvl="1"/>
            <a:r>
              <a:rPr lang="sv-SE" dirty="0">
                <a:hlinkClick r:id="rId2"/>
              </a:rPr>
              <a:t>https://www.laget.se/DalbyGIF-Foraldrasektionen/Document/Download/1320265/9592849</a:t>
            </a:r>
            <a:endParaRPr lang="sv-SE" dirty="0"/>
          </a:p>
          <a:p>
            <a:endParaRPr lang="sv-SE" dirty="0"/>
          </a:p>
          <a:p>
            <a:r>
              <a:rPr lang="sv-SE" dirty="0"/>
              <a:t>Inköp –Bra att köpa in till Kiosken</a:t>
            </a:r>
          </a:p>
          <a:p>
            <a:pPr lvl="1"/>
            <a:r>
              <a:rPr lang="sv-SE" dirty="0">
                <a:hlinkClick r:id="rId3"/>
              </a:rPr>
              <a:t>https://www.laget.se/DalbyGIF-Foraldrasektionen/Document/Download/1320265/9859707</a:t>
            </a:r>
            <a:endParaRPr lang="sv-SE" dirty="0"/>
          </a:p>
          <a:p>
            <a:endParaRPr lang="sv-SE" dirty="0"/>
          </a:p>
          <a:p>
            <a:r>
              <a:rPr lang="sv-SE" dirty="0"/>
              <a:t>Lathund inköpsgruppen</a:t>
            </a:r>
          </a:p>
          <a:p>
            <a:pPr lvl="1"/>
            <a:r>
              <a:rPr lang="sv-SE" dirty="0">
                <a:hlinkClick r:id="rId4"/>
              </a:rPr>
              <a:t>https://www.laget.se/DalbyGIF-Foraldrasektionen/Document/Download/1320265/7651788</a:t>
            </a:r>
            <a:endParaRPr lang="sv-SE" dirty="0"/>
          </a:p>
          <a:p>
            <a:pPr lvl="1"/>
            <a:endParaRPr lang="sv-SE" dirty="0"/>
          </a:p>
          <a:p>
            <a:r>
              <a:rPr lang="sv-SE" dirty="0"/>
              <a:t>Serveringsrutiner</a:t>
            </a:r>
          </a:p>
          <a:p>
            <a:pPr lvl="1"/>
            <a:r>
              <a:rPr lang="sv-SE" dirty="0">
                <a:hlinkClick r:id="rId5"/>
              </a:rPr>
              <a:t>https://www.laget.se/DalbyGIF-Foraldrasektionen/Document/Download/1320265/9609131</a:t>
            </a:r>
            <a:endParaRPr lang="sv-SE" dirty="0"/>
          </a:p>
        </p:txBody>
      </p:sp>
    </p:spTree>
    <p:extLst>
      <p:ext uri="{BB962C8B-B14F-4D97-AF65-F5344CB8AC3E}">
        <p14:creationId xmlns:p14="http://schemas.microsoft.com/office/powerpoint/2010/main" val="3985695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37B337-B9F3-4C02-B7EF-B27619F42CB5}"/>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44ECCCF7-E39B-443B-9822-602B228A6239}"/>
              </a:ext>
            </a:extLst>
          </p:cNvPr>
          <p:cNvSpPr>
            <a:spLocks noGrp="1"/>
          </p:cNvSpPr>
          <p:nvPr>
            <p:ph idx="1"/>
          </p:nvPr>
        </p:nvSpPr>
        <p:spPr/>
        <p:txBody>
          <a:bodyPr>
            <a:normAutofit/>
          </a:bodyPr>
          <a:lstStyle/>
          <a:p>
            <a:pPr lvl="0"/>
            <a:r>
              <a:rPr lang="sv-SE" dirty="0"/>
              <a:t>Välkomna till 2024</a:t>
            </a:r>
          </a:p>
          <a:p>
            <a:r>
              <a:rPr lang="sv-SE" dirty="0"/>
              <a:t>Vad gör föräldrasektionen / en föräldrarepresentant?</a:t>
            </a:r>
          </a:p>
          <a:p>
            <a:r>
              <a:rPr lang="sv-SE" dirty="0"/>
              <a:t>Kioskverksamhet Fotboll &amp; Handboll</a:t>
            </a:r>
          </a:p>
          <a:p>
            <a:pPr lvl="1"/>
            <a:r>
              <a:rPr lang="sv-SE" dirty="0"/>
              <a:t>Kioskverksamhet 2023, Intäkter &amp; Sålda produkter</a:t>
            </a:r>
          </a:p>
          <a:p>
            <a:pPr lvl="1"/>
            <a:r>
              <a:rPr lang="sv-SE" dirty="0"/>
              <a:t>Kioskprodukter &amp; priser 2024</a:t>
            </a:r>
          </a:p>
          <a:p>
            <a:pPr lvl="1"/>
            <a:r>
              <a:rPr lang="sv-SE" dirty="0"/>
              <a:t>Fotbollskiosken 2024</a:t>
            </a:r>
          </a:p>
          <a:p>
            <a:pPr lvl="1"/>
            <a:r>
              <a:rPr lang="sv-SE" dirty="0"/>
              <a:t>Handbollskiosken 2024</a:t>
            </a:r>
          </a:p>
          <a:p>
            <a:pPr lvl="0"/>
            <a:r>
              <a:rPr lang="sv-SE" dirty="0"/>
              <a:t>AOB</a:t>
            </a:r>
          </a:p>
        </p:txBody>
      </p:sp>
    </p:spTree>
    <p:extLst>
      <p:ext uri="{BB962C8B-B14F-4D97-AF65-F5344CB8AC3E}">
        <p14:creationId xmlns:p14="http://schemas.microsoft.com/office/powerpoint/2010/main" val="2525697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p:txBody>
          <a:bodyPr/>
          <a:lstStyle/>
          <a:p>
            <a:r>
              <a:rPr lang="sv-SE" dirty="0"/>
              <a:t>Kioskverksamhet Handboll 2024</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p:txBody>
          <a:bodyPr/>
          <a:lstStyle/>
          <a:p>
            <a:r>
              <a:rPr lang="sv-SE" dirty="0"/>
              <a:t>Kiosken är full igång, förutom vatten&amp; el, är det annat som vi borde förbättra?</a:t>
            </a:r>
          </a:p>
        </p:txBody>
      </p:sp>
    </p:spTree>
    <p:extLst>
      <p:ext uri="{BB962C8B-B14F-4D97-AF65-F5344CB8AC3E}">
        <p14:creationId xmlns:p14="http://schemas.microsoft.com/office/powerpoint/2010/main" val="2507019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261EBC-002D-EC4A-959C-A9B83F1D10B8}"/>
              </a:ext>
            </a:extLst>
          </p:cNvPr>
          <p:cNvSpPr>
            <a:spLocks noGrp="1"/>
          </p:cNvSpPr>
          <p:nvPr>
            <p:ph type="title"/>
          </p:nvPr>
        </p:nvSpPr>
        <p:spPr/>
        <p:txBody>
          <a:bodyPr/>
          <a:lstStyle/>
          <a:p>
            <a:r>
              <a:rPr lang="sv-SE" dirty="0"/>
              <a:t>Skriv ert namn i chatten!</a:t>
            </a:r>
          </a:p>
        </p:txBody>
      </p:sp>
      <p:sp>
        <p:nvSpPr>
          <p:cNvPr id="3" name="Platshållare för innehåll 2">
            <a:extLst>
              <a:ext uri="{FF2B5EF4-FFF2-40B4-BE49-F238E27FC236}">
                <a16:creationId xmlns:a16="http://schemas.microsoft.com/office/drawing/2014/main" id="{105AA64A-DC5F-9A2E-32E7-3AF0847EF193}"/>
              </a:ext>
            </a:extLst>
          </p:cNvPr>
          <p:cNvSpPr>
            <a:spLocks noGrp="1"/>
          </p:cNvSpPr>
          <p:nvPr>
            <p:ph idx="1"/>
          </p:nvPr>
        </p:nvSpPr>
        <p:spPr/>
        <p:txBody>
          <a:bodyPr/>
          <a:lstStyle/>
          <a:p>
            <a:r>
              <a:rPr lang="sv-SE" dirty="0"/>
              <a:t>Ricardo Durón, P08f</a:t>
            </a:r>
          </a:p>
        </p:txBody>
      </p:sp>
    </p:spTree>
    <p:extLst>
      <p:ext uri="{BB962C8B-B14F-4D97-AF65-F5344CB8AC3E}">
        <p14:creationId xmlns:p14="http://schemas.microsoft.com/office/powerpoint/2010/main" val="2359071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AOB?</a:t>
            </a:r>
          </a:p>
        </p:txBody>
      </p:sp>
      <p:sp>
        <p:nvSpPr>
          <p:cNvPr id="3" name="textruta 2">
            <a:extLst>
              <a:ext uri="{FF2B5EF4-FFF2-40B4-BE49-F238E27FC236}">
                <a16:creationId xmlns:a16="http://schemas.microsoft.com/office/drawing/2014/main" id="{48C2F0D1-4422-FA1D-D5F6-A4CF5946E5DA}"/>
              </a:ext>
            </a:extLst>
          </p:cNvPr>
          <p:cNvSpPr txBox="1"/>
          <p:nvPr/>
        </p:nvSpPr>
        <p:spPr>
          <a:xfrm>
            <a:off x="838200" y="1690688"/>
            <a:ext cx="8695215" cy="2308324"/>
          </a:xfrm>
          <a:prstGeom prst="rect">
            <a:avLst/>
          </a:prstGeom>
          <a:noFill/>
        </p:spPr>
        <p:txBody>
          <a:bodyPr wrap="square" rtlCol="0">
            <a:spAutoFit/>
          </a:bodyPr>
          <a:lstStyle/>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Kunna påverka nya hallen?</a:t>
            </a:r>
          </a:p>
          <a:p>
            <a:pPr marL="742950" lvl="1" indent="-285750">
              <a:buFont typeface="Arial" panose="020B0604020202020204" pitchFamily="34" charset="0"/>
              <a:buChar char="•"/>
            </a:pPr>
            <a:r>
              <a:rPr lang="sv-SE" dirty="0"/>
              <a:t>Bra kiosk</a:t>
            </a:r>
          </a:p>
          <a:p>
            <a:pPr marL="742950" lvl="1" indent="-285750">
              <a:buFont typeface="Arial" panose="020B0604020202020204" pitchFamily="34" charset="0"/>
              <a:buChar char="•"/>
            </a:pPr>
            <a:r>
              <a:rPr lang="sv-SE" dirty="0"/>
              <a:t>Bra läktare</a:t>
            </a:r>
          </a:p>
          <a:p>
            <a:pPr marL="285750" indent="-285750">
              <a:buFont typeface="Arial" panose="020B0604020202020204" pitchFamily="34" charset="0"/>
              <a:buChar char="•"/>
            </a:pPr>
            <a:r>
              <a:rPr lang="sv-SE" dirty="0"/>
              <a:t>Duscharna</a:t>
            </a:r>
          </a:p>
          <a:p>
            <a:pPr marL="742950" lvl="1" indent="-285750">
              <a:buFont typeface="Arial" panose="020B0604020202020204" pitchFamily="34" charset="0"/>
              <a:buChar char="•"/>
            </a:pPr>
            <a:r>
              <a:rPr lang="sv-SE" dirty="0"/>
              <a:t>Inte igång, hur arrangerar vi </a:t>
            </a:r>
            <a:r>
              <a:rPr lang="sv-SE" dirty="0" err="1"/>
              <a:t>Lunda</a:t>
            </a:r>
            <a:r>
              <a:rPr lang="sv-SE" dirty="0"/>
              <a:t> spel och annat</a:t>
            </a:r>
          </a:p>
          <a:p>
            <a:pPr marL="285750" indent="-285750">
              <a:buFont typeface="Arial" panose="020B0604020202020204" pitchFamily="34" charset="0"/>
              <a:buChar char="•"/>
            </a:pPr>
            <a:r>
              <a:rPr lang="sv-SE" dirty="0"/>
              <a:t>Handbollskiosken</a:t>
            </a:r>
          </a:p>
          <a:p>
            <a:pPr marL="742950" lvl="1" indent="-285750">
              <a:buFont typeface="Arial" panose="020B0604020202020204" pitchFamily="34" charset="0"/>
              <a:buChar char="•"/>
            </a:pPr>
            <a:r>
              <a:rPr lang="sv-SE" dirty="0"/>
              <a:t>Inte tillräckligt med varor</a:t>
            </a:r>
          </a:p>
        </p:txBody>
      </p:sp>
    </p:spTree>
    <p:extLst>
      <p:ext uri="{BB962C8B-B14F-4D97-AF65-F5344CB8AC3E}">
        <p14:creationId xmlns:p14="http://schemas.microsoft.com/office/powerpoint/2010/main" val="2124660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2" name="Freeform: Shape 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7EB6013C-65D1-8F9D-8756-7F2F8DDFAF24}"/>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sv-SE" sz="3600" dirty="0">
                <a:solidFill>
                  <a:schemeClr val="bg1"/>
                </a:solidFill>
              </a:rPr>
              <a:t>Vad gör föräldrasektionen / en föräldrarepresentant?</a:t>
            </a:r>
            <a:endParaRPr lang="en-US" sz="5400" dirty="0">
              <a:solidFill>
                <a:schemeClr val="bg1"/>
              </a:solidFill>
            </a:endParaRPr>
          </a:p>
        </p:txBody>
      </p:sp>
    </p:spTree>
    <p:extLst>
      <p:ext uri="{BB962C8B-B14F-4D97-AF65-F5344CB8AC3E}">
        <p14:creationId xmlns:p14="http://schemas.microsoft.com/office/powerpoint/2010/main" val="402092604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E50ADCE6-C9F6-409E-B8E3-2A869B98900B}"/>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föräldrasektionen?</a:t>
            </a:r>
          </a:p>
        </p:txBody>
      </p:sp>
      <p:sp>
        <p:nvSpPr>
          <p:cNvPr id="3" name="Platshållare för innehåll 2">
            <a:extLst>
              <a:ext uri="{FF2B5EF4-FFF2-40B4-BE49-F238E27FC236}">
                <a16:creationId xmlns:a16="http://schemas.microsoft.com/office/drawing/2014/main" id="{32F00FA6-89E4-43F6-BE41-3955C139B548}"/>
              </a:ext>
            </a:extLst>
          </p:cNvPr>
          <p:cNvSpPr>
            <a:spLocks noGrp="1"/>
          </p:cNvSpPr>
          <p:nvPr>
            <p:ph idx="1"/>
          </p:nvPr>
        </p:nvSpPr>
        <p:spPr>
          <a:xfrm>
            <a:off x="1371599" y="2318197"/>
            <a:ext cx="9724031" cy="3683358"/>
          </a:xfrm>
        </p:spPr>
        <p:txBody>
          <a:bodyPr anchor="ctr">
            <a:normAutofit/>
          </a:bodyPr>
          <a:lstStyle/>
          <a:p>
            <a:r>
              <a:rPr lang="sv-SE" dirty="0"/>
              <a:t>Föräldrasektionen effektiviserar och organiserar aktiviteter såsom Handbolls- Fotbollensdag och Handbolls- Fotbollsavslutning, se sida 6 </a:t>
            </a:r>
          </a:p>
          <a:p>
            <a:endParaRPr lang="sv-SE" dirty="0"/>
          </a:p>
          <a:p>
            <a:r>
              <a:rPr lang="sv-SE" dirty="0"/>
              <a:t>Effektivisering/Förbättringar såsom: Betalningsrutiner i Kiosken, </a:t>
            </a:r>
            <a:r>
              <a:rPr lang="sv-SE" dirty="0" err="1"/>
              <a:t>Swish</a:t>
            </a:r>
            <a:r>
              <a:rPr lang="sv-SE" dirty="0"/>
              <a:t> och kortbetalning via </a:t>
            </a:r>
            <a:r>
              <a:rPr lang="sv-SE" dirty="0" err="1"/>
              <a:t>iZettle</a:t>
            </a:r>
            <a:r>
              <a:rPr lang="sv-SE" dirty="0"/>
              <a:t>, Digitala lås (Klubbstuga &amp; Kiosk),  </a:t>
            </a:r>
            <a:r>
              <a:rPr lang="sv-SE" dirty="0" err="1"/>
              <a:t>etc</a:t>
            </a:r>
            <a:endParaRPr lang="sv-SE" dirty="0"/>
          </a:p>
        </p:txBody>
      </p:sp>
    </p:spTree>
    <p:extLst>
      <p:ext uri="{BB962C8B-B14F-4D97-AF65-F5344CB8AC3E}">
        <p14:creationId xmlns:p14="http://schemas.microsoft.com/office/powerpoint/2010/main" val="2949951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en föräldrarepresentant?</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a:bodyPr>
          <a:lstStyle/>
          <a:p>
            <a:r>
              <a:rPr lang="sv-SE" dirty="0"/>
              <a:t>Kommer på föräldrasektionsmötena och bidrar med förbättringar</a:t>
            </a:r>
          </a:p>
          <a:p>
            <a:r>
              <a:rPr lang="sv-SE" dirty="0"/>
              <a:t>Sprider relevant information från Föräldrasektionen till sitt lag</a:t>
            </a:r>
          </a:p>
          <a:p>
            <a:r>
              <a:rPr lang="sv-SE" dirty="0"/>
              <a:t>Ansvarar för att lagets aktiviteter blir gjorda med hjälp av laget, se sida 5</a:t>
            </a:r>
          </a:p>
          <a:p>
            <a:r>
              <a:rPr lang="sv-SE" dirty="0"/>
              <a:t>Se till att planera kioskverksamheten vid egna matcher</a:t>
            </a:r>
          </a:p>
        </p:txBody>
      </p:sp>
    </p:spTree>
    <p:extLst>
      <p:ext uri="{BB962C8B-B14F-4D97-AF65-F5344CB8AC3E}">
        <p14:creationId xmlns:p14="http://schemas.microsoft.com/office/powerpoint/2010/main" val="186549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(1/2)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fontScale="92500" lnSpcReduction="10000"/>
          </a:bodyPr>
          <a:lstStyle/>
          <a:p>
            <a:pPr lvl="1"/>
            <a:r>
              <a:rPr lang="sv-SE" sz="2800" dirty="0"/>
              <a:t>Kiosken ska vara öppen när ni spelar match på Dalby IP, det är upp varje lag att fixa detta. Kom också ihåg att när ert lag spelar på Dalby IP så ska ni även tillsätta en förälder som ”matchvärd”. Kort och gott: Matchvärden hälsar domare och gästlaget välkomna på planen och stöttar domaren ifall det blir stökigt</a:t>
            </a:r>
          </a:p>
          <a:p>
            <a:pPr lvl="1"/>
            <a:endParaRPr lang="sv-SE" sz="2800" dirty="0"/>
          </a:p>
          <a:p>
            <a:pPr lvl="1"/>
            <a:r>
              <a:rPr lang="sv-SE" sz="2800" dirty="0"/>
              <a:t>Se över lathundarna för Serveringsrutiner för </a:t>
            </a:r>
            <a:r>
              <a:rPr lang="sv-SE" sz="2800" dirty="0">
                <a:hlinkClick r:id="rId2"/>
              </a:rPr>
              <a:t>Fotboll</a:t>
            </a:r>
            <a:r>
              <a:rPr lang="sv-SE" sz="2800" dirty="0"/>
              <a:t> &amp; </a:t>
            </a:r>
            <a:r>
              <a:rPr lang="sv-SE" sz="2800" dirty="0">
                <a:hlinkClick r:id="rId3"/>
              </a:rPr>
              <a:t>Handboll</a:t>
            </a:r>
            <a:r>
              <a:rPr lang="sv-SE" sz="2800" dirty="0"/>
              <a:t> och även för </a:t>
            </a:r>
            <a:r>
              <a:rPr lang="sv-SE" sz="2800" dirty="0">
                <a:hlinkClick r:id="rId4"/>
              </a:rPr>
              <a:t>Betalning i Kiosken</a:t>
            </a:r>
            <a:endParaRPr lang="sv-SE" sz="2800" dirty="0"/>
          </a:p>
          <a:p>
            <a:pPr lvl="1"/>
            <a:endParaRPr lang="sv-SE" sz="2800" dirty="0"/>
          </a:p>
          <a:p>
            <a:pPr lvl="1"/>
            <a:r>
              <a:rPr lang="sv-SE" sz="2800" dirty="0"/>
              <a:t>Koder till kiosken skickas separat till föräldrarepresentanterna</a:t>
            </a:r>
          </a:p>
        </p:txBody>
      </p:sp>
    </p:spTree>
    <p:extLst>
      <p:ext uri="{BB962C8B-B14F-4D97-AF65-F5344CB8AC3E}">
        <p14:creationId xmlns:p14="http://schemas.microsoft.com/office/powerpoint/2010/main" val="165075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(2/2)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fontScale="92500" lnSpcReduction="20000"/>
          </a:bodyPr>
          <a:lstStyle/>
          <a:p>
            <a:pPr marL="285750" indent="-285750">
              <a:buFont typeface="Arial" panose="020B0604020202020204" pitchFamily="34" charset="0"/>
              <a:buChar char="•"/>
            </a:pPr>
            <a:r>
              <a:rPr lang="sv-SE" sz="2400" dirty="0">
                <a:sym typeface="Wingdings" pitchFamily="2" charset="2"/>
              </a:rPr>
              <a:t>Viktigt! All kioskförsäljning MÅSTE registreras i </a:t>
            </a:r>
            <a:r>
              <a:rPr lang="sv-SE" sz="2400" dirty="0" err="1">
                <a:sym typeface="Wingdings" pitchFamily="2" charset="2"/>
              </a:rPr>
              <a:t>iZettle-appen</a:t>
            </a:r>
            <a:endParaRPr lang="sv-SE" sz="2400" dirty="0">
              <a:sym typeface="Wingdings" pitchFamily="2" charset="2"/>
            </a:endParaRPr>
          </a:p>
          <a:p>
            <a:pPr marL="285750" indent="-285750"/>
            <a:r>
              <a:rPr lang="sv-SE" sz="2400" dirty="0">
                <a:sym typeface="Wingdings" pitchFamily="2" charset="2"/>
              </a:rPr>
              <a:t>Kioskförsäljningen går alltid till klubben, men undantag för Fotbollensdag, Handbollensdag, Lundaspelen, Fotbollsavslutning och Handbollsavslutning</a:t>
            </a:r>
          </a:p>
          <a:p>
            <a:pPr marL="285750" indent="-285750"/>
            <a:r>
              <a:rPr lang="sv-SE" sz="2400" dirty="0">
                <a:sym typeface="Wingdings" pitchFamily="2" charset="2"/>
              </a:rPr>
              <a:t>Vi är en kontantfri kiosk. Men vi tar emot kontanter från barn/seniorer som ännu inte har </a:t>
            </a:r>
            <a:r>
              <a:rPr lang="sv-SE" sz="2400" dirty="0" err="1">
                <a:sym typeface="Wingdings" pitchFamily="2" charset="2"/>
              </a:rPr>
              <a:t>swish</a:t>
            </a:r>
            <a:r>
              <a:rPr lang="sv-SE" sz="2400" dirty="0">
                <a:sym typeface="Wingdings" pitchFamily="2" charset="2"/>
              </a:rPr>
              <a:t> eller kort</a:t>
            </a:r>
          </a:p>
          <a:p>
            <a:pPr marL="285750" indent="-285750"/>
            <a:r>
              <a:rPr lang="sv-SE" sz="2400" dirty="0">
                <a:sym typeface="Wingdings" pitchFamily="2" charset="2"/>
              </a:rPr>
              <a:t>Både </a:t>
            </a:r>
            <a:r>
              <a:rPr lang="sv-SE" sz="2400" dirty="0" err="1">
                <a:sym typeface="Wingdings" pitchFamily="2" charset="2"/>
              </a:rPr>
              <a:t>Swish</a:t>
            </a:r>
            <a:r>
              <a:rPr lang="sv-SE" sz="2400" dirty="0">
                <a:sym typeface="Wingdings" pitchFamily="2" charset="2"/>
              </a:rPr>
              <a:t> och Kort kostar klubben pengar per transaktion. </a:t>
            </a:r>
            <a:r>
              <a:rPr lang="sv-SE" sz="2400" dirty="0" err="1">
                <a:sym typeface="Wingdings" pitchFamily="2" charset="2"/>
              </a:rPr>
              <a:t>Swish</a:t>
            </a:r>
            <a:r>
              <a:rPr lang="sv-SE" sz="2400" dirty="0">
                <a:sym typeface="Wingdings" pitchFamily="2" charset="2"/>
              </a:rPr>
              <a:t> kostar 1,50 kr per transaktion medans kort kostar 1,9% per transaktion</a:t>
            </a:r>
          </a:p>
          <a:p>
            <a:pPr marL="742950" lvl="1" indent="-285750"/>
            <a:r>
              <a:rPr lang="sv-SE" sz="1600" dirty="0">
                <a:sym typeface="Wingdings" pitchFamily="2" charset="2"/>
              </a:rPr>
              <a:t>Detta betyder att en kaffe som kostar 15kr ger klubben 13,50kr om kunden betalar med </a:t>
            </a:r>
            <a:r>
              <a:rPr lang="sv-SE" sz="1600" dirty="0" err="1">
                <a:sym typeface="Wingdings" pitchFamily="2" charset="2"/>
              </a:rPr>
              <a:t>swish</a:t>
            </a:r>
            <a:r>
              <a:rPr lang="sv-SE" sz="1600" dirty="0">
                <a:sym typeface="Wingdings" pitchFamily="2" charset="2"/>
              </a:rPr>
              <a:t>, medans samma kaffe ger 14,72 kr om kunden betalar med kort</a:t>
            </a:r>
          </a:p>
          <a:p>
            <a:pPr marL="742950" lvl="1" indent="-285750"/>
            <a:r>
              <a:rPr lang="sv-SE" sz="1600" dirty="0">
                <a:sym typeface="Wingdings" pitchFamily="2" charset="2"/>
              </a:rPr>
              <a:t>Med andra ord är det lönsammare för klubben om folk betalar med kort</a:t>
            </a:r>
          </a:p>
          <a:p>
            <a:pPr marL="285750" indent="-285750"/>
            <a:r>
              <a:rPr lang="sv-SE" sz="2400" dirty="0"/>
              <a:t>Tänk att vi följer upp intäkterna från Kiosken genom </a:t>
            </a:r>
            <a:r>
              <a:rPr lang="sv-SE" sz="2400" dirty="0" err="1"/>
              <a:t>iZettle</a:t>
            </a:r>
            <a:r>
              <a:rPr lang="sv-SE" sz="2400" dirty="0"/>
              <a:t> </a:t>
            </a:r>
            <a:r>
              <a:rPr lang="sv-SE" sz="2400" dirty="0" err="1"/>
              <a:t>appen</a:t>
            </a:r>
            <a:r>
              <a:rPr lang="sv-SE" sz="2400" dirty="0"/>
              <a:t>. Vid styrelsemöte i 2023 tog vi beslut att inte höja medlems- och träningsavgifterna under 2023, en faktor i detta var kioskintäkterna</a:t>
            </a:r>
          </a:p>
        </p:txBody>
      </p:sp>
    </p:spTree>
    <p:extLst>
      <p:ext uri="{BB962C8B-B14F-4D97-AF65-F5344CB8AC3E}">
        <p14:creationId xmlns:p14="http://schemas.microsoft.com/office/powerpoint/2010/main" val="161021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9E35BC-EE03-4177-8372-FA7078C0791F}"/>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kern="1200">
                <a:solidFill>
                  <a:schemeClr val="tx1"/>
                </a:solidFill>
                <a:latin typeface="+mj-lt"/>
                <a:ea typeface="+mj-ea"/>
                <a:cs typeface="+mj-cs"/>
              </a:rPr>
              <a:t>Ansvarsområden</a:t>
            </a:r>
          </a:p>
        </p:txBody>
      </p:sp>
      <p:sp>
        <p:nvSpPr>
          <p:cNvPr id="16" name="Platshållare för innehåll 2">
            <a:extLst>
              <a:ext uri="{FF2B5EF4-FFF2-40B4-BE49-F238E27FC236}">
                <a16:creationId xmlns:a16="http://schemas.microsoft.com/office/drawing/2014/main" id="{355BB183-BEDF-5A42-BE22-B914D9A6A842}"/>
              </a:ext>
            </a:extLst>
          </p:cNvPr>
          <p:cNvSpPr txBox="1">
            <a:spLocks/>
          </p:cNvSpPr>
          <p:nvPr/>
        </p:nvSpPr>
        <p:spPr>
          <a:xfrm>
            <a:off x="1333648" y="5808185"/>
            <a:ext cx="10175630" cy="7679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*Pengar går direkt till lagkassan, ej till klubbkassan</a:t>
            </a: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Bildobjekt 5">
            <a:extLst>
              <a:ext uri="{FF2B5EF4-FFF2-40B4-BE49-F238E27FC236}">
                <a16:creationId xmlns:a16="http://schemas.microsoft.com/office/drawing/2014/main" id="{1F06C7D6-443B-DA3F-23BA-3EEA2FAC5C7B}"/>
              </a:ext>
            </a:extLst>
          </p:cNvPr>
          <p:cNvPicPr>
            <a:picLocks noChangeAspect="1"/>
          </p:cNvPicPr>
          <p:nvPr/>
        </p:nvPicPr>
        <p:blipFill>
          <a:blip r:embed="rId2"/>
          <a:stretch>
            <a:fillRect/>
          </a:stretch>
        </p:blipFill>
        <p:spPr>
          <a:xfrm>
            <a:off x="530994" y="1496332"/>
            <a:ext cx="11130012" cy="3228067"/>
          </a:xfrm>
          <a:prstGeom prst="rect">
            <a:avLst/>
          </a:prstGeom>
        </p:spPr>
      </p:pic>
    </p:spTree>
    <p:extLst>
      <p:ext uri="{BB962C8B-B14F-4D97-AF65-F5344CB8AC3E}">
        <p14:creationId xmlns:p14="http://schemas.microsoft.com/office/powerpoint/2010/main" val="299507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824E9-57B6-8043-B5CC-3FDDD42C5E76}"/>
              </a:ext>
            </a:extLst>
          </p:cNvPr>
          <p:cNvSpPr>
            <a:spLocks noGrp="1"/>
          </p:cNvSpPr>
          <p:nvPr>
            <p:ph type="title"/>
          </p:nvPr>
        </p:nvSpPr>
        <p:spPr/>
        <p:txBody>
          <a:bodyPr/>
          <a:lstStyle/>
          <a:p>
            <a:r>
              <a:rPr lang="sv-SE" dirty="0"/>
              <a:t>Lagintäkter</a:t>
            </a:r>
          </a:p>
        </p:txBody>
      </p:sp>
      <p:graphicFrame>
        <p:nvGraphicFramePr>
          <p:cNvPr id="4" name="Tabell 3">
            <a:extLst>
              <a:ext uri="{FF2B5EF4-FFF2-40B4-BE49-F238E27FC236}">
                <a16:creationId xmlns:a16="http://schemas.microsoft.com/office/drawing/2014/main" id="{505B4FAC-D7BF-B713-2B5D-A0C6CFCCEA85}"/>
              </a:ext>
            </a:extLst>
          </p:cNvPr>
          <p:cNvGraphicFramePr>
            <a:graphicFrameLocks noGrp="1"/>
          </p:cNvGraphicFramePr>
          <p:nvPr>
            <p:extLst>
              <p:ext uri="{D42A27DB-BD31-4B8C-83A1-F6EECF244321}">
                <p14:modId xmlns:p14="http://schemas.microsoft.com/office/powerpoint/2010/main" val="658466811"/>
              </p:ext>
            </p:extLst>
          </p:nvPr>
        </p:nvGraphicFramePr>
        <p:xfrm>
          <a:off x="417443" y="1568200"/>
          <a:ext cx="11330610" cy="3048000"/>
        </p:xfrm>
        <a:graphic>
          <a:graphicData uri="http://schemas.openxmlformats.org/drawingml/2006/table">
            <a:tbl>
              <a:tblPr/>
              <a:tblGrid>
                <a:gridCol w="5504906">
                  <a:extLst>
                    <a:ext uri="{9D8B030D-6E8A-4147-A177-3AD203B41FA5}">
                      <a16:colId xmlns:a16="http://schemas.microsoft.com/office/drawing/2014/main" val="2665794585"/>
                    </a:ext>
                  </a:extLst>
                </a:gridCol>
                <a:gridCol w="1710903">
                  <a:extLst>
                    <a:ext uri="{9D8B030D-6E8A-4147-A177-3AD203B41FA5}">
                      <a16:colId xmlns:a16="http://schemas.microsoft.com/office/drawing/2014/main" val="1966755723"/>
                    </a:ext>
                  </a:extLst>
                </a:gridCol>
                <a:gridCol w="1838739">
                  <a:extLst>
                    <a:ext uri="{9D8B030D-6E8A-4147-A177-3AD203B41FA5}">
                      <a16:colId xmlns:a16="http://schemas.microsoft.com/office/drawing/2014/main" val="154661820"/>
                    </a:ext>
                  </a:extLst>
                </a:gridCol>
                <a:gridCol w="2276062">
                  <a:extLst>
                    <a:ext uri="{9D8B030D-6E8A-4147-A177-3AD203B41FA5}">
                      <a16:colId xmlns:a16="http://schemas.microsoft.com/office/drawing/2014/main" val="2103993223"/>
                    </a:ext>
                  </a:extLst>
                </a:gridCol>
              </a:tblGrid>
              <a:tr h="226270">
                <a:tc>
                  <a:txBody>
                    <a:bodyPr/>
                    <a:lstStyle/>
                    <a:p>
                      <a:pPr algn="l" fontAlgn="b"/>
                      <a:r>
                        <a:rPr lang="sv-SE" sz="1400" b="1" i="0" u="none" strike="noStrike" dirty="0">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Lag (2024)</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125769930"/>
                  </a:ext>
                </a:extLst>
              </a:tr>
              <a:tr h="226270">
                <a:tc>
                  <a:txBody>
                    <a:bodyPr/>
                    <a:lstStyle/>
                    <a:p>
                      <a:pPr algn="l" fontAlgn="b"/>
                      <a:r>
                        <a:rPr lang="sv-SE" sz="1600" b="1" i="0" u="none" strike="noStrike" dirty="0">
                          <a:solidFill>
                            <a:srgbClr val="FFFFFF"/>
                          </a:solidFill>
                          <a:effectLst/>
                          <a:latin typeface="Arial" panose="020B0604020202020204" pitchFamily="34" charset="0"/>
                        </a:rPr>
                        <a:t>Årlig klubbstöd till varje lag (</a:t>
                      </a:r>
                      <a:r>
                        <a:rPr lang="sv-SE" sz="1600" b="1" i="0" u="none" strike="noStrike" dirty="0" err="1">
                          <a:solidFill>
                            <a:srgbClr val="FFFFFF"/>
                          </a:solidFill>
                          <a:effectLst/>
                          <a:latin typeface="Arial" panose="020B0604020202020204" pitchFamily="34" charset="0"/>
                        </a:rPr>
                        <a:t>incl</a:t>
                      </a:r>
                      <a:r>
                        <a:rPr lang="sv-SE" sz="16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58392875"/>
                  </a:ext>
                </a:extLst>
              </a:tr>
              <a:tr h="226270">
                <a:tc>
                  <a:txBody>
                    <a:bodyPr/>
                    <a:lstStyle/>
                    <a:p>
                      <a:pPr algn="l" fontAlgn="b"/>
                      <a:r>
                        <a:rPr lang="sv-SE" sz="16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60615536"/>
                  </a:ext>
                </a:extLst>
              </a:tr>
              <a:tr h="226270">
                <a:tc>
                  <a:txBody>
                    <a:bodyPr/>
                    <a:lstStyle/>
                    <a:p>
                      <a:pPr algn="l" fontAlgn="b"/>
                      <a:r>
                        <a:rPr lang="sv-SE" sz="16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59519659"/>
                  </a:ext>
                </a:extLst>
              </a:tr>
              <a:tr h="226270">
                <a:tc>
                  <a:txBody>
                    <a:bodyPr/>
                    <a:lstStyle/>
                    <a:p>
                      <a:pPr algn="l" fontAlgn="b"/>
                      <a:r>
                        <a:rPr lang="sv-SE" sz="16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42044823"/>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F12/13h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72625587"/>
                  </a:ext>
                </a:extLst>
              </a:tr>
              <a:tr h="226270">
                <a:tc>
                  <a:txBody>
                    <a:bodyPr/>
                    <a:lstStyle/>
                    <a:p>
                      <a:pPr algn="l" fontAlgn="b"/>
                      <a:r>
                        <a:rPr lang="sv-SE" sz="1600" b="1" i="0" u="none" strike="noStrike" dirty="0">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42397676"/>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8021828"/>
                  </a:ext>
                </a:extLst>
              </a:tr>
              <a:tr h="226270">
                <a:tc>
                  <a:txBody>
                    <a:bodyPr/>
                    <a:lstStyle/>
                    <a:p>
                      <a:pPr algn="l" fontAlgn="b"/>
                      <a:r>
                        <a:rPr lang="sv-SE" sz="20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1032558499"/>
                  </a:ext>
                </a:extLst>
              </a:tr>
            </a:tbl>
          </a:graphicData>
        </a:graphic>
      </p:graphicFrame>
    </p:spTree>
    <p:extLst>
      <p:ext uri="{BB962C8B-B14F-4D97-AF65-F5344CB8AC3E}">
        <p14:creationId xmlns:p14="http://schemas.microsoft.com/office/powerpoint/2010/main" val="61962612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1742</TotalTime>
  <Words>1293</Words>
  <Application>Microsoft Macintosh PowerPoint</Application>
  <PresentationFormat>Bredbild</PresentationFormat>
  <Paragraphs>403</Paragraphs>
  <Slides>22</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22</vt:i4>
      </vt:variant>
    </vt:vector>
  </HeadingPairs>
  <TitlesOfParts>
    <vt:vector size="27" baseType="lpstr">
      <vt:lpstr>Arial</vt:lpstr>
      <vt:lpstr>Calibri</vt:lpstr>
      <vt:lpstr>Calibri Light</vt:lpstr>
      <vt:lpstr>Wingdings</vt:lpstr>
      <vt:lpstr>Office-tema</vt:lpstr>
      <vt:lpstr>Föräldrasektionsmöte</vt:lpstr>
      <vt:lpstr>Agenda</vt:lpstr>
      <vt:lpstr>Vad gör föräldrasektionen / en föräldrarepresentant?</vt:lpstr>
      <vt:lpstr>Vad gör föräldrasektionen?</vt:lpstr>
      <vt:lpstr>Vad gör en föräldrarepresentant?</vt:lpstr>
      <vt:lpstr>Kioskverksamhet Dalby GIF (1/2)</vt:lpstr>
      <vt:lpstr>Kioskverksamhet Dalby GIF (2/2)</vt:lpstr>
      <vt:lpstr>Ansvarsområden</vt:lpstr>
      <vt:lpstr>Lagintäkter</vt:lpstr>
      <vt:lpstr>Mötestider 2024 – Söndagar KL 19. (Teams)</vt:lpstr>
      <vt:lpstr>Dokument som är bra att ha!</vt:lpstr>
      <vt:lpstr>Kioskverksamheten 2023-01-01 – 2023-12-31</vt:lpstr>
      <vt:lpstr>PowerPoint-presentation</vt:lpstr>
      <vt:lpstr>PowerPoint-presentation</vt:lpstr>
      <vt:lpstr>Kort, Swish och Kontanter</vt:lpstr>
      <vt:lpstr>PowerPoint-presentation</vt:lpstr>
      <vt:lpstr>Vad gör vi nu?</vt:lpstr>
      <vt:lpstr>Kioskverksamhet Fotboll 2024</vt:lpstr>
      <vt:lpstr>Lathundar att granskas av P13f &amp; P13h</vt:lpstr>
      <vt:lpstr>Kioskverksamhet Handboll 2024</vt:lpstr>
      <vt:lpstr>Skriv ert namn i chatten!</vt:lpstr>
      <vt:lpstr>AOB?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80</cp:revision>
  <dcterms:created xsi:type="dcterms:W3CDTF">2019-03-10T15:20:49Z</dcterms:created>
  <dcterms:modified xsi:type="dcterms:W3CDTF">2024-02-18T19:06:22Z</dcterms:modified>
</cp:coreProperties>
</file>