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79" r:id="rId4"/>
    <p:sldId id="291" r:id="rId5"/>
    <p:sldId id="280" r:id="rId6"/>
    <p:sldId id="292" r:id="rId7"/>
    <p:sldId id="268" r:id="rId8"/>
    <p:sldId id="269" r:id="rId9"/>
    <p:sldId id="283" r:id="rId10"/>
    <p:sldId id="284" r:id="rId11"/>
    <p:sldId id="277" r:id="rId12"/>
    <p:sldId id="276" r:id="rId13"/>
    <p:sldId id="278" r:id="rId14"/>
    <p:sldId id="288" r:id="rId15"/>
    <p:sldId id="270"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just forma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94" autoAdjust="0"/>
    <p:restoredTop sz="97193"/>
  </p:normalViewPr>
  <p:slideViewPr>
    <p:cSldViewPr snapToGrid="0">
      <p:cViewPr varScale="1">
        <p:scale>
          <a:sx n="146" d="100"/>
          <a:sy n="146" d="100"/>
        </p:scale>
        <p:origin x="200" y="60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B9D176-38C1-884D-BD9B-69C99D6195DC}" type="datetimeFigureOut">
              <a:rPr lang="sv-SE" smtClean="0"/>
              <a:t>2023-09-24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C8C05-CC76-6043-86DD-FFC0392E2F60}" type="slidenum">
              <a:rPr lang="sv-SE" smtClean="0"/>
              <a:t>‹#›</a:t>
            </a:fld>
            <a:endParaRPr lang="sv-SE"/>
          </a:p>
        </p:txBody>
      </p:sp>
    </p:spTree>
    <p:extLst>
      <p:ext uri="{BB962C8B-B14F-4D97-AF65-F5344CB8AC3E}">
        <p14:creationId xmlns:p14="http://schemas.microsoft.com/office/powerpoint/2010/main" val="1043816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AA0C8C05-CC76-6043-86DD-FFC0392E2F60}" type="slidenum">
              <a:rPr lang="sv-SE" smtClean="0"/>
              <a:t>1</a:t>
            </a:fld>
            <a:endParaRPr lang="sv-SE"/>
          </a:p>
        </p:txBody>
      </p:sp>
    </p:spTree>
    <p:extLst>
      <p:ext uri="{BB962C8B-B14F-4D97-AF65-F5344CB8AC3E}">
        <p14:creationId xmlns:p14="http://schemas.microsoft.com/office/powerpoint/2010/main" val="1079331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172487-3AA9-4DCB-8E65-47E4683F603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C9481CE-6ABF-4DA8-8DE3-C4228F8A05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31D4CBB-BE83-4149-93E0-45017614A1E2}"/>
              </a:ext>
            </a:extLst>
          </p:cNvPr>
          <p:cNvSpPr>
            <a:spLocks noGrp="1"/>
          </p:cNvSpPr>
          <p:nvPr>
            <p:ph type="dt" sz="half" idx="10"/>
          </p:nvPr>
        </p:nvSpPr>
        <p:spPr/>
        <p:txBody>
          <a:bodyPr/>
          <a:lstStyle/>
          <a:p>
            <a:fld id="{73C59E53-6B80-4645-9DB5-964BAF39F882}" type="datetimeFigureOut">
              <a:rPr lang="sv-SE" smtClean="0"/>
              <a:t>2023-09-24</a:t>
            </a:fld>
            <a:endParaRPr lang="sv-SE"/>
          </a:p>
        </p:txBody>
      </p:sp>
      <p:sp>
        <p:nvSpPr>
          <p:cNvPr id="5" name="Platshållare för sidfot 4">
            <a:extLst>
              <a:ext uri="{FF2B5EF4-FFF2-40B4-BE49-F238E27FC236}">
                <a16:creationId xmlns:a16="http://schemas.microsoft.com/office/drawing/2014/main" id="{E9E740BA-4CA5-4829-8177-E095155CEFF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F83FAA7-9EB4-4E58-80D7-979A7840AFA2}"/>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29087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BC5236-849F-494D-87B5-0F9626E66B9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DE54DF5-E9AE-4EC0-8FFF-02425B49572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A1C8295-0BFA-4FF0-AF6A-16803F3A194F}"/>
              </a:ext>
            </a:extLst>
          </p:cNvPr>
          <p:cNvSpPr>
            <a:spLocks noGrp="1"/>
          </p:cNvSpPr>
          <p:nvPr>
            <p:ph type="dt" sz="half" idx="10"/>
          </p:nvPr>
        </p:nvSpPr>
        <p:spPr/>
        <p:txBody>
          <a:bodyPr/>
          <a:lstStyle/>
          <a:p>
            <a:fld id="{73C59E53-6B80-4645-9DB5-964BAF39F882}" type="datetimeFigureOut">
              <a:rPr lang="sv-SE" smtClean="0"/>
              <a:t>2023-09-24</a:t>
            </a:fld>
            <a:endParaRPr lang="sv-SE"/>
          </a:p>
        </p:txBody>
      </p:sp>
      <p:sp>
        <p:nvSpPr>
          <p:cNvPr id="5" name="Platshållare för sidfot 4">
            <a:extLst>
              <a:ext uri="{FF2B5EF4-FFF2-40B4-BE49-F238E27FC236}">
                <a16:creationId xmlns:a16="http://schemas.microsoft.com/office/drawing/2014/main" id="{7C0A2E89-A7E3-49AD-90C1-1D341A53D47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5619BFA-FA9F-49BC-B258-58A298C567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1973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1130961-87A9-48CA-BB4F-708FA11C37A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FBEAAB1-409A-450D-84BE-4D9C87103C17}"/>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3B024B-32C0-40A9-9A9D-26757917230A}"/>
              </a:ext>
            </a:extLst>
          </p:cNvPr>
          <p:cNvSpPr>
            <a:spLocks noGrp="1"/>
          </p:cNvSpPr>
          <p:nvPr>
            <p:ph type="dt" sz="half" idx="10"/>
          </p:nvPr>
        </p:nvSpPr>
        <p:spPr/>
        <p:txBody>
          <a:bodyPr/>
          <a:lstStyle/>
          <a:p>
            <a:fld id="{73C59E53-6B80-4645-9DB5-964BAF39F882}" type="datetimeFigureOut">
              <a:rPr lang="sv-SE" smtClean="0"/>
              <a:t>2023-09-24</a:t>
            </a:fld>
            <a:endParaRPr lang="sv-SE"/>
          </a:p>
        </p:txBody>
      </p:sp>
      <p:sp>
        <p:nvSpPr>
          <p:cNvPr id="5" name="Platshållare för sidfot 4">
            <a:extLst>
              <a:ext uri="{FF2B5EF4-FFF2-40B4-BE49-F238E27FC236}">
                <a16:creationId xmlns:a16="http://schemas.microsoft.com/office/drawing/2014/main" id="{AE2DB6AE-C5D6-4B9C-A74D-0F9695D2C49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C5A0FA7-61EF-4791-BDB1-7CDC1A66366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68187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651B68B-543E-4079-A74D-A209785042D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5E99576-9FA4-44D4-AC59-8866B90EEED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3BC3FBB-DF04-476C-BCC0-F87D8BBF77B2}"/>
              </a:ext>
            </a:extLst>
          </p:cNvPr>
          <p:cNvSpPr>
            <a:spLocks noGrp="1"/>
          </p:cNvSpPr>
          <p:nvPr>
            <p:ph type="dt" sz="half" idx="10"/>
          </p:nvPr>
        </p:nvSpPr>
        <p:spPr/>
        <p:txBody>
          <a:bodyPr/>
          <a:lstStyle/>
          <a:p>
            <a:fld id="{73C59E53-6B80-4645-9DB5-964BAF39F882}" type="datetimeFigureOut">
              <a:rPr lang="sv-SE" smtClean="0"/>
              <a:t>2023-09-24</a:t>
            </a:fld>
            <a:endParaRPr lang="sv-SE"/>
          </a:p>
        </p:txBody>
      </p:sp>
      <p:sp>
        <p:nvSpPr>
          <p:cNvPr id="5" name="Platshållare för sidfot 4">
            <a:extLst>
              <a:ext uri="{FF2B5EF4-FFF2-40B4-BE49-F238E27FC236}">
                <a16:creationId xmlns:a16="http://schemas.microsoft.com/office/drawing/2014/main" id="{455A0E9D-5457-41CA-8659-2DFCC613B57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3834F17-E686-4A33-939F-1EFE0E79DBC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269363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B5E71E-28E5-4B71-95DE-E66160A535C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E75EF1E-5754-409B-ABB0-6D23398F7C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9FB5F8F-8FAE-4427-8101-301EC5921B31}"/>
              </a:ext>
            </a:extLst>
          </p:cNvPr>
          <p:cNvSpPr>
            <a:spLocks noGrp="1"/>
          </p:cNvSpPr>
          <p:nvPr>
            <p:ph type="dt" sz="half" idx="10"/>
          </p:nvPr>
        </p:nvSpPr>
        <p:spPr/>
        <p:txBody>
          <a:bodyPr/>
          <a:lstStyle/>
          <a:p>
            <a:fld id="{73C59E53-6B80-4645-9DB5-964BAF39F882}" type="datetimeFigureOut">
              <a:rPr lang="sv-SE" smtClean="0"/>
              <a:t>2023-09-24</a:t>
            </a:fld>
            <a:endParaRPr lang="sv-SE"/>
          </a:p>
        </p:txBody>
      </p:sp>
      <p:sp>
        <p:nvSpPr>
          <p:cNvPr id="5" name="Platshållare för sidfot 4">
            <a:extLst>
              <a:ext uri="{FF2B5EF4-FFF2-40B4-BE49-F238E27FC236}">
                <a16:creationId xmlns:a16="http://schemas.microsoft.com/office/drawing/2014/main" id="{63BE60E2-F0BB-4EEF-B70A-3255C16806E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52CC2F-2A2F-4B8D-8323-2DF403BFC14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08878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A71F7D-9FF2-4CC7-BE15-03DF5A43C29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1739AE7-1FC3-4629-A062-04EB85335A8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C82D492-0E51-484D-A122-58480C2FBDE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33C9294-936F-4BD7-8E84-FFCBA7BFFC2C}"/>
              </a:ext>
            </a:extLst>
          </p:cNvPr>
          <p:cNvSpPr>
            <a:spLocks noGrp="1"/>
          </p:cNvSpPr>
          <p:nvPr>
            <p:ph type="dt" sz="half" idx="10"/>
          </p:nvPr>
        </p:nvSpPr>
        <p:spPr/>
        <p:txBody>
          <a:bodyPr/>
          <a:lstStyle/>
          <a:p>
            <a:fld id="{73C59E53-6B80-4645-9DB5-964BAF39F882}" type="datetimeFigureOut">
              <a:rPr lang="sv-SE" smtClean="0"/>
              <a:t>2023-09-24</a:t>
            </a:fld>
            <a:endParaRPr lang="sv-SE"/>
          </a:p>
        </p:txBody>
      </p:sp>
      <p:sp>
        <p:nvSpPr>
          <p:cNvPr id="6" name="Platshållare för sidfot 5">
            <a:extLst>
              <a:ext uri="{FF2B5EF4-FFF2-40B4-BE49-F238E27FC236}">
                <a16:creationId xmlns:a16="http://schemas.microsoft.com/office/drawing/2014/main" id="{7EA0287E-EBEE-4DA2-925B-10EDD76E566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B55AC2E-8969-47D6-8B36-97289B8B3F2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11986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429561-39C0-41BC-98E4-46EA2C73E02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781676D-7493-4561-8DFB-77BE8C389F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55EDD88-6E70-4C8D-B5A5-6A7CCDCC1F5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D1880B0-48E1-424E-AFD1-62C3C9D9B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5A0B3C8-4494-4506-87DA-BAB96E9A3B2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A936C67-EF8D-4DA2-873F-C82D1D81F3FB}"/>
              </a:ext>
            </a:extLst>
          </p:cNvPr>
          <p:cNvSpPr>
            <a:spLocks noGrp="1"/>
          </p:cNvSpPr>
          <p:nvPr>
            <p:ph type="dt" sz="half" idx="10"/>
          </p:nvPr>
        </p:nvSpPr>
        <p:spPr/>
        <p:txBody>
          <a:bodyPr/>
          <a:lstStyle/>
          <a:p>
            <a:fld id="{73C59E53-6B80-4645-9DB5-964BAF39F882}" type="datetimeFigureOut">
              <a:rPr lang="sv-SE" smtClean="0"/>
              <a:t>2023-09-24</a:t>
            </a:fld>
            <a:endParaRPr lang="sv-SE"/>
          </a:p>
        </p:txBody>
      </p:sp>
      <p:sp>
        <p:nvSpPr>
          <p:cNvPr id="8" name="Platshållare för sidfot 7">
            <a:extLst>
              <a:ext uri="{FF2B5EF4-FFF2-40B4-BE49-F238E27FC236}">
                <a16:creationId xmlns:a16="http://schemas.microsoft.com/office/drawing/2014/main" id="{D661F76E-AD75-49B2-8E87-126A497A814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FA1D311-E528-4AF7-90DE-D972A58372D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5708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F13434-B140-413F-BC5C-413B25FC236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CE93F11-DB5E-4B7B-B467-90A3B545C8D6}"/>
              </a:ext>
            </a:extLst>
          </p:cNvPr>
          <p:cNvSpPr>
            <a:spLocks noGrp="1"/>
          </p:cNvSpPr>
          <p:nvPr>
            <p:ph type="dt" sz="half" idx="10"/>
          </p:nvPr>
        </p:nvSpPr>
        <p:spPr/>
        <p:txBody>
          <a:bodyPr/>
          <a:lstStyle/>
          <a:p>
            <a:fld id="{73C59E53-6B80-4645-9DB5-964BAF39F882}" type="datetimeFigureOut">
              <a:rPr lang="sv-SE" smtClean="0"/>
              <a:t>2023-09-24</a:t>
            </a:fld>
            <a:endParaRPr lang="sv-SE"/>
          </a:p>
        </p:txBody>
      </p:sp>
      <p:sp>
        <p:nvSpPr>
          <p:cNvPr id="4" name="Platshållare för sidfot 3">
            <a:extLst>
              <a:ext uri="{FF2B5EF4-FFF2-40B4-BE49-F238E27FC236}">
                <a16:creationId xmlns:a16="http://schemas.microsoft.com/office/drawing/2014/main" id="{4AAD2F8A-BF1D-4745-AC20-352DE230818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0284F4E-A009-4554-AD8B-803FBFE914A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796478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84012F4-9B8B-4117-B3B5-423AB9A31CB0}"/>
              </a:ext>
            </a:extLst>
          </p:cNvPr>
          <p:cNvSpPr>
            <a:spLocks noGrp="1"/>
          </p:cNvSpPr>
          <p:nvPr>
            <p:ph type="dt" sz="half" idx="10"/>
          </p:nvPr>
        </p:nvSpPr>
        <p:spPr/>
        <p:txBody>
          <a:bodyPr/>
          <a:lstStyle/>
          <a:p>
            <a:fld id="{73C59E53-6B80-4645-9DB5-964BAF39F882}" type="datetimeFigureOut">
              <a:rPr lang="sv-SE" smtClean="0"/>
              <a:t>2023-09-24</a:t>
            </a:fld>
            <a:endParaRPr lang="sv-SE"/>
          </a:p>
        </p:txBody>
      </p:sp>
      <p:sp>
        <p:nvSpPr>
          <p:cNvPr id="3" name="Platshållare för sidfot 2">
            <a:extLst>
              <a:ext uri="{FF2B5EF4-FFF2-40B4-BE49-F238E27FC236}">
                <a16:creationId xmlns:a16="http://schemas.microsoft.com/office/drawing/2014/main" id="{A84B382E-A401-4F20-A33E-CA21B1541BD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F062243-C55A-4793-9960-CBA54E2A96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554093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BAAFDF-7731-4140-B278-D4E3EC36960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AFCA199-A506-49A3-B995-64229CBAA4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8F0E7D-6168-489E-87BD-65B5F327D8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905EFFA-EB44-40A0-87CE-2F527E3276F1}"/>
              </a:ext>
            </a:extLst>
          </p:cNvPr>
          <p:cNvSpPr>
            <a:spLocks noGrp="1"/>
          </p:cNvSpPr>
          <p:nvPr>
            <p:ph type="dt" sz="half" idx="10"/>
          </p:nvPr>
        </p:nvSpPr>
        <p:spPr/>
        <p:txBody>
          <a:bodyPr/>
          <a:lstStyle/>
          <a:p>
            <a:fld id="{73C59E53-6B80-4645-9DB5-964BAF39F882}" type="datetimeFigureOut">
              <a:rPr lang="sv-SE" smtClean="0"/>
              <a:t>2023-09-24</a:t>
            </a:fld>
            <a:endParaRPr lang="sv-SE"/>
          </a:p>
        </p:txBody>
      </p:sp>
      <p:sp>
        <p:nvSpPr>
          <p:cNvPr id="6" name="Platshållare för sidfot 5">
            <a:extLst>
              <a:ext uri="{FF2B5EF4-FFF2-40B4-BE49-F238E27FC236}">
                <a16:creationId xmlns:a16="http://schemas.microsoft.com/office/drawing/2014/main" id="{B6A210F1-F74D-4F7F-BFFF-9F906554DAA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942F1D0-C664-4975-BE8A-2687F856DC1B}"/>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7798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90E395-F9E9-43FD-A6F9-3DF32E2C5B4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4DA0D1A-4C72-4432-BDB1-92BB1DF66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492A5DB8-6585-4FD6-9C06-1B812044D1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432E0E4-2668-4FB7-8C78-BB0351A788FE}"/>
              </a:ext>
            </a:extLst>
          </p:cNvPr>
          <p:cNvSpPr>
            <a:spLocks noGrp="1"/>
          </p:cNvSpPr>
          <p:nvPr>
            <p:ph type="dt" sz="half" idx="10"/>
          </p:nvPr>
        </p:nvSpPr>
        <p:spPr/>
        <p:txBody>
          <a:bodyPr/>
          <a:lstStyle/>
          <a:p>
            <a:fld id="{73C59E53-6B80-4645-9DB5-964BAF39F882}" type="datetimeFigureOut">
              <a:rPr lang="sv-SE" smtClean="0"/>
              <a:t>2023-09-24</a:t>
            </a:fld>
            <a:endParaRPr lang="sv-SE"/>
          </a:p>
        </p:txBody>
      </p:sp>
      <p:sp>
        <p:nvSpPr>
          <p:cNvPr id="6" name="Platshållare för sidfot 5">
            <a:extLst>
              <a:ext uri="{FF2B5EF4-FFF2-40B4-BE49-F238E27FC236}">
                <a16:creationId xmlns:a16="http://schemas.microsoft.com/office/drawing/2014/main" id="{DC7EEFF6-E3F1-4108-AE83-FA85FD1214B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80BAB1C-93E8-4943-9238-254A20DD6D1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05987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369C33B-7EEF-4F34-B1F5-F800D92C1B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BDF9CCF-2E67-44A7-830E-5DD7159458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695A221-2D7B-4699-B7B6-F05D41F9CE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C59E53-6B80-4645-9DB5-964BAF39F882}" type="datetimeFigureOut">
              <a:rPr lang="sv-SE" smtClean="0"/>
              <a:t>2023-09-24</a:t>
            </a:fld>
            <a:endParaRPr lang="sv-SE"/>
          </a:p>
        </p:txBody>
      </p:sp>
      <p:sp>
        <p:nvSpPr>
          <p:cNvPr id="5" name="Platshållare för sidfot 4">
            <a:extLst>
              <a:ext uri="{FF2B5EF4-FFF2-40B4-BE49-F238E27FC236}">
                <a16:creationId xmlns:a16="http://schemas.microsoft.com/office/drawing/2014/main" id="{69D1448F-1B17-4188-8FC6-7ACF4014E4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05F10A4-F46B-46E0-8580-B51289CBE4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EC7AF-AAC9-468C-A0C5-69F6196DA5EE}" type="slidenum">
              <a:rPr lang="sv-SE" smtClean="0"/>
              <a:t>‹#›</a:t>
            </a:fld>
            <a:endParaRPr lang="sv-SE"/>
          </a:p>
        </p:txBody>
      </p:sp>
    </p:spTree>
    <p:extLst>
      <p:ext uri="{BB962C8B-B14F-4D97-AF65-F5344CB8AC3E}">
        <p14:creationId xmlns:p14="http://schemas.microsoft.com/office/powerpoint/2010/main" val="3027608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laget.se/DalbyGIF-Foraldrasektionen/Document/Download/1320265/10421004" TargetMode="External"/><Relationship Id="rId2" Type="http://schemas.openxmlformats.org/officeDocument/2006/relationships/hyperlink" Target="https://www.laget.se/DalbyGIF-Foraldrasektionen/Document/Download/1320265/9609131" TargetMode="External"/><Relationship Id="rId1" Type="http://schemas.openxmlformats.org/officeDocument/2006/relationships/slideLayout" Target="../slideLayouts/slideLayout2.xml"/><Relationship Id="rId4" Type="http://schemas.openxmlformats.org/officeDocument/2006/relationships/hyperlink" Target="https://www.laget.se/DalbyGIF-Foraldrasektionen/Document/Download/1320265/959284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A46E575-EFD1-49A3-BFED-9AB3481452B7}"/>
              </a:ext>
            </a:extLst>
          </p:cNvPr>
          <p:cNvSpPr>
            <a:spLocks noGrp="1"/>
          </p:cNvSpPr>
          <p:nvPr>
            <p:ph type="ctrTitle"/>
          </p:nvPr>
        </p:nvSpPr>
        <p:spPr/>
        <p:txBody>
          <a:bodyPr/>
          <a:lstStyle/>
          <a:p>
            <a:r>
              <a:rPr lang="sv-SE" dirty="0"/>
              <a:t>Föräldrasektionsmöte</a:t>
            </a:r>
          </a:p>
        </p:txBody>
      </p:sp>
      <p:sp>
        <p:nvSpPr>
          <p:cNvPr id="3" name="Underrubrik 2">
            <a:extLst>
              <a:ext uri="{FF2B5EF4-FFF2-40B4-BE49-F238E27FC236}">
                <a16:creationId xmlns:a16="http://schemas.microsoft.com/office/drawing/2014/main" id="{0B1475BA-A9E8-4195-837D-EE9338DD34A8}"/>
              </a:ext>
            </a:extLst>
          </p:cNvPr>
          <p:cNvSpPr>
            <a:spLocks noGrp="1"/>
          </p:cNvSpPr>
          <p:nvPr>
            <p:ph type="subTitle" idx="1"/>
          </p:nvPr>
        </p:nvSpPr>
        <p:spPr/>
        <p:txBody>
          <a:bodyPr/>
          <a:lstStyle/>
          <a:p>
            <a:endParaRPr lang="sv-SE" dirty="0"/>
          </a:p>
        </p:txBody>
      </p:sp>
    </p:spTree>
    <p:extLst>
      <p:ext uri="{BB962C8B-B14F-4D97-AF65-F5344CB8AC3E}">
        <p14:creationId xmlns:p14="http://schemas.microsoft.com/office/powerpoint/2010/main" val="1805790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0D13233C-AE2C-4EEB-B38A-5D9AE5066942}"/>
              </a:ext>
            </a:extLst>
          </p:cNvPr>
          <p:cNvSpPr>
            <a:spLocks noGrp="1"/>
          </p:cNvSpPr>
          <p:nvPr>
            <p:ph type="title"/>
          </p:nvPr>
        </p:nvSpPr>
        <p:spPr>
          <a:xfrm>
            <a:off x="1371599" y="294538"/>
            <a:ext cx="9895951" cy="1033669"/>
          </a:xfrm>
        </p:spPr>
        <p:txBody>
          <a:bodyPr>
            <a:normAutofit/>
          </a:bodyPr>
          <a:lstStyle/>
          <a:p>
            <a:r>
              <a:rPr lang="sv-SE" sz="4000" dirty="0">
                <a:solidFill>
                  <a:schemeClr val="bg1"/>
                </a:solidFill>
              </a:rPr>
              <a:t>Kioskverksamhet Dalby GIF (2/2)</a:t>
            </a:r>
          </a:p>
        </p:txBody>
      </p:sp>
      <p:sp>
        <p:nvSpPr>
          <p:cNvPr id="3" name="Platshållare för innehåll 2">
            <a:extLst>
              <a:ext uri="{FF2B5EF4-FFF2-40B4-BE49-F238E27FC236}">
                <a16:creationId xmlns:a16="http://schemas.microsoft.com/office/drawing/2014/main" id="{22B59AA4-81A9-49FE-9F8C-0AA565C589C7}"/>
              </a:ext>
            </a:extLst>
          </p:cNvPr>
          <p:cNvSpPr>
            <a:spLocks noGrp="1"/>
          </p:cNvSpPr>
          <p:nvPr>
            <p:ph idx="1"/>
          </p:nvPr>
        </p:nvSpPr>
        <p:spPr>
          <a:xfrm>
            <a:off x="1371599" y="2318197"/>
            <a:ext cx="9724031" cy="3683358"/>
          </a:xfrm>
        </p:spPr>
        <p:txBody>
          <a:bodyPr anchor="ctr">
            <a:normAutofit fontScale="55000" lnSpcReduction="20000"/>
          </a:bodyPr>
          <a:lstStyle/>
          <a:p>
            <a:pPr marL="285750" indent="-285750">
              <a:buFont typeface="Arial" panose="020B0604020202020204" pitchFamily="34" charset="0"/>
              <a:buChar char="•"/>
            </a:pPr>
            <a:r>
              <a:rPr lang="sv-SE" dirty="0">
                <a:sym typeface="Wingdings" pitchFamily="2" charset="2"/>
              </a:rPr>
              <a:t>Viktigt! All kioskförsäljning MÅSTE registreras i </a:t>
            </a:r>
            <a:r>
              <a:rPr lang="sv-SE" dirty="0" err="1">
                <a:sym typeface="Wingdings" pitchFamily="2" charset="2"/>
              </a:rPr>
              <a:t>iZettle-appen</a:t>
            </a:r>
            <a:endParaRPr lang="sv-SE" dirty="0">
              <a:sym typeface="Wingdings" pitchFamily="2" charset="2"/>
            </a:endParaRPr>
          </a:p>
          <a:p>
            <a:pPr marL="285750" indent="-285750"/>
            <a:endParaRPr lang="sv-SE" dirty="0">
              <a:sym typeface="Wingdings" pitchFamily="2" charset="2"/>
            </a:endParaRPr>
          </a:p>
          <a:p>
            <a:pPr marL="285750" indent="-285750"/>
            <a:r>
              <a:rPr lang="sv-SE" dirty="0">
                <a:sym typeface="Wingdings" pitchFamily="2" charset="2"/>
              </a:rPr>
              <a:t>Kioskförsäljningen går alltid till klubben, men undantag för Fotbollensdag, Handbollensdag, Lundaspelen, Fotbollsavslutning och Handbollsavslutning</a:t>
            </a:r>
          </a:p>
          <a:p>
            <a:pPr marL="285750" indent="-285750"/>
            <a:endParaRPr lang="sv-SE" dirty="0">
              <a:sym typeface="Wingdings" pitchFamily="2" charset="2"/>
            </a:endParaRPr>
          </a:p>
          <a:p>
            <a:pPr marL="285750" indent="-285750"/>
            <a:r>
              <a:rPr lang="sv-SE" dirty="0">
                <a:sym typeface="Wingdings" pitchFamily="2" charset="2"/>
              </a:rPr>
              <a:t>Vi är en kontantfri kiosk. Men vi tar emot kontanter från barn/seniorer som ännu inte har </a:t>
            </a:r>
            <a:r>
              <a:rPr lang="sv-SE" dirty="0" err="1">
                <a:sym typeface="Wingdings" pitchFamily="2" charset="2"/>
              </a:rPr>
              <a:t>swish</a:t>
            </a:r>
            <a:r>
              <a:rPr lang="sv-SE" dirty="0">
                <a:sym typeface="Wingdings" pitchFamily="2" charset="2"/>
              </a:rPr>
              <a:t> eller kort</a:t>
            </a:r>
          </a:p>
          <a:p>
            <a:pPr marL="285750" indent="-285750"/>
            <a:endParaRPr lang="sv-SE" dirty="0">
              <a:sym typeface="Wingdings" pitchFamily="2" charset="2"/>
            </a:endParaRPr>
          </a:p>
          <a:p>
            <a:pPr marL="285750" indent="-285750"/>
            <a:r>
              <a:rPr lang="sv-SE" dirty="0">
                <a:sym typeface="Wingdings" pitchFamily="2" charset="2"/>
              </a:rPr>
              <a:t>Både </a:t>
            </a:r>
            <a:r>
              <a:rPr lang="sv-SE" dirty="0" err="1">
                <a:sym typeface="Wingdings" pitchFamily="2" charset="2"/>
              </a:rPr>
              <a:t>Swish</a:t>
            </a:r>
            <a:r>
              <a:rPr lang="sv-SE" dirty="0">
                <a:sym typeface="Wingdings" pitchFamily="2" charset="2"/>
              </a:rPr>
              <a:t> och Kort kostar klubben pengar per transaktion. </a:t>
            </a:r>
            <a:r>
              <a:rPr lang="sv-SE" dirty="0" err="1">
                <a:sym typeface="Wingdings" pitchFamily="2" charset="2"/>
              </a:rPr>
              <a:t>Swish</a:t>
            </a:r>
            <a:r>
              <a:rPr lang="sv-SE" dirty="0">
                <a:sym typeface="Wingdings" pitchFamily="2" charset="2"/>
              </a:rPr>
              <a:t> kostar 1,50 kr per transaktion medans kort kostar 1,8% per transaktion</a:t>
            </a:r>
          </a:p>
          <a:p>
            <a:pPr marL="742950" lvl="1" indent="-285750"/>
            <a:r>
              <a:rPr lang="sv-SE" dirty="0">
                <a:sym typeface="Wingdings" pitchFamily="2" charset="2"/>
              </a:rPr>
              <a:t>Detta betyder att en kaffe som kostar 10kr ger klubben 8,50kr om kunden betalar med </a:t>
            </a:r>
            <a:r>
              <a:rPr lang="sv-SE" dirty="0" err="1">
                <a:sym typeface="Wingdings" pitchFamily="2" charset="2"/>
              </a:rPr>
              <a:t>swish</a:t>
            </a:r>
            <a:r>
              <a:rPr lang="sv-SE" dirty="0">
                <a:sym typeface="Wingdings" pitchFamily="2" charset="2"/>
              </a:rPr>
              <a:t>, medans samma kaffe ger 9,85 kr om kunden betalar med kort</a:t>
            </a:r>
          </a:p>
          <a:p>
            <a:pPr marL="742950" lvl="1" indent="-285750"/>
            <a:r>
              <a:rPr lang="sv-SE" dirty="0">
                <a:sym typeface="Wingdings" pitchFamily="2" charset="2"/>
              </a:rPr>
              <a:t>Med andra ord är det lönsammare för klubben om folk betalar med kort</a:t>
            </a:r>
          </a:p>
          <a:p>
            <a:pPr marL="285750" indent="-285750"/>
            <a:endParaRPr lang="sv-SE" dirty="0">
              <a:sym typeface="Wingdings" pitchFamily="2" charset="2"/>
            </a:endParaRPr>
          </a:p>
          <a:p>
            <a:pPr marL="285750" indent="-285750"/>
            <a:r>
              <a:rPr lang="sv-SE" sz="2800" dirty="0"/>
              <a:t>Tänk att vi följer upp intäkterna från Kiosken genom </a:t>
            </a:r>
            <a:r>
              <a:rPr lang="sv-SE" sz="2800" dirty="0" err="1"/>
              <a:t>iZettle</a:t>
            </a:r>
            <a:r>
              <a:rPr lang="sv-SE" sz="2800" dirty="0"/>
              <a:t> </a:t>
            </a:r>
            <a:r>
              <a:rPr lang="sv-SE" sz="2800" dirty="0" err="1"/>
              <a:t>appen</a:t>
            </a:r>
            <a:r>
              <a:rPr lang="sv-SE" sz="2800" dirty="0"/>
              <a:t>. Vid föregående styrelsemöte tog vi beslut att inte höja medlems- och träningsavgifterna, en faktor i detta är kioskintäkterna</a:t>
            </a:r>
          </a:p>
        </p:txBody>
      </p:sp>
    </p:spTree>
    <p:extLst>
      <p:ext uri="{BB962C8B-B14F-4D97-AF65-F5344CB8AC3E}">
        <p14:creationId xmlns:p14="http://schemas.microsoft.com/office/powerpoint/2010/main" val="161021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09E35BC-EE03-4177-8372-FA7078C0791F}"/>
              </a:ext>
            </a:extLst>
          </p:cNvPr>
          <p:cNvSpPr>
            <a:spLocks noGrp="1"/>
          </p:cNvSpPr>
          <p:nvPr>
            <p:ph type="title"/>
          </p:nvPr>
        </p:nvSpPr>
        <p:spPr>
          <a:xfrm>
            <a:off x="1008184" y="174032"/>
            <a:ext cx="10175631" cy="1111843"/>
          </a:xfrm>
        </p:spPr>
        <p:txBody>
          <a:bodyPr vert="horz" lIns="91440" tIns="45720" rIns="91440" bIns="45720" rtlCol="0" anchor="ctr">
            <a:normAutofit/>
          </a:bodyPr>
          <a:lstStyle/>
          <a:p>
            <a:pPr algn="ctr"/>
            <a:r>
              <a:rPr lang="en-US" sz="4000" kern="1200">
                <a:solidFill>
                  <a:schemeClr val="tx1"/>
                </a:solidFill>
                <a:latin typeface="+mj-lt"/>
                <a:ea typeface="+mj-ea"/>
                <a:cs typeface="+mj-cs"/>
              </a:rPr>
              <a:t>Ansvarsområden</a:t>
            </a:r>
          </a:p>
        </p:txBody>
      </p:sp>
      <p:sp>
        <p:nvSpPr>
          <p:cNvPr id="16" name="Platshållare för innehåll 2">
            <a:extLst>
              <a:ext uri="{FF2B5EF4-FFF2-40B4-BE49-F238E27FC236}">
                <a16:creationId xmlns:a16="http://schemas.microsoft.com/office/drawing/2014/main" id="{355BB183-BEDF-5A42-BE22-B914D9A6A842}"/>
              </a:ext>
            </a:extLst>
          </p:cNvPr>
          <p:cNvSpPr txBox="1">
            <a:spLocks/>
          </p:cNvSpPr>
          <p:nvPr/>
        </p:nvSpPr>
        <p:spPr>
          <a:xfrm>
            <a:off x="1333648" y="5808185"/>
            <a:ext cx="10175630" cy="767904"/>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t>*</a:t>
            </a:r>
            <a:r>
              <a:rPr lang="en-US" sz="1600" dirty="0" err="1"/>
              <a:t>Pengar</a:t>
            </a:r>
            <a:r>
              <a:rPr lang="en-US" sz="1600" dirty="0"/>
              <a:t> </a:t>
            </a:r>
            <a:r>
              <a:rPr lang="en-US" sz="1600" dirty="0" err="1"/>
              <a:t>går</a:t>
            </a:r>
            <a:r>
              <a:rPr lang="en-US" sz="1600" dirty="0"/>
              <a:t> </a:t>
            </a:r>
            <a:r>
              <a:rPr lang="en-US" sz="1600" dirty="0" err="1"/>
              <a:t>direkt</a:t>
            </a:r>
            <a:r>
              <a:rPr lang="en-US" sz="1600" dirty="0"/>
              <a:t> till </a:t>
            </a:r>
            <a:r>
              <a:rPr lang="en-US" sz="1600" dirty="0" err="1"/>
              <a:t>lagkassan</a:t>
            </a:r>
            <a:r>
              <a:rPr lang="en-US" sz="1600" dirty="0"/>
              <a:t>, </a:t>
            </a:r>
            <a:r>
              <a:rPr lang="en-US" sz="1600" dirty="0" err="1"/>
              <a:t>ej</a:t>
            </a:r>
            <a:r>
              <a:rPr lang="en-US" sz="1600" dirty="0"/>
              <a:t> till </a:t>
            </a:r>
            <a:r>
              <a:rPr lang="en-US" sz="1600" dirty="0" err="1"/>
              <a:t>klubbkassan</a:t>
            </a:r>
            <a:endParaRPr lang="en-US" sz="1600" dirty="0"/>
          </a:p>
        </p:txBody>
      </p:sp>
      <p:graphicFrame>
        <p:nvGraphicFramePr>
          <p:cNvPr id="7" name="Tabell 6">
            <a:extLst>
              <a:ext uri="{FF2B5EF4-FFF2-40B4-BE49-F238E27FC236}">
                <a16:creationId xmlns:a16="http://schemas.microsoft.com/office/drawing/2014/main" id="{F48EF1AC-D9FC-334B-B83F-C37FDED2B331}"/>
              </a:ext>
            </a:extLst>
          </p:cNvPr>
          <p:cNvGraphicFramePr>
            <a:graphicFrameLocks noGrp="1"/>
          </p:cNvGraphicFramePr>
          <p:nvPr>
            <p:extLst>
              <p:ext uri="{D42A27DB-BD31-4B8C-83A1-F6EECF244321}">
                <p14:modId xmlns:p14="http://schemas.microsoft.com/office/powerpoint/2010/main" val="1248722875"/>
              </p:ext>
            </p:extLst>
          </p:nvPr>
        </p:nvGraphicFramePr>
        <p:xfrm>
          <a:off x="838199" y="1226820"/>
          <a:ext cx="10515599" cy="4564380"/>
        </p:xfrm>
        <a:graphic>
          <a:graphicData uri="http://schemas.openxmlformats.org/drawingml/2006/table">
            <a:tbl>
              <a:tblPr/>
              <a:tblGrid>
                <a:gridCol w="2826562">
                  <a:extLst>
                    <a:ext uri="{9D8B030D-6E8A-4147-A177-3AD203B41FA5}">
                      <a16:colId xmlns:a16="http://schemas.microsoft.com/office/drawing/2014/main" val="419764609"/>
                    </a:ext>
                  </a:extLst>
                </a:gridCol>
                <a:gridCol w="948776">
                  <a:extLst>
                    <a:ext uri="{9D8B030D-6E8A-4147-A177-3AD203B41FA5}">
                      <a16:colId xmlns:a16="http://schemas.microsoft.com/office/drawing/2014/main" val="1946433012"/>
                    </a:ext>
                  </a:extLst>
                </a:gridCol>
                <a:gridCol w="988308">
                  <a:extLst>
                    <a:ext uri="{9D8B030D-6E8A-4147-A177-3AD203B41FA5}">
                      <a16:colId xmlns:a16="http://schemas.microsoft.com/office/drawing/2014/main" val="3642299935"/>
                    </a:ext>
                  </a:extLst>
                </a:gridCol>
                <a:gridCol w="1054195">
                  <a:extLst>
                    <a:ext uri="{9D8B030D-6E8A-4147-A177-3AD203B41FA5}">
                      <a16:colId xmlns:a16="http://schemas.microsoft.com/office/drawing/2014/main" val="2974832255"/>
                    </a:ext>
                  </a:extLst>
                </a:gridCol>
                <a:gridCol w="1054195">
                  <a:extLst>
                    <a:ext uri="{9D8B030D-6E8A-4147-A177-3AD203B41FA5}">
                      <a16:colId xmlns:a16="http://schemas.microsoft.com/office/drawing/2014/main" val="2801531827"/>
                    </a:ext>
                  </a:extLst>
                </a:gridCol>
                <a:gridCol w="1054195">
                  <a:extLst>
                    <a:ext uri="{9D8B030D-6E8A-4147-A177-3AD203B41FA5}">
                      <a16:colId xmlns:a16="http://schemas.microsoft.com/office/drawing/2014/main" val="372443281"/>
                    </a:ext>
                  </a:extLst>
                </a:gridCol>
                <a:gridCol w="2589368">
                  <a:extLst>
                    <a:ext uri="{9D8B030D-6E8A-4147-A177-3AD203B41FA5}">
                      <a16:colId xmlns:a16="http://schemas.microsoft.com/office/drawing/2014/main" val="1697855899"/>
                    </a:ext>
                  </a:extLst>
                </a:gridCol>
              </a:tblGrid>
              <a:tr h="191073">
                <a:tc>
                  <a:txBody>
                    <a:bodyPr/>
                    <a:lstStyle/>
                    <a:p>
                      <a:pPr algn="l" fontAlgn="b"/>
                      <a:r>
                        <a:rPr lang="sv-SE" sz="1200" b="1" i="0" u="none" strike="noStrike">
                          <a:solidFill>
                            <a:srgbClr val="FFFFFF"/>
                          </a:solidFill>
                          <a:effectLst/>
                          <a:latin typeface="Calibri" panose="020F0502020204030204" pitchFamily="34" charset="0"/>
                        </a:rPr>
                        <a:t> </a:t>
                      </a:r>
                    </a:p>
                  </a:txBody>
                  <a:tcPr marL="0" marR="0" marT="0"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1" i="0" u="none" strike="noStrike">
                          <a:solidFill>
                            <a:srgbClr val="FFFFFF"/>
                          </a:solidFill>
                          <a:effectLst/>
                          <a:latin typeface="Calibri" panose="020F0502020204030204" pitchFamily="34" charset="0"/>
                        </a:rPr>
                        <a:t>Datum</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1" i="0" u="none" strike="noStrike">
                          <a:solidFill>
                            <a:srgbClr val="FFFFFF"/>
                          </a:solidFill>
                          <a:effectLst/>
                          <a:latin typeface="Calibri" panose="020F0502020204030204" pitchFamily="34" charset="0"/>
                        </a:rPr>
                        <a:t>2022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600" b="1" i="0" u="none" strike="noStrike">
                          <a:solidFill>
                            <a:srgbClr val="FFFFFF"/>
                          </a:solidFill>
                          <a:effectLst/>
                          <a:latin typeface="Calibri" panose="020F0502020204030204" pitchFamily="34" charset="0"/>
                        </a:rPr>
                        <a:t>2023</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1" i="0" u="none" strike="noStrike">
                          <a:solidFill>
                            <a:srgbClr val="FFFFFF"/>
                          </a:solidFill>
                          <a:effectLst/>
                          <a:latin typeface="Calibri" panose="020F0502020204030204" pitchFamily="34" charset="0"/>
                        </a:rPr>
                        <a:t>2024</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1" i="0" u="none" strike="noStrike">
                          <a:solidFill>
                            <a:srgbClr val="FFFFFF"/>
                          </a:solidFill>
                          <a:effectLst/>
                          <a:latin typeface="Calibri" panose="020F0502020204030204" pitchFamily="34" charset="0"/>
                        </a:rPr>
                        <a:t>2025</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1" i="0" u="none" strike="noStrike">
                          <a:solidFill>
                            <a:srgbClr val="FFFFFF"/>
                          </a:solidFill>
                          <a:effectLst/>
                          <a:latin typeface="Calibri" panose="020F0502020204030204" pitchFamily="34" charset="0"/>
                        </a:rPr>
                        <a:t>Kommentarer</a:t>
                      </a:r>
                    </a:p>
                  </a:txBody>
                  <a:tcPr marL="0" marR="0" marT="0" marB="0" anchor="b">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379760050"/>
                  </a:ext>
                </a:extLst>
              </a:tr>
              <a:tr h="191073">
                <a:tc>
                  <a:txBody>
                    <a:bodyPr/>
                    <a:lstStyle/>
                    <a:p>
                      <a:pPr algn="l" fontAlgn="b"/>
                      <a:r>
                        <a:rPr lang="sv-SE" sz="1200" b="1" i="0" u="none" strike="noStrike">
                          <a:solidFill>
                            <a:srgbClr val="FFFFFF"/>
                          </a:solidFill>
                          <a:effectLst/>
                          <a:latin typeface="Calibri" panose="020F0502020204030204" pitchFamily="34" charset="0"/>
                        </a:rPr>
                        <a:t>F-Kiosk: Inköp &amp; Rutiner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a:solidFill>
                            <a:srgbClr val="000000"/>
                          </a:solidFill>
                          <a:effectLst/>
                          <a:latin typeface="Calibri" panose="020F0502020204030204" pitchFamily="34" charset="0"/>
                        </a:rPr>
                        <a:t>Jan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600" b="1" i="0" u="none" strike="noStrike" dirty="0">
                          <a:solidFill>
                            <a:srgbClr val="000000"/>
                          </a:solidFill>
                          <a:effectLst/>
                          <a:latin typeface="Calibri" panose="020F0502020204030204" pitchFamily="34" charset="0"/>
                        </a:rPr>
                        <a:t>P12f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P14f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dirty="0">
                          <a:solidFill>
                            <a:srgbClr val="000000"/>
                          </a:solidFill>
                          <a:effectLst/>
                          <a:latin typeface="Calibri" panose="020F0502020204030204" pitchFamily="34" charset="0"/>
                        </a:rPr>
                        <a:t>Ansvarar att lägga beställningar mot Hemköp (Fotboll) och även inkluderar städ saker till Klubbstugan</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258032631"/>
                  </a:ext>
                </a:extLst>
              </a:tr>
              <a:tr h="191073">
                <a:tc>
                  <a:txBody>
                    <a:bodyPr/>
                    <a:lstStyle/>
                    <a:p>
                      <a:pPr algn="l" fontAlgn="b"/>
                      <a:r>
                        <a:rPr lang="sv-SE" sz="1200" b="1" i="0" u="none" strike="noStrike">
                          <a:solidFill>
                            <a:srgbClr val="FFFFFF"/>
                          </a:solidFill>
                          <a:effectLst/>
                          <a:latin typeface="Calibri" panose="020F0502020204030204" pitchFamily="34" charset="0"/>
                        </a:rPr>
                        <a:t>H-Kiosk: Inköp &amp; Rutiner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a:solidFill>
                            <a:srgbClr val="000000"/>
                          </a:solidFill>
                          <a:effectLst/>
                          <a:latin typeface="Calibri" panose="020F0502020204030204" pitchFamily="34" charset="0"/>
                        </a:rPr>
                        <a:t>Jan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600" b="1" i="0" u="none" strike="noStrike" dirty="0">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Ansvarar att lägga beställningar mot Hemköp. (Handboll)</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765778660"/>
                  </a:ext>
                </a:extLst>
              </a:tr>
              <a:tr h="191073">
                <a:tc>
                  <a:txBody>
                    <a:bodyPr/>
                    <a:lstStyle/>
                    <a:p>
                      <a:pPr algn="l" fontAlgn="b"/>
                      <a:r>
                        <a:rPr lang="sv-SE" sz="1200" b="1" i="0" u="none" strike="noStrike" dirty="0">
                          <a:solidFill>
                            <a:srgbClr val="FFFFFF"/>
                          </a:solidFill>
                          <a:effectLst/>
                          <a:latin typeface="Calibri" panose="020F0502020204030204" pitchFamily="34" charset="0"/>
                        </a:rPr>
                        <a:t>Lejonmarknad koordinering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dirty="0">
                          <a:solidFill>
                            <a:srgbClr val="000000"/>
                          </a:solidFill>
                          <a:effectLst/>
                          <a:latin typeface="Calibri" panose="020F0502020204030204" pitchFamily="34" charset="0"/>
                        </a:rPr>
                        <a:t>Aug</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P14f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600" b="1" i="0" u="none" strike="noStrike" dirty="0">
                          <a:solidFill>
                            <a:srgbClr val="000000"/>
                          </a:solidFill>
                          <a:effectLst/>
                          <a:latin typeface="Calibri" panose="020F0502020204030204" pitchFamily="34" charset="0"/>
                        </a:rPr>
                        <a:t>P15f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P16f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P17f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endParaRPr lang="sv-SE" sz="105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927908554"/>
                  </a:ext>
                </a:extLst>
              </a:tr>
              <a:tr h="191073">
                <a:tc>
                  <a:txBody>
                    <a:bodyPr/>
                    <a:lstStyle/>
                    <a:p>
                      <a:pPr algn="l" fontAlgn="b"/>
                      <a:r>
                        <a:rPr lang="sv-SE" sz="1200" b="1" i="0" u="none" strike="noStrike">
                          <a:solidFill>
                            <a:srgbClr val="FFFFFF"/>
                          </a:solidFill>
                          <a:effectLst/>
                          <a:latin typeface="Calibri" panose="020F0502020204030204" pitchFamily="34" charset="0"/>
                        </a:rPr>
                        <a:t>Utdelning av lagpresentationer*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dirty="0">
                          <a:solidFill>
                            <a:srgbClr val="000000"/>
                          </a:solidFill>
                          <a:effectLst/>
                          <a:latin typeface="Calibri" panose="020F0502020204030204" pitchFamily="34" charset="0"/>
                        </a:rPr>
                        <a:t>Aug</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F08/09f, P11h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600" b="1" i="0" u="none" strike="noStrike">
                          <a:solidFill>
                            <a:srgbClr val="000000"/>
                          </a:solidFill>
                          <a:effectLst/>
                          <a:latin typeface="Calibri" panose="020F0502020204030204" pitchFamily="34" charset="0"/>
                        </a:rPr>
                        <a:t>F10/11f, P14/15h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F12/13f, F14/15h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F14/15f, P16h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endParaRPr lang="sv-SE" sz="105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041481837"/>
                  </a:ext>
                </a:extLst>
              </a:tr>
              <a:tr h="191073">
                <a:tc>
                  <a:txBody>
                    <a:bodyPr/>
                    <a:lstStyle/>
                    <a:p>
                      <a:pPr algn="l" fontAlgn="b"/>
                      <a:r>
                        <a:rPr lang="sv-SE" sz="1200" b="1" i="0" u="none" strike="noStrike">
                          <a:solidFill>
                            <a:srgbClr val="FFFFFF"/>
                          </a:solidFill>
                          <a:effectLst/>
                          <a:latin typeface="Calibri" panose="020F0502020204030204" pitchFamily="34" charset="0"/>
                        </a:rPr>
                        <a:t>Julmarknad Planering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a:solidFill>
                            <a:srgbClr val="000000"/>
                          </a:solidFill>
                          <a:effectLst/>
                          <a:latin typeface="Calibri" panose="020F0502020204030204" pitchFamily="34" charset="0"/>
                        </a:rPr>
                        <a:t>Sep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600" b="1" i="0" u="none" strike="noStrike" dirty="0">
                          <a:solidFill>
                            <a:srgbClr val="000000"/>
                          </a:solidFill>
                          <a:effectLst/>
                          <a:latin typeface="Calibri" panose="020F0502020204030204" pitchFamily="34" charset="0"/>
                        </a:rPr>
                        <a:t>P14f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P15f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P16f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endParaRPr lang="sv-SE" sz="105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70563172"/>
                  </a:ext>
                </a:extLst>
              </a:tr>
              <a:tr h="448033">
                <a:tc>
                  <a:txBody>
                    <a:bodyPr/>
                    <a:lstStyle/>
                    <a:p>
                      <a:pPr algn="l" fontAlgn="b"/>
                      <a:r>
                        <a:rPr lang="sv-SE" sz="1200" b="1" i="0" u="none" strike="noStrike">
                          <a:solidFill>
                            <a:srgbClr val="FFFFFF"/>
                          </a:solidFill>
                          <a:effectLst/>
                          <a:latin typeface="Calibri" panose="020F0502020204030204" pitchFamily="34" charset="0"/>
                        </a:rPr>
                        <a:t>F-Kiosk: Hämtning, Uppackning &amp; "Vaktmästare"</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a:solidFill>
                            <a:srgbClr val="000000"/>
                          </a:solidFill>
                          <a:effectLst/>
                          <a:latin typeface="Calibri" panose="020F0502020204030204" pitchFamily="34" charset="0"/>
                        </a:rPr>
                        <a:t>Mars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600" b="1"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P12f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Hämtar från Hemköp till F-Kiosken.</a:t>
                      </a:r>
                      <a:br>
                        <a:rPr lang="sv-SE" sz="1050" b="0" i="0" u="none" strike="noStrike">
                          <a:solidFill>
                            <a:srgbClr val="000000"/>
                          </a:solidFill>
                          <a:effectLst/>
                          <a:latin typeface="Calibri" panose="020F0502020204030204" pitchFamily="34" charset="0"/>
                        </a:rPr>
                      </a:br>
                      <a:r>
                        <a:rPr lang="sv-SE" sz="1050" b="0" i="0" u="none" strike="noStrike">
                          <a:solidFill>
                            <a:srgbClr val="000000"/>
                          </a:solidFill>
                          <a:effectLst/>
                          <a:latin typeface="Calibri" panose="020F0502020204030204" pitchFamily="34" charset="0"/>
                        </a:rPr>
                        <a:t>Vid kris ta pengar från kassaskåpet och handla på Hemköp.</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428245415"/>
                  </a:ext>
                </a:extLst>
              </a:tr>
              <a:tr h="191073">
                <a:tc>
                  <a:txBody>
                    <a:bodyPr/>
                    <a:lstStyle/>
                    <a:p>
                      <a:pPr algn="l" fontAlgn="b"/>
                      <a:r>
                        <a:rPr lang="sv-SE" sz="1200" b="1" i="0" u="none" strike="noStrike">
                          <a:solidFill>
                            <a:srgbClr val="FFFFFF"/>
                          </a:solidFill>
                          <a:effectLst/>
                          <a:latin typeface="Calibri" panose="020F0502020204030204" pitchFamily="34" charset="0"/>
                        </a:rPr>
                        <a:t>A-lag Kiosk, Bollkalle ansvar &amp; biljettförsäljning*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a:solidFill>
                            <a:srgbClr val="000000"/>
                          </a:solidFill>
                          <a:effectLst/>
                          <a:latin typeface="Calibri" panose="020F0502020204030204" pitchFamily="34" charset="0"/>
                        </a:rPr>
                        <a:t>April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P09f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600" b="1" i="0" u="none" strike="noStrike">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P12f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endParaRPr lang="sv-SE" sz="105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005608777"/>
                  </a:ext>
                </a:extLst>
              </a:tr>
              <a:tr h="191073">
                <a:tc>
                  <a:txBody>
                    <a:bodyPr/>
                    <a:lstStyle/>
                    <a:p>
                      <a:pPr algn="l" fontAlgn="b"/>
                      <a:r>
                        <a:rPr lang="sv-SE" sz="1200" b="1" i="0" u="none" strike="noStrike">
                          <a:solidFill>
                            <a:srgbClr val="FFFFFF"/>
                          </a:solidFill>
                          <a:effectLst/>
                          <a:latin typeface="Calibri" panose="020F0502020204030204" pitchFamily="34" charset="0"/>
                        </a:rPr>
                        <a:t>Fotbollensdag (6:e Juni)*</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a:solidFill>
                            <a:srgbClr val="000000"/>
                          </a:solidFill>
                          <a:effectLst/>
                          <a:latin typeface="Calibri" panose="020F0502020204030204" pitchFamily="34" charset="0"/>
                        </a:rPr>
                        <a:t>6:e Juni</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P12f, F12/13f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600" b="1" i="0" u="none" strike="noStrike">
                          <a:solidFill>
                            <a:srgbClr val="000000"/>
                          </a:solidFill>
                          <a:effectLst/>
                          <a:latin typeface="Calibri" panose="020F0502020204030204" pitchFamily="34" charset="0"/>
                        </a:rPr>
                        <a:t>P13f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P14f, F14/15f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P15f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endParaRPr lang="sv-SE" sz="105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85461858"/>
                  </a:ext>
                </a:extLst>
              </a:tr>
              <a:tr h="191073">
                <a:tc>
                  <a:txBody>
                    <a:bodyPr/>
                    <a:lstStyle/>
                    <a:p>
                      <a:pPr algn="l" fontAlgn="b"/>
                      <a:r>
                        <a:rPr lang="sv-SE" sz="1200" b="1" i="0" u="none" strike="noStrike">
                          <a:solidFill>
                            <a:srgbClr val="FFFFFF"/>
                          </a:solidFill>
                          <a:effectLst/>
                          <a:latin typeface="Calibri" panose="020F0502020204030204" pitchFamily="34" charset="0"/>
                        </a:rPr>
                        <a:t>Fotbollsavslutning*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a:solidFill>
                            <a:srgbClr val="000000"/>
                          </a:solidFill>
                          <a:effectLst/>
                          <a:latin typeface="Calibri" panose="020F0502020204030204" pitchFamily="34" charset="0"/>
                        </a:rPr>
                        <a:t>Nov</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P08f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600" b="1" i="0" u="none" strike="noStrike">
                          <a:solidFill>
                            <a:srgbClr val="000000"/>
                          </a:solidFill>
                          <a:effectLst/>
                          <a:latin typeface="Calibri" panose="020F0502020204030204" pitchFamily="34" charset="0"/>
                        </a:rPr>
                        <a:t>P09f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endParaRPr lang="sv-SE" sz="105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67041569"/>
                  </a:ext>
                </a:extLst>
              </a:tr>
              <a:tr h="303081">
                <a:tc>
                  <a:txBody>
                    <a:bodyPr/>
                    <a:lstStyle/>
                    <a:p>
                      <a:pPr algn="l" fontAlgn="b"/>
                      <a:r>
                        <a:rPr lang="sv-SE" sz="1200" b="1" i="0" u="none" strike="noStrike">
                          <a:solidFill>
                            <a:srgbClr val="FFFFFF"/>
                          </a:solidFill>
                          <a:effectLst/>
                          <a:latin typeface="Calibri" panose="020F0502020204030204" pitchFamily="34" charset="0"/>
                        </a:rPr>
                        <a:t>H-Kiosk: Hämtning, Uppackning &amp; "Vaktmästare"</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dirty="0">
                          <a:solidFill>
                            <a:srgbClr val="000000"/>
                          </a:solidFill>
                          <a:effectLst/>
                          <a:latin typeface="Calibri" panose="020F0502020204030204" pitchFamily="34" charset="0"/>
                        </a:rPr>
                        <a:t>Jan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600" b="1" i="0" u="none" strike="noStrike">
                          <a:solidFill>
                            <a:srgbClr val="000000"/>
                          </a:solidFill>
                          <a:effectLst/>
                          <a:latin typeface="Calibri" panose="020F0502020204030204" pitchFamily="34" charset="0"/>
                        </a:rPr>
                        <a:t>P13h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F14/15h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Hämtar från Hemköp till H-Kiosken och meddela inköp.</a:t>
                      </a:r>
                      <a:br>
                        <a:rPr lang="sv-SE" sz="1050" b="0" i="0" u="none" strike="noStrike">
                          <a:solidFill>
                            <a:srgbClr val="000000"/>
                          </a:solidFill>
                          <a:effectLst/>
                          <a:latin typeface="Calibri" panose="020F0502020204030204" pitchFamily="34" charset="0"/>
                        </a:rPr>
                      </a:br>
                      <a:r>
                        <a:rPr lang="sv-SE" sz="1050" b="0" i="0" u="none" strike="noStrike">
                          <a:solidFill>
                            <a:srgbClr val="000000"/>
                          </a:solidFill>
                          <a:effectLst/>
                          <a:latin typeface="Calibri" panose="020F0502020204030204" pitchFamily="34" charset="0"/>
                        </a:rPr>
                        <a:t>Vid "kris" kan hämta från F-Kiosken.</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985318400"/>
                  </a:ext>
                </a:extLst>
              </a:tr>
              <a:tr h="191073">
                <a:tc>
                  <a:txBody>
                    <a:bodyPr/>
                    <a:lstStyle/>
                    <a:p>
                      <a:pPr algn="l" fontAlgn="b"/>
                      <a:r>
                        <a:rPr lang="sv-SE" sz="1200" b="1" i="0" u="none" strike="noStrike" dirty="0">
                          <a:solidFill>
                            <a:srgbClr val="FFFFFF"/>
                          </a:solidFill>
                          <a:effectLst/>
                          <a:latin typeface="Calibri" panose="020F0502020204030204" pitchFamily="34" charset="0"/>
                        </a:rPr>
                        <a:t>Handbollensdag (16:e </a:t>
                      </a:r>
                      <a:r>
                        <a:rPr lang="sv-SE" sz="1200" b="1" i="0" u="none" strike="noStrike" dirty="0" err="1">
                          <a:solidFill>
                            <a:srgbClr val="FFFFFF"/>
                          </a:solidFill>
                          <a:effectLst/>
                          <a:latin typeface="Calibri" panose="020F0502020204030204" pitchFamily="34" charset="0"/>
                        </a:rPr>
                        <a:t>Sept</a:t>
                      </a:r>
                      <a:r>
                        <a:rPr lang="sv-SE" sz="1200" b="1" i="0" u="none" strike="noStrike" dirty="0">
                          <a:solidFill>
                            <a:srgbClr val="FFFFFF"/>
                          </a:solidFill>
                          <a:effectLst/>
                          <a:latin typeface="Calibri" panose="020F0502020204030204" pitchFamily="34" charset="0"/>
                        </a:rPr>
                        <a:t>)*</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a:solidFill>
                            <a:srgbClr val="000000"/>
                          </a:solidFill>
                          <a:effectLst/>
                          <a:latin typeface="Calibri" panose="020F0502020204030204" pitchFamily="34" charset="0"/>
                        </a:rPr>
                        <a:t>Sep</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600" b="1" i="0" u="none" strike="noStrike">
                          <a:solidFill>
                            <a:srgbClr val="000000"/>
                          </a:solidFill>
                          <a:effectLst/>
                          <a:latin typeface="Calibri" panose="020F0502020204030204" pitchFamily="34" charset="0"/>
                        </a:rPr>
                        <a:t>P08/09h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F12/13h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F14/15h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endParaRPr lang="sv-SE" sz="105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594642206"/>
                  </a:ext>
                </a:extLst>
              </a:tr>
              <a:tr h="191073">
                <a:tc>
                  <a:txBody>
                    <a:bodyPr/>
                    <a:lstStyle/>
                    <a:p>
                      <a:pPr algn="l" fontAlgn="b"/>
                      <a:r>
                        <a:rPr lang="sv-SE" sz="1200" b="1" i="0" u="none" strike="noStrike">
                          <a:solidFill>
                            <a:srgbClr val="FFFFFF"/>
                          </a:solidFill>
                          <a:effectLst/>
                          <a:latin typeface="Calibri" panose="020F0502020204030204" pitchFamily="34" charset="0"/>
                        </a:rPr>
                        <a:t>Handbollsavslutning*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200" b="0" i="0" u="none" strike="noStrike">
                          <a:solidFill>
                            <a:srgbClr val="000000"/>
                          </a:solidFill>
                          <a:effectLst/>
                          <a:latin typeface="Calibri" panose="020F0502020204030204" pitchFamily="34" charset="0"/>
                        </a:rPr>
                        <a:t>April</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P08/09h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600" b="1" i="0" u="none" strike="noStrike">
                          <a:solidFill>
                            <a:srgbClr val="000000"/>
                          </a:solidFill>
                          <a:effectLst/>
                          <a:latin typeface="Calibri" panose="020F0502020204030204" pitchFamily="34" charset="0"/>
                        </a:rPr>
                        <a:t>P11h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200" b="0" i="0" u="none" strike="noStrike">
                          <a:solidFill>
                            <a:srgbClr val="000000"/>
                          </a:solidFill>
                          <a:effectLst/>
                          <a:latin typeface="Calibri" panose="020F0502020204030204" pitchFamily="34" charset="0"/>
                        </a:rPr>
                        <a:t>P13h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endParaRPr lang="sv-SE" sz="105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894160662"/>
                  </a:ext>
                </a:extLst>
              </a:tr>
              <a:tr h="191073">
                <a:tc>
                  <a:txBody>
                    <a:bodyPr/>
                    <a:lstStyle/>
                    <a:p>
                      <a:pPr algn="l" fontAlgn="b"/>
                      <a:r>
                        <a:rPr lang="sv-SE" sz="1200" b="1" i="0" u="none" strike="noStrike">
                          <a:solidFill>
                            <a:srgbClr val="FFFFFF"/>
                          </a:solidFill>
                          <a:effectLst/>
                          <a:latin typeface="Calibri" panose="020F0502020204030204" pitchFamily="34" charset="0"/>
                        </a:rPr>
                        <a:t>Lundaspelen</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4472C4"/>
                    </a:solidFill>
                  </a:tcPr>
                </a:tc>
                <a:tc>
                  <a:txBody>
                    <a:bodyPr/>
                    <a:lstStyle/>
                    <a:p>
                      <a:pPr algn="l" fontAlgn="b"/>
                      <a:r>
                        <a:rPr lang="sv-SE" sz="1200" b="0" i="0" u="none" strike="noStrike">
                          <a:solidFill>
                            <a:srgbClr val="000000"/>
                          </a:solidFill>
                          <a:effectLst/>
                          <a:latin typeface="Calibri" panose="020F0502020204030204" pitchFamily="34" charset="0"/>
                        </a:rPr>
                        <a:t>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b"/>
                      <a:r>
                        <a:rPr lang="sv-SE" sz="1200" b="0" i="0" u="none" strike="noStrike">
                          <a:solidFill>
                            <a:srgbClr val="000000"/>
                          </a:solidFill>
                          <a:effectLst/>
                          <a:latin typeface="Calibri" panose="020F0502020204030204" pitchFamily="34" charset="0"/>
                        </a:rPr>
                        <a:t>P08/09h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b"/>
                      <a:r>
                        <a:rPr lang="sv-SE" sz="1600" b="1" i="0" u="none" strike="noStrike" dirty="0">
                          <a:solidFill>
                            <a:srgbClr val="000000"/>
                          </a:solidFill>
                          <a:effectLst/>
                          <a:latin typeface="Calibri" panose="020F0502020204030204" pitchFamily="34" charset="0"/>
                        </a:rPr>
                        <a:t>P08/09h, xx</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b"/>
                      <a:endParaRPr lang="sv-SE" sz="120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b"/>
                      <a:endParaRPr lang="sv-SE" sz="120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b"/>
                      <a:endParaRPr lang="sv-SE" sz="105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B4C6E7"/>
                    </a:solidFill>
                  </a:tcPr>
                </a:tc>
                <a:extLst>
                  <a:ext uri="{0D108BD9-81ED-4DB2-BD59-A6C34878D82A}">
                    <a16:rowId xmlns:a16="http://schemas.microsoft.com/office/drawing/2014/main" val="3914300516"/>
                  </a:ext>
                </a:extLst>
              </a:tr>
            </a:tbl>
          </a:graphicData>
        </a:graphic>
      </p:graphicFrame>
    </p:spTree>
    <p:extLst>
      <p:ext uri="{BB962C8B-B14F-4D97-AF65-F5344CB8AC3E}">
        <p14:creationId xmlns:p14="http://schemas.microsoft.com/office/powerpoint/2010/main" val="1907724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A824E9-57B6-8043-B5CC-3FDDD42C5E76}"/>
              </a:ext>
            </a:extLst>
          </p:cNvPr>
          <p:cNvSpPr>
            <a:spLocks noGrp="1"/>
          </p:cNvSpPr>
          <p:nvPr>
            <p:ph type="title"/>
          </p:nvPr>
        </p:nvSpPr>
        <p:spPr/>
        <p:txBody>
          <a:bodyPr/>
          <a:lstStyle/>
          <a:p>
            <a:r>
              <a:rPr lang="sv-SE" dirty="0"/>
              <a:t>Lagintäkter</a:t>
            </a:r>
          </a:p>
        </p:txBody>
      </p:sp>
      <p:graphicFrame>
        <p:nvGraphicFramePr>
          <p:cNvPr id="4" name="Tabell 3">
            <a:extLst>
              <a:ext uri="{FF2B5EF4-FFF2-40B4-BE49-F238E27FC236}">
                <a16:creationId xmlns:a16="http://schemas.microsoft.com/office/drawing/2014/main" id="{505B4FAC-D7BF-B713-2B5D-A0C6CFCCEA85}"/>
              </a:ext>
            </a:extLst>
          </p:cNvPr>
          <p:cNvGraphicFramePr>
            <a:graphicFrameLocks noGrp="1"/>
          </p:cNvGraphicFramePr>
          <p:nvPr>
            <p:extLst>
              <p:ext uri="{D42A27DB-BD31-4B8C-83A1-F6EECF244321}">
                <p14:modId xmlns:p14="http://schemas.microsoft.com/office/powerpoint/2010/main" val="404056158"/>
              </p:ext>
            </p:extLst>
          </p:nvPr>
        </p:nvGraphicFramePr>
        <p:xfrm>
          <a:off x="417443" y="1568200"/>
          <a:ext cx="11330610" cy="3048000"/>
        </p:xfrm>
        <a:graphic>
          <a:graphicData uri="http://schemas.openxmlformats.org/drawingml/2006/table">
            <a:tbl>
              <a:tblPr/>
              <a:tblGrid>
                <a:gridCol w="5504906">
                  <a:extLst>
                    <a:ext uri="{9D8B030D-6E8A-4147-A177-3AD203B41FA5}">
                      <a16:colId xmlns:a16="http://schemas.microsoft.com/office/drawing/2014/main" val="2665794585"/>
                    </a:ext>
                  </a:extLst>
                </a:gridCol>
                <a:gridCol w="1710903">
                  <a:extLst>
                    <a:ext uri="{9D8B030D-6E8A-4147-A177-3AD203B41FA5}">
                      <a16:colId xmlns:a16="http://schemas.microsoft.com/office/drawing/2014/main" val="1966755723"/>
                    </a:ext>
                  </a:extLst>
                </a:gridCol>
                <a:gridCol w="1838739">
                  <a:extLst>
                    <a:ext uri="{9D8B030D-6E8A-4147-A177-3AD203B41FA5}">
                      <a16:colId xmlns:a16="http://schemas.microsoft.com/office/drawing/2014/main" val="154661820"/>
                    </a:ext>
                  </a:extLst>
                </a:gridCol>
                <a:gridCol w="2276062">
                  <a:extLst>
                    <a:ext uri="{9D8B030D-6E8A-4147-A177-3AD203B41FA5}">
                      <a16:colId xmlns:a16="http://schemas.microsoft.com/office/drawing/2014/main" val="2103993223"/>
                    </a:ext>
                  </a:extLst>
                </a:gridCol>
              </a:tblGrid>
              <a:tr h="226270">
                <a:tc>
                  <a:txBody>
                    <a:bodyPr/>
                    <a:lstStyle/>
                    <a:p>
                      <a:pPr algn="l" fontAlgn="b"/>
                      <a:r>
                        <a:rPr lang="sv-SE" sz="1400" b="1" i="0" u="none" strike="noStrike" dirty="0">
                          <a:solidFill>
                            <a:srgbClr val="FFFFFF"/>
                          </a:solidFill>
                          <a:effectLst/>
                          <a:latin typeface="Calibri" panose="020F0502020204030204" pitchFamily="34" charset="0"/>
                        </a:rPr>
                        <a:t> </a:t>
                      </a:r>
                    </a:p>
                  </a:txBody>
                  <a:tcPr marL="0" marR="0" marT="0"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a:solidFill>
                            <a:srgbClr val="FFFFFF"/>
                          </a:solidFill>
                          <a:effectLst/>
                          <a:latin typeface="Calibri" panose="020F0502020204030204" pitchFamily="34" charset="0"/>
                        </a:rPr>
                        <a:t>Kostnad för Klubben</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a:solidFill>
                            <a:srgbClr val="FFFFFF"/>
                          </a:solidFill>
                          <a:effectLst/>
                          <a:latin typeface="Calibri" panose="020F0502020204030204" pitchFamily="34" charset="0"/>
                        </a:rPr>
                        <a:t>Utökade intäkter</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Lag (2023)</a:t>
                      </a:r>
                    </a:p>
                  </a:txBody>
                  <a:tcPr marL="0" marR="0" marT="0" marB="0" anchor="b">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125769930"/>
                  </a:ext>
                </a:extLst>
              </a:tr>
              <a:tr h="226270">
                <a:tc>
                  <a:txBody>
                    <a:bodyPr/>
                    <a:lstStyle/>
                    <a:p>
                      <a:pPr algn="l" fontAlgn="b"/>
                      <a:r>
                        <a:rPr lang="sv-SE" sz="1600" b="1" i="0" u="none" strike="noStrike" dirty="0">
                          <a:solidFill>
                            <a:srgbClr val="FFFFFF"/>
                          </a:solidFill>
                          <a:effectLst/>
                          <a:latin typeface="Arial" panose="020B0604020202020204" pitchFamily="34" charset="0"/>
                        </a:rPr>
                        <a:t>Årlig klubbstöd till varje lag (</a:t>
                      </a:r>
                      <a:r>
                        <a:rPr lang="sv-SE" sz="1600" b="1" i="0" u="none" strike="noStrike" dirty="0" err="1">
                          <a:solidFill>
                            <a:srgbClr val="FFFFFF"/>
                          </a:solidFill>
                          <a:effectLst/>
                          <a:latin typeface="Arial" panose="020B0604020202020204" pitchFamily="34" charset="0"/>
                        </a:rPr>
                        <a:t>incl</a:t>
                      </a:r>
                      <a:r>
                        <a:rPr lang="sv-SE" sz="1600" b="1" i="0" u="none" strike="noStrike" dirty="0">
                          <a:solidFill>
                            <a:srgbClr val="FFFFFF"/>
                          </a:solidFill>
                          <a:effectLst/>
                          <a:latin typeface="Arial" panose="020B0604020202020204" pitchFamily="34" charset="0"/>
                        </a:rPr>
                        <a:t> Cup)</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110 000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a:solidFill>
                            <a:srgbClr val="000000"/>
                          </a:solidFill>
                          <a:effectLst/>
                          <a:latin typeface="Calibri" panose="020F0502020204030204" pitchFamily="34" charset="0"/>
                        </a:rPr>
                        <a:t>Alla</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58392875"/>
                  </a:ext>
                </a:extLst>
              </a:tr>
              <a:tr h="226270">
                <a:tc>
                  <a:txBody>
                    <a:bodyPr/>
                    <a:lstStyle/>
                    <a:p>
                      <a:pPr algn="l" fontAlgn="b"/>
                      <a:r>
                        <a:rPr lang="sv-SE" sz="1600" b="1" i="0" u="none" strike="noStrike" dirty="0">
                          <a:solidFill>
                            <a:srgbClr val="FFFFFF"/>
                          </a:solidFill>
                          <a:effectLst/>
                          <a:latin typeface="Arial" panose="020B0604020202020204" pitchFamily="34" charset="0"/>
                        </a:rPr>
                        <a:t>Utdelning lagpresentationer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F10/11f, P14/15h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060615536"/>
                  </a:ext>
                </a:extLst>
              </a:tr>
              <a:tr h="226270">
                <a:tc>
                  <a:txBody>
                    <a:bodyPr/>
                    <a:lstStyle/>
                    <a:p>
                      <a:pPr algn="l" fontAlgn="b"/>
                      <a:r>
                        <a:rPr lang="sv-SE" sz="1600" b="1" i="0" u="none" strike="noStrike" dirty="0">
                          <a:solidFill>
                            <a:srgbClr val="FFFFFF"/>
                          </a:solidFill>
                          <a:effectLst/>
                          <a:latin typeface="Arial" panose="020B0604020202020204" pitchFamily="34" charset="0"/>
                        </a:rPr>
                        <a:t>A-lag Kiosk, Bollkalle ansvar &amp; biljettförsäljning*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59519659"/>
                  </a:ext>
                </a:extLst>
              </a:tr>
              <a:tr h="226270">
                <a:tc>
                  <a:txBody>
                    <a:bodyPr/>
                    <a:lstStyle/>
                    <a:p>
                      <a:pPr algn="l" fontAlgn="b"/>
                      <a:r>
                        <a:rPr lang="sv-SE" sz="1600" b="1" i="0" u="none" strike="noStrike" dirty="0">
                          <a:solidFill>
                            <a:srgbClr val="FFFFFF"/>
                          </a:solidFill>
                          <a:effectLst/>
                          <a:latin typeface="Arial" panose="020B0604020202020204" pitchFamily="34" charset="0"/>
                        </a:rPr>
                        <a:t>Fotbollensdag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a:solidFill>
                            <a:srgbClr val="000000"/>
                          </a:solidFill>
                          <a:effectLst/>
                          <a:latin typeface="Calibri" panose="020F0502020204030204" pitchFamily="34" charset="0"/>
                        </a:rPr>
                        <a:t>P13f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642044823"/>
                  </a:ext>
                </a:extLst>
              </a:tr>
              <a:tr h="226270">
                <a:tc>
                  <a:txBody>
                    <a:bodyPr/>
                    <a:lstStyle/>
                    <a:p>
                      <a:pPr algn="l" fontAlgn="b"/>
                      <a:r>
                        <a:rPr lang="sv-SE" sz="1600" b="1" i="0" u="none" strike="noStrike" dirty="0">
                          <a:solidFill>
                            <a:srgbClr val="FFFFFF"/>
                          </a:solidFill>
                          <a:effectLst/>
                          <a:latin typeface="Arial" panose="020B0604020202020204" pitchFamily="34" charset="0"/>
                        </a:rPr>
                        <a:t>Handbollensdag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dirty="0">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a:solidFill>
                            <a:srgbClr val="000000"/>
                          </a:solidFill>
                          <a:effectLst/>
                          <a:latin typeface="Calibri" panose="020F0502020204030204" pitchFamily="34" charset="0"/>
                        </a:rPr>
                        <a:t>P08/09h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372625587"/>
                  </a:ext>
                </a:extLst>
              </a:tr>
              <a:tr h="226270">
                <a:tc>
                  <a:txBody>
                    <a:bodyPr/>
                    <a:lstStyle/>
                    <a:p>
                      <a:pPr algn="l" fontAlgn="b"/>
                      <a:r>
                        <a:rPr lang="sv-SE" sz="1600" b="1" i="0" u="none" strike="noStrike" dirty="0">
                          <a:solidFill>
                            <a:srgbClr val="FFFFFF"/>
                          </a:solidFill>
                          <a:effectLst/>
                          <a:latin typeface="Arial" panose="020B0604020202020204" pitchFamily="34" charset="0"/>
                        </a:rPr>
                        <a:t>Fotbollsavslutning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dirty="0">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a:solidFill>
                            <a:srgbClr val="000000"/>
                          </a:solidFill>
                          <a:effectLst/>
                          <a:latin typeface="Calibri" panose="020F0502020204030204" pitchFamily="34" charset="0"/>
                        </a:rPr>
                        <a:t>P09f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42397676"/>
                  </a:ext>
                </a:extLst>
              </a:tr>
              <a:tr h="226270">
                <a:tc>
                  <a:txBody>
                    <a:bodyPr/>
                    <a:lstStyle/>
                    <a:p>
                      <a:pPr algn="l" fontAlgn="b"/>
                      <a:r>
                        <a:rPr lang="sv-SE" sz="1600" b="1" i="0" u="none" strike="noStrike" dirty="0">
                          <a:solidFill>
                            <a:srgbClr val="FFFFFF"/>
                          </a:solidFill>
                          <a:effectLst/>
                          <a:latin typeface="Arial" panose="020B0604020202020204" pitchFamily="34" charset="0"/>
                        </a:rPr>
                        <a:t>Handbollsavslutning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dirty="0">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P11h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178021828"/>
                  </a:ext>
                </a:extLst>
              </a:tr>
              <a:tr h="226270">
                <a:tc>
                  <a:txBody>
                    <a:bodyPr/>
                    <a:lstStyle/>
                    <a:p>
                      <a:pPr algn="l" fontAlgn="b"/>
                      <a:r>
                        <a:rPr lang="sv-SE" sz="2000" b="1" i="0" u="none" strike="noStrike">
                          <a:solidFill>
                            <a:srgbClr val="FFFFFF"/>
                          </a:solidFill>
                          <a:effectLst/>
                          <a:latin typeface="Arial" panose="020B0604020202020204" pitchFamily="34" charset="0"/>
                        </a:rPr>
                        <a:t>Summa</a:t>
                      </a:r>
                    </a:p>
                  </a:txBody>
                  <a:tcPr marL="0" marR="0" marT="0" marB="0" anchor="b">
                    <a:lnL>
                      <a:noFill/>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122 000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68 000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l" fontAlgn="b"/>
                      <a:endParaRPr lang="sv-SE" sz="2000" b="1" i="0" u="none" strike="noStrike" dirty="0">
                        <a:solidFill>
                          <a:srgbClr val="FFFFFF"/>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a:noFill/>
                    </a:lnB>
                    <a:solidFill>
                      <a:srgbClr val="4472C4"/>
                    </a:solidFill>
                  </a:tcPr>
                </a:tc>
                <a:extLst>
                  <a:ext uri="{0D108BD9-81ED-4DB2-BD59-A6C34878D82A}">
                    <a16:rowId xmlns:a16="http://schemas.microsoft.com/office/drawing/2014/main" val="1032558499"/>
                  </a:ext>
                </a:extLst>
              </a:tr>
            </a:tbl>
          </a:graphicData>
        </a:graphic>
      </p:graphicFrame>
    </p:spTree>
    <p:extLst>
      <p:ext uri="{BB962C8B-B14F-4D97-AF65-F5344CB8AC3E}">
        <p14:creationId xmlns:p14="http://schemas.microsoft.com/office/powerpoint/2010/main" val="3666662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904A3-FD73-4C68-9F38-177F57D9C8CD}"/>
              </a:ext>
            </a:extLst>
          </p:cNvPr>
          <p:cNvSpPr>
            <a:spLocks noGrp="1"/>
          </p:cNvSpPr>
          <p:nvPr>
            <p:ph type="title"/>
          </p:nvPr>
        </p:nvSpPr>
        <p:spPr>
          <a:xfrm>
            <a:off x="838200" y="116646"/>
            <a:ext cx="10515600" cy="1325563"/>
          </a:xfrm>
        </p:spPr>
        <p:txBody>
          <a:bodyPr/>
          <a:lstStyle/>
          <a:p>
            <a:r>
              <a:rPr lang="sv-SE" dirty="0"/>
              <a:t>Mötestider 2023 – Söndagar KL 19. (Teams)</a:t>
            </a:r>
          </a:p>
        </p:txBody>
      </p:sp>
      <p:graphicFrame>
        <p:nvGraphicFramePr>
          <p:cNvPr id="3" name="Tabell 2">
            <a:extLst>
              <a:ext uri="{FF2B5EF4-FFF2-40B4-BE49-F238E27FC236}">
                <a16:creationId xmlns:a16="http://schemas.microsoft.com/office/drawing/2014/main" id="{84CAD313-D3F6-4074-A985-835957086642}"/>
              </a:ext>
            </a:extLst>
          </p:cNvPr>
          <p:cNvGraphicFramePr>
            <a:graphicFrameLocks noGrp="1"/>
          </p:cNvGraphicFramePr>
          <p:nvPr>
            <p:extLst>
              <p:ext uri="{D42A27DB-BD31-4B8C-83A1-F6EECF244321}">
                <p14:modId xmlns:p14="http://schemas.microsoft.com/office/powerpoint/2010/main" val="1764823850"/>
              </p:ext>
            </p:extLst>
          </p:nvPr>
        </p:nvGraphicFramePr>
        <p:xfrm>
          <a:off x="655399" y="1174583"/>
          <a:ext cx="10698401" cy="5473328"/>
        </p:xfrm>
        <a:graphic>
          <a:graphicData uri="http://schemas.openxmlformats.org/drawingml/2006/table">
            <a:tbl>
              <a:tblPr firstRow="1" firstCol="1" bandRow="1">
                <a:tableStyleId>{5C22544A-7EE6-4342-B048-85BDC9FD1C3A}</a:tableStyleId>
              </a:tblPr>
              <a:tblGrid>
                <a:gridCol w="2422278">
                  <a:extLst>
                    <a:ext uri="{9D8B030D-6E8A-4147-A177-3AD203B41FA5}">
                      <a16:colId xmlns:a16="http://schemas.microsoft.com/office/drawing/2014/main" val="1608995211"/>
                    </a:ext>
                  </a:extLst>
                </a:gridCol>
                <a:gridCol w="8276123">
                  <a:extLst>
                    <a:ext uri="{9D8B030D-6E8A-4147-A177-3AD203B41FA5}">
                      <a16:colId xmlns:a16="http://schemas.microsoft.com/office/drawing/2014/main" val="142121088"/>
                    </a:ext>
                  </a:extLst>
                </a:gridCol>
              </a:tblGrid>
              <a:tr h="742484">
                <a:tc>
                  <a:txBody>
                    <a:bodyPr/>
                    <a:lstStyle/>
                    <a:p>
                      <a:pPr>
                        <a:spcAft>
                          <a:spcPts val="0"/>
                        </a:spcAft>
                      </a:pPr>
                      <a:r>
                        <a:rPr lang="sv-SE" sz="2400" dirty="0">
                          <a:effectLst/>
                          <a:latin typeface="Calibri" panose="020F0502020204030204" pitchFamily="34" charset="0"/>
                          <a:ea typeface="DengXian" panose="020B0503020204020204" pitchFamily="2" charset="-122"/>
                          <a:cs typeface="Arial" panose="020B0604020202020204" pitchFamily="34" charset="0"/>
                        </a:rPr>
                        <a:t>Datum</a:t>
                      </a:r>
                    </a:p>
                  </a:txBody>
                  <a:tcPr marL="44450" marR="44450" marT="0" marB="0" anchor="ctr"/>
                </a:tc>
                <a:tc>
                  <a:txBody>
                    <a:bodyPr/>
                    <a:lstStyle/>
                    <a:p>
                      <a:pPr>
                        <a:spcAft>
                          <a:spcPts val="0"/>
                        </a:spcAft>
                      </a:pPr>
                      <a:r>
                        <a:rPr lang="sv-SE" sz="2400" dirty="0">
                          <a:effectLst/>
                          <a:latin typeface="Calibri" panose="020F0502020204030204" pitchFamily="34" charset="0"/>
                          <a:ea typeface="DengXian" panose="020B0503020204020204" pitchFamily="2" charset="-122"/>
                          <a:cs typeface="Arial" panose="020B0604020202020204" pitchFamily="34" charset="0"/>
                        </a:rPr>
                        <a:t>Agendafokus</a:t>
                      </a:r>
                    </a:p>
                  </a:txBody>
                  <a:tcPr marL="44450" marR="44450" marT="0" marB="0" anchor="ctr"/>
                </a:tc>
                <a:extLst>
                  <a:ext uri="{0D108BD9-81ED-4DB2-BD59-A6C34878D82A}">
                    <a16:rowId xmlns:a16="http://schemas.microsoft.com/office/drawing/2014/main" val="4223777931"/>
                  </a:ext>
                </a:extLst>
              </a:tr>
              <a:tr h="394237">
                <a:tc>
                  <a:txBody>
                    <a:bodyPr/>
                    <a:lstStyle/>
                    <a:p>
                      <a:pPr>
                        <a:spcAft>
                          <a:spcPts val="0"/>
                        </a:spcAft>
                      </a:pPr>
                      <a:r>
                        <a:rPr lang="sv-SE" sz="1600" b="1" kern="1200" dirty="0">
                          <a:solidFill>
                            <a:schemeClr val="lt1"/>
                          </a:solidFill>
                          <a:effectLst/>
                          <a:latin typeface="+mn-lt"/>
                          <a:ea typeface="+mn-ea"/>
                          <a:cs typeface="+mn-cs"/>
                        </a:rPr>
                        <a:t>jan</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Möten under året &amp; Ansvarsområden, vad gör en föräldrarepresentant?</a:t>
                      </a:r>
                    </a:p>
                  </a:txBody>
                  <a:tcPr marL="44450" marR="44450" marT="0" marB="0" anchor="ctr"/>
                </a:tc>
                <a:extLst>
                  <a:ext uri="{0D108BD9-81ED-4DB2-BD59-A6C34878D82A}">
                    <a16:rowId xmlns:a16="http://schemas.microsoft.com/office/drawing/2014/main" val="3913851136"/>
                  </a:ext>
                </a:extLst>
              </a:tr>
              <a:tr h="394237">
                <a:tc>
                  <a:txBody>
                    <a:bodyPr/>
                    <a:lstStyle/>
                    <a:p>
                      <a:pPr>
                        <a:spcAft>
                          <a:spcPts val="0"/>
                        </a:spcAft>
                      </a:pPr>
                      <a:r>
                        <a:rPr lang="sv-SE" sz="1600" b="1" kern="1200" dirty="0">
                          <a:solidFill>
                            <a:schemeClr val="lt1"/>
                          </a:solidFill>
                          <a:effectLst/>
                          <a:latin typeface="+mn-lt"/>
                          <a:ea typeface="+mn-ea"/>
                          <a:cs typeface="+mn-cs"/>
                        </a:rPr>
                        <a:t>feb</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Uppdatera Prislista och Produkter</a:t>
                      </a:r>
                    </a:p>
                  </a:txBody>
                  <a:tcPr marL="44450" marR="44450" marT="0" marB="0" anchor="ctr"/>
                </a:tc>
                <a:extLst>
                  <a:ext uri="{0D108BD9-81ED-4DB2-BD59-A6C34878D82A}">
                    <a16:rowId xmlns:a16="http://schemas.microsoft.com/office/drawing/2014/main" val="3282665918"/>
                  </a:ext>
                </a:extLst>
              </a:tr>
              <a:tr h="394237">
                <a:tc>
                  <a:txBody>
                    <a:bodyPr/>
                    <a:lstStyle/>
                    <a:p>
                      <a:pPr>
                        <a:spcAft>
                          <a:spcPts val="0"/>
                        </a:spcAft>
                      </a:pPr>
                      <a:r>
                        <a:rPr lang="sv-SE" sz="1600" dirty="0">
                          <a:effectLst/>
                        </a:rPr>
                        <a:t>mar</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Sammanfattning av Årsmöte, Status Handbollsavslutning</a:t>
                      </a:r>
                    </a:p>
                  </a:txBody>
                  <a:tcPr marL="44450" marR="44450" marT="0" marB="0" anchor="ctr"/>
                </a:tc>
                <a:extLst>
                  <a:ext uri="{0D108BD9-81ED-4DB2-BD59-A6C34878D82A}">
                    <a16:rowId xmlns:a16="http://schemas.microsoft.com/office/drawing/2014/main" val="70739121"/>
                  </a:ext>
                </a:extLst>
              </a:tr>
              <a:tr h="394237">
                <a:tc>
                  <a:txBody>
                    <a:bodyPr/>
                    <a:lstStyle/>
                    <a:p>
                      <a:pPr>
                        <a:spcAft>
                          <a:spcPts val="0"/>
                        </a:spcAft>
                      </a:pPr>
                      <a:r>
                        <a:rPr lang="sv-SE" sz="1600" dirty="0">
                          <a:effectLst/>
                        </a:rPr>
                        <a:t>apr</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Förbättringsarbete / Renoveringsbehov, </a:t>
                      </a:r>
                      <a:r>
                        <a:rPr lang="sv-SE" sz="1600" kern="1200" dirty="0" err="1">
                          <a:solidFill>
                            <a:schemeClr val="dk1"/>
                          </a:solidFill>
                          <a:effectLst/>
                          <a:latin typeface="+mn-lt"/>
                          <a:ea typeface="+mn-ea"/>
                          <a:cs typeface="+mn-cs"/>
                        </a:rPr>
                        <a:t>etc</a:t>
                      </a:r>
                      <a:r>
                        <a:rPr lang="sv-SE" sz="1600" kern="1200" dirty="0">
                          <a:solidFill>
                            <a:schemeClr val="dk1"/>
                          </a:solidFill>
                          <a:effectLst/>
                          <a:latin typeface="+mn-lt"/>
                          <a:ea typeface="+mn-ea"/>
                          <a:cs typeface="+mn-cs"/>
                        </a:rPr>
                        <a:t>, av band annat Kiosk, Utrustning &amp; Rutiner</a:t>
                      </a:r>
                    </a:p>
                  </a:txBody>
                  <a:tcPr marL="44450" marR="44450" marT="0" marB="0" anchor="ctr"/>
                </a:tc>
                <a:extLst>
                  <a:ext uri="{0D108BD9-81ED-4DB2-BD59-A6C34878D82A}">
                    <a16:rowId xmlns:a16="http://schemas.microsoft.com/office/drawing/2014/main" val="708730709"/>
                  </a:ext>
                </a:extLst>
              </a:tr>
              <a:tr h="394237">
                <a:tc>
                  <a:txBody>
                    <a:bodyPr/>
                    <a:lstStyle/>
                    <a:p>
                      <a:pPr>
                        <a:spcAft>
                          <a:spcPts val="0"/>
                        </a:spcAft>
                      </a:pPr>
                      <a:r>
                        <a:rPr lang="sv-SE" sz="1600" dirty="0">
                          <a:effectLst/>
                        </a:rPr>
                        <a:t>maj</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Fotbollens dag Status</a:t>
                      </a:r>
                    </a:p>
                  </a:txBody>
                  <a:tcPr marL="44450" marR="44450" marT="0" marB="0" anchor="ctr"/>
                </a:tc>
                <a:extLst>
                  <a:ext uri="{0D108BD9-81ED-4DB2-BD59-A6C34878D82A}">
                    <a16:rowId xmlns:a16="http://schemas.microsoft.com/office/drawing/2014/main" val="1966505401"/>
                  </a:ext>
                </a:extLst>
              </a:tr>
              <a:tr h="394237">
                <a:tc>
                  <a:txBody>
                    <a:bodyPr/>
                    <a:lstStyle/>
                    <a:p>
                      <a:pPr>
                        <a:spcAft>
                          <a:spcPts val="0"/>
                        </a:spcAft>
                      </a:pPr>
                      <a:r>
                        <a:rPr lang="sv-SE" sz="1600" b="1" kern="1200" dirty="0">
                          <a:solidFill>
                            <a:schemeClr val="lt1"/>
                          </a:solidFill>
                          <a:effectLst/>
                          <a:latin typeface="+mn-lt"/>
                          <a:ea typeface="+mn-ea"/>
                          <a:cs typeface="+mn-cs"/>
                        </a:rPr>
                        <a:t>jun</a:t>
                      </a: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Lejonmarknad Status</a:t>
                      </a:r>
                    </a:p>
                  </a:txBody>
                  <a:tcPr marL="44450" marR="44450" marT="0" marB="0" anchor="ctr"/>
                </a:tc>
                <a:extLst>
                  <a:ext uri="{0D108BD9-81ED-4DB2-BD59-A6C34878D82A}">
                    <a16:rowId xmlns:a16="http://schemas.microsoft.com/office/drawing/2014/main" val="652816118"/>
                  </a:ext>
                </a:extLst>
              </a:tr>
              <a:tr h="394237">
                <a:tc>
                  <a:txBody>
                    <a:bodyPr/>
                    <a:lstStyle/>
                    <a:p>
                      <a:pPr>
                        <a:spcAft>
                          <a:spcPts val="0"/>
                        </a:spcAft>
                      </a:pPr>
                      <a:r>
                        <a:rPr lang="sv-SE" sz="1600" b="1" kern="1200" dirty="0">
                          <a:solidFill>
                            <a:schemeClr val="lt1"/>
                          </a:solidFill>
                          <a:effectLst/>
                          <a:latin typeface="+mn-lt"/>
                          <a:ea typeface="+mn-ea"/>
                          <a:cs typeface="+mn-cs"/>
                        </a:rPr>
                        <a:t>jul</a:t>
                      </a: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&lt;Stängt&gt;</a:t>
                      </a:r>
                    </a:p>
                  </a:txBody>
                  <a:tcPr marL="44450" marR="44450" marT="0" marB="0" anchor="ctr"/>
                </a:tc>
                <a:extLst>
                  <a:ext uri="{0D108BD9-81ED-4DB2-BD59-A6C34878D82A}">
                    <a16:rowId xmlns:a16="http://schemas.microsoft.com/office/drawing/2014/main" val="3430786562"/>
                  </a:ext>
                </a:extLst>
              </a:tr>
              <a:tr h="394237">
                <a:tc>
                  <a:txBody>
                    <a:bodyPr/>
                    <a:lstStyle/>
                    <a:p>
                      <a:pPr>
                        <a:spcAft>
                          <a:spcPts val="0"/>
                        </a:spcAft>
                      </a:pPr>
                      <a:r>
                        <a:rPr lang="sv-SE" sz="1600" b="1" kern="1200" dirty="0">
                          <a:solidFill>
                            <a:schemeClr val="lt1"/>
                          </a:solidFill>
                          <a:effectLst/>
                          <a:latin typeface="+mn-lt"/>
                          <a:ea typeface="+mn-ea"/>
                          <a:cs typeface="+mn-cs"/>
                        </a:rPr>
                        <a:t>aug</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Status Lagpresentationer, Status Handbollensdag</a:t>
                      </a:r>
                    </a:p>
                  </a:txBody>
                  <a:tcPr marL="44450" marR="44450" marT="0" marB="0" anchor="ctr"/>
                </a:tc>
                <a:extLst>
                  <a:ext uri="{0D108BD9-81ED-4DB2-BD59-A6C34878D82A}">
                    <a16:rowId xmlns:a16="http://schemas.microsoft.com/office/drawing/2014/main" val="711870715"/>
                  </a:ext>
                </a:extLst>
              </a:tr>
              <a:tr h="394237">
                <a:tc>
                  <a:txBody>
                    <a:bodyPr/>
                    <a:lstStyle/>
                    <a:p>
                      <a:pPr>
                        <a:spcAft>
                          <a:spcPts val="0"/>
                        </a:spcAft>
                      </a:pPr>
                      <a:r>
                        <a:rPr lang="sv-SE" sz="1600" dirty="0">
                          <a:effectLst/>
                        </a:rPr>
                        <a:t>sep</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Ansvarsområden, vad gör en föräldrarepresentant?</a:t>
                      </a:r>
                    </a:p>
                  </a:txBody>
                  <a:tcPr marL="44450" marR="44450" marT="0" marB="0" anchor="ctr"/>
                </a:tc>
                <a:extLst>
                  <a:ext uri="{0D108BD9-81ED-4DB2-BD59-A6C34878D82A}">
                    <a16:rowId xmlns:a16="http://schemas.microsoft.com/office/drawing/2014/main" val="4267931862"/>
                  </a:ext>
                </a:extLst>
              </a:tr>
              <a:tr h="394237">
                <a:tc>
                  <a:txBody>
                    <a:bodyPr/>
                    <a:lstStyle/>
                    <a:p>
                      <a:pPr>
                        <a:spcAft>
                          <a:spcPts val="0"/>
                        </a:spcAft>
                      </a:pPr>
                      <a:r>
                        <a:rPr lang="sv-SE" sz="1600" dirty="0">
                          <a:effectLst/>
                        </a:rPr>
                        <a:t>okt</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Status Fotbollssavslutning</a:t>
                      </a:r>
                    </a:p>
                  </a:txBody>
                  <a:tcPr marL="44450" marR="44450" marT="0" marB="0" anchor="ctr"/>
                </a:tc>
                <a:extLst>
                  <a:ext uri="{0D108BD9-81ED-4DB2-BD59-A6C34878D82A}">
                    <a16:rowId xmlns:a16="http://schemas.microsoft.com/office/drawing/2014/main" val="4280575768"/>
                  </a:ext>
                </a:extLst>
              </a:tr>
              <a:tr h="394237">
                <a:tc>
                  <a:txBody>
                    <a:bodyPr/>
                    <a:lstStyle/>
                    <a:p>
                      <a:pPr>
                        <a:spcAft>
                          <a:spcPts val="0"/>
                        </a:spcAft>
                      </a:pPr>
                      <a:r>
                        <a:rPr lang="sv-SE" sz="1600" dirty="0">
                          <a:effectLst/>
                        </a:rPr>
                        <a:t>nov</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Status Julmarknad, Lundaspelen</a:t>
                      </a:r>
                    </a:p>
                  </a:txBody>
                  <a:tcPr marL="44450" marR="44450" marT="0" marB="0" anchor="ctr"/>
                </a:tc>
                <a:extLst>
                  <a:ext uri="{0D108BD9-81ED-4DB2-BD59-A6C34878D82A}">
                    <a16:rowId xmlns:a16="http://schemas.microsoft.com/office/drawing/2014/main" val="272396562"/>
                  </a:ext>
                </a:extLst>
              </a:tr>
              <a:tr h="394237">
                <a:tc>
                  <a:txBody>
                    <a:bodyPr/>
                    <a:lstStyle/>
                    <a:p>
                      <a:pPr>
                        <a:spcAft>
                          <a:spcPts val="0"/>
                        </a:spcAft>
                      </a:pPr>
                      <a:r>
                        <a:rPr lang="sv-SE" sz="1600" b="1" kern="1200" dirty="0">
                          <a:solidFill>
                            <a:schemeClr val="bg1"/>
                          </a:solidFill>
                          <a:effectLst/>
                          <a:latin typeface="+mn-lt"/>
                          <a:ea typeface="+mn-ea"/>
                          <a:cs typeface="+mn-cs"/>
                        </a:rPr>
                        <a:t>dec</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&lt;Stängt&gt;</a:t>
                      </a:r>
                    </a:p>
                  </a:txBody>
                  <a:tcPr marL="44450" marR="44450" marT="0" marB="0" anchor="ctr"/>
                </a:tc>
                <a:extLst>
                  <a:ext uri="{0D108BD9-81ED-4DB2-BD59-A6C34878D82A}">
                    <a16:rowId xmlns:a16="http://schemas.microsoft.com/office/drawing/2014/main" val="3323397751"/>
                  </a:ext>
                </a:extLst>
              </a:tr>
            </a:tbl>
          </a:graphicData>
        </a:graphic>
      </p:graphicFrame>
    </p:spTree>
    <p:extLst>
      <p:ext uri="{BB962C8B-B14F-4D97-AF65-F5344CB8AC3E}">
        <p14:creationId xmlns:p14="http://schemas.microsoft.com/office/powerpoint/2010/main" val="232226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7261EBC-002D-EC4A-959C-A9B83F1D10B8}"/>
              </a:ext>
            </a:extLst>
          </p:cNvPr>
          <p:cNvSpPr>
            <a:spLocks noGrp="1"/>
          </p:cNvSpPr>
          <p:nvPr>
            <p:ph type="title"/>
          </p:nvPr>
        </p:nvSpPr>
        <p:spPr/>
        <p:txBody>
          <a:bodyPr/>
          <a:lstStyle/>
          <a:p>
            <a:r>
              <a:rPr lang="sv-SE" dirty="0"/>
              <a:t>Skriv ert namn i chatten!</a:t>
            </a:r>
          </a:p>
        </p:txBody>
      </p:sp>
      <p:sp>
        <p:nvSpPr>
          <p:cNvPr id="3" name="Platshållare för innehåll 2">
            <a:extLst>
              <a:ext uri="{FF2B5EF4-FFF2-40B4-BE49-F238E27FC236}">
                <a16:creationId xmlns:a16="http://schemas.microsoft.com/office/drawing/2014/main" id="{105AA64A-DC5F-9A2E-32E7-3AF0847EF193}"/>
              </a:ext>
            </a:extLst>
          </p:cNvPr>
          <p:cNvSpPr>
            <a:spLocks noGrp="1"/>
          </p:cNvSpPr>
          <p:nvPr>
            <p:ph idx="1"/>
          </p:nvPr>
        </p:nvSpPr>
        <p:spPr/>
        <p:txBody>
          <a:bodyPr/>
          <a:lstStyle/>
          <a:p>
            <a:r>
              <a:rPr lang="sv-SE" dirty="0"/>
              <a:t>Ricardo Durón, P08/09f</a:t>
            </a:r>
          </a:p>
        </p:txBody>
      </p:sp>
    </p:spTree>
    <p:extLst>
      <p:ext uri="{BB962C8B-B14F-4D97-AF65-F5344CB8AC3E}">
        <p14:creationId xmlns:p14="http://schemas.microsoft.com/office/powerpoint/2010/main" val="2359071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904A3-FD73-4C68-9F38-177F57D9C8CD}"/>
              </a:ext>
            </a:extLst>
          </p:cNvPr>
          <p:cNvSpPr>
            <a:spLocks noGrp="1"/>
          </p:cNvSpPr>
          <p:nvPr>
            <p:ph type="title"/>
          </p:nvPr>
        </p:nvSpPr>
        <p:spPr/>
        <p:txBody>
          <a:bodyPr/>
          <a:lstStyle/>
          <a:p>
            <a:r>
              <a:rPr lang="sv-SE" dirty="0"/>
              <a:t>AOB?</a:t>
            </a:r>
          </a:p>
        </p:txBody>
      </p:sp>
      <p:sp>
        <p:nvSpPr>
          <p:cNvPr id="3" name="textruta 2">
            <a:extLst>
              <a:ext uri="{FF2B5EF4-FFF2-40B4-BE49-F238E27FC236}">
                <a16:creationId xmlns:a16="http://schemas.microsoft.com/office/drawing/2014/main" id="{48C2F0D1-4422-FA1D-D5F6-A4CF5946E5DA}"/>
              </a:ext>
            </a:extLst>
          </p:cNvPr>
          <p:cNvSpPr txBox="1"/>
          <p:nvPr/>
        </p:nvSpPr>
        <p:spPr>
          <a:xfrm>
            <a:off x="838200" y="1690688"/>
            <a:ext cx="8695215" cy="646331"/>
          </a:xfrm>
          <a:prstGeom prst="rect">
            <a:avLst/>
          </a:prstGeom>
          <a:noFill/>
        </p:spPr>
        <p:txBody>
          <a:bodyPr wrap="square" rtlCol="0">
            <a:spAutoFit/>
          </a:bodyPr>
          <a:lstStyle/>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2124660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437B337-B9F3-4C02-B7EF-B27619F42CB5}"/>
              </a:ext>
            </a:extLst>
          </p:cNvPr>
          <p:cNvSpPr>
            <a:spLocks noGrp="1"/>
          </p:cNvSpPr>
          <p:nvPr>
            <p:ph type="title"/>
          </p:nvPr>
        </p:nvSpPr>
        <p:spPr/>
        <p:txBody>
          <a:bodyPr/>
          <a:lstStyle/>
          <a:p>
            <a:r>
              <a:rPr lang="sv-SE" dirty="0"/>
              <a:t>Agenda</a:t>
            </a:r>
          </a:p>
        </p:txBody>
      </p:sp>
      <p:sp>
        <p:nvSpPr>
          <p:cNvPr id="3" name="Platshållare för innehåll 2">
            <a:extLst>
              <a:ext uri="{FF2B5EF4-FFF2-40B4-BE49-F238E27FC236}">
                <a16:creationId xmlns:a16="http://schemas.microsoft.com/office/drawing/2014/main" id="{44ECCCF7-E39B-443B-9822-602B228A6239}"/>
              </a:ext>
            </a:extLst>
          </p:cNvPr>
          <p:cNvSpPr>
            <a:spLocks noGrp="1"/>
          </p:cNvSpPr>
          <p:nvPr>
            <p:ph idx="1"/>
          </p:nvPr>
        </p:nvSpPr>
        <p:spPr/>
        <p:txBody>
          <a:bodyPr/>
          <a:lstStyle/>
          <a:p>
            <a:pPr lvl="0"/>
            <a:r>
              <a:rPr lang="sv-SE" dirty="0"/>
              <a:t>Frågor/Actions från Föregående Sektionsmöte</a:t>
            </a:r>
          </a:p>
          <a:p>
            <a:pPr lvl="0"/>
            <a:r>
              <a:rPr lang="sv-SE" dirty="0"/>
              <a:t>Inköp till Fotbollskiosken</a:t>
            </a:r>
          </a:p>
          <a:p>
            <a:r>
              <a:rPr lang="sv-SE" dirty="0"/>
              <a:t>Information från senaste styrelsemöte</a:t>
            </a:r>
          </a:p>
          <a:p>
            <a:r>
              <a:rPr lang="sv-SE" dirty="0"/>
              <a:t>Vad gör en föräldrarepresentant?</a:t>
            </a:r>
          </a:p>
          <a:p>
            <a:pPr lvl="0"/>
            <a:r>
              <a:rPr lang="sv-SE" dirty="0"/>
              <a:t>Aktiviteter, vilket lag ansvarar för vad under året?</a:t>
            </a:r>
          </a:p>
          <a:p>
            <a:pPr lvl="0"/>
            <a:r>
              <a:rPr lang="sv-SE" dirty="0"/>
              <a:t>Mötestider under året</a:t>
            </a:r>
          </a:p>
          <a:p>
            <a:pPr lvl="0"/>
            <a:r>
              <a:rPr lang="sv-SE" dirty="0"/>
              <a:t>AOB</a:t>
            </a:r>
          </a:p>
        </p:txBody>
      </p:sp>
    </p:spTree>
    <p:extLst>
      <p:ext uri="{BB962C8B-B14F-4D97-AF65-F5344CB8AC3E}">
        <p14:creationId xmlns:p14="http://schemas.microsoft.com/office/powerpoint/2010/main" val="2525697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F187835-E69A-58AA-3B7C-D6ABB671CAB7}"/>
              </a:ext>
            </a:extLst>
          </p:cNvPr>
          <p:cNvSpPr>
            <a:spLocks noGrp="1"/>
          </p:cNvSpPr>
          <p:nvPr>
            <p:ph type="title"/>
          </p:nvPr>
        </p:nvSpPr>
        <p:spPr/>
        <p:txBody>
          <a:bodyPr/>
          <a:lstStyle/>
          <a:p>
            <a:r>
              <a:rPr lang="sv-SE" dirty="0"/>
              <a:t>Frågor/Actions från föregående Möte</a:t>
            </a:r>
          </a:p>
        </p:txBody>
      </p:sp>
      <p:sp>
        <p:nvSpPr>
          <p:cNvPr id="3" name="Platshållare för innehåll 2">
            <a:extLst>
              <a:ext uri="{FF2B5EF4-FFF2-40B4-BE49-F238E27FC236}">
                <a16:creationId xmlns:a16="http://schemas.microsoft.com/office/drawing/2014/main" id="{7F99E56A-3E81-2F4A-867B-A68015566EC3}"/>
              </a:ext>
            </a:extLst>
          </p:cNvPr>
          <p:cNvSpPr>
            <a:spLocks noGrp="1"/>
          </p:cNvSpPr>
          <p:nvPr>
            <p:ph idx="1"/>
          </p:nvPr>
        </p:nvSpPr>
        <p:spPr/>
        <p:txBody>
          <a:bodyPr>
            <a:normAutofit/>
          </a:bodyPr>
          <a:lstStyle/>
          <a:p>
            <a:r>
              <a:rPr lang="sv-SE" sz="1800" b="1" dirty="0">
                <a:ln>
                  <a:noFill/>
                </a:ln>
                <a:solidFill>
                  <a:srgbClr val="000000"/>
                </a:solidFill>
                <a:effectLst/>
                <a:latin typeface="Times New Roman" panose="02020603050405020304" pitchFamily="18" charset="0"/>
                <a:ea typeface="Arial Unicode MS" panose="020B0604020202020204" pitchFamily="34" charset="-128"/>
                <a:cs typeface="Arial Unicode MS" panose="020B0604020202020204" pitchFamily="34" charset="-128"/>
              </a:rPr>
              <a:t>Action</a:t>
            </a:r>
            <a:r>
              <a:rPr lang="sv-SE" sz="1800" dirty="0">
                <a:ln>
                  <a:noFill/>
                </a:ln>
                <a:solidFill>
                  <a:srgbClr val="000000"/>
                </a:solidFill>
                <a:effectLst/>
                <a:latin typeface="Times New Roman" panose="02020603050405020304" pitchFamily="18" charset="0"/>
                <a:ea typeface="Arial Unicode MS" panose="020B0604020202020204" pitchFamily="34" charset="-128"/>
                <a:cs typeface="Arial Unicode MS" panose="020B0604020202020204" pitchFamily="34" charset="-128"/>
              </a:rPr>
              <a:t>: Ricardo tar följande punkter med styrelsen:</a:t>
            </a:r>
          </a:p>
          <a:p>
            <a:pPr marL="800100" lvl="1" indent="-342900">
              <a:tabLst>
                <a:tab pos="457200" algn="l"/>
              </a:tabLst>
            </a:pPr>
            <a:r>
              <a:rPr lang="sv-SE" sz="1400" dirty="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Loppmarknad för fotbollsutrustning. Styrelsen beslutade att prata med Lions </a:t>
            </a:r>
            <a:r>
              <a:rPr lang="sv-SE" sz="1400" dirty="0" err="1">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ang</a:t>
            </a:r>
            <a:r>
              <a:rPr lang="sv-SE" sz="1400" dirty="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 samarbete i denna fråga. Arne kommer att ta denna fråga</a:t>
            </a:r>
          </a:p>
          <a:p>
            <a:pPr marL="800100" lvl="1" indent="-342900">
              <a:tabLst>
                <a:tab pos="457200" algn="l"/>
              </a:tabLst>
            </a:pPr>
            <a:r>
              <a:rPr lang="sv-SE" sz="1400" dirty="0">
                <a:ln>
                  <a:noFill/>
                </a:ln>
                <a:solidFill>
                  <a:srgbClr val="000000"/>
                </a:solidFill>
                <a:effectLst/>
                <a:latin typeface="Times New Roman" panose="02020603050405020304" pitchFamily="18" charset="0"/>
                <a:ea typeface="Arial Unicode MS" panose="020B0604020202020204" pitchFamily="34" charset="-128"/>
                <a:cs typeface="Times New Roman" panose="02020603050405020304" pitchFamily="18" charset="0"/>
              </a:rPr>
              <a:t>Sittplatser vid kiosken. Vi unders</a:t>
            </a:r>
            <a:r>
              <a:rPr lang="sv-SE" sz="1400" dirty="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öker om vi kan hitta begagnade möbler – Alla får hjälpas åt och kolla inom klubben om det finns möbler som kan skänkas eller säljes till et bra pris</a:t>
            </a:r>
          </a:p>
          <a:p>
            <a:pPr marL="800100" lvl="1" indent="-342900">
              <a:tabLst>
                <a:tab pos="457200" algn="l"/>
              </a:tabLst>
            </a:pPr>
            <a:endParaRPr lang="sv-SE" sz="1400" dirty="0">
              <a:ln>
                <a:noFill/>
              </a:ln>
              <a:solidFill>
                <a:srgbClr val="000000"/>
              </a:solidFill>
              <a:effectLst/>
              <a:latin typeface="Times New Roman" panose="02020603050405020304" pitchFamily="18" charset="0"/>
              <a:ea typeface="Arial Unicode MS" panose="020B0604020202020204" pitchFamily="34" charset="-128"/>
              <a:cs typeface="Times New Roman" panose="02020603050405020304" pitchFamily="18" charset="0"/>
            </a:endParaRPr>
          </a:p>
        </p:txBody>
      </p:sp>
    </p:spTree>
    <p:extLst>
      <p:ext uri="{BB962C8B-B14F-4D97-AF65-F5344CB8AC3E}">
        <p14:creationId xmlns:p14="http://schemas.microsoft.com/office/powerpoint/2010/main" val="4228943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C40AD8-AAA0-BB8D-73CC-19D006611920}"/>
              </a:ext>
            </a:extLst>
          </p:cNvPr>
          <p:cNvSpPr>
            <a:spLocks noGrp="1"/>
          </p:cNvSpPr>
          <p:nvPr>
            <p:ph type="title"/>
          </p:nvPr>
        </p:nvSpPr>
        <p:spPr/>
        <p:txBody>
          <a:bodyPr/>
          <a:lstStyle/>
          <a:p>
            <a:r>
              <a:rPr lang="sv-SE" dirty="0"/>
              <a:t>Inköp till fotbollskiosken</a:t>
            </a:r>
          </a:p>
        </p:txBody>
      </p:sp>
      <p:sp>
        <p:nvSpPr>
          <p:cNvPr id="3" name="Platshållare för innehåll 2">
            <a:extLst>
              <a:ext uri="{FF2B5EF4-FFF2-40B4-BE49-F238E27FC236}">
                <a16:creationId xmlns:a16="http://schemas.microsoft.com/office/drawing/2014/main" id="{BA6CAE37-03DC-1376-4CF8-0D134CB7A23C}"/>
              </a:ext>
            </a:extLst>
          </p:cNvPr>
          <p:cNvSpPr>
            <a:spLocks noGrp="1"/>
          </p:cNvSpPr>
          <p:nvPr>
            <p:ph idx="1"/>
          </p:nvPr>
        </p:nvSpPr>
        <p:spPr/>
        <p:txBody>
          <a:bodyPr>
            <a:normAutofit/>
          </a:bodyPr>
          <a:lstStyle/>
          <a:p>
            <a:r>
              <a:rPr lang="sv-SE" sz="2000" b="0" i="0" u="none" strike="noStrike" dirty="0">
                <a:solidFill>
                  <a:srgbClr val="212121"/>
                </a:solidFill>
                <a:effectLst/>
                <a:latin typeface="Calibri" panose="020F0502020204030204" pitchFamily="34" charset="0"/>
              </a:rPr>
              <a:t>Det har fungerat dåligt med inköpt &amp; försäljning hos Kiosken. Vi har sålt hälften så liten jä</a:t>
            </a:r>
            <a:r>
              <a:rPr lang="sv-SE" sz="2000" dirty="0">
                <a:solidFill>
                  <a:srgbClr val="212121"/>
                </a:solidFill>
                <a:latin typeface="Calibri" panose="020F0502020204030204" pitchFamily="34" charset="0"/>
              </a:rPr>
              <a:t>mfört med samma period förra året</a:t>
            </a:r>
          </a:p>
          <a:p>
            <a:endParaRPr lang="sv-SE" sz="2000" b="0" i="0" u="none" strike="noStrike" dirty="0">
              <a:solidFill>
                <a:srgbClr val="212121"/>
              </a:solidFill>
              <a:effectLst/>
              <a:latin typeface="Calibri" panose="020F0502020204030204" pitchFamily="34" charset="0"/>
            </a:endParaRPr>
          </a:p>
          <a:p>
            <a:r>
              <a:rPr lang="sv-SE" sz="2000" b="0" i="0" u="none" strike="noStrike" dirty="0">
                <a:solidFill>
                  <a:srgbClr val="212121"/>
                </a:solidFill>
                <a:effectLst/>
                <a:latin typeface="Calibri" panose="020F0502020204030204" pitchFamily="34" charset="0"/>
              </a:rPr>
              <a:t>Jag har fått flera samtal och email där man beklagar sig över att man måste säga ”nej” till folk eftersom att tex korv är slut</a:t>
            </a:r>
          </a:p>
          <a:p>
            <a:endParaRPr lang="sv-SE" sz="2000" b="0" i="0" u="none" strike="noStrike" dirty="0">
              <a:solidFill>
                <a:srgbClr val="212121"/>
              </a:solidFill>
              <a:effectLst/>
              <a:latin typeface="Calibri" panose="020F0502020204030204" pitchFamily="34" charset="0"/>
            </a:endParaRPr>
          </a:p>
          <a:p>
            <a:r>
              <a:rPr lang="sv-SE" sz="2000" dirty="0">
                <a:solidFill>
                  <a:srgbClr val="212121"/>
                </a:solidFill>
                <a:latin typeface="Calibri" panose="020F0502020204030204" pitchFamily="34" charset="0"/>
              </a:rPr>
              <a:t>Kontentan är att vår ”slarv” kommer att göra att vi måste höja medlemsavgifterna nästa år. </a:t>
            </a:r>
            <a:r>
              <a:rPr lang="sv-SE" sz="2000">
                <a:solidFill>
                  <a:srgbClr val="212121"/>
                </a:solidFill>
                <a:latin typeface="Calibri" panose="020F0502020204030204" pitchFamily="34" charset="0"/>
              </a:rPr>
              <a:t>Vi brukar dra </a:t>
            </a:r>
            <a:r>
              <a:rPr lang="sv-SE" sz="2000" dirty="0">
                <a:solidFill>
                  <a:srgbClr val="212121"/>
                </a:solidFill>
                <a:latin typeface="Calibri" panose="020F0502020204030204" pitchFamily="34" charset="0"/>
              </a:rPr>
              <a:t>in mellan 80 – 100 </a:t>
            </a:r>
            <a:r>
              <a:rPr lang="sv-SE" sz="2000" dirty="0" err="1">
                <a:solidFill>
                  <a:srgbClr val="212121"/>
                </a:solidFill>
                <a:latin typeface="Calibri" panose="020F0502020204030204" pitchFamily="34" charset="0"/>
              </a:rPr>
              <a:t>kSEK</a:t>
            </a:r>
            <a:r>
              <a:rPr lang="sv-SE" sz="2000" dirty="0">
                <a:solidFill>
                  <a:srgbClr val="212121"/>
                </a:solidFill>
                <a:latin typeface="Calibri" panose="020F0502020204030204" pitchFamily="34" charset="0"/>
              </a:rPr>
              <a:t> per år till klubben via kiosken, just nu pekar allt på mellan 40 – 50 </a:t>
            </a:r>
            <a:r>
              <a:rPr lang="sv-SE" sz="2000" dirty="0" err="1">
                <a:solidFill>
                  <a:srgbClr val="212121"/>
                </a:solidFill>
                <a:latin typeface="Calibri" panose="020F0502020204030204" pitchFamily="34" charset="0"/>
              </a:rPr>
              <a:t>kSEK</a:t>
            </a:r>
            <a:r>
              <a:rPr lang="sv-SE" sz="2000" dirty="0">
                <a:solidFill>
                  <a:srgbClr val="212121"/>
                </a:solidFill>
                <a:latin typeface="Calibri" panose="020F0502020204030204" pitchFamily="34" charset="0"/>
              </a:rPr>
              <a:t> under 2023  </a:t>
            </a:r>
            <a:endParaRPr lang="sv-SE" sz="2000" b="0" i="0" u="none" strike="noStrike" dirty="0">
              <a:solidFill>
                <a:srgbClr val="212121"/>
              </a:solidFill>
              <a:effectLst/>
              <a:latin typeface="Calibri" panose="020F0502020204030204" pitchFamily="34" charset="0"/>
            </a:endParaRPr>
          </a:p>
          <a:p>
            <a:endParaRPr lang="sv-SE" dirty="0"/>
          </a:p>
          <a:p>
            <a:r>
              <a:rPr lang="sv-SE" sz="2000" dirty="0">
                <a:solidFill>
                  <a:srgbClr val="212121"/>
                </a:solidFill>
                <a:latin typeface="Calibri" panose="020F0502020204030204" pitchFamily="34" charset="0"/>
              </a:rPr>
              <a:t>Vad kan vi göra annorlunda?</a:t>
            </a:r>
          </a:p>
        </p:txBody>
      </p:sp>
    </p:spTree>
    <p:extLst>
      <p:ext uri="{BB962C8B-B14F-4D97-AF65-F5344CB8AC3E}">
        <p14:creationId xmlns:p14="http://schemas.microsoft.com/office/powerpoint/2010/main" val="2878003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p:txBody>
          <a:bodyPr/>
          <a:lstStyle/>
          <a:p>
            <a:r>
              <a:rPr lang="sv-SE" dirty="0"/>
              <a:t>Information från senaste styrelsemöte</a:t>
            </a:r>
          </a:p>
        </p:txBody>
      </p:sp>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p:txBody>
          <a:bodyPr>
            <a:normAutofit/>
          </a:bodyPr>
          <a:lstStyle/>
          <a:p>
            <a:r>
              <a:rPr lang="sv-SE" sz="2400" dirty="0"/>
              <a:t>Skolutbyggnad i Dalby (</a:t>
            </a:r>
            <a:r>
              <a:rPr lang="sv-SE" sz="2400" dirty="0" err="1"/>
              <a:t>inkl</a:t>
            </a:r>
            <a:r>
              <a:rPr lang="sv-SE" sz="2400" dirty="0"/>
              <a:t> nya hallar) kommer att försenas till tidigast 2029 - 2033</a:t>
            </a:r>
          </a:p>
          <a:p>
            <a:pPr lvl="1"/>
            <a:r>
              <a:rPr lang="sv-SE" sz="2000" dirty="0" err="1"/>
              <a:t>DalbyGIF</a:t>
            </a:r>
            <a:r>
              <a:rPr lang="sv-SE" sz="2000" dirty="0"/>
              <a:t> kommer tillsammans med andra föreningar att starta en namninsamling och trycka tillbaks till kommunen</a:t>
            </a:r>
          </a:p>
          <a:p>
            <a:pPr lvl="1"/>
            <a:endParaRPr lang="sv-SE" sz="2000" dirty="0"/>
          </a:p>
          <a:p>
            <a:r>
              <a:rPr lang="sv-SE" sz="2400" dirty="0"/>
              <a:t>Sponsorgrupp. Förslag att slå ihop alla som jobbar med sponsring och göra en gemensam insats som inkluderar Fotbollens &amp; handbollensdag, lagpresentation, julmarknad, </a:t>
            </a:r>
            <a:r>
              <a:rPr lang="sv-SE" sz="2400" dirty="0" err="1"/>
              <a:t>etc</a:t>
            </a:r>
            <a:endParaRPr lang="sv-SE" sz="2400" dirty="0"/>
          </a:p>
          <a:p>
            <a:endParaRPr lang="sv-SE" sz="2400" dirty="0"/>
          </a:p>
          <a:p>
            <a:r>
              <a:rPr lang="sv-SE" sz="2400" dirty="0"/>
              <a:t>90 årsdag och ledarträff närmar sig! Föräldrarepresentanterna är välkomna till </a:t>
            </a:r>
            <a:r>
              <a:rPr lang="sv-SE" sz="2400" dirty="0" err="1"/>
              <a:t>ledartäffen</a:t>
            </a:r>
            <a:r>
              <a:rPr lang="sv-SE" sz="2400" dirty="0"/>
              <a:t>!</a:t>
            </a:r>
          </a:p>
        </p:txBody>
      </p:sp>
    </p:spTree>
    <p:extLst>
      <p:ext uri="{BB962C8B-B14F-4D97-AF65-F5344CB8AC3E}">
        <p14:creationId xmlns:p14="http://schemas.microsoft.com/office/powerpoint/2010/main" val="2507019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Oval 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C6F05F11-44A6-24A2-FC84-AA54F4904441}"/>
              </a:ext>
            </a:extLst>
          </p:cNvPr>
          <p:cNvSpPr>
            <a:spLocks noGrp="1"/>
          </p:cNvSpPr>
          <p:nvPr>
            <p:ph type="title"/>
          </p:nvPr>
        </p:nvSpPr>
        <p:spPr>
          <a:xfrm>
            <a:off x="4162567" y="818984"/>
            <a:ext cx="6714699" cy="3178689"/>
          </a:xfrm>
        </p:spPr>
        <p:txBody>
          <a:bodyPr vert="horz" lIns="91440" tIns="45720" rIns="91440" bIns="45720" rtlCol="0" anchor="b">
            <a:normAutofit/>
          </a:bodyPr>
          <a:lstStyle/>
          <a:p>
            <a:r>
              <a:rPr lang="en-US" sz="4800" kern="1200" dirty="0" err="1">
                <a:solidFill>
                  <a:srgbClr val="FFFFFF"/>
                </a:solidFill>
                <a:latin typeface="+mj-lt"/>
                <a:ea typeface="+mj-ea"/>
                <a:cs typeface="+mj-cs"/>
              </a:rPr>
              <a:t>Föräldrarepresentater</a:t>
            </a:r>
            <a:endParaRPr lang="en-US" sz="4800" kern="1200" dirty="0">
              <a:solidFill>
                <a:srgbClr val="FFFFFF"/>
              </a:solidFill>
              <a:latin typeface="+mj-lt"/>
              <a:ea typeface="+mj-ea"/>
              <a:cs typeface="+mj-cs"/>
            </a:endParaRPr>
          </a:p>
        </p:txBody>
      </p:sp>
      <p:sp>
        <p:nvSpPr>
          <p:cNvPr id="22" name="Rectangle 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0129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E50ADCE6-C9F6-409E-B8E3-2A869B98900B}"/>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Vad gör föräldrasektionen?</a:t>
            </a:r>
          </a:p>
        </p:txBody>
      </p:sp>
      <p:sp>
        <p:nvSpPr>
          <p:cNvPr id="3" name="Platshållare för innehåll 2">
            <a:extLst>
              <a:ext uri="{FF2B5EF4-FFF2-40B4-BE49-F238E27FC236}">
                <a16:creationId xmlns:a16="http://schemas.microsoft.com/office/drawing/2014/main" id="{32F00FA6-89E4-43F6-BE41-3955C139B548}"/>
              </a:ext>
            </a:extLst>
          </p:cNvPr>
          <p:cNvSpPr>
            <a:spLocks noGrp="1"/>
          </p:cNvSpPr>
          <p:nvPr>
            <p:ph idx="1"/>
          </p:nvPr>
        </p:nvSpPr>
        <p:spPr>
          <a:xfrm>
            <a:off x="1371599" y="2318197"/>
            <a:ext cx="9724031" cy="3683358"/>
          </a:xfrm>
        </p:spPr>
        <p:txBody>
          <a:bodyPr anchor="ctr">
            <a:normAutofit/>
          </a:bodyPr>
          <a:lstStyle/>
          <a:p>
            <a:r>
              <a:rPr lang="sv-SE" sz="2000" dirty="0"/>
              <a:t>Föräldrasektionen effektiviserar och organiserar aktiviteter såsom Handbolls- Fotbollensdag och Handbolls- Fotbollsavslutning, se sida 6 </a:t>
            </a:r>
          </a:p>
          <a:p>
            <a:endParaRPr lang="sv-SE" sz="2000" dirty="0"/>
          </a:p>
          <a:p>
            <a:r>
              <a:rPr lang="sv-SE" sz="2000" dirty="0"/>
              <a:t>Effektivisering/Förbättringar såsom: Betalningsrutiner i Kiosken, </a:t>
            </a:r>
            <a:r>
              <a:rPr lang="sv-SE" sz="2000" dirty="0" err="1"/>
              <a:t>Swish</a:t>
            </a:r>
            <a:r>
              <a:rPr lang="sv-SE" sz="2000" dirty="0"/>
              <a:t> och kortbetalning via </a:t>
            </a:r>
            <a:r>
              <a:rPr lang="sv-SE" sz="2000" dirty="0" err="1"/>
              <a:t>iZettle</a:t>
            </a:r>
            <a:r>
              <a:rPr lang="sv-SE" sz="2000" dirty="0"/>
              <a:t>, Digitala lås (Klubbstuga &amp; Kiosk),  </a:t>
            </a:r>
            <a:r>
              <a:rPr lang="sv-SE" sz="2000" dirty="0" err="1"/>
              <a:t>etc</a:t>
            </a:r>
            <a:endParaRPr lang="sv-SE" sz="2000" dirty="0"/>
          </a:p>
        </p:txBody>
      </p:sp>
    </p:spTree>
    <p:extLst>
      <p:ext uri="{BB962C8B-B14F-4D97-AF65-F5344CB8AC3E}">
        <p14:creationId xmlns:p14="http://schemas.microsoft.com/office/powerpoint/2010/main" val="2949951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0D13233C-AE2C-4EEB-B38A-5D9AE5066942}"/>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Vad gör en föräldrarepresentant?</a:t>
            </a:r>
          </a:p>
        </p:txBody>
      </p:sp>
      <p:sp>
        <p:nvSpPr>
          <p:cNvPr id="3" name="Platshållare för innehåll 2">
            <a:extLst>
              <a:ext uri="{FF2B5EF4-FFF2-40B4-BE49-F238E27FC236}">
                <a16:creationId xmlns:a16="http://schemas.microsoft.com/office/drawing/2014/main" id="{22B59AA4-81A9-49FE-9F8C-0AA565C589C7}"/>
              </a:ext>
            </a:extLst>
          </p:cNvPr>
          <p:cNvSpPr>
            <a:spLocks noGrp="1"/>
          </p:cNvSpPr>
          <p:nvPr>
            <p:ph idx="1"/>
          </p:nvPr>
        </p:nvSpPr>
        <p:spPr>
          <a:xfrm>
            <a:off x="1371599" y="2318197"/>
            <a:ext cx="9724031" cy="3683358"/>
          </a:xfrm>
        </p:spPr>
        <p:txBody>
          <a:bodyPr anchor="ctr">
            <a:normAutofit/>
          </a:bodyPr>
          <a:lstStyle/>
          <a:p>
            <a:r>
              <a:rPr lang="sv-SE" sz="2000" dirty="0"/>
              <a:t>Kommer på föräldrasektionsmötena och bidrar med förbättringar</a:t>
            </a:r>
          </a:p>
          <a:p>
            <a:endParaRPr lang="sv-SE" sz="2000" dirty="0"/>
          </a:p>
          <a:p>
            <a:r>
              <a:rPr lang="sv-SE" sz="2000" dirty="0"/>
              <a:t>Sprider relevant information från Föräldrasektionen till sitt lag</a:t>
            </a:r>
          </a:p>
          <a:p>
            <a:endParaRPr lang="sv-SE" sz="2000" dirty="0"/>
          </a:p>
          <a:p>
            <a:r>
              <a:rPr lang="sv-SE" sz="2000" dirty="0"/>
              <a:t>Ansvarar för att lagets aktiviteter blir gjorda med hjälp av laget, se sida 5</a:t>
            </a:r>
          </a:p>
          <a:p>
            <a:endParaRPr lang="sv-SE" sz="2000" dirty="0"/>
          </a:p>
          <a:p>
            <a:r>
              <a:rPr lang="sv-SE" sz="2000" dirty="0"/>
              <a:t>Se till att planera kioskverksamheten vid egna matcher</a:t>
            </a:r>
          </a:p>
        </p:txBody>
      </p:sp>
    </p:spTree>
    <p:extLst>
      <p:ext uri="{BB962C8B-B14F-4D97-AF65-F5344CB8AC3E}">
        <p14:creationId xmlns:p14="http://schemas.microsoft.com/office/powerpoint/2010/main" val="186549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0D13233C-AE2C-4EEB-B38A-5D9AE5066942}"/>
              </a:ext>
            </a:extLst>
          </p:cNvPr>
          <p:cNvSpPr>
            <a:spLocks noGrp="1"/>
          </p:cNvSpPr>
          <p:nvPr>
            <p:ph type="title"/>
          </p:nvPr>
        </p:nvSpPr>
        <p:spPr>
          <a:xfrm>
            <a:off x="1371599" y="294538"/>
            <a:ext cx="9895951" cy="1033669"/>
          </a:xfrm>
        </p:spPr>
        <p:txBody>
          <a:bodyPr>
            <a:normAutofit/>
          </a:bodyPr>
          <a:lstStyle/>
          <a:p>
            <a:r>
              <a:rPr lang="sv-SE" sz="4000" dirty="0">
                <a:solidFill>
                  <a:schemeClr val="bg1"/>
                </a:solidFill>
              </a:rPr>
              <a:t>Kioskverksamhet Dalby GIF (1/2)</a:t>
            </a:r>
          </a:p>
        </p:txBody>
      </p:sp>
      <p:sp>
        <p:nvSpPr>
          <p:cNvPr id="3" name="Platshållare för innehåll 2">
            <a:extLst>
              <a:ext uri="{FF2B5EF4-FFF2-40B4-BE49-F238E27FC236}">
                <a16:creationId xmlns:a16="http://schemas.microsoft.com/office/drawing/2014/main" id="{22B59AA4-81A9-49FE-9F8C-0AA565C589C7}"/>
              </a:ext>
            </a:extLst>
          </p:cNvPr>
          <p:cNvSpPr>
            <a:spLocks noGrp="1"/>
          </p:cNvSpPr>
          <p:nvPr>
            <p:ph idx="1"/>
          </p:nvPr>
        </p:nvSpPr>
        <p:spPr>
          <a:xfrm>
            <a:off x="1371599" y="2318197"/>
            <a:ext cx="9724031" cy="3683358"/>
          </a:xfrm>
        </p:spPr>
        <p:txBody>
          <a:bodyPr anchor="ctr">
            <a:normAutofit fontScale="92500" lnSpcReduction="10000"/>
          </a:bodyPr>
          <a:lstStyle/>
          <a:p>
            <a:pPr lvl="1"/>
            <a:r>
              <a:rPr lang="sv-SE" sz="2800" dirty="0"/>
              <a:t>Kiosken ska vara öppen när ni spelar match på Dalby IP, det är upp varje lag att fixa detta. Kom också ihåg att när ert lag spelar på Dalby IP så ska ni även tillsätta en förälder som ”matchvärd”. Kort och gott: Matchvärden hälsar domare och gästlaget välkomna på planen och stöttar domaren ifall det blir stökigt</a:t>
            </a:r>
          </a:p>
          <a:p>
            <a:pPr lvl="1"/>
            <a:endParaRPr lang="sv-SE" sz="2800" dirty="0"/>
          </a:p>
          <a:p>
            <a:pPr lvl="1"/>
            <a:r>
              <a:rPr lang="sv-SE" sz="2800" dirty="0"/>
              <a:t>Se över lathundarna för Serveringsrutiner för </a:t>
            </a:r>
            <a:r>
              <a:rPr lang="sv-SE" sz="2800" dirty="0">
                <a:hlinkClick r:id="rId2"/>
              </a:rPr>
              <a:t>Fotboll</a:t>
            </a:r>
            <a:r>
              <a:rPr lang="sv-SE" sz="2800" dirty="0"/>
              <a:t> &amp; </a:t>
            </a:r>
            <a:r>
              <a:rPr lang="sv-SE" sz="2800" dirty="0">
                <a:hlinkClick r:id="rId3"/>
              </a:rPr>
              <a:t>Handboll</a:t>
            </a:r>
            <a:r>
              <a:rPr lang="sv-SE" sz="2800" dirty="0"/>
              <a:t> och även för </a:t>
            </a:r>
            <a:r>
              <a:rPr lang="sv-SE" sz="2800" dirty="0">
                <a:hlinkClick r:id="rId4"/>
              </a:rPr>
              <a:t>Betalning i Kiosken</a:t>
            </a:r>
            <a:endParaRPr lang="sv-SE" sz="2800" dirty="0"/>
          </a:p>
          <a:p>
            <a:pPr lvl="1"/>
            <a:endParaRPr lang="sv-SE" sz="2800" dirty="0"/>
          </a:p>
          <a:p>
            <a:pPr lvl="1"/>
            <a:r>
              <a:rPr lang="sv-SE" sz="2800" dirty="0"/>
              <a:t>Koder till kiosken skickas separat till föräldrarepresentanterna</a:t>
            </a:r>
          </a:p>
        </p:txBody>
      </p:sp>
    </p:spTree>
    <p:extLst>
      <p:ext uri="{BB962C8B-B14F-4D97-AF65-F5344CB8AC3E}">
        <p14:creationId xmlns:p14="http://schemas.microsoft.com/office/powerpoint/2010/main" val="165075159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2041</TotalTime>
  <Words>1016</Words>
  <Application>Microsoft Macintosh PowerPoint</Application>
  <PresentationFormat>Bredbild</PresentationFormat>
  <Paragraphs>215</Paragraphs>
  <Slides>15</Slides>
  <Notes>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15</vt:i4>
      </vt:variant>
    </vt:vector>
  </HeadingPairs>
  <TitlesOfParts>
    <vt:vector size="20" baseType="lpstr">
      <vt:lpstr>Arial</vt:lpstr>
      <vt:lpstr>Calibri</vt:lpstr>
      <vt:lpstr>Calibri Light</vt:lpstr>
      <vt:lpstr>Times New Roman</vt:lpstr>
      <vt:lpstr>Office-tema</vt:lpstr>
      <vt:lpstr>Föräldrasektionsmöte</vt:lpstr>
      <vt:lpstr>Agenda</vt:lpstr>
      <vt:lpstr>Frågor/Actions från föregående Möte</vt:lpstr>
      <vt:lpstr>Inköp till fotbollskiosken</vt:lpstr>
      <vt:lpstr>Information från senaste styrelsemöte</vt:lpstr>
      <vt:lpstr>Föräldrarepresentater</vt:lpstr>
      <vt:lpstr>Vad gör föräldrasektionen?</vt:lpstr>
      <vt:lpstr>Vad gör en föräldrarepresentant?</vt:lpstr>
      <vt:lpstr>Kioskverksamhet Dalby GIF (1/2)</vt:lpstr>
      <vt:lpstr>Kioskverksamhet Dalby GIF (2/2)</vt:lpstr>
      <vt:lpstr>Ansvarsområden</vt:lpstr>
      <vt:lpstr>Lagintäkter</vt:lpstr>
      <vt:lpstr>Mötestider 2023 – Söndagar KL 19. (Teams)</vt:lpstr>
      <vt:lpstr>Skriv ert namn i chatten!</vt:lpstr>
      <vt:lpstr>AOB?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Ricardo Durón</dc:creator>
  <cp:lastModifiedBy>Ricardo Durón</cp:lastModifiedBy>
  <cp:revision>98</cp:revision>
  <dcterms:created xsi:type="dcterms:W3CDTF">2019-03-10T15:20:49Z</dcterms:created>
  <dcterms:modified xsi:type="dcterms:W3CDTF">2023-09-24T16:54:51Z</dcterms:modified>
</cp:coreProperties>
</file>