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57" r:id="rId3"/>
    <p:sldId id="279" r:id="rId4"/>
    <p:sldId id="280" r:id="rId5"/>
    <p:sldId id="277" r:id="rId6"/>
    <p:sldId id="276" r:id="rId7"/>
    <p:sldId id="278" r:id="rId8"/>
    <p:sldId id="270" r:id="rId9"/>
    <p:sldId id="288" r:id="rId10"/>
  </p:sldIdLst>
  <p:sldSz cx="12192000" cy="6858000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llanmörkt format 2 - Dekorfärg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D7B26C5-4107-4FEC-AEDC-1716B250A1EF}" styleName="Ljust forma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3173" autoAdjust="0"/>
    <p:restoredTop sz="97193"/>
  </p:normalViewPr>
  <p:slideViewPr>
    <p:cSldViewPr snapToGrid="0">
      <p:cViewPr varScale="1">
        <p:scale>
          <a:sx n="227" d="100"/>
          <a:sy n="227" d="100"/>
        </p:scale>
        <p:origin x="4616" y="18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4B9D176-38C1-884D-BD9B-69C99D6195DC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A0C8C05-CC76-6043-86DD-FFC0392E2F60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4381662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AA0C8C05-CC76-6043-86DD-FFC0392E2F60}" type="slidenum">
              <a:rPr lang="sv-SE" smtClean="0"/>
              <a:t>1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07933133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1172487-3AA9-4DCB-8E65-47E4683F603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FC9481CE-6ABF-4DA8-8DE3-C4228F8A05F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sv-SE"/>
              <a:t>Klicka här för att ändra mall för underrubrikformat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531D4CBB-BE83-4149-93E0-45017614A1E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E9E740BA-4CA5-4829-8177-E095155CEF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9F83FAA7-9EB4-4E58-80D7-979A7840AF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290870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Rubrik och lodrät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0BC5236-849F-494D-87B5-0F9626E66B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3DE54DF5-E9AE-4EC0-8FFF-02425B49572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A1C8295-0BFA-4FF0-AF6A-16803F3A194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7C0A2E89-A7E3-49AD-90C1-1D341A53D4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15619BFA-FA9F-49BC-B258-58A298C567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1973829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Lodrät rubrik och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Lodrät rubrik 1">
            <a:extLst>
              <a:ext uri="{FF2B5EF4-FFF2-40B4-BE49-F238E27FC236}">
                <a16:creationId xmlns:a16="http://schemas.microsoft.com/office/drawing/2014/main" id="{21130961-87A9-48CA-BB4F-708FA11C37A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lodrät text 2">
            <a:extLst>
              <a:ext uri="{FF2B5EF4-FFF2-40B4-BE49-F238E27FC236}">
                <a16:creationId xmlns:a16="http://schemas.microsoft.com/office/drawing/2014/main" id="{7FBEAAB1-409A-450D-84BE-4D9C87103C1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2A3B024B-32C0-40A9-9A9D-26757917230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AE2DB6AE-C5D6-4B9C-A74D-0F9695D2C4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AC5A0FA7-61EF-4791-BDB1-7CDC1A6636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6818720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1651B68B-543E-4079-A74D-A209785042D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5E99576-9FA4-44D4-AC59-8866B90EEE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F3BC3FBB-DF04-476C-BCC0-F87D8BBF77B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455A0E9D-5457-41CA-8659-2DFCC613B5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3834F17-E686-4A33-939F-1EFE0E79DBC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26936346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7EB5E71E-28E5-4B71-95DE-E66160A535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3E75EF1E-5754-409B-ABB0-6D23398F7CD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D9FB5F8F-8FAE-4427-8101-301EC5921B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3BE60E2-F0BB-4EEF-B70A-3255C16806E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B652CC2F-2A2F-4B8D-8323-2DF403BFC14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0887874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D7A71F7D-9FF2-4CC7-BE15-03DF5A43C29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1739AE7-1FC3-4629-A062-04EB85335A8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AC82D492-0E51-484D-A122-58480C2FBDE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633C9294-936F-4BD7-8E84-FFCBA7BFFC2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7EA0287E-EBEE-4DA2-925B-10EDD76E56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BB55AC2E-8969-47D6-8B36-97289B8B3F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4119863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2429561-39C0-41BC-98E4-46EA2C73E02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2781676D-7493-4561-8DFB-77BE8C389F9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4" name="Platshållare för innehåll 3">
            <a:extLst>
              <a:ext uri="{FF2B5EF4-FFF2-40B4-BE49-F238E27FC236}">
                <a16:creationId xmlns:a16="http://schemas.microsoft.com/office/drawing/2014/main" id="{D55EDD88-6E70-4C8D-B5A5-6A7CCDCC1F5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5" name="Platshållare för text 4">
            <a:extLst>
              <a:ext uri="{FF2B5EF4-FFF2-40B4-BE49-F238E27FC236}">
                <a16:creationId xmlns:a16="http://schemas.microsoft.com/office/drawing/2014/main" id="{FD1880B0-48E1-424E-AFD1-62C3C9D9B1C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6" name="Platshållare för innehåll 5">
            <a:extLst>
              <a:ext uri="{FF2B5EF4-FFF2-40B4-BE49-F238E27FC236}">
                <a16:creationId xmlns:a16="http://schemas.microsoft.com/office/drawing/2014/main" id="{85A0B3C8-4494-4506-87DA-BAB96E9A3B26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7" name="Platshållare för datum 6">
            <a:extLst>
              <a:ext uri="{FF2B5EF4-FFF2-40B4-BE49-F238E27FC236}">
                <a16:creationId xmlns:a16="http://schemas.microsoft.com/office/drawing/2014/main" id="{FA936C67-EF8D-4DA2-873F-C82D1D81F3F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8" name="Platshållare för sidfot 7">
            <a:extLst>
              <a:ext uri="{FF2B5EF4-FFF2-40B4-BE49-F238E27FC236}">
                <a16:creationId xmlns:a16="http://schemas.microsoft.com/office/drawing/2014/main" id="{D661F76E-AD75-49B2-8E87-126A497A81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>
            <a:extLst>
              <a:ext uri="{FF2B5EF4-FFF2-40B4-BE49-F238E27FC236}">
                <a16:creationId xmlns:a16="http://schemas.microsoft.com/office/drawing/2014/main" id="{0FA1D311-E528-4AF7-90DE-D972A58372D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225708082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1F13434-B140-413F-BC5C-413B25FC23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datum 2">
            <a:extLst>
              <a:ext uri="{FF2B5EF4-FFF2-40B4-BE49-F238E27FC236}">
                <a16:creationId xmlns:a16="http://schemas.microsoft.com/office/drawing/2014/main" id="{2CE93F11-DB5E-4B7B-B467-90A3B545C8D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4" name="Platshållare för sidfot 3">
            <a:extLst>
              <a:ext uri="{FF2B5EF4-FFF2-40B4-BE49-F238E27FC236}">
                <a16:creationId xmlns:a16="http://schemas.microsoft.com/office/drawing/2014/main" id="{4AAD2F8A-BF1D-4745-AC20-352DE230818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>
            <a:extLst>
              <a:ext uri="{FF2B5EF4-FFF2-40B4-BE49-F238E27FC236}">
                <a16:creationId xmlns:a16="http://schemas.microsoft.com/office/drawing/2014/main" id="{00284F4E-A009-4554-AD8B-803FBFE914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79647808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>
            <a:extLst>
              <a:ext uri="{FF2B5EF4-FFF2-40B4-BE49-F238E27FC236}">
                <a16:creationId xmlns:a16="http://schemas.microsoft.com/office/drawing/2014/main" id="{384012F4-9B8B-4117-B3B5-423AB9A31CB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3" name="Platshållare för sidfot 2">
            <a:extLst>
              <a:ext uri="{FF2B5EF4-FFF2-40B4-BE49-F238E27FC236}">
                <a16:creationId xmlns:a16="http://schemas.microsoft.com/office/drawing/2014/main" id="{A84B382E-A401-4F20-A33E-CA21B1541B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>
            <a:extLst>
              <a:ext uri="{FF2B5EF4-FFF2-40B4-BE49-F238E27FC236}">
                <a16:creationId xmlns:a16="http://schemas.microsoft.com/office/drawing/2014/main" id="{DF062243-C55A-4793-9960-CBA54E2A965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55409354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ext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C7BAAFDF-7731-4140-B278-D4E3EC36960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AAFCA199-A506-49A3-B995-64229CBAA4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568F0E7D-6168-489E-87BD-65B5F327D80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0905EFFA-EB44-40A0-87CE-2F527E3276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B6A210F1-F74D-4F7F-BFFF-9F906554DAA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942F1D0-C664-4975-BE8A-2687F856DC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77984634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190E395-F9E9-43FD-A6F9-3DF32E2C5B4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bild 2">
            <a:extLst>
              <a:ext uri="{FF2B5EF4-FFF2-40B4-BE49-F238E27FC236}">
                <a16:creationId xmlns:a16="http://schemas.microsoft.com/office/drawing/2014/main" id="{B4DA0D1A-4C72-4432-BDB1-92BB1DF66D4E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v-SE"/>
          </a:p>
        </p:txBody>
      </p:sp>
      <p:sp>
        <p:nvSpPr>
          <p:cNvPr id="4" name="Platshållare för text 3">
            <a:extLst>
              <a:ext uri="{FF2B5EF4-FFF2-40B4-BE49-F238E27FC236}">
                <a16:creationId xmlns:a16="http://schemas.microsoft.com/office/drawing/2014/main" id="{492A5DB8-6585-4FD6-9C06-1B812044D16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sv-SE"/>
              <a:t>Klicka här för att ändra format på bakgrundstexten</a:t>
            </a:r>
          </a:p>
        </p:txBody>
      </p:sp>
      <p:sp>
        <p:nvSpPr>
          <p:cNvPr id="5" name="Platshållare för datum 4">
            <a:extLst>
              <a:ext uri="{FF2B5EF4-FFF2-40B4-BE49-F238E27FC236}">
                <a16:creationId xmlns:a16="http://schemas.microsoft.com/office/drawing/2014/main" id="{A432E0E4-2668-4FB7-8C78-BB0351A788F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3C59E53-6B80-4645-9DB5-964BAF39F882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6" name="Platshållare för sidfot 5">
            <a:extLst>
              <a:ext uri="{FF2B5EF4-FFF2-40B4-BE49-F238E27FC236}">
                <a16:creationId xmlns:a16="http://schemas.microsoft.com/office/drawing/2014/main" id="{DC7EEFF6-E3F1-4108-AE83-FA85FD1214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>
            <a:extLst>
              <a:ext uri="{FF2B5EF4-FFF2-40B4-BE49-F238E27FC236}">
                <a16:creationId xmlns:a16="http://schemas.microsoft.com/office/drawing/2014/main" id="{D80BAB1C-93E8-4943-9238-254A20DD6D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5987011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>
            <a:extLst>
              <a:ext uri="{FF2B5EF4-FFF2-40B4-BE49-F238E27FC236}">
                <a16:creationId xmlns:a16="http://schemas.microsoft.com/office/drawing/2014/main" id="{0369C33B-7EEF-4F34-B1F5-F800D92C1B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/>
              <a:t>Klicka här för att ändra mall för rubrikformat</a:t>
            </a:r>
          </a:p>
        </p:txBody>
      </p:sp>
      <p:sp>
        <p:nvSpPr>
          <p:cNvPr id="3" name="Platshållare för text 2">
            <a:extLst>
              <a:ext uri="{FF2B5EF4-FFF2-40B4-BE49-F238E27FC236}">
                <a16:creationId xmlns:a16="http://schemas.microsoft.com/office/drawing/2014/main" id="{EBDF9CCF-2E67-44A7-830E-5DD71594588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/>
              <a:t>Klicka här för att ändra format på bakgrundstexten</a:t>
            </a:r>
          </a:p>
          <a:p>
            <a:pPr lvl="1"/>
            <a:r>
              <a:rPr lang="sv-SE"/>
              <a:t>Nivå två</a:t>
            </a:r>
          </a:p>
          <a:p>
            <a:pPr lvl="2"/>
            <a:r>
              <a:rPr lang="sv-SE"/>
              <a:t>Nivå tre</a:t>
            </a:r>
          </a:p>
          <a:p>
            <a:pPr lvl="3"/>
            <a:r>
              <a:rPr lang="sv-SE"/>
              <a:t>Nivå fyra</a:t>
            </a:r>
          </a:p>
          <a:p>
            <a:pPr lvl="4"/>
            <a:r>
              <a:rPr lang="sv-SE"/>
              <a:t>Nivå fem</a:t>
            </a:r>
          </a:p>
        </p:txBody>
      </p:sp>
      <p:sp>
        <p:nvSpPr>
          <p:cNvPr id="4" name="Platshållare för datum 3">
            <a:extLst>
              <a:ext uri="{FF2B5EF4-FFF2-40B4-BE49-F238E27FC236}">
                <a16:creationId xmlns:a16="http://schemas.microsoft.com/office/drawing/2014/main" id="{7695A221-2D7B-4699-B7B6-F05D41F9CE0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C59E53-6B80-4645-9DB5-964BAF39F882}" type="datetimeFigureOut">
              <a:rPr lang="sv-SE" smtClean="0"/>
              <a:t>2023-05-21</a:t>
            </a:fld>
            <a:endParaRPr lang="sv-SE"/>
          </a:p>
        </p:txBody>
      </p:sp>
      <p:sp>
        <p:nvSpPr>
          <p:cNvPr id="5" name="Platshållare för sidfot 4">
            <a:extLst>
              <a:ext uri="{FF2B5EF4-FFF2-40B4-BE49-F238E27FC236}">
                <a16:creationId xmlns:a16="http://schemas.microsoft.com/office/drawing/2014/main" id="{69D1448F-1B17-4188-8FC6-7ACF4014E4C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>
            <a:extLst>
              <a:ext uri="{FF2B5EF4-FFF2-40B4-BE49-F238E27FC236}">
                <a16:creationId xmlns:a16="http://schemas.microsoft.com/office/drawing/2014/main" id="{F05F10A4-F46B-46E0-8580-B51289CBE49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6BEC7AF-AAC9-468C-A0C5-69F6196DA5EE}" type="slidenum">
              <a:rPr lang="sv-SE" smtClean="0"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302760843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0A46E575-EFD1-49A3-BFED-9AB3481452B7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sv-SE" dirty="0"/>
              <a:t>Föräldrasektionsmöte</a:t>
            </a:r>
          </a:p>
        </p:txBody>
      </p:sp>
      <p:sp>
        <p:nvSpPr>
          <p:cNvPr id="3" name="Underrubrik 2">
            <a:extLst>
              <a:ext uri="{FF2B5EF4-FFF2-40B4-BE49-F238E27FC236}">
                <a16:creationId xmlns:a16="http://schemas.microsoft.com/office/drawing/2014/main" id="{0B1475BA-A9E8-4195-837D-EE9338DD34A8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sv-SE" dirty="0"/>
              <a:t>2023-04-23</a:t>
            </a:r>
          </a:p>
        </p:txBody>
      </p:sp>
    </p:spTree>
    <p:extLst>
      <p:ext uri="{BB962C8B-B14F-4D97-AF65-F5344CB8AC3E}">
        <p14:creationId xmlns:p14="http://schemas.microsoft.com/office/powerpoint/2010/main" val="180579038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437B337-B9F3-4C02-B7EF-B27619F42CB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Agenda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44ECCCF7-E39B-443B-9822-602B228A623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dirty="0"/>
              <a:t>Frågor/Actions från Föregående Sektionsmöte</a:t>
            </a:r>
          </a:p>
          <a:p>
            <a:r>
              <a:rPr lang="sv-SE" dirty="0"/>
              <a:t>Fotbollensdag</a:t>
            </a:r>
          </a:p>
          <a:p>
            <a:pPr lvl="0"/>
            <a:r>
              <a:rPr lang="sv-SE" dirty="0"/>
              <a:t>Aktiviteter, vilket lag ansvarar för vad under året?</a:t>
            </a:r>
          </a:p>
          <a:p>
            <a:pPr lvl="0"/>
            <a:r>
              <a:rPr lang="sv-SE" dirty="0"/>
              <a:t>Mötestider under året</a:t>
            </a:r>
          </a:p>
          <a:p>
            <a:pPr lvl="0"/>
            <a:r>
              <a:rPr lang="sv-SE" dirty="0"/>
              <a:t>AOB</a:t>
            </a:r>
          </a:p>
        </p:txBody>
      </p:sp>
    </p:spTree>
    <p:extLst>
      <p:ext uri="{BB962C8B-B14F-4D97-AF65-F5344CB8AC3E}">
        <p14:creationId xmlns:p14="http://schemas.microsoft.com/office/powerpoint/2010/main" val="252569700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F187835-E69A-58AA-3B7C-D6ABB671CAB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Frågor/Actions från föregående Möte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7F99E56A-3E81-2F4A-867B-A68015566EC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sv-SE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Action</a:t>
            </a:r>
            <a:r>
              <a:rPr lang="sv-SE" sz="18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Ricardo tar följande punkter med styrelsen: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Luckan till kiosken kan inte förankras, inte bra när det blåser – Jesper T hjälper oss med denna.</a:t>
            </a:r>
          </a:p>
          <a:p>
            <a:pPr marL="800100" lvl="1" indent="-342900">
              <a:tabLst>
                <a:tab pos="457200" algn="l"/>
              </a:tabLst>
            </a:pP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Hängränna är borta, fixa eventuellt tak över kiosken - </a:t>
            </a:r>
            <a:r>
              <a:rPr lang="sv-SE" sz="140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Ongoing</a:t>
            </a:r>
            <a:endParaRPr lang="sv-SE" sz="1400" dirty="0">
              <a:ln>
                <a:noFill/>
              </a:ln>
              <a:solidFill>
                <a:srgbClr val="000000"/>
              </a:solidFill>
              <a:effectLst/>
              <a:latin typeface="Times New Roman" panose="02020603050405020304" pitchFamily="18" charset="0"/>
              <a:ea typeface="Arial Unicode MS" panose="020B0604020202020204" pitchFamily="34" charset="-128"/>
              <a:cs typeface="Times New Roman" panose="02020603050405020304" pitchFamily="18" charset="0"/>
            </a:endParaRPr>
          </a:p>
          <a:p>
            <a:pPr marL="800100" lvl="1" indent="-342900">
              <a:tabLst>
                <a:tab pos="457200" algn="l"/>
              </a:tabLst>
            </a:pP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Times New Roman" panose="02020603050405020304" pitchFamily="18" charset="0"/>
              </a:rPr>
              <a:t>Extra soptunna, bara en kvar? En har försvunnit?</a:t>
            </a:r>
            <a:r>
              <a:rPr lang="sv-SE" sz="14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 - Finns en extra i klubbstugan, vi tar den därifrån. </a:t>
            </a:r>
            <a:r>
              <a:rPr lang="sv-SE" sz="1400" b="1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DONE</a:t>
            </a:r>
          </a:p>
          <a:p>
            <a:r>
              <a:rPr lang="sv-SE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Action</a:t>
            </a:r>
            <a:r>
              <a:rPr lang="sv-SE" sz="18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Ricardo mailar ut koder till kiosken till alla föräldrarepresentanter igen. Ok att dela koden med föräldrarna som ska stå i kiosken, men ej med barn. </a:t>
            </a:r>
            <a:r>
              <a:rPr lang="sv-SE" sz="1800" b="1" dirty="0">
                <a:ln>
                  <a:noFill/>
                </a:ln>
                <a:solidFill>
                  <a:srgbClr val="00B05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DONE</a:t>
            </a:r>
          </a:p>
          <a:p>
            <a:r>
              <a:rPr lang="sv-SE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Action</a:t>
            </a:r>
            <a:r>
              <a:rPr lang="sv-SE" sz="18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P12h och P12f ser till att det ska finnas listor i kioskerna så att föräldrar kan skriva ner tips och tricks. </a:t>
            </a:r>
          </a:p>
          <a:p>
            <a:r>
              <a:rPr lang="sv-SE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Action</a:t>
            </a:r>
            <a:r>
              <a:rPr lang="sv-SE" sz="18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Daniel Å hjälper oss att granska produktlistan (</a:t>
            </a:r>
            <a:r>
              <a:rPr lang="sv-SE" sz="180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iZettle</a:t>
            </a:r>
            <a:r>
              <a:rPr lang="sv-SE" sz="18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sv-SE" sz="1800" dirty="0" err="1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appen</a:t>
            </a:r>
            <a:r>
              <a:rPr lang="sv-SE" sz="18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) mot verkligheten. Ricardo mailar över produktlista och Kiosklista till Daniel. </a:t>
            </a:r>
          </a:p>
          <a:p>
            <a:r>
              <a:rPr lang="sv-SE" sz="1800" b="1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Action</a:t>
            </a:r>
            <a:r>
              <a:rPr lang="sv-SE" sz="1800" dirty="0">
                <a:ln>
                  <a:noFill/>
                </a:ln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: Alla föräldrarepresentanter ska hjälpas åt att alla föräldrar följer serveringsrutinerna. Ricardo visade var dem fanns</a:t>
            </a:r>
          </a:p>
          <a:p>
            <a:r>
              <a:rPr lang="sv-SE" sz="1800" b="1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Action</a:t>
            </a:r>
            <a:r>
              <a:rPr lang="sv-SE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: Ricardo kommer att dela </a:t>
            </a:r>
            <a:r>
              <a:rPr lang="sv-SE" sz="1800" dirty="0" err="1"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powerpoint</a:t>
            </a:r>
            <a:r>
              <a:rPr lang="sv-SE" sz="1800" dirty="0">
                <a:effectLst/>
                <a:latin typeface="Calibri" panose="020F0502020204030204" pitchFamily="34" charset="0"/>
                <a:ea typeface="DengXian" panose="02010600030101010101" pitchFamily="2" charset="-122"/>
                <a:cs typeface="Arial" panose="020B0604020202020204" pitchFamily="34" charset="0"/>
              </a:rPr>
              <a:t> som visar vad som förväntas av en föräldrarepresentant.</a:t>
            </a:r>
            <a:r>
              <a:rPr lang="sv-SE" sz="1800" dirty="0">
                <a:solidFill>
                  <a:srgbClr val="00000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 </a:t>
            </a:r>
            <a:r>
              <a:rPr lang="sv-SE" sz="1800" b="1" dirty="0">
                <a:solidFill>
                  <a:srgbClr val="00B050"/>
                </a:solidFill>
                <a:latin typeface="Times New Roman" panose="02020603050405020304" pitchFamily="18" charset="0"/>
                <a:ea typeface="Arial Unicode MS" panose="020B0604020202020204" pitchFamily="34" charset="-128"/>
                <a:cs typeface="Arial Unicode MS" panose="020B0604020202020204" pitchFamily="34" charset="-128"/>
              </a:rPr>
              <a:t>DONE</a:t>
            </a:r>
            <a:endParaRPr lang="sv-SE" sz="1800" b="1" dirty="0">
              <a:solidFill>
                <a:srgbClr val="00B050"/>
              </a:solidFill>
              <a:effectLst/>
              <a:latin typeface="Calibri" panose="020F0502020204030204" pitchFamily="34" charset="0"/>
              <a:ea typeface="DengXian" panose="02010600030101010101" pitchFamily="2" charset="-122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894336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5EC60E3D-30D2-BE5C-282E-8D515C6685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spcAft>
                <a:spcPts val="0"/>
              </a:spcAft>
            </a:pPr>
            <a:r>
              <a:rPr lang="sv-SE" sz="4400" kern="1200" dirty="0">
                <a:solidFill>
                  <a:schemeClr val="dk1"/>
                </a:solidFill>
                <a:effectLst/>
                <a:latin typeface="+mn-lt"/>
                <a:ea typeface="+mn-ea"/>
                <a:cs typeface="+mn-cs"/>
              </a:rPr>
              <a:t>Fotbollensdag - Status från P13f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B91FC3C1-0A66-3D61-5AB2-91A11D154D3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50701993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409E35BC-EE03-4177-8372-FA7078C0791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08184" y="174032"/>
            <a:ext cx="10175631" cy="1111843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en-US" sz="4000" kern="1200">
                <a:solidFill>
                  <a:schemeClr val="tx1"/>
                </a:solidFill>
                <a:latin typeface="+mj-lt"/>
                <a:ea typeface="+mj-ea"/>
                <a:cs typeface="+mj-cs"/>
              </a:rPr>
              <a:t>Ansvarsområden</a:t>
            </a:r>
          </a:p>
        </p:txBody>
      </p:sp>
      <p:sp>
        <p:nvSpPr>
          <p:cNvPr id="16" name="Platshållare för innehåll 2">
            <a:extLst>
              <a:ext uri="{FF2B5EF4-FFF2-40B4-BE49-F238E27FC236}">
                <a16:creationId xmlns:a16="http://schemas.microsoft.com/office/drawing/2014/main" id="{355BB183-BEDF-5A42-BE22-B914D9A6A842}"/>
              </a:ext>
            </a:extLst>
          </p:cNvPr>
          <p:cNvSpPr txBox="1">
            <a:spLocks/>
          </p:cNvSpPr>
          <p:nvPr/>
        </p:nvSpPr>
        <p:spPr>
          <a:xfrm>
            <a:off x="1333648" y="5808185"/>
            <a:ext cx="10175630" cy="76790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1600" dirty="0"/>
              <a:t>*</a:t>
            </a:r>
            <a:r>
              <a:rPr lang="en-US" sz="1600" dirty="0" err="1"/>
              <a:t>Pengar</a:t>
            </a:r>
            <a:r>
              <a:rPr lang="en-US" sz="1600" dirty="0"/>
              <a:t> </a:t>
            </a:r>
            <a:r>
              <a:rPr lang="en-US" sz="1600" dirty="0" err="1"/>
              <a:t>går</a:t>
            </a:r>
            <a:r>
              <a:rPr lang="en-US" sz="1600" dirty="0"/>
              <a:t> </a:t>
            </a:r>
            <a:r>
              <a:rPr lang="en-US" sz="1600" dirty="0" err="1"/>
              <a:t>direkt</a:t>
            </a:r>
            <a:r>
              <a:rPr lang="en-US" sz="1600" dirty="0"/>
              <a:t> till </a:t>
            </a:r>
            <a:r>
              <a:rPr lang="en-US" sz="1600" dirty="0" err="1"/>
              <a:t>lagkassan</a:t>
            </a:r>
            <a:r>
              <a:rPr lang="en-US" sz="1600" dirty="0"/>
              <a:t>, </a:t>
            </a:r>
            <a:r>
              <a:rPr lang="en-US" sz="1600" dirty="0" err="1"/>
              <a:t>ej</a:t>
            </a:r>
            <a:r>
              <a:rPr lang="en-US" sz="1600" dirty="0"/>
              <a:t> till </a:t>
            </a:r>
            <a:r>
              <a:rPr lang="en-US" sz="1600" dirty="0" err="1"/>
              <a:t>klubbkassan</a:t>
            </a:r>
            <a:endParaRPr lang="en-US" sz="1600" dirty="0"/>
          </a:p>
        </p:txBody>
      </p:sp>
      <p:graphicFrame>
        <p:nvGraphicFramePr>
          <p:cNvPr id="7" name="Tabell 6">
            <a:extLst>
              <a:ext uri="{FF2B5EF4-FFF2-40B4-BE49-F238E27FC236}">
                <a16:creationId xmlns:a16="http://schemas.microsoft.com/office/drawing/2014/main" id="{F48EF1AC-D9FC-334B-B83F-C37FDED2B33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3688793"/>
              </p:ext>
            </p:extLst>
          </p:nvPr>
        </p:nvGraphicFramePr>
        <p:xfrm>
          <a:off x="838199" y="1226820"/>
          <a:ext cx="10515599" cy="4404360"/>
        </p:xfrm>
        <a:graphic>
          <a:graphicData uri="http://schemas.openxmlformats.org/drawingml/2006/table">
            <a:tbl>
              <a:tblPr/>
              <a:tblGrid>
                <a:gridCol w="2826562">
                  <a:extLst>
                    <a:ext uri="{9D8B030D-6E8A-4147-A177-3AD203B41FA5}">
                      <a16:colId xmlns:a16="http://schemas.microsoft.com/office/drawing/2014/main" val="419764609"/>
                    </a:ext>
                  </a:extLst>
                </a:gridCol>
                <a:gridCol w="948776">
                  <a:extLst>
                    <a:ext uri="{9D8B030D-6E8A-4147-A177-3AD203B41FA5}">
                      <a16:colId xmlns:a16="http://schemas.microsoft.com/office/drawing/2014/main" val="1946433012"/>
                    </a:ext>
                  </a:extLst>
                </a:gridCol>
                <a:gridCol w="988308">
                  <a:extLst>
                    <a:ext uri="{9D8B030D-6E8A-4147-A177-3AD203B41FA5}">
                      <a16:colId xmlns:a16="http://schemas.microsoft.com/office/drawing/2014/main" val="364229993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974832255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2801531827"/>
                    </a:ext>
                  </a:extLst>
                </a:gridCol>
                <a:gridCol w="1054195">
                  <a:extLst>
                    <a:ext uri="{9D8B030D-6E8A-4147-A177-3AD203B41FA5}">
                      <a16:colId xmlns:a16="http://schemas.microsoft.com/office/drawing/2014/main" val="372443281"/>
                    </a:ext>
                  </a:extLst>
                </a:gridCol>
                <a:gridCol w="2589368">
                  <a:extLst>
                    <a:ext uri="{9D8B030D-6E8A-4147-A177-3AD203B41FA5}">
                      <a16:colId xmlns:a16="http://schemas.microsoft.com/office/drawing/2014/main" val="1697855899"/>
                    </a:ext>
                  </a:extLst>
                </a:gridCol>
              </a:tblGrid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Datum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2022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2023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2024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2025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Kommentarer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976005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 (Fotboll)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58032631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Inköp &amp; Rutiner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Ansvarar att lägga beställningar mot Hemköp. (Handboll)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76577866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Lejonmarknad koordinering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P17f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27908554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Utdelning av lagpresentationer*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Aug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F08/09f, 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F12/13f, 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F14/15f, P16h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4148183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Julmarknad Planering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P16f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70563172"/>
                  </a:ext>
                </a:extLst>
              </a:tr>
              <a:tr h="44803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Mars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F-Kiosken.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kris ta pengar från kassaskåpet och handla på Hemköp.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28245415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05608777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Fotbollensdag (6:e Juni)*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6:e Juni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P12f, F12/13f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P14f, F14/15f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P15f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85461858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Fotbollsavslutning*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Nov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7041569"/>
                  </a:ext>
                </a:extLst>
              </a:tr>
              <a:tr h="303081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H-Kiosk: Hämtning, Uppackning &amp; "Vaktmästare"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Jan - 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Hämtar från Hemköp till H-Kiosken och meddela inköp.</a:t>
                      </a:r>
                      <a:b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</a:br>
                      <a:r>
                        <a:rPr lang="sv-SE" sz="105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Vid "kris" kan hämta från F-Kiosken.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85318400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Handbollensdag (17:e </a:t>
                      </a:r>
                      <a:r>
                        <a:rPr lang="sv-SE" sz="12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Sept</a:t>
                      </a:r>
                      <a:r>
                        <a:rPr lang="sv-SE" sz="12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)*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Sep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F12/13h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94642206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Handbollsavslutning*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April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P12h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894160662"/>
                  </a:ext>
                </a:extLst>
              </a:tr>
              <a:tr h="191073"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Lundaspelen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Dec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2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P08/09h, xx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2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105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143005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90772434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80A824E9-57B6-8043-B5CC-3FDDD42C5E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Lagintäkter</a:t>
            </a:r>
          </a:p>
        </p:txBody>
      </p:sp>
      <p:graphicFrame>
        <p:nvGraphicFramePr>
          <p:cNvPr id="4" name="Tabell 3">
            <a:extLst>
              <a:ext uri="{FF2B5EF4-FFF2-40B4-BE49-F238E27FC236}">
                <a16:creationId xmlns:a16="http://schemas.microsoft.com/office/drawing/2014/main" id="{505B4FAC-D7BF-B713-2B5D-A0C6CFCCEA8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056158"/>
              </p:ext>
            </p:extLst>
          </p:nvPr>
        </p:nvGraphicFramePr>
        <p:xfrm>
          <a:off x="417443" y="1568200"/>
          <a:ext cx="11330610" cy="3048000"/>
        </p:xfrm>
        <a:graphic>
          <a:graphicData uri="http://schemas.openxmlformats.org/drawingml/2006/table">
            <a:tbl>
              <a:tblPr/>
              <a:tblGrid>
                <a:gridCol w="5504906">
                  <a:extLst>
                    <a:ext uri="{9D8B030D-6E8A-4147-A177-3AD203B41FA5}">
                      <a16:colId xmlns:a16="http://schemas.microsoft.com/office/drawing/2014/main" val="2665794585"/>
                    </a:ext>
                  </a:extLst>
                </a:gridCol>
                <a:gridCol w="1710903">
                  <a:extLst>
                    <a:ext uri="{9D8B030D-6E8A-4147-A177-3AD203B41FA5}">
                      <a16:colId xmlns:a16="http://schemas.microsoft.com/office/drawing/2014/main" val="1966755723"/>
                    </a:ext>
                  </a:extLst>
                </a:gridCol>
                <a:gridCol w="1838739">
                  <a:extLst>
                    <a:ext uri="{9D8B030D-6E8A-4147-A177-3AD203B41FA5}">
                      <a16:colId xmlns:a16="http://schemas.microsoft.com/office/drawing/2014/main" val="154661820"/>
                    </a:ext>
                  </a:extLst>
                </a:gridCol>
                <a:gridCol w="2276062">
                  <a:extLst>
                    <a:ext uri="{9D8B030D-6E8A-4147-A177-3AD203B41FA5}">
                      <a16:colId xmlns:a16="http://schemas.microsoft.com/office/drawing/2014/main" val="2103993223"/>
                    </a:ext>
                  </a:extLst>
                </a:gridCol>
              </a:tblGrid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 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Kostnad för Klubben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Utökade intäkter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Lag (2023)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25769930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Årlig klubbstöd till varje lag (</a:t>
                      </a:r>
                      <a:r>
                        <a:rPr lang="sv-SE" sz="1600" b="1" i="0" u="none" strike="noStrike" dirty="0" err="1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incl</a:t>
                      </a:r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 Cup)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110 000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Alla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58392875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Utdelning lagpresentationer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F10/11f, P14/15h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6061553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A-lag Kiosk, Bollkalle ansvar &amp; biljettförsäljning*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P10f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59519659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P13f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642044823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Handbollensdag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30 000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P08/09h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372625587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Fotbollsavslutning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P09f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9E1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42397676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1600" b="1" i="0" u="none" strike="noStrike" dirty="0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Handbollsavslutning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P11h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B4C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78021828"/>
                  </a:ext>
                </a:extLst>
              </a:tr>
              <a:tr h="226270">
                <a:tc>
                  <a:txBody>
                    <a:bodyPr/>
                    <a:lstStyle/>
                    <a:p>
                      <a:pPr algn="l" fontAlgn="b"/>
                      <a:r>
                        <a:rPr lang="sv-SE" sz="2000" b="1" i="0" u="none" strike="noStrike">
                          <a:solidFill>
                            <a:srgbClr val="FFFFFF"/>
                          </a:solidFill>
                          <a:effectLst/>
                          <a:latin typeface="Arial" panose="020B0604020202020204" pitchFamily="34" charset="0"/>
                        </a:rPr>
                        <a:t>Summa</a:t>
                      </a: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122 000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sv-SE" sz="20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68 000</a:t>
                      </a: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sv-SE" sz="2000" b="1" i="0" u="none" strike="noStrike" dirty="0">
                        <a:solidFill>
                          <a:srgbClr val="FFFFFF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b">
                    <a:lnL w="63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9050" cap="flat" cmpd="sng" algn="ctr">
                      <a:solidFill>
                        <a:srgbClr val="FFFFFF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>
                      <a:noFill/>
                    </a:lnB>
                    <a:solidFill>
                      <a:srgbClr val="4472C4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3255849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66666231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16646"/>
            <a:ext cx="10515600" cy="1325563"/>
          </a:xfrm>
        </p:spPr>
        <p:txBody>
          <a:bodyPr/>
          <a:lstStyle/>
          <a:p>
            <a:r>
              <a:rPr lang="sv-SE" dirty="0"/>
              <a:t>Mötestider 2023 – Söndagar KL 19. (Teams)</a:t>
            </a:r>
          </a:p>
        </p:txBody>
      </p:sp>
      <p:graphicFrame>
        <p:nvGraphicFramePr>
          <p:cNvPr id="3" name="Tabell 2">
            <a:extLst>
              <a:ext uri="{FF2B5EF4-FFF2-40B4-BE49-F238E27FC236}">
                <a16:creationId xmlns:a16="http://schemas.microsoft.com/office/drawing/2014/main" id="{84CAD313-D3F6-4074-A985-83595708664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823850"/>
              </p:ext>
            </p:extLst>
          </p:nvPr>
        </p:nvGraphicFramePr>
        <p:xfrm>
          <a:off x="655399" y="1174583"/>
          <a:ext cx="10698401" cy="5473328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2422278">
                  <a:extLst>
                    <a:ext uri="{9D8B030D-6E8A-4147-A177-3AD203B41FA5}">
                      <a16:colId xmlns:a16="http://schemas.microsoft.com/office/drawing/2014/main" val="1608995211"/>
                    </a:ext>
                  </a:extLst>
                </a:gridCol>
                <a:gridCol w="8276123">
                  <a:extLst>
                    <a:ext uri="{9D8B030D-6E8A-4147-A177-3AD203B41FA5}">
                      <a16:colId xmlns:a16="http://schemas.microsoft.com/office/drawing/2014/main" val="142121088"/>
                    </a:ext>
                  </a:extLst>
                </a:gridCol>
              </a:tblGrid>
              <a:tr h="742484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Datum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2400" dirty="0">
                          <a:effectLst/>
                          <a:latin typeface="Calibri" panose="020F0502020204030204" pitchFamily="34" charset="0"/>
                          <a:ea typeface="DengXian" panose="020B0503020204020204" pitchFamily="2" charset="-122"/>
                          <a:cs typeface="Arial" panose="020B0604020202020204" pitchFamily="34" charset="0"/>
                        </a:rPr>
                        <a:t>Agendafokus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2377793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jan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Möten under året &amp; 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913851136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feb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Uppdatera Prislista och Produkter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2826659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Sammanfattning av Årsmöte, Status Handbollsavslutning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73912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apr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Förbättringsarbete / Renoveringsbehov, </a:t>
                      </a:r>
                      <a:r>
                        <a:rPr lang="sv-SE" sz="1600" kern="1200" dirty="0" err="1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etc</a:t>
                      </a: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, av band annat Kiosk, Utrustning &amp; Rutiner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08730709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maj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Fotbollens dag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1966505401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Lejonmarknad Status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65281611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jul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43078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lt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aug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Lagpresentationer, Status Handbollensdag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711870715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sep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Ansvarsområden, vad gör en föräldrarepresentant?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679318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okt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Fotbollssavslutning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4280575768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dirty="0">
                          <a:effectLst/>
                        </a:rPr>
                        <a:t>nov</a:t>
                      </a:r>
                      <a:endParaRPr lang="sv-SE" sz="2400" dirty="0">
                        <a:effectLst/>
                        <a:latin typeface="Calibri" panose="020F0502020204030204" pitchFamily="34" charset="0"/>
                        <a:ea typeface="DengXian" panose="020B0503020204020204" pitchFamily="2" charset="-122"/>
                        <a:cs typeface="Arial" panose="020B060402020202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Status Julmarknad, Lundaspelen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272396562"/>
                  </a:ext>
                </a:extLst>
              </a:tr>
              <a:tr h="394237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sv-SE" sz="1600" b="1" kern="1200" dirty="0">
                          <a:solidFill>
                            <a:schemeClr val="bg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dec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v-SE" sz="1600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&lt;Stängt&gt;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val="332339775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3222651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A77904A3-FD73-4C68-9F38-177F57D9C8C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AOB?</a:t>
            </a:r>
          </a:p>
        </p:txBody>
      </p:sp>
      <p:sp>
        <p:nvSpPr>
          <p:cNvPr id="3" name="textruta 2">
            <a:extLst>
              <a:ext uri="{FF2B5EF4-FFF2-40B4-BE49-F238E27FC236}">
                <a16:creationId xmlns:a16="http://schemas.microsoft.com/office/drawing/2014/main" id="{48C2F0D1-4422-FA1D-D5F6-A4CF5946E5DA}"/>
              </a:ext>
            </a:extLst>
          </p:cNvPr>
          <p:cNvSpPr txBox="1"/>
          <p:nvPr/>
        </p:nvSpPr>
        <p:spPr>
          <a:xfrm>
            <a:off x="838200" y="1690688"/>
            <a:ext cx="8695215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  <a:p>
            <a:pPr marL="285750" indent="-285750">
              <a:buFont typeface="Arial" panose="020B0604020202020204" pitchFamily="34" charset="0"/>
              <a:buChar char="•"/>
            </a:pPr>
            <a:endParaRPr lang="sv-SE" dirty="0"/>
          </a:p>
        </p:txBody>
      </p:sp>
    </p:spTree>
    <p:extLst>
      <p:ext uri="{BB962C8B-B14F-4D97-AF65-F5344CB8AC3E}">
        <p14:creationId xmlns:p14="http://schemas.microsoft.com/office/powerpoint/2010/main" val="212466053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>
            <a:extLst>
              <a:ext uri="{FF2B5EF4-FFF2-40B4-BE49-F238E27FC236}">
                <a16:creationId xmlns:a16="http://schemas.microsoft.com/office/drawing/2014/main" id="{F7261EBC-002D-EC4A-959C-A9B83F1D10B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v-SE" dirty="0"/>
              <a:t>Skriv ert namn i chatten!</a:t>
            </a:r>
          </a:p>
        </p:txBody>
      </p:sp>
      <p:sp>
        <p:nvSpPr>
          <p:cNvPr id="3" name="Platshållare för innehåll 2">
            <a:extLst>
              <a:ext uri="{FF2B5EF4-FFF2-40B4-BE49-F238E27FC236}">
                <a16:creationId xmlns:a16="http://schemas.microsoft.com/office/drawing/2014/main" id="{105AA64A-DC5F-9A2E-32E7-3AF0847EF19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sv-SE" dirty="0"/>
              <a:t>Ricardo Durón, P08f</a:t>
            </a:r>
          </a:p>
        </p:txBody>
      </p:sp>
    </p:spTree>
    <p:extLst>
      <p:ext uri="{BB962C8B-B14F-4D97-AF65-F5344CB8AC3E}">
        <p14:creationId xmlns:p14="http://schemas.microsoft.com/office/powerpoint/2010/main" val="235907137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1830</TotalTime>
  <Words>613</Words>
  <Application>Microsoft Macintosh PowerPoint</Application>
  <PresentationFormat>Bredbild</PresentationFormat>
  <Paragraphs>175</Paragraphs>
  <Slides>9</Slides>
  <Notes>1</Notes>
  <HiddenSlides>0</HiddenSlides>
  <MMClips>0</MMClips>
  <ScaleCrop>false</ScaleCrop>
  <HeadingPairs>
    <vt:vector size="6" baseType="variant">
      <vt:variant>
        <vt:lpstr>Använt teckensnitt</vt:lpstr>
      </vt:variant>
      <vt:variant>
        <vt:i4>4</vt:i4>
      </vt:variant>
      <vt:variant>
        <vt:lpstr>Tema</vt:lpstr>
      </vt:variant>
      <vt:variant>
        <vt:i4>1</vt:i4>
      </vt:variant>
      <vt:variant>
        <vt:lpstr>Bildrubriker</vt:lpstr>
      </vt:variant>
      <vt:variant>
        <vt:i4>9</vt:i4>
      </vt:variant>
    </vt:vector>
  </HeadingPairs>
  <TitlesOfParts>
    <vt:vector size="14" baseType="lpstr">
      <vt:lpstr>Arial</vt:lpstr>
      <vt:lpstr>Calibri</vt:lpstr>
      <vt:lpstr>Calibri Light</vt:lpstr>
      <vt:lpstr>Times New Roman</vt:lpstr>
      <vt:lpstr>Office-tema</vt:lpstr>
      <vt:lpstr>Föräldrasektionsmöte</vt:lpstr>
      <vt:lpstr>Agenda</vt:lpstr>
      <vt:lpstr>Frågor/Actions från föregående Möte</vt:lpstr>
      <vt:lpstr>Fotbollensdag - Status från P13f</vt:lpstr>
      <vt:lpstr>Ansvarsområden</vt:lpstr>
      <vt:lpstr>Lagintäkter</vt:lpstr>
      <vt:lpstr>Mötestider 2023 – Söndagar KL 19. (Teams)</vt:lpstr>
      <vt:lpstr>AOB?</vt:lpstr>
      <vt:lpstr>Skriv ert namn i chatten!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PowerPoint-presentation</dc:title>
  <dc:creator>Ricardo Durón</dc:creator>
  <cp:lastModifiedBy>Ricardo Durón</cp:lastModifiedBy>
  <cp:revision>84</cp:revision>
  <dcterms:created xsi:type="dcterms:W3CDTF">2019-03-10T15:20:49Z</dcterms:created>
  <dcterms:modified xsi:type="dcterms:W3CDTF">2023-05-21T17:45:02Z</dcterms:modified>
</cp:coreProperties>
</file>