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4" r:id="rId5"/>
    <p:sldId id="279" r:id="rId6"/>
    <p:sldId id="264" r:id="rId7"/>
    <p:sldId id="270" r:id="rId8"/>
    <p:sldId id="282" r:id="rId9"/>
    <p:sldId id="276" r:id="rId10"/>
    <p:sldId id="273"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DE4307AA-ACBB-8847-85B5-C7D7F6829455}">
          <p14:sldIdLst>
            <p14:sldId id="256"/>
            <p14:sldId id="257"/>
            <p14:sldId id="283"/>
            <p14:sldId id="284"/>
            <p14:sldId id="279"/>
            <p14:sldId id="264"/>
            <p14:sldId id="270"/>
            <p14:sldId id="282"/>
            <p14:sldId id="276"/>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5" autoAdjust="0"/>
    <p:restoredTop sz="94660"/>
  </p:normalViewPr>
  <p:slideViewPr>
    <p:cSldViewPr snapToGrid="0">
      <p:cViewPr varScale="1">
        <p:scale>
          <a:sx n="123" d="100"/>
          <a:sy n="123" d="100"/>
        </p:scale>
        <p:origin x="208" y="7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2022-11-20</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2022-11-20</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p:txBody>
          <a:bodyPr/>
          <a:lstStyle/>
          <a:p>
            <a:r>
              <a:rPr lang="sv-SE" dirty="0"/>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p:txBody>
          <a:bodyPr/>
          <a:lstStyle/>
          <a:p>
            <a:r>
              <a:rPr lang="sv-SE" dirty="0"/>
              <a:t>2022-11-20</a:t>
            </a:r>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0">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09E35BC-EE03-4177-8372-FA7078C0791F}"/>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a:solidFill>
                  <a:schemeClr val="tx1"/>
                </a:solidFill>
                <a:latin typeface="+mj-lt"/>
                <a:ea typeface="+mj-ea"/>
                <a:cs typeface="+mj-cs"/>
              </a:rPr>
              <a:t>Ansvarsområden</a:t>
            </a:r>
          </a:p>
        </p:txBody>
      </p:sp>
      <p:sp>
        <p:nvSpPr>
          <p:cNvPr id="16" name="Platshållare för innehåll 2">
            <a:extLst>
              <a:ext uri="{FF2B5EF4-FFF2-40B4-BE49-F238E27FC236}">
                <a16:creationId xmlns:a16="http://schemas.microsoft.com/office/drawing/2014/main" id="{355BB183-BEDF-5A42-BE22-B914D9A6A842}"/>
              </a:ext>
            </a:extLst>
          </p:cNvPr>
          <p:cNvSpPr txBox="1">
            <a:spLocks/>
          </p:cNvSpPr>
          <p:nvPr/>
        </p:nvSpPr>
        <p:spPr>
          <a:xfrm>
            <a:off x="1333648" y="5808185"/>
            <a:ext cx="10175630" cy="7679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t>*</a:t>
            </a:r>
            <a:r>
              <a:rPr lang="en-US" sz="1600" dirty="0" err="1"/>
              <a:t>Pengar</a:t>
            </a:r>
            <a:r>
              <a:rPr lang="en-US" sz="1600" dirty="0"/>
              <a:t> </a:t>
            </a:r>
            <a:r>
              <a:rPr lang="en-US" sz="1600" dirty="0" err="1"/>
              <a:t>går</a:t>
            </a:r>
            <a:r>
              <a:rPr lang="en-US" sz="1600" dirty="0"/>
              <a:t> </a:t>
            </a:r>
            <a:r>
              <a:rPr lang="en-US" sz="1600" dirty="0" err="1"/>
              <a:t>direkt</a:t>
            </a:r>
            <a:r>
              <a:rPr lang="en-US" sz="1600" dirty="0"/>
              <a:t> till </a:t>
            </a:r>
            <a:r>
              <a:rPr lang="en-US" sz="1600" dirty="0" err="1"/>
              <a:t>lagkassan</a:t>
            </a:r>
            <a:r>
              <a:rPr lang="en-US" sz="1600" dirty="0"/>
              <a:t>, </a:t>
            </a:r>
            <a:r>
              <a:rPr lang="en-US" sz="1600" dirty="0" err="1"/>
              <a:t>ej</a:t>
            </a:r>
            <a:r>
              <a:rPr lang="en-US" sz="1600" dirty="0"/>
              <a:t> till </a:t>
            </a:r>
            <a:r>
              <a:rPr lang="en-US" sz="1600" dirty="0" err="1"/>
              <a:t>klubbkassan</a:t>
            </a:r>
            <a:endParaRPr lang="en-US" sz="1600" dirty="0"/>
          </a:p>
        </p:txBody>
      </p:sp>
      <p:graphicFrame>
        <p:nvGraphicFramePr>
          <p:cNvPr id="4" name="Tabell 3">
            <a:extLst>
              <a:ext uri="{FF2B5EF4-FFF2-40B4-BE49-F238E27FC236}">
                <a16:creationId xmlns:a16="http://schemas.microsoft.com/office/drawing/2014/main" id="{12A915F0-B81E-8A21-FD8F-B5B1D3305C7C}"/>
              </a:ext>
            </a:extLst>
          </p:cNvPr>
          <p:cNvGraphicFramePr>
            <a:graphicFrameLocks noGrp="1"/>
          </p:cNvGraphicFramePr>
          <p:nvPr>
            <p:extLst>
              <p:ext uri="{D42A27DB-BD31-4B8C-83A1-F6EECF244321}">
                <p14:modId xmlns:p14="http://schemas.microsoft.com/office/powerpoint/2010/main" val="1899064805"/>
              </p:ext>
            </p:extLst>
          </p:nvPr>
        </p:nvGraphicFramePr>
        <p:xfrm>
          <a:off x="358587" y="1207712"/>
          <a:ext cx="11394141" cy="4046909"/>
        </p:xfrm>
        <a:graphic>
          <a:graphicData uri="http://schemas.openxmlformats.org/drawingml/2006/table">
            <a:tbl>
              <a:tblPr/>
              <a:tblGrid>
                <a:gridCol w="3075719">
                  <a:extLst>
                    <a:ext uri="{9D8B030D-6E8A-4147-A177-3AD203B41FA5}">
                      <a16:colId xmlns:a16="http://schemas.microsoft.com/office/drawing/2014/main" val="548273514"/>
                    </a:ext>
                  </a:extLst>
                </a:gridCol>
                <a:gridCol w="1032409">
                  <a:extLst>
                    <a:ext uri="{9D8B030D-6E8A-4147-A177-3AD203B41FA5}">
                      <a16:colId xmlns:a16="http://schemas.microsoft.com/office/drawing/2014/main" val="3540222374"/>
                    </a:ext>
                  </a:extLst>
                </a:gridCol>
                <a:gridCol w="1075426">
                  <a:extLst>
                    <a:ext uri="{9D8B030D-6E8A-4147-A177-3AD203B41FA5}">
                      <a16:colId xmlns:a16="http://schemas.microsoft.com/office/drawing/2014/main" val="3796436325"/>
                    </a:ext>
                  </a:extLst>
                </a:gridCol>
                <a:gridCol w="1147121">
                  <a:extLst>
                    <a:ext uri="{9D8B030D-6E8A-4147-A177-3AD203B41FA5}">
                      <a16:colId xmlns:a16="http://schemas.microsoft.com/office/drawing/2014/main" val="50936264"/>
                    </a:ext>
                  </a:extLst>
                </a:gridCol>
                <a:gridCol w="1147121">
                  <a:extLst>
                    <a:ext uri="{9D8B030D-6E8A-4147-A177-3AD203B41FA5}">
                      <a16:colId xmlns:a16="http://schemas.microsoft.com/office/drawing/2014/main" val="3691846439"/>
                    </a:ext>
                  </a:extLst>
                </a:gridCol>
                <a:gridCol w="1147121">
                  <a:extLst>
                    <a:ext uri="{9D8B030D-6E8A-4147-A177-3AD203B41FA5}">
                      <a16:colId xmlns:a16="http://schemas.microsoft.com/office/drawing/2014/main" val="2275608044"/>
                    </a:ext>
                  </a:extLst>
                </a:gridCol>
                <a:gridCol w="2769224">
                  <a:extLst>
                    <a:ext uri="{9D8B030D-6E8A-4147-A177-3AD203B41FA5}">
                      <a16:colId xmlns:a16="http://schemas.microsoft.com/office/drawing/2014/main" val="1222073956"/>
                    </a:ext>
                  </a:extLst>
                </a:gridCol>
              </a:tblGrid>
              <a:tr h="324811">
                <a:tc>
                  <a:txBody>
                    <a:bodyPr/>
                    <a:lstStyle/>
                    <a:p>
                      <a:pPr algn="l" fontAlgn="b"/>
                      <a:r>
                        <a:rPr lang="sv-SE" sz="1050" b="1" i="0" u="none" strike="noStrike">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1" i="0" u="none" strike="noStrike">
                          <a:solidFill>
                            <a:srgbClr val="FFFFFF"/>
                          </a:solidFill>
                          <a:effectLst/>
                          <a:latin typeface="Calibri" panose="020F0502020204030204" pitchFamily="34" charset="0"/>
                        </a:rPr>
                        <a:t>Datum</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400" b="1" i="0" u="none" strike="noStrike">
                          <a:solidFill>
                            <a:srgbClr val="FFFFFF"/>
                          </a:solidFill>
                          <a:effectLst/>
                          <a:latin typeface="Calibri" panose="020F0502020204030204" pitchFamily="34" charset="0"/>
                        </a:rPr>
                        <a:t>2022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1" i="0" u="none" strike="noStrike">
                          <a:solidFill>
                            <a:srgbClr val="FFFFFF"/>
                          </a:solidFill>
                          <a:effectLst/>
                          <a:latin typeface="Calibri" panose="020F0502020204030204" pitchFamily="34" charset="0"/>
                        </a:rPr>
                        <a:t>2023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1" i="0" u="none" strike="noStrike">
                          <a:solidFill>
                            <a:srgbClr val="FFFFFF"/>
                          </a:solidFill>
                          <a:effectLst/>
                          <a:latin typeface="Calibri" panose="020F0502020204030204" pitchFamily="34" charset="0"/>
                        </a:rPr>
                        <a:t>2024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1" i="0" u="none" strike="noStrike">
                          <a:solidFill>
                            <a:srgbClr val="FFFFFF"/>
                          </a:solidFill>
                          <a:effectLst/>
                          <a:latin typeface="Calibri" panose="020F0502020204030204" pitchFamily="34" charset="0"/>
                        </a:rPr>
                        <a:t>2025</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1" i="0" u="none" strike="noStrike">
                          <a:solidFill>
                            <a:srgbClr val="FFFFFF"/>
                          </a:solidFill>
                          <a:effectLst/>
                          <a:latin typeface="Calibri" panose="020F0502020204030204" pitchFamily="34" charset="0"/>
                        </a:rPr>
                        <a:t>Kommentarer</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87550681"/>
                  </a:ext>
                </a:extLst>
              </a:tr>
              <a:tr h="324811">
                <a:tc>
                  <a:txBody>
                    <a:bodyPr/>
                    <a:lstStyle/>
                    <a:p>
                      <a:pPr algn="l" fontAlgn="b"/>
                      <a:r>
                        <a:rPr lang="sv-SE" sz="1050" b="1" i="0" u="none" strike="noStrike">
                          <a:solidFill>
                            <a:srgbClr val="FFFFFF"/>
                          </a:solidFill>
                          <a:effectLst/>
                          <a:latin typeface="Calibri" panose="020F0502020204030204" pitchFamily="34" charset="0"/>
                        </a:rPr>
                        <a:t>Kiosk: Inköp &amp; Rutiner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Jan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P12f, 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P13f, 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P14f, 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900" b="0" i="0" u="none" strike="noStrike">
                          <a:solidFill>
                            <a:srgbClr val="000000"/>
                          </a:solidFill>
                          <a:effectLst/>
                          <a:latin typeface="Calibri" panose="020F0502020204030204" pitchFamily="34" charset="0"/>
                        </a:rPr>
                        <a:t>Ansvarar att lägga beställningar mot Hemköp.</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57152043"/>
                  </a:ext>
                </a:extLst>
              </a:tr>
              <a:tr h="324811">
                <a:tc>
                  <a:txBody>
                    <a:bodyPr/>
                    <a:lstStyle/>
                    <a:p>
                      <a:pPr algn="l" fontAlgn="b"/>
                      <a:r>
                        <a:rPr lang="sv-SE" sz="1050" b="1" i="0" u="none" strike="noStrike">
                          <a:solidFill>
                            <a:srgbClr val="FFFFFF"/>
                          </a:solidFill>
                          <a:effectLst/>
                          <a:latin typeface="Calibri" panose="020F0502020204030204" pitchFamily="34" charset="0"/>
                        </a:rPr>
                        <a:t>Lejonmarknad koordinering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400" b="1" i="0" u="none" strike="noStrike">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P16f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P17f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784068450"/>
                  </a:ext>
                </a:extLst>
              </a:tr>
              <a:tr h="324811">
                <a:tc>
                  <a:txBody>
                    <a:bodyPr/>
                    <a:lstStyle/>
                    <a:p>
                      <a:pPr algn="l" fontAlgn="b"/>
                      <a:r>
                        <a:rPr lang="sv-SE" sz="1050" b="1" i="0" u="none" strike="noStrike">
                          <a:solidFill>
                            <a:srgbClr val="FFFFFF"/>
                          </a:solidFill>
                          <a:effectLst/>
                          <a:latin typeface="Calibri" panose="020F0502020204030204" pitchFamily="34" charset="0"/>
                        </a:rPr>
                        <a:t>Utdelning av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F08/09f, 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F10/11f, 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F14/15f, P16h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541035683"/>
                  </a:ext>
                </a:extLst>
              </a:tr>
              <a:tr h="324811">
                <a:tc>
                  <a:txBody>
                    <a:bodyPr/>
                    <a:lstStyle/>
                    <a:p>
                      <a:pPr algn="l" fontAlgn="b"/>
                      <a:r>
                        <a:rPr lang="sv-SE" sz="1050" b="1" i="0" u="none" strike="noStrike">
                          <a:solidFill>
                            <a:srgbClr val="FFFFFF"/>
                          </a:solidFill>
                          <a:effectLst/>
                          <a:latin typeface="Calibri" panose="020F0502020204030204" pitchFamily="34" charset="0"/>
                        </a:rPr>
                        <a:t>Julmarknad Planering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Sep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400" b="1"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P16f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774189320"/>
                  </a:ext>
                </a:extLst>
              </a:tr>
              <a:tr h="316822">
                <a:tc>
                  <a:txBody>
                    <a:bodyPr/>
                    <a:lstStyle/>
                    <a:p>
                      <a:pPr algn="l" fontAlgn="b"/>
                      <a:r>
                        <a:rPr lang="sv-SE" sz="1050" b="1" i="0" u="none" strike="noStrike" dirty="0">
                          <a:solidFill>
                            <a:srgbClr val="FFFFFF"/>
                          </a:solidFill>
                          <a:effectLst/>
                          <a:latin typeface="Calibri" panose="020F0502020204030204" pitchFamily="34" charset="0"/>
                        </a:rPr>
                        <a:t>F-Kiosk: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Mars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900" b="0" i="0" u="none" strike="noStrike">
                          <a:solidFill>
                            <a:srgbClr val="000000"/>
                          </a:solidFill>
                          <a:effectLst/>
                          <a:latin typeface="Calibri" panose="020F0502020204030204" pitchFamily="34" charset="0"/>
                        </a:rPr>
                        <a:t>Hämtar från Hemköp till F-Kiosken.</a:t>
                      </a:r>
                      <a:br>
                        <a:rPr lang="sv-SE" sz="900" b="0" i="0" u="none" strike="noStrike">
                          <a:solidFill>
                            <a:srgbClr val="000000"/>
                          </a:solidFill>
                          <a:effectLst/>
                          <a:latin typeface="Calibri" panose="020F0502020204030204" pitchFamily="34" charset="0"/>
                        </a:rPr>
                      </a:br>
                      <a:r>
                        <a:rPr lang="sv-SE" sz="900" b="0" i="0" u="none" strike="noStrike">
                          <a:solidFill>
                            <a:srgbClr val="000000"/>
                          </a:solidFill>
                          <a:effectLst/>
                          <a:latin typeface="Calibri" panose="020F0502020204030204" pitchFamily="34" charset="0"/>
                        </a:rPr>
                        <a:t>Vid kris ta pengar från kassaskåpet och handla på Hemköp.</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9234575"/>
                  </a:ext>
                </a:extLst>
              </a:tr>
              <a:tr h="324811">
                <a:tc>
                  <a:txBody>
                    <a:bodyPr/>
                    <a:lstStyle/>
                    <a:p>
                      <a:pPr algn="l" fontAlgn="b"/>
                      <a:r>
                        <a:rPr lang="sv-SE" sz="1050" b="1" i="0" u="none" strike="noStrike">
                          <a:solidFill>
                            <a:srgbClr val="FFFFFF"/>
                          </a:solidFill>
                          <a:effectLst/>
                          <a:latin typeface="Calibri" panose="020F050202020403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April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400" b="1"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90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42739393"/>
                  </a:ext>
                </a:extLst>
              </a:tr>
              <a:tr h="324811">
                <a:tc>
                  <a:txBody>
                    <a:bodyPr/>
                    <a:lstStyle/>
                    <a:p>
                      <a:pPr algn="l" fontAlgn="b"/>
                      <a:r>
                        <a:rPr lang="sv-SE" sz="1050" b="1" i="0" u="none" strike="noStrike">
                          <a:solidFill>
                            <a:srgbClr val="FFFFFF"/>
                          </a:solidFill>
                          <a:effectLst/>
                          <a:latin typeface="Calibri" panose="020F0502020204030204" pitchFamily="34" charset="0"/>
                        </a:rPr>
                        <a:t>Fotbollensdag (6:e Juni)*</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6:e Juni</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P12f, F12/13f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817904305"/>
                  </a:ext>
                </a:extLst>
              </a:tr>
              <a:tr h="324811">
                <a:tc>
                  <a:txBody>
                    <a:bodyPr/>
                    <a:lstStyle/>
                    <a:p>
                      <a:pPr algn="l" fontAlgn="b"/>
                      <a:r>
                        <a:rPr lang="sv-SE" sz="1050" b="1" i="0" u="none" strike="noStrike">
                          <a:solidFill>
                            <a:srgbClr val="FFFFFF"/>
                          </a:solidFill>
                          <a:effectLst/>
                          <a:latin typeface="Calibri" panose="020F050202020403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Nov</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400" b="1" i="0" u="none" strike="noStrike">
                          <a:solidFill>
                            <a:srgbClr val="000000"/>
                          </a:solidFill>
                          <a:effectLst/>
                          <a:latin typeface="Calibri" panose="020F0502020204030204" pitchFamily="34" charset="0"/>
                        </a:rPr>
                        <a:t>P08f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dirty="0">
                          <a:solidFill>
                            <a:srgbClr val="000000"/>
                          </a:solidFill>
                          <a:effectLst/>
                          <a:latin typeface="Calibri" panose="020F0502020204030204" pitchFamily="34" charset="0"/>
                        </a:rPr>
                        <a:t>P08/P09f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603831669"/>
                  </a:ext>
                </a:extLst>
              </a:tr>
              <a:tr h="481977">
                <a:tc>
                  <a:txBody>
                    <a:bodyPr/>
                    <a:lstStyle/>
                    <a:p>
                      <a:pPr algn="l" fontAlgn="b"/>
                      <a:r>
                        <a:rPr lang="sv-SE" sz="1050" b="1" i="0" u="none" strike="noStrike">
                          <a:solidFill>
                            <a:srgbClr val="FFFFFF"/>
                          </a:solidFill>
                          <a:effectLst/>
                          <a:latin typeface="Calibri" panose="020F0502020204030204" pitchFamily="34" charset="0"/>
                        </a:rPr>
                        <a:t>H-Kiosk: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Aug - April</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900" b="0" i="0" u="none" strike="noStrike">
                          <a:solidFill>
                            <a:srgbClr val="000000"/>
                          </a:solidFill>
                          <a:effectLst/>
                          <a:latin typeface="Calibri" panose="020F0502020204030204" pitchFamily="34" charset="0"/>
                        </a:rPr>
                        <a:t>Hämtar från Hemköp till H-Kiosken och meddela inköp.</a:t>
                      </a:r>
                      <a:br>
                        <a:rPr lang="sv-SE" sz="900" b="0" i="0" u="none" strike="noStrike">
                          <a:solidFill>
                            <a:srgbClr val="000000"/>
                          </a:solidFill>
                          <a:effectLst/>
                          <a:latin typeface="Calibri" panose="020F0502020204030204" pitchFamily="34" charset="0"/>
                        </a:rPr>
                      </a:br>
                      <a:r>
                        <a:rPr lang="sv-SE" sz="900" b="0" i="0" u="none" strike="noStrike">
                          <a:solidFill>
                            <a:srgbClr val="000000"/>
                          </a:solidFill>
                          <a:effectLst/>
                          <a:latin typeface="Calibri" panose="020F0502020204030204" pitchFamily="34" charset="0"/>
                        </a:rPr>
                        <a:t>Vid "kris" kan hämta från F-Kiosken.</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97407985"/>
                  </a:ext>
                </a:extLst>
              </a:tr>
              <a:tr h="324811">
                <a:tc>
                  <a:txBody>
                    <a:bodyPr/>
                    <a:lstStyle/>
                    <a:p>
                      <a:pPr algn="l" fontAlgn="b"/>
                      <a:r>
                        <a:rPr lang="sv-SE" sz="1050" b="1" i="0" u="none" strike="noStrike" dirty="0">
                          <a:solidFill>
                            <a:srgbClr val="FFFFFF"/>
                          </a:solidFill>
                          <a:effectLst/>
                          <a:latin typeface="Calibri" panose="020F050202020403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Sep</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400" b="1"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050" b="0" i="0" u="none" strike="noStrike" dirty="0">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050" b="0" i="0" u="none" strike="noStrike" kern="1200" dirty="0">
                          <a:solidFill>
                            <a:srgbClr val="000000"/>
                          </a:solidFill>
                          <a:effectLst/>
                          <a:latin typeface="Calibri" panose="020F0502020204030204" pitchFamily="34" charset="0"/>
                          <a:ea typeface="+mn-ea"/>
                          <a:cs typeface="+mn-cs"/>
                        </a:rPr>
                        <a:t>F12/13h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dirty="0">
                          <a:solidFill>
                            <a:srgbClr val="000000"/>
                          </a:solidFill>
                          <a:effectLst/>
                          <a:latin typeface="Calibri" panose="020F0502020204030204" pitchFamily="34" charset="0"/>
                        </a:rPr>
                        <a:t>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16205163"/>
                  </a:ext>
                </a:extLst>
              </a:tr>
              <a:tr h="324811">
                <a:tc>
                  <a:txBody>
                    <a:bodyPr/>
                    <a:lstStyle/>
                    <a:p>
                      <a:pPr algn="l" fontAlgn="b"/>
                      <a:r>
                        <a:rPr lang="sv-SE" sz="1050" b="1" i="0" u="none" strike="noStrike">
                          <a:solidFill>
                            <a:srgbClr val="FFFFFF"/>
                          </a:solidFill>
                          <a:effectLst/>
                          <a:latin typeface="Calibri" panose="020F050202020403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r>
                        <a:rPr lang="sv-SE" sz="1050" b="0" i="0" u="none" strike="noStrike">
                          <a:solidFill>
                            <a:srgbClr val="000000"/>
                          </a:solidFill>
                          <a:effectLst/>
                          <a:latin typeface="Calibri" panose="020F0502020204030204" pitchFamily="34" charset="0"/>
                        </a:rPr>
                        <a:t>April</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400" b="1"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05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endParaRPr lang="sv-SE" sz="90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4C6E7"/>
                    </a:solidFill>
                  </a:tcPr>
                </a:tc>
                <a:extLst>
                  <a:ext uri="{0D108BD9-81ED-4DB2-BD59-A6C34878D82A}">
                    <a16:rowId xmlns:a16="http://schemas.microsoft.com/office/drawing/2014/main" val="307537398"/>
                  </a:ext>
                </a:extLst>
              </a:tr>
            </a:tbl>
          </a:graphicData>
        </a:graphic>
      </p:graphicFrame>
    </p:spTree>
    <p:extLst>
      <p:ext uri="{BB962C8B-B14F-4D97-AF65-F5344CB8AC3E}">
        <p14:creationId xmlns:p14="http://schemas.microsoft.com/office/powerpoint/2010/main" val="1419637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37B337-B9F3-4C02-B7EF-B27619F42CB5}"/>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44ECCCF7-E39B-443B-9822-602B228A6239}"/>
              </a:ext>
            </a:extLst>
          </p:cNvPr>
          <p:cNvSpPr>
            <a:spLocks noGrp="1"/>
          </p:cNvSpPr>
          <p:nvPr>
            <p:ph idx="1"/>
          </p:nvPr>
        </p:nvSpPr>
        <p:spPr/>
        <p:txBody>
          <a:bodyPr>
            <a:normAutofit/>
          </a:bodyPr>
          <a:lstStyle/>
          <a:p>
            <a:pPr lvl="0"/>
            <a:r>
              <a:rPr lang="sv-SE" dirty="0"/>
              <a:t>Information från senaste Styrelsemöte</a:t>
            </a:r>
          </a:p>
          <a:p>
            <a:pPr lvl="0"/>
            <a:r>
              <a:rPr lang="sv-SE" dirty="0"/>
              <a:t>Julmarknaden</a:t>
            </a:r>
          </a:p>
          <a:p>
            <a:pPr lvl="0"/>
            <a:r>
              <a:rPr lang="sv-SE"/>
              <a:t>Mötestider under året</a:t>
            </a:r>
            <a:endParaRPr lang="sv-SE" dirty="0"/>
          </a:p>
          <a:p>
            <a:pPr lvl="0"/>
            <a:r>
              <a:rPr lang="sv-SE" dirty="0"/>
              <a:t>Övriga frågor?</a:t>
            </a:r>
          </a:p>
        </p:txBody>
      </p:sp>
    </p:spTree>
    <p:extLst>
      <p:ext uri="{BB962C8B-B14F-4D97-AF65-F5344CB8AC3E}">
        <p14:creationId xmlns:p14="http://schemas.microsoft.com/office/powerpoint/2010/main" val="252569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0AE1C2-375C-CA2B-2104-3F12A435DCD0}"/>
              </a:ext>
            </a:extLst>
          </p:cNvPr>
          <p:cNvSpPr>
            <a:spLocks noGrp="1"/>
          </p:cNvSpPr>
          <p:nvPr>
            <p:ph type="title"/>
          </p:nvPr>
        </p:nvSpPr>
        <p:spPr/>
        <p:txBody>
          <a:bodyPr/>
          <a:lstStyle/>
          <a:p>
            <a:r>
              <a:rPr lang="sv-SE" dirty="0"/>
              <a:t>Info från senaste Styrelsemöte (1/2)</a:t>
            </a:r>
          </a:p>
        </p:txBody>
      </p:sp>
      <p:sp>
        <p:nvSpPr>
          <p:cNvPr id="3" name="Platshållare för innehåll 2">
            <a:extLst>
              <a:ext uri="{FF2B5EF4-FFF2-40B4-BE49-F238E27FC236}">
                <a16:creationId xmlns:a16="http://schemas.microsoft.com/office/drawing/2014/main" id="{D2A98127-9D6D-2E5C-7838-0A393A12E1A3}"/>
              </a:ext>
            </a:extLst>
          </p:cNvPr>
          <p:cNvSpPr>
            <a:spLocks noGrp="1"/>
          </p:cNvSpPr>
          <p:nvPr>
            <p:ph idx="1"/>
          </p:nvPr>
        </p:nvSpPr>
        <p:spPr/>
        <p:txBody>
          <a:bodyPr>
            <a:normAutofit fontScale="85000" lnSpcReduction="20000"/>
          </a:bodyPr>
          <a:lstStyle/>
          <a:p>
            <a:pPr>
              <a:lnSpc>
                <a:spcPct val="200000"/>
              </a:lnSpc>
            </a:pPr>
            <a:r>
              <a:rPr lang="sv-SE" sz="2100" dirty="0">
                <a:effectLst/>
                <a:latin typeface="Calibri" panose="020F0502020204030204" pitchFamily="34" charset="0"/>
                <a:ea typeface="Calibri" panose="020F0502020204030204" pitchFamily="34" charset="0"/>
                <a:cs typeface="Times New Roman" panose="02020603050405020304" pitchFamily="18" charset="0"/>
              </a:rPr>
              <a:t>Ekonomi</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200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Uppföljning av YTD budget, utan kommentarer</a:t>
            </a:r>
          </a:p>
          <a:p>
            <a:pPr marL="457200">
              <a:lnSpc>
                <a:spcPct val="200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Alla lagen behöver stå för sina egna cupkostnader genom att använda klubbens årliga bidrag till laget. Undantaget (endast en gång per lag) är Gothia Cup (fotboll) där lagen får bidrag till anmälningskostnaden och jämförbar Cup och belopp för handboll (t ex Lundaspelen)</a:t>
            </a:r>
          </a:p>
          <a:p>
            <a:pPr>
              <a:lnSpc>
                <a:spcPct val="200000"/>
              </a:lnSpc>
              <a:spcAft>
                <a:spcPts val="800"/>
              </a:spcAft>
            </a:pPr>
            <a:r>
              <a:rPr lang="sv-SE" sz="2100" dirty="0">
                <a:effectLst/>
                <a:latin typeface="Calibri" panose="020F0502020204030204" pitchFamily="34" charset="0"/>
                <a:ea typeface="Calibri" panose="020F0502020204030204" pitchFamily="34" charset="0"/>
                <a:cs typeface="Times New Roman" panose="02020603050405020304" pitchFamily="18" charset="0"/>
              </a:rPr>
              <a:t>Domartillsättare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efter Micke Dahl</a:t>
            </a:r>
          </a:p>
          <a:p>
            <a:pPr marL="457200">
              <a:lnSpc>
                <a:spcPct val="200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Micke Dahls uppdrag hos Dalby GIF närmar sig sitt slut och arbete för att hitta en ersättare pågår. Det finns förslag/kandidater som utvärderas och underlag för beslut kommer till styrelsen så fort som möjligt</a:t>
            </a:r>
          </a:p>
          <a:p>
            <a:endParaRPr lang="sv-SE" dirty="0"/>
          </a:p>
        </p:txBody>
      </p:sp>
    </p:spTree>
    <p:extLst>
      <p:ext uri="{BB962C8B-B14F-4D97-AF65-F5344CB8AC3E}">
        <p14:creationId xmlns:p14="http://schemas.microsoft.com/office/powerpoint/2010/main" val="1226076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E17B2D-2098-8656-0B22-6392AE323BA9}"/>
              </a:ext>
            </a:extLst>
          </p:cNvPr>
          <p:cNvSpPr>
            <a:spLocks noGrp="1"/>
          </p:cNvSpPr>
          <p:nvPr>
            <p:ph type="title"/>
          </p:nvPr>
        </p:nvSpPr>
        <p:spPr/>
        <p:txBody>
          <a:bodyPr/>
          <a:lstStyle/>
          <a:p>
            <a:r>
              <a:rPr lang="sv-SE" dirty="0"/>
              <a:t>Info från senaste Styrelsemöte (2/2)</a:t>
            </a:r>
          </a:p>
        </p:txBody>
      </p:sp>
      <p:sp>
        <p:nvSpPr>
          <p:cNvPr id="3" name="Platshållare för innehåll 2">
            <a:extLst>
              <a:ext uri="{FF2B5EF4-FFF2-40B4-BE49-F238E27FC236}">
                <a16:creationId xmlns:a16="http://schemas.microsoft.com/office/drawing/2014/main" id="{F247BE9C-7DCC-A0F2-72DF-090E2253575E}"/>
              </a:ext>
            </a:extLst>
          </p:cNvPr>
          <p:cNvSpPr>
            <a:spLocks noGrp="1"/>
          </p:cNvSpPr>
          <p:nvPr>
            <p:ph idx="1"/>
          </p:nvPr>
        </p:nvSpPr>
        <p:spPr/>
        <p:txBody>
          <a:bodyPr>
            <a:normAutofit fontScale="70000" lnSpcReduction="20000"/>
          </a:bodyPr>
          <a:lstStyle/>
          <a:p>
            <a:pPr marL="342900" lvl="0" indent="-342900">
              <a:lnSpc>
                <a:spcPct val="200000"/>
              </a:lnSpc>
              <a:buFont typeface="Symbol" pitchFamily="2"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Ungdomssektionen Fotboll </a:t>
            </a:r>
            <a:r>
              <a:rPr lang="sv-SE" sz="1800" dirty="0">
                <a:effectLst/>
                <a:latin typeface="Calibri" panose="020F0502020204030204" pitchFamily="34" charset="0"/>
                <a:ea typeface="Calibri" panose="020F0502020204030204" pitchFamily="34" charset="0"/>
                <a:cs typeface="Times New Roman" panose="02020603050405020304" pitchFamily="18" charset="0"/>
              </a:rPr>
              <a:t>– gräsplanen har dålig dränering, Staketet är för låg i förhållande till den nya planen. Visa av målen är fastlåsta och kan ej användas. Det finns behov att ställa in en sarg vid skjulet. Belysning över lag, (vintertid) planerna kan inte användas då det blir för mörkt. Grindar, el dylikt, för att hindra mopeder att komma in på Dalby IP. Västar och koner har blivit beställda!</a:t>
            </a:r>
          </a:p>
          <a:p>
            <a:pPr marL="342900" lvl="0" indent="-342900">
              <a:lnSpc>
                <a:spcPct val="200000"/>
              </a:lnSpc>
              <a:buFont typeface="Symbol" pitchFamily="2"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Ungdomssektionen Handboll </a:t>
            </a:r>
            <a:r>
              <a:rPr lang="sv-SE" sz="1800" dirty="0">
                <a:effectLst/>
                <a:latin typeface="Calibri" panose="020F0502020204030204" pitchFamily="34" charset="0"/>
                <a:ea typeface="Calibri" panose="020F0502020204030204" pitchFamily="34" charset="0"/>
                <a:cs typeface="Times New Roman" panose="02020603050405020304" pitchFamily="18" charset="0"/>
              </a:rPr>
              <a:t>– Ingen uppdatering.</a:t>
            </a:r>
          </a:p>
          <a:p>
            <a:pPr marL="342900" lvl="0" indent="-342900">
              <a:lnSpc>
                <a:spcPct val="200000"/>
              </a:lnSpc>
              <a:buFont typeface="Symbol" pitchFamily="2"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Föräldrasektionen</a:t>
            </a:r>
            <a:r>
              <a:rPr lang="sv-SE" sz="1800" dirty="0">
                <a:effectLst/>
                <a:latin typeface="Calibri" panose="020F0502020204030204" pitchFamily="34" charset="0"/>
                <a:ea typeface="Calibri" panose="020F0502020204030204" pitchFamily="34" charset="0"/>
                <a:cs typeface="Times New Roman" panose="02020603050405020304" pitchFamily="18" charset="0"/>
              </a:rPr>
              <a:t> – Julmarknad 27 november! Faktura för affischer och tillstånd. Fotbollsavslutning är färdigplanerat 8:e November. Beslut att inte stänga Föräldrasektionen Dec/Jan utan ha fortsatt närvaro under December 2022 och Januari 2023.</a:t>
            </a:r>
          </a:p>
          <a:p>
            <a:pPr>
              <a:lnSpc>
                <a:spcPct val="200000"/>
              </a:lnSpc>
              <a:spcAft>
                <a:spcPts val="800"/>
              </a:spcAft>
            </a:pPr>
            <a:r>
              <a:rPr lang="sv-SE" sz="2300" dirty="0">
                <a:effectLst/>
                <a:latin typeface="Calibri" panose="020F0502020204030204" pitchFamily="34" charset="0"/>
                <a:ea typeface="Calibri" panose="020F0502020204030204" pitchFamily="34" charset="0"/>
                <a:cs typeface="Times New Roman" panose="02020603050405020304" pitchFamily="18" charset="0"/>
              </a:rPr>
              <a:t>Övrigt</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200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Städavtal. Kommunen städar inte våra omklädningsrum, det gör Dalby GIF själva mot ersättning från kommunen. Beslut från styrelse: Vi lämnar tillbaka uppdraget att städa omklädningsrummen till kommunen.</a:t>
            </a:r>
          </a:p>
          <a:p>
            <a:pPr marL="457200">
              <a:lnSpc>
                <a:spcPct val="200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3796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9C3768-15B8-835D-4118-6E8FF2D7D830}"/>
              </a:ext>
            </a:extLst>
          </p:cNvPr>
          <p:cNvSpPr>
            <a:spLocks noGrp="1"/>
          </p:cNvSpPr>
          <p:nvPr>
            <p:ph type="title"/>
          </p:nvPr>
        </p:nvSpPr>
        <p:spPr/>
        <p:txBody>
          <a:bodyPr/>
          <a:lstStyle/>
          <a:p>
            <a:r>
              <a:rPr lang="sv-SE" dirty="0"/>
              <a:t>Julmarknad, P13f</a:t>
            </a:r>
          </a:p>
        </p:txBody>
      </p:sp>
      <p:sp>
        <p:nvSpPr>
          <p:cNvPr id="3" name="Platshållare för innehåll 2">
            <a:extLst>
              <a:ext uri="{FF2B5EF4-FFF2-40B4-BE49-F238E27FC236}">
                <a16:creationId xmlns:a16="http://schemas.microsoft.com/office/drawing/2014/main" id="{49C20983-559F-7BA8-4B30-63630F31999A}"/>
              </a:ext>
            </a:extLst>
          </p:cNvPr>
          <p:cNvSpPr>
            <a:spLocks noGrp="1"/>
          </p:cNvSpPr>
          <p:nvPr>
            <p:ph idx="1"/>
          </p:nvPr>
        </p:nvSpPr>
        <p:spPr/>
        <p:txBody>
          <a:bodyPr/>
          <a:lstStyle/>
          <a:p>
            <a:r>
              <a:rPr lang="sv-SE" dirty="0"/>
              <a:t>Sandra / </a:t>
            </a:r>
            <a:r>
              <a:rPr lang="sv-SE" dirty="0" err="1"/>
              <a:t>Denice</a:t>
            </a:r>
            <a:r>
              <a:rPr lang="sv-SE" dirty="0"/>
              <a:t>?</a:t>
            </a:r>
          </a:p>
          <a:p>
            <a:endParaRPr lang="sv-SE" dirty="0"/>
          </a:p>
        </p:txBody>
      </p:sp>
    </p:spTree>
    <p:extLst>
      <p:ext uri="{BB962C8B-B14F-4D97-AF65-F5344CB8AC3E}">
        <p14:creationId xmlns:p14="http://schemas.microsoft.com/office/powerpoint/2010/main" val="194666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Mötestider – Teams Söndagar KL 19</a:t>
            </a:r>
          </a:p>
        </p:txBody>
      </p:sp>
      <p:graphicFrame>
        <p:nvGraphicFramePr>
          <p:cNvPr id="3" name="Tabell 2">
            <a:extLst>
              <a:ext uri="{FF2B5EF4-FFF2-40B4-BE49-F238E27FC236}">
                <a16:creationId xmlns:a16="http://schemas.microsoft.com/office/drawing/2014/main" id="{84CAD313-D3F6-4074-A985-835957086642}"/>
              </a:ext>
            </a:extLst>
          </p:cNvPr>
          <p:cNvGraphicFramePr>
            <a:graphicFrameLocks noGrp="1"/>
          </p:cNvGraphicFramePr>
          <p:nvPr>
            <p:extLst>
              <p:ext uri="{D42A27DB-BD31-4B8C-83A1-F6EECF244321}">
                <p14:modId xmlns:p14="http://schemas.microsoft.com/office/powerpoint/2010/main" val="3350426808"/>
              </p:ext>
            </p:extLst>
          </p:nvPr>
        </p:nvGraphicFramePr>
        <p:xfrm>
          <a:off x="504986" y="1606648"/>
          <a:ext cx="10698401" cy="4290617"/>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742484">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600" b="1" kern="1200" dirty="0">
                          <a:solidFill>
                            <a:schemeClr val="lt1"/>
                          </a:solidFill>
                          <a:effectLst/>
                          <a:latin typeface="+mn-lt"/>
                          <a:ea typeface="+mn-ea"/>
                          <a:cs typeface="+mn-cs"/>
                        </a:rPr>
                        <a:t>feb</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Uppstart samt sätta datum för året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600" dirty="0">
                          <a:effectLst/>
                        </a:rPr>
                        <a:t>mar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Sammanfattning av Årsmöte, Handbollsavslutning Status</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600" dirty="0">
                          <a:effectLst/>
                        </a:rPr>
                        <a:t>apr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600" dirty="0">
                          <a:effectLst/>
                        </a:rPr>
                        <a:t>maj</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Lagpresentationer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6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Lejonmarknad Status, Handbollensdag Status</a:t>
                      </a: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600" dirty="0">
                          <a:effectLst/>
                        </a:rPr>
                        <a:t>sep</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Fotbollsavslutning Status</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600" dirty="0">
                          <a:effectLst/>
                        </a:rPr>
                        <a:t>okt</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Julmarknad</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600" dirty="0">
                          <a:effectLst/>
                        </a:rPr>
                        <a:t>nov</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Julmarknad</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600" b="1" kern="1200" dirty="0">
                          <a:solidFill>
                            <a:schemeClr val="bg1"/>
                          </a:solidFill>
                          <a:effectLst/>
                          <a:latin typeface="+mn-lt"/>
                          <a:ea typeface="+mn-ea"/>
                          <a:cs typeface="+mn-cs"/>
                        </a:rPr>
                        <a:t>dec</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Möten under 2023 så att det passar handboll &amp; fotboll</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23144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Övriga frågor?</a:t>
            </a:r>
          </a:p>
        </p:txBody>
      </p:sp>
      <p:sp>
        <p:nvSpPr>
          <p:cNvPr id="3" name="Platshållare för innehåll 2">
            <a:extLst>
              <a:ext uri="{FF2B5EF4-FFF2-40B4-BE49-F238E27FC236}">
                <a16:creationId xmlns:a16="http://schemas.microsoft.com/office/drawing/2014/main" id="{B2B407D2-5951-4EC5-5545-92A6DEACFB6F}"/>
              </a:ext>
            </a:extLst>
          </p:cNvPr>
          <p:cNvSpPr>
            <a:spLocks noGrp="1"/>
          </p:cNvSpPr>
          <p:nvPr>
            <p:ph idx="1"/>
          </p:nvPr>
        </p:nvSpPr>
        <p:spPr/>
        <p:txBody>
          <a:bodyPr>
            <a:normAutofit/>
          </a:bodyPr>
          <a:lstStyle/>
          <a:p>
            <a:r>
              <a:rPr lang="sv-SE" dirty="0"/>
              <a:t>TBD</a:t>
            </a:r>
          </a:p>
        </p:txBody>
      </p:sp>
    </p:spTree>
    <p:extLst>
      <p:ext uri="{BB962C8B-B14F-4D97-AF65-F5344CB8AC3E}">
        <p14:creationId xmlns:p14="http://schemas.microsoft.com/office/powerpoint/2010/main" val="2124660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C3E694-6D3F-47AF-3D77-8A38525D9DD2}"/>
              </a:ext>
            </a:extLst>
          </p:cNvPr>
          <p:cNvSpPr>
            <a:spLocks noGrp="1"/>
          </p:cNvSpPr>
          <p:nvPr>
            <p:ph type="title"/>
          </p:nvPr>
        </p:nvSpPr>
        <p:spPr/>
        <p:txBody>
          <a:bodyPr/>
          <a:lstStyle/>
          <a:p>
            <a:r>
              <a:rPr lang="sv-SE" dirty="0"/>
              <a:t>Ha en trevlig kväll!	</a:t>
            </a:r>
          </a:p>
        </p:txBody>
      </p:sp>
      <p:sp>
        <p:nvSpPr>
          <p:cNvPr id="3" name="Platshållare för innehåll 2">
            <a:extLst>
              <a:ext uri="{FF2B5EF4-FFF2-40B4-BE49-F238E27FC236}">
                <a16:creationId xmlns:a16="http://schemas.microsoft.com/office/drawing/2014/main" id="{C677122B-92C9-1A7C-CBFC-889FEEBDF74A}"/>
              </a:ext>
            </a:extLst>
          </p:cNvPr>
          <p:cNvSpPr>
            <a:spLocks noGrp="1"/>
          </p:cNvSpPr>
          <p:nvPr>
            <p:ph idx="1"/>
          </p:nvPr>
        </p:nvSpPr>
        <p:spPr/>
        <p:txBody>
          <a:bodyPr/>
          <a:lstStyle/>
          <a:p>
            <a:r>
              <a:rPr lang="sv-SE" dirty="0"/>
              <a:t>Glöm inte att skriva ert namn och Lag i chatten </a:t>
            </a:r>
            <a:r>
              <a:rPr lang="sv-SE" dirty="0">
                <a:sym typeface="Wingdings" pitchFamily="2" charset="2"/>
              </a:rPr>
              <a:t></a:t>
            </a:r>
            <a:endParaRPr lang="sv-SE" dirty="0"/>
          </a:p>
        </p:txBody>
      </p:sp>
    </p:spTree>
    <p:extLst>
      <p:ext uri="{BB962C8B-B14F-4D97-AF65-F5344CB8AC3E}">
        <p14:creationId xmlns:p14="http://schemas.microsoft.com/office/powerpoint/2010/main" val="366773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824E9-57B6-8043-B5CC-3FDDD42C5E76}"/>
              </a:ext>
            </a:extLst>
          </p:cNvPr>
          <p:cNvSpPr>
            <a:spLocks noGrp="1"/>
          </p:cNvSpPr>
          <p:nvPr>
            <p:ph type="title"/>
          </p:nvPr>
        </p:nvSpPr>
        <p:spPr/>
        <p:txBody>
          <a:bodyPr/>
          <a:lstStyle/>
          <a:p>
            <a:r>
              <a:rPr lang="sv-SE" dirty="0"/>
              <a:t>Lagintäkter</a:t>
            </a:r>
          </a:p>
        </p:txBody>
      </p:sp>
      <p:graphicFrame>
        <p:nvGraphicFramePr>
          <p:cNvPr id="5" name="Tabell 4">
            <a:extLst>
              <a:ext uri="{FF2B5EF4-FFF2-40B4-BE49-F238E27FC236}">
                <a16:creationId xmlns:a16="http://schemas.microsoft.com/office/drawing/2014/main" id="{935D1C40-5674-7D4D-98AB-3E58C306A0C8}"/>
              </a:ext>
            </a:extLst>
          </p:cNvPr>
          <p:cNvGraphicFramePr>
            <a:graphicFrameLocks noGrp="1"/>
          </p:cNvGraphicFramePr>
          <p:nvPr>
            <p:extLst>
              <p:ext uri="{D42A27DB-BD31-4B8C-83A1-F6EECF244321}">
                <p14:modId xmlns:p14="http://schemas.microsoft.com/office/powerpoint/2010/main" val="2115299107"/>
              </p:ext>
            </p:extLst>
          </p:nvPr>
        </p:nvGraphicFramePr>
        <p:xfrm>
          <a:off x="500849" y="2042046"/>
          <a:ext cx="11173287" cy="3239400"/>
        </p:xfrm>
        <a:graphic>
          <a:graphicData uri="http://schemas.openxmlformats.org/drawingml/2006/table">
            <a:tbl>
              <a:tblPr/>
              <a:tblGrid>
                <a:gridCol w="5428472">
                  <a:extLst>
                    <a:ext uri="{9D8B030D-6E8A-4147-A177-3AD203B41FA5}">
                      <a16:colId xmlns:a16="http://schemas.microsoft.com/office/drawing/2014/main" val="2915086332"/>
                    </a:ext>
                  </a:extLst>
                </a:gridCol>
                <a:gridCol w="1822144">
                  <a:extLst>
                    <a:ext uri="{9D8B030D-6E8A-4147-A177-3AD203B41FA5}">
                      <a16:colId xmlns:a16="http://schemas.microsoft.com/office/drawing/2014/main" val="1950596472"/>
                    </a:ext>
                  </a:extLst>
                </a:gridCol>
                <a:gridCol w="1898067">
                  <a:extLst>
                    <a:ext uri="{9D8B030D-6E8A-4147-A177-3AD203B41FA5}">
                      <a16:colId xmlns:a16="http://schemas.microsoft.com/office/drawing/2014/main" val="92973623"/>
                    </a:ext>
                  </a:extLst>
                </a:gridCol>
                <a:gridCol w="2024604">
                  <a:extLst>
                    <a:ext uri="{9D8B030D-6E8A-4147-A177-3AD203B41FA5}">
                      <a16:colId xmlns:a16="http://schemas.microsoft.com/office/drawing/2014/main" val="1288600118"/>
                    </a:ext>
                  </a:extLst>
                </a:gridCol>
              </a:tblGrid>
              <a:tr h="336345">
                <a:tc>
                  <a:txBody>
                    <a:bodyPr/>
                    <a:lstStyle/>
                    <a:p>
                      <a:pPr algn="l" fontAlgn="b"/>
                      <a:r>
                        <a:rPr lang="sv-SE" sz="1200" b="1" i="0" u="none" strike="noStrike">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18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18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1800" b="1" i="0" u="none" strike="noStrike">
                          <a:solidFill>
                            <a:srgbClr val="FFFFFF"/>
                          </a:solidFill>
                          <a:effectLst/>
                          <a:latin typeface="Calibri" panose="020F0502020204030204" pitchFamily="34" charset="0"/>
                        </a:rPr>
                        <a:t>Lag (2022)</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199188205"/>
                  </a:ext>
                </a:extLst>
              </a:tr>
              <a:tr h="336345">
                <a:tc>
                  <a:txBody>
                    <a:bodyPr/>
                    <a:lstStyle/>
                    <a:p>
                      <a:pPr algn="l" fontAlgn="b"/>
                      <a:r>
                        <a:rPr lang="sv-SE" sz="1800" b="1" i="0" u="none" strike="noStrike" dirty="0">
                          <a:solidFill>
                            <a:srgbClr val="FFFFFF"/>
                          </a:solidFill>
                          <a:effectLst/>
                          <a:latin typeface="Arial" panose="020B0604020202020204" pitchFamily="34" charset="0"/>
                        </a:rPr>
                        <a:t>Årlig klubbstöd till varje lag (5000 SEK per lag)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617671579"/>
                  </a:ext>
                </a:extLst>
              </a:tr>
              <a:tr h="336345">
                <a:tc>
                  <a:txBody>
                    <a:bodyPr/>
                    <a:lstStyle/>
                    <a:p>
                      <a:pPr algn="l" fontAlgn="b"/>
                      <a:r>
                        <a:rPr lang="sv-SE" sz="1800" b="1" i="0" u="none" strike="noStrike">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F08/09f, P11h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46739441"/>
                  </a:ext>
                </a:extLst>
              </a:tr>
              <a:tr h="336345">
                <a:tc>
                  <a:txBody>
                    <a:bodyPr/>
                    <a:lstStyle/>
                    <a:p>
                      <a:pPr algn="l" fontAlgn="b"/>
                      <a:r>
                        <a:rPr lang="sv-SE" sz="18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779866316"/>
                  </a:ext>
                </a:extLst>
              </a:tr>
              <a:tr h="336345">
                <a:tc>
                  <a:txBody>
                    <a:bodyPr/>
                    <a:lstStyle/>
                    <a:p>
                      <a:pPr algn="l" fontAlgn="b"/>
                      <a:r>
                        <a:rPr lang="sv-SE" sz="18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P12f, F12/13f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690989797"/>
                  </a:ext>
                </a:extLst>
              </a:tr>
              <a:tr h="336345">
                <a:tc>
                  <a:txBody>
                    <a:bodyPr/>
                    <a:lstStyle/>
                    <a:p>
                      <a:pPr algn="l" fontAlgn="b"/>
                      <a:r>
                        <a:rPr lang="sv-SE" sz="1800" b="1" i="0" u="none" strike="noStrike">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707236873"/>
                  </a:ext>
                </a:extLst>
              </a:tr>
              <a:tr h="336345">
                <a:tc>
                  <a:txBody>
                    <a:bodyPr/>
                    <a:lstStyle/>
                    <a:p>
                      <a:pPr algn="l" fontAlgn="b"/>
                      <a:r>
                        <a:rPr lang="sv-SE" sz="1800" b="1" i="0" u="none" strike="noStrike">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r" fontAlgn="b"/>
                      <a:r>
                        <a:rPr lang="sv-SE" sz="1800" b="0" i="0" u="none" strike="noStrike">
                          <a:solidFill>
                            <a:srgbClr val="000000"/>
                          </a:solidFill>
                          <a:effectLst/>
                          <a:latin typeface="Calibri" panose="020F0502020204030204" pitchFamily="34" charset="0"/>
                        </a:rPr>
                        <a:t>P08f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393501012"/>
                  </a:ext>
                </a:extLst>
              </a:tr>
              <a:tr h="336345">
                <a:tc>
                  <a:txBody>
                    <a:bodyPr/>
                    <a:lstStyle/>
                    <a:p>
                      <a:pPr algn="l" fontAlgn="b"/>
                      <a:r>
                        <a:rPr lang="sv-SE" sz="1800" b="1" i="0" u="none" strike="noStrike">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18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r" fontAlgn="b"/>
                      <a:r>
                        <a:rPr lang="sv-SE" sz="1800" b="0" i="0" u="none" strike="noStrike" dirty="0">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230077554"/>
                  </a:ext>
                </a:extLst>
              </a:tr>
              <a:tr h="336345">
                <a:tc>
                  <a:txBody>
                    <a:bodyPr/>
                    <a:lstStyle/>
                    <a:p>
                      <a:pPr algn="l" fontAlgn="b"/>
                      <a:r>
                        <a:rPr lang="sv-SE" sz="18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r" fontAlgn="b"/>
                      <a:r>
                        <a:rPr lang="sv-SE" sz="1800" b="1" i="0" u="none" strike="noStrike">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r" fontAlgn="b"/>
                      <a:r>
                        <a:rPr lang="sv-SE" sz="1800" b="1" i="0" u="none" strike="noStrike">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18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4030845017"/>
                  </a:ext>
                </a:extLst>
              </a:tr>
            </a:tbl>
          </a:graphicData>
        </a:graphic>
      </p:graphicFrame>
    </p:spTree>
    <p:extLst>
      <p:ext uri="{BB962C8B-B14F-4D97-AF65-F5344CB8AC3E}">
        <p14:creationId xmlns:p14="http://schemas.microsoft.com/office/powerpoint/2010/main" val="36666623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1532</TotalTime>
  <Words>641</Words>
  <Application>Microsoft Macintosh PowerPoint</Application>
  <PresentationFormat>Bredbild</PresentationFormat>
  <Paragraphs>160</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Calibri Light</vt:lpstr>
      <vt:lpstr>Symbol</vt:lpstr>
      <vt:lpstr>Office-tema</vt:lpstr>
      <vt:lpstr>Föräldrasektionsmöte</vt:lpstr>
      <vt:lpstr>Agenda</vt:lpstr>
      <vt:lpstr>Info från senaste Styrelsemöte (1/2)</vt:lpstr>
      <vt:lpstr>Info från senaste Styrelsemöte (2/2)</vt:lpstr>
      <vt:lpstr>Julmarknad, P13f</vt:lpstr>
      <vt:lpstr>Mötestider – Teams Söndagar KL 19</vt:lpstr>
      <vt:lpstr>Övriga frågor?</vt:lpstr>
      <vt:lpstr>Ha en trevlig kväll! </vt:lpstr>
      <vt:lpstr>Lagintäkter</vt:lpstr>
      <vt:lpstr>Ansvarsområden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78</cp:revision>
  <dcterms:created xsi:type="dcterms:W3CDTF">2019-03-10T15:20:49Z</dcterms:created>
  <dcterms:modified xsi:type="dcterms:W3CDTF">2022-11-20T18:17:53Z</dcterms:modified>
</cp:coreProperties>
</file>