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83" r:id="rId4"/>
    <p:sldId id="284" r:id="rId5"/>
    <p:sldId id="279" r:id="rId6"/>
    <p:sldId id="264" r:id="rId7"/>
    <p:sldId id="270" r:id="rId8"/>
    <p:sldId id="282" r:id="rId9"/>
    <p:sldId id="276" r:id="rId10"/>
    <p:sldId id="273" r:id="rId11"/>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tandardavsnitt" id="{DE4307AA-ACBB-8847-85B5-C7D7F6829455}">
          <p14:sldIdLst>
            <p14:sldId id="256"/>
            <p14:sldId id="257"/>
            <p14:sldId id="283"/>
            <p14:sldId id="284"/>
            <p14:sldId id="279"/>
            <p14:sldId id="264"/>
            <p14:sldId id="270"/>
            <p14:sldId id="282"/>
            <p14:sldId id="276"/>
            <p14:sldId id="273"/>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just format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05" autoAdjust="0"/>
    <p:restoredTop sz="94660"/>
  </p:normalViewPr>
  <p:slideViewPr>
    <p:cSldViewPr snapToGrid="0">
      <p:cViewPr varScale="1">
        <p:scale>
          <a:sx n="123" d="100"/>
          <a:sy n="123" d="100"/>
        </p:scale>
        <p:origin x="208" y="776"/>
      </p:cViewPr>
      <p:guideLst/>
    </p:cSldViewPr>
  </p:slideViewPr>
  <p:notesTextViewPr>
    <p:cViewPr>
      <p:scale>
        <a:sx n="1" d="1"/>
        <a:sy n="1" d="1"/>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1172487-3AA9-4DCB-8E65-47E4683F603B}"/>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FC9481CE-6ABF-4DA8-8DE3-C4228F8A05F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531D4CBB-BE83-4149-93E0-45017614A1E2}"/>
              </a:ext>
            </a:extLst>
          </p:cNvPr>
          <p:cNvSpPr>
            <a:spLocks noGrp="1"/>
          </p:cNvSpPr>
          <p:nvPr>
            <p:ph type="dt" sz="half" idx="10"/>
          </p:nvPr>
        </p:nvSpPr>
        <p:spPr/>
        <p:txBody>
          <a:bodyPr/>
          <a:lstStyle/>
          <a:p>
            <a:fld id="{73C59E53-6B80-4645-9DB5-964BAF39F882}" type="datetimeFigureOut">
              <a:rPr lang="sv-SE" smtClean="0"/>
              <a:t>2022-11-20</a:t>
            </a:fld>
            <a:endParaRPr lang="sv-SE"/>
          </a:p>
        </p:txBody>
      </p:sp>
      <p:sp>
        <p:nvSpPr>
          <p:cNvPr id="5" name="Platshållare för sidfot 4">
            <a:extLst>
              <a:ext uri="{FF2B5EF4-FFF2-40B4-BE49-F238E27FC236}">
                <a16:creationId xmlns:a16="http://schemas.microsoft.com/office/drawing/2014/main" id="{E9E740BA-4CA5-4829-8177-E095155CEFF7}"/>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9F83FAA7-9EB4-4E58-80D7-979A7840AFA2}"/>
              </a:ext>
            </a:extLst>
          </p:cNvPr>
          <p:cNvSpPr>
            <a:spLocks noGrp="1"/>
          </p:cNvSpPr>
          <p:nvPr>
            <p:ph type="sldNum" sz="quarter" idx="12"/>
          </p:nvPr>
        </p:nvSpPr>
        <p:spPr/>
        <p:txBody>
          <a:bodyPr/>
          <a:lstStyle/>
          <a:p>
            <a:fld id="{96BEC7AF-AAC9-468C-A0C5-69F6196DA5EE}" type="slidenum">
              <a:rPr lang="sv-SE" smtClean="0"/>
              <a:t>‹#›</a:t>
            </a:fld>
            <a:endParaRPr lang="sv-SE"/>
          </a:p>
        </p:txBody>
      </p:sp>
    </p:spTree>
    <p:extLst>
      <p:ext uri="{BB962C8B-B14F-4D97-AF65-F5344CB8AC3E}">
        <p14:creationId xmlns:p14="http://schemas.microsoft.com/office/powerpoint/2010/main" val="1290870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0BC5236-849F-494D-87B5-0F9626E66B9D}"/>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3DE54DF5-E9AE-4EC0-8FFF-02425B49572B}"/>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7A1C8295-0BFA-4FF0-AF6A-16803F3A194F}"/>
              </a:ext>
            </a:extLst>
          </p:cNvPr>
          <p:cNvSpPr>
            <a:spLocks noGrp="1"/>
          </p:cNvSpPr>
          <p:nvPr>
            <p:ph type="dt" sz="half" idx="10"/>
          </p:nvPr>
        </p:nvSpPr>
        <p:spPr/>
        <p:txBody>
          <a:bodyPr/>
          <a:lstStyle/>
          <a:p>
            <a:fld id="{73C59E53-6B80-4645-9DB5-964BAF39F882}" type="datetimeFigureOut">
              <a:rPr lang="sv-SE" smtClean="0"/>
              <a:t>2022-11-20</a:t>
            </a:fld>
            <a:endParaRPr lang="sv-SE"/>
          </a:p>
        </p:txBody>
      </p:sp>
      <p:sp>
        <p:nvSpPr>
          <p:cNvPr id="5" name="Platshållare för sidfot 4">
            <a:extLst>
              <a:ext uri="{FF2B5EF4-FFF2-40B4-BE49-F238E27FC236}">
                <a16:creationId xmlns:a16="http://schemas.microsoft.com/office/drawing/2014/main" id="{7C0A2E89-A7E3-49AD-90C1-1D341A53D474}"/>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15619BFA-FA9F-49BC-B258-58A298C56756}"/>
              </a:ext>
            </a:extLst>
          </p:cNvPr>
          <p:cNvSpPr>
            <a:spLocks noGrp="1"/>
          </p:cNvSpPr>
          <p:nvPr>
            <p:ph type="sldNum" sz="quarter" idx="12"/>
          </p:nvPr>
        </p:nvSpPr>
        <p:spPr/>
        <p:txBody>
          <a:bodyPr/>
          <a:lstStyle/>
          <a:p>
            <a:fld id="{96BEC7AF-AAC9-468C-A0C5-69F6196DA5EE}" type="slidenum">
              <a:rPr lang="sv-SE" smtClean="0"/>
              <a:t>‹#›</a:t>
            </a:fld>
            <a:endParaRPr lang="sv-SE"/>
          </a:p>
        </p:txBody>
      </p:sp>
    </p:spTree>
    <p:extLst>
      <p:ext uri="{BB962C8B-B14F-4D97-AF65-F5344CB8AC3E}">
        <p14:creationId xmlns:p14="http://schemas.microsoft.com/office/powerpoint/2010/main" val="22197382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21130961-87A9-48CA-BB4F-708FA11C37A2}"/>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7FBEAAB1-409A-450D-84BE-4D9C87103C17}"/>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2A3B024B-32C0-40A9-9A9D-26757917230A}"/>
              </a:ext>
            </a:extLst>
          </p:cNvPr>
          <p:cNvSpPr>
            <a:spLocks noGrp="1"/>
          </p:cNvSpPr>
          <p:nvPr>
            <p:ph type="dt" sz="half" idx="10"/>
          </p:nvPr>
        </p:nvSpPr>
        <p:spPr/>
        <p:txBody>
          <a:bodyPr/>
          <a:lstStyle/>
          <a:p>
            <a:fld id="{73C59E53-6B80-4645-9DB5-964BAF39F882}" type="datetimeFigureOut">
              <a:rPr lang="sv-SE" smtClean="0"/>
              <a:t>2022-11-20</a:t>
            </a:fld>
            <a:endParaRPr lang="sv-SE"/>
          </a:p>
        </p:txBody>
      </p:sp>
      <p:sp>
        <p:nvSpPr>
          <p:cNvPr id="5" name="Platshållare för sidfot 4">
            <a:extLst>
              <a:ext uri="{FF2B5EF4-FFF2-40B4-BE49-F238E27FC236}">
                <a16:creationId xmlns:a16="http://schemas.microsoft.com/office/drawing/2014/main" id="{AE2DB6AE-C5D6-4B9C-A74D-0F9695D2C496}"/>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AC5A0FA7-61EF-4791-BDB1-7CDC1A663660}"/>
              </a:ext>
            </a:extLst>
          </p:cNvPr>
          <p:cNvSpPr>
            <a:spLocks noGrp="1"/>
          </p:cNvSpPr>
          <p:nvPr>
            <p:ph type="sldNum" sz="quarter" idx="12"/>
          </p:nvPr>
        </p:nvSpPr>
        <p:spPr/>
        <p:txBody>
          <a:bodyPr/>
          <a:lstStyle/>
          <a:p>
            <a:fld id="{96BEC7AF-AAC9-468C-A0C5-69F6196DA5EE}" type="slidenum">
              <a:rPr lang="sv-SE" smtClean="0"/>
              <a:t>‹#›</a:t>
            </a:fld>
            <a:endParaRPr lang="sv-SE"/>
          </a:p>
        </p:txBody>
      </p:sp>
    </p:spTree>
    <p:extLst>
      <p:ext uri="{BB962C8B-B14F-4D97-AF65-F5344CB8AC3E}">
        <p14:creationId xmlns:p14="http://schemas.microsoft.com/office/powerpoint/2010/main" val="6818720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651B68B-543E-4079-A74D-A209785042D3}"/>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A5E99576-9FA4-44D4-AC59-8866B90EEED4}"/>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F3BC3FBB-DF04-476C-BCC0-F87D8BBF77B2}"/>
              </a:ext>
            </a:extLst>
          </p:cNvPr>
          <p:cNvSpPr>
            <a:spLocks noGrp="1"/>
          </p:cNvSpPr>
          <p:nvPr>
            <p:ph type="dt" sz="half" idx="10"/>
          </p:nvPr>
        </p:nvSpPr>
        <p:spPr/>
        <p:txBody>
          <a:bodyPr/>
          <a:lstStyle/>
          <a:p>
            <a:fld id="{73C59E53-6B80-4645-9DB5-964BAF39F882}" type="datetimeFigureOut">
              <a:rPr lang="sv-SE" smtClean="0"/>
              <a:t>2022-11-20</a:t>
            </a:fld>
            <a:endParaRPr lang="sv-SE"/>
          </a:p>
        </p:txBody>
      </p:sp>
      <p:sp>
        <p:nvSpPr>
          <p:cNvPr id="5" name="Platshållare för sidfot 4">
            <a:extLst>
              <a:ext uri="{FF2B5EF4-FFF2-40B4-BE49-F238E27FC236}">
                <a16:creationId xmlns:a16="http://schemas.microsoft.com/office/drawing/2014/main" id="{455A0E9D-5457-41CA-8659-2DFCC613B57C}"/>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B3834F17-E686-4A33-939F-1EFE0E79DBC0}"/>
              </a:ext>
            </a:extLst>
          </p:cNvPr>
          <p:cNvSpPr>
            <a:spLocks noGrp="1"/>
          </p:cNvSpPr>
          <p:nvPr>
            <p:ph type="sldNum" sz="quarter" idx="12"/>
          </p:nvPr>
        </p:nvSpPr>
        <p:spPr/>
        <p:txBody>
          <a:bodyPr/>
          <a:lstStyle/>
          <a:p>
            <a:fld id="{96BEC7AF-AAC9-468C-A0C5-69F6196DA5EE}" type="slidenum">
              <a:rPr lang="sv-SE" smtClean="0"/>
              <a:t>‹#›</a:t>
            </a:fld>
            <a:endParaRPr lang="sv-SE"/>
          </a:p>
        </p:txBody>
      </p:sp>
    </p:spTree>
    <p:extLst>
      <p:ext uri="{BB962C8B-B14F-4D97-AF65-F5344CB8AC3E}">
        <p14:creationId xmlns:p14="http://schemas.microsoft.com/office/powerpoint/2010/main" val="42693634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EB5E71E-28E5-4B71-95DE-E66160A535C6}"/>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3E75EF1E-5754-409B-ABB0-6D23398F7CD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D9FB5F8F-8FAE-4427-8101-301EC5921B31}"/>
              </a:ext>
            </a:extLst>
          </p:cNvPr>
          <p:cNvSpPr>
            <a:spLocks noGrp="1"/>
          </p:cNvSpPr>
          <p:nvPr>
            <p:ph type="dt" sz="half" idx="10"/>
          </p:nvPr>
        </p:nvSpPr>
        <p:spPr/>
        <p:txBody>
          <a:bodyPr/>
          <a:lstStyle/>
          <a:p>
            <a:fld id="{73C59E53-6B80-4645-9DB5-964BAF39F882}" type="datetimeFigureOut">
              <a:rPr lang="sv-SE" smtClean="0"/>
              <a:t>2022-11-20</a:t>
            </a:fld>
            <a:endParaRPr lang="sv-SE"/>
          </a:p>
        </p:txBody>
      </p:sp>
      <p:sp>
        <p:nvSpPr>
          <p:cNvPr id="5" name="Platshållare för sidfot 4">
            <a:extLst>
              <a:ext uri="{FF2B5EF4-FFF2-40B4-BE49-F238E27FC236}">
                <a16:creationId xmlns:a16="http://schemas.microsoft.com/office/drawing/2014/main" id="{63BE60E2-F0BB-4EEF-B70A-3255C16806ED}"/>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B652CC2F-2A2F-4B8D-8323-2DF403BFC14D}"/>
              </a:ext>
            </a:extLst>
          </p:cNvPr>
          <p:cNvSpPr>
            <a:spLocks noGrp="1"/>
          </p:cNvSpPr>
          <p:nvPr>
            <p:ph type="sldNum" sz="quarter" idx="12"/>
          </p:nvPr>
        </p:nvSpPr>
        <p:spPr/>
        <p:txBody>
          <a:bodyPr/>
          <a:lstStyle/>
          <a:p>
            <a:fld id="{96BEC7AF-AAC9-468C-A0C5-69F6196DA5EE}" type="slidenum">
              <a:rPr lang="sv-SE" smtClean="0"/>
              <a:t>‹#›</a:t>
            </a:fld>
            <a:endParaRPr lang="sv-SE"/>
          </a:p>
        </p:txBody>
      </p:sp>
    </p:spTree>
    <p:extLst>
      <p:ext uri="{BB962C8B-B14F-4D97-AF65-F5344CB8AC3E}">
        <p14:creationId xmlns:p14="http://schemas.microsoft.com/office/powerpoint/2010/main" val="22088787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7A71F7D-9FF2-4CC7-BE15-03DF5A43C294}"/>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11739AE7-1FC3-4629-A062-04EB85335A8D}"/>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AC82D492-0E51-484D-A122-58480C2FBDE2}"/>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633C9294-936F-4BD7-8E84-FFCBA7BFFC2C}"/>
              </a:ext>
            </a:extLst>
          </p:cNvPr>
          <p:cNvSpPr>
            <a:spLocks noGrp="1"/>
          </p:cNvSpPr>
          <p:nvPr>
            <p:ph type="dt" sz="half" idx="10"/>
          </p:nvPr>
        </p:nvSpPr>
        <p:spPr/>
        <p:txBody>
          <a:bodyPr/>
          <a:lstStyle/>
          <a:p>
            <a:fld id="{73C59E53-6B80-4645-9DB5-964BAF39F882}" type="datetimeFigureOut">
              <a:rPr lang="sv-SE" smtClean="0"/>
              <a:t>2022-11-20</a:t>
            </a:fld>
            <a:endParaRPr lang="sv-SE"/>
          </a:p>
        </p:txBody>
      </p:sp>
      <p:sp>
        <p:nvSpPr>
          <p:cNvPr id="6" name="Platshållare för sidfot 5">
            <a:extLst>
              <a:ext uri="{FF2B5EF4-FFF2-40B4-BE49-F238E27FC236}">
                <a16:creationId xmlns:a16="http://schemas.microsoft.com/office/drawing/2014/main" id="{7EA0287E-EBEE-4DA2-925B-10EDD76E5669}"/>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BB55AC2E-8969-47D6-8B36-97289B8B3F29}"/>
              </a:ext>
            </a:extLst>
          </p:cNvPr>
          <p:cNvSpPr>
            <a:spLocks noGrp="1"/>
          </p:cNvSpPr>
          <p:nvPr>
            <p:ph type="sldNum" sz="quarter" idx="12"/>
          </p:nvPr>
        </p:nvSpPr>
        <p:spPr/>
        <p:txBody>
          <a:bodyPr/>
          <a:lstStyle/>
          <a:p>
            <a:fld id="{96BEC7AF-AAC9-468C-A0C5-69F6196DA5EE}" type="slidenum">
              <a:rPr lang="sv-SE" smtClean="0"/>
              <a:t>‹#›</a:t>
            </a:fld>
            <a:endParaRPr lang="sv-SE"/>
          </a:p>
        </p:txBody>
      </p:sp>
    </p:spTree>
    <p:extLst>
      <p:ext uri="{BB962C8B-B14F-4D97-AF65-F5344CB8AC3E}">
        <p14:creationId xmlns:p14="http://schemas.microsoft.com/office/powerpoint/2010/main" val="4119863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2429561-39C0-41BC-98E4-46EA2C73E028}"/>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2781676D-7493-4561-8DFB-77BE8C389F9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D55EDD88-6E70-4C8D-B5A5-6A7CCDCC1F59}"/>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FD1880B0-48E1-424E-AFD1-62C3C9D9B1C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85A0B3C8-4494-4506-87DA-BAB96E9A3B26}"/>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FA936C67-EF8D-4DA2-873F-C82D1D81F3FB}"/>
              </a:ext>
            </a:extLst>
          </p:cNvPr>
          <p:cNvSpPr>
            <a:spLocks noGrp="1"/>
          </p:cNvSpPr>
          <p:nvPr>
            <p:ph type="dt" sz="half" idx="10"/>
          </p:nvPr>
        </p:nvSpPr>
        <p:spPr/>
        <p:txBody>
          <a:bodyPr/>
          <a:lstStyle/>
          <a:p>
            <a:fld id="{73C59E53-6B80-4645-9DB5-964BAF39F882}" type="datetimeFigureOut">
              <a:rPr lang="sv-SE" smtClean="0"/>
              <a:t>2022-11-20</a:t>
            </a:fld>
            <a:endParaRPr lang="sv-SE"/>
          </a:p>
        </p:txBody>
      </p:sp>
      <p:sp>
        <p:nvSpPr>
          <p:cNvPr id="8" name="Platshållare för sidfot 7">
            <a:extLst>
              <a:ext uri="{FF2B5EF4-FFF2-40B4-BE49-F238E27FC236}">
                <a16:creationId xmlns:a16="http://schemas.microsoft.com/office/drawing/2014/main" id="{D661F76E-AD75-49B2-8E87-126A497A814A}"/>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0FA1D311-E528-4AF7-90DE-D972A58372D9}"/>
              </a:ext>
            </a:extLst>
          </p:cNvPr>
          <p:cNvSpPr>
            <a:spLocks noGrp="1"/>
          </p:cNvSpPr>
          <p:nvPr>
            <p:ph type="sldNum" sz="quarter" idx="12"/>
          </p:nvPr>
        </p:nvSpPr>
        <p:spPr/>
        <p:txBody>
          <a:bodyPr/>
          <a:lstStyle/>
          <a:p>
            <a:fld id="{96BEC7AF-AAC9-468C-A0C5-69F6196DA5EE}" type="slidenum">
              <a:rPr lang="sv-SE" smtClean="0"/>
              <a:t>‹#›</a:t>
            </a:fld>
            <a:endParaRPr lang="sv-SE"/>
          </a:p>
        </p:txBody>
      </p:sp>
    </p:spTree>
    <p:extLst>
      <p:ext uri="{BB962C8B-B14F-4D97-AF65-F5344CB8AC3E}">
        <p14:creationId xmlns:p14="http://schemas.microsoft.com/office/powerpoint/2010/main" val="22570808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1F13434-B140-413F-BC5C-413B25FC236A}"/>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2CE93F11-DB5E-4B7B-B467-90A3B545C8D6}"/>
              </a:ext>
            </a:extLst>
          </p:cNvPr>
          <p:cNvSpPr>
            <a:spLocks noGrp="1"/>
          </p:cNvSpPr>
          <p:nvPr>
            <p:ph type="dt" sz="half" idx="10"/>
          </p:nvPr>
        </p:nvSpPr>
        <p:spPr/>
        <p:txBody>
          <a:bodyPr/>
          <a:lstStyle/>
          <a:p>
            <a:fld id="{73C59E53-6B80-4645-9DB5-964BAF39F882}" type="datetimeFigureOut">
              <a:rPr lang="sv-SE" smtClean="0"/>
              <a:t>2022-11-20</a:t>
            </a:fld>
            <a:endParaRPr lang="sv-SE"/>
          </a:p>
        </p:txBody>
      </p:sp>
      <p:sp>
        <p:nvSpPr>
          <p:cNvPr id="4" name="Platshållare för sidfot 3">
            <a:extLst>
              <a:ext uri="{FF2B5EF4-FFF2-40B4-BE49-F238E27FC236}">
                <a16:creationId xmlns:a16="http://schemas.microsoft.com/office/drawing/2014/main" id="{4AAD2F8A-BF1D-4745-AC20-352DE2308182}"/>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00284F4E-A009-4554-AD8B-803FBFE914A0}"/>
              </a:ext>
            </a:extLst>
          </p:cNvPr>
          <p:cNvSpPr>
            <a:spLocks noGrp="1"/>
          </p:cNvSpPr>
          <p:nvPr>
            <p:ph type="sldNum" sz="quarter" idx="12"/>
          </p:nvPr>
        </p:nvSpPr>
        <p:spPr/>
        <p:txBody>
          <a:bodyPr/>
          <a:lstStyle/>
          <a:p>
            <a:fld id="{96BEC7AF-AAC9-468C-A0C5-69F6196DA5EE}" type="slidenum">
              <a:rPr lang="sv-SE" smtClean="0"/>
              <a:t>‹#›</a:t>
            </a:fld>
            <a:endParaRPr lang="sv-SE"/>
          </a:p>
        </p:txBody>
      </p:sp>
    </p:spTree>
    <p:extLst>
      <p:ext uri="{BB962C8B-B14F-4D97-AF65-F5344CB8AC3E}">
        <p14:creationId xmlns:p14="http://schemas.microsoft.com/office/powerpoint/2010/main" val="37964780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384012F4-9B8B-4117-B3B5-423AB9A31CB0}"/>
              </a:ext>
            </a:extLst>
          </p:cNvPr>
          <p:cNvSpPr>
            <a:spLocks noGrp="1"/>
          </p:cNvSpPr>
          <p:nvPr>
            <p:ph type="dt" sz="half" idx="10"/>
          </p:nvPr>
        </p:nvSpPr>
        <p:spPr/>
        <p:txBody>
          <a:bodyPr/>
          <a:lstStyle/>
          <a:p>
            <a:fld id="{73C59E53-6B80-4645-9DB5-964BAF39F882}" type="datetimeFigureOut">
              <a:rPr lang="sv-SE" smtClean="0"/>
              <a:t>2022-11-20</a:t>
            </a:fld>
            <a:endParaRPr lang="sv-SE"/>
          </a:p>
        </p:txBody>
      </p:sp>
      <p:sp>
        <p:nvSpPr>
          <p:cNvPr id="3" name="Platshållare för sidfot 2">
            <a:extLst>
              <a:ext uri="{FF2B5EF4-FFF2-40B4-BE49-F238E27FC236}">
                <a16:creationId xmlns:a16="http://schemas.microsoft.com/office/drawing/2014/main" id="{A84B382E-A401-4F20-A33E-CA21B1541BDD}"/>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DF062243-C55A-4793-9960-CBA54E2A9656}"/>
              </a:ext>
            </a:extLst>
          </p:cNvPr>
          <p:cNvSpPr>
            <a:spLocks noGrp="1"/>
          </p:cNvSpPr>
          <p:nvPr>
            <p:ph type="sldNum" sz="quarter" idx="12"/>
          </p:nvPr>
        </p:nvSpPr>
        <p:spPr/>
        <p:txBody>
          <a:bodyPr/>
          <a:lstStyle/>
          <a:p>
            <a:fld id="{96BEC7AF-AAC9-468C-A0C5-69F6196DA5EE}" type="slidenum">
              <a:rPr lang="sv-SE" smtClean="0"/>
              <a:t>‹#›</a:t>
            </a:fld>
            <a:endParaRPr lang="sv-SE"/>
          </a:p>
        </p:txBody>
      </p:sp>
    </p:spTree>
    <p:extLst>
      <p:ext uri="{BB962C8B-B14F-4D97-AF65-F5344CB8AC3E}">
        <p14:creationId xmlns:p14="http://schemas.microsoft.com/office/powerpoint/2010/main" val="15540935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7BAAFDF-7731-4140-B278-D4E3EC369604}"/>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AAFCA199-A506-49A3-B995-64229CBAA43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568F0E7D-6168-489E-87BD-65B5F327D80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0905EFFA-EB44-40A0-87CE-2F527E3276F1}"/>
              </a:ext>
            </a:extLst>
          </p:cNvPr>
          <p:cNvSpPr>
            <a:spLocks noGrp="1"/>
          </p:cNvSpPr>
          <p:nvPr>
            <p:ph type="dt" sz="half" idx="10"/>
          </p:nvPr>
        </p:nvSpPr>
        <p:spPr/>
        <p:txBody>
          <a:bodyPr/>
          <a:lstStyle/>
          <a:p>
            <a:fld id="{73C59E53-6B80-4645-9DB5-964BAF39F882}" type="datetimeFigureOut">
              <a:rPr lang="sv-SE" smtClean="0"/>
              <a:t>2022-11-20</a:t>
            </a:fld>
            <a:endParaRPr lang="sv-SE"/>
          </a:p>
        </p:txBody>
      </p:sp>
      <p:sp>
        <p:nvSpPr>
          <p:cNvPr id="6" name="Platshållare för sidfot 5">
            <a:extLst>
              <a:ext uri="{FF2B5EF4-FFF2-40B4-BE49-F238E27FC236}">
                <a16:creationId xmlns:a16="http://schemas.microsoft.com/office/drawing/2014/main" id="{B6A210F1-F74D-4F7F-BFFF-9F906554DAA9}"/>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D942F1D0-C664-4975-BE8A-2687F856DC1B}"/>
              </a:ext>
            </a:extLst>
          </p:cNvPr>
          <p:cNvSpPr>
            <a:spLocks noGrp="1"/>
          </p:cNvSpPr>
          <p:nvPr>
            <p:ph type="sldNum" sz="quarter" idx="12"/>
          </p:nvPr>
        </p:nvSpPr>
        <p:spPr/>
        <p:txBody>
          <a:bodyPr/>
          <a:lstStyle/>
          <a:p>
            <a:fld id="{96BEC7AF-AAC9-468C-A0C5-69F6196DA5EE}" type="slidenum">
              <a:rPr lang="sv-SE" smtClean="0"/>
              <a:t>‹#›</a:t>
            </a:fld>
            <a:endParaRPr lang="sv-SE"/>
          </a:p>
        </p:txBody>
      </p:sp>
    </p:spTree>
    <p:extLst>
      <p:ext uri="{BB962C8B-B14F-4D97-AF65-F5344CB8AC3E}">
        <p14:creationId xmlns:p14="http://schemas.microsoft.com/office/powerpoint/2010/main" val="7798463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190E395-F9E9-43FD-A6F9-3DF32E2C5B46}"/>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B4DA0D1A-4C72-4432-BDB1-92BB1DF66D4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492A5DB8-6585-4FD6-9C06-1B812044D16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A432E0E4-2668-4FB7-8C78-BB0351A788FE}"/>
              </a:ext>
            </a:extLst>
          </p:cNvPr>
          <p:cNvSpPr>
            <a:spLocks noGrp="1"/>
          </p:cNvSpPr>
          <p:nvPr>
            <p:ph type="dt" sz="half" idx="10"/>
          </p:nvPr>
        </p:nvSpPr>
        <p:spPr/>
        <p:txBody>
          <a:bodyPr/>
          <a:lstStyle/>
          <a:p>
            <a:fld id="{73C59E53-6B80-4645-9DB5-964BAF39F882}" type="datetimeFigureOut">
              <a:rPr lang="sv-SE" smtClean="0"/>
              <a:t>2022-11-20</a:t>
            </a:fld>
            <a:endParaRPr lang="sv-SE"/>
          </a:p>
        </p:txBody>
      </p:sp>
      <p:sp>
        <p:nvSpPr>
          <p:cNvPr id="6" name="Platshållare för sidfot 5">
            <a:extLst>
              <a:ext uri="{FF2B5EF4-FFF2-40B4-BE49-F238E27FC236}">
                <a16:creationId xmlns:a16="http://schemas.microsoft.com/office/drawing/2014/main" id="{DC7EEFF6-E3F1-4108-AE83-FA85FD1214B0}"/>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D80BAB1C-93E8-4943-9238-254A20DD6D1D}"/>
              </a:ext>
            </a:extLst>
          </p:cNvPr>
          <p:cNvSpPr>
            <a:spLocks noGrp="1"/>
          </p:cNvSpPr>
          <p:nvPr>
            <p:ph type="sldNum" sz="quarter" idx="12"/>
          </p:nvPr>
        </p:nvSpPr>
        <p:spPr/>
        <p:txBody>
          <a:bodyPr/>
          <a:lstStyle/>
          <a:p>
            <a:fld id="{96BEC7AF-AAC9-468C-A0C5-69F6196DA5EE}" type="slidenum">
              <a:rPr lang="sv-SE" smtClean="0"/>
              <a:t>‹#›</a:t>
            </a:fld>
            <a:endParaRPr lang="sv-SE"/>
          </a:p>
        </p:txBody>
      </p:sp>
    </p:spTree>
    <p:extLst>
      <p:ext uri="{BB962C8B-B14F-4D97-AF65-F5344CB8AC3E}">
        <p14:creationId xmlns:p14="http://schemas.microsoft.com/office/powerpoint/2010/main" val="30598701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0369C33B-7EEF-4F34-B1F5-F800D92C1BC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EBDF9CCF-2E67-44A7-830E-5DD71594588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7695A221-2D7B-4699-B7B6-F05D41F9CE0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C59E53-6B80-4645-9DB5-964BAF39F882}" type="datetimeFigureOut">
              <a:rPr lang="sv-SE" smtClean="0"/>
              <a:t>2022-11-20</a:t>
            </a:fld>
            <a:endParaRPr lang="sv-SE"/>
          </a:p>
        </p:txBody>
      </p:sp>
      <p:sp>
        <p:nvSpPr>
          <p:cNvPr id="5" name="Platshållare för sidfot 4">
            <a:extLst>
              <a:ext uri="{FF2B5EF4-FFF2-40B4-BE49-F238E27FC236}">
                <a16:creationId xmlns:a16="http://schemas.microsoft.com/office/drawing/2014/main" id="{69D1448F-1B17-4188-8FC6-7ACF4014E4C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a:extLst>
              <a:ext uri="{FF2B5EF4-FFF2-40B4-BE49-F238E27FC236}">
                <a16:creationId xmlns:a16="http://schemas.microsoft.com/office/drawing/2014/main" id="{F05F10A4-F46B-46E0-8580-B51289CBE49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6BEC7AF-AAC9-468C-A0C5-69F6196DA5EE}" type="slidenum">
              <a:rPr lang="sv-SE" smtClean="0"/>
              <a:t>‹#›</a:t>
            </a:fld>
            <a:endParaRPr lang="sv-SE"/>
          </a:p>
        </p:txBody>
      </p:sp>
    </p:spTree>
    <p:extLst>
      <p:ext uri="{BB962C8B-B14F-4D97-AF65-F5344CB8AC3E}">
        <p14:creationId xmlns:p14="http://schemas.microsoft.com/office/powerpoint/2010/main" val="30276084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A46E575-EFD1-49A3-BFED-9AB3481452B7}"/>
              </a:ext>
            </a:extLst>
          </p:cNvPr>
          <p:cNvSpPr>
            <a:spLocks noGrp="1"/>
          </p:cNvSpPr>
          <p:nvPr>
            <p:ph type="ctrTitle"/>
          </p:nvPr>
        </p:nvSpPr>
        <p:spPr/>
        <p:txBody>
          <a:bodyPr/>
          <a:lstStyle/>
          <a:p>
            <a:r>
              <a:rPr lang="sv-SE" dirty="0"/>
              <a:t>Föräldrasektionsmöte</a:t>
            </a:r>
          </a:p>
        </p:txBody>
      </p:sp>
      <p:sp>
        <p:nvSpPr>
          <p:cNvPr id="3" name="Underrubrik 2">
            <a:extLst>
              <a:ext uri="{FF2B5EF4-FFF2-40B4-BE49-F238E27FC236}">
                <a16:creationId xmlns:a16="http://schemas.microsoft.com/office/drawing/2014/main" id="{0B1475BA-A9E8-4195-837D-EE9338DD34A8}"/>
              </a:ext>
            </a:extLst>
          </p:cNvPr>
          <p:cNvSpPr>
            <a:spLocks noGrp="1"/>
          </p:cNvSpPr>
          <p:nvPr>
            <p:ph type="subTitle" idx="1"/>
          </p:nvPr>
        </p:nvSpPr>
        <p:spPr/>
        <p:txBody>
          <a:bodyPr/>
          <a:lstStyle/>
          <a:p>
            <a:r>
              <a:rPr lang="sv-SE" dirty="0"/>
              <a:t>2022-11-20</a:t>
            </a:r>
          </a:p>
        </p:txBody>
      </p:sp>
    </p:spTree>
    <p:extLst>
      <p:ext uri="{BB962C8B-B14F-4D97-AF65-F5344CB8AC3E}">
        <p14:creationId xmlns:p14="http://schemas.microsoft.com/office/powerpoint/2010/main" val="18057903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10">
            <a:extLst>
              <a:ext uri="{FF2B5EF4-FFF2-40B4-BE49-F238E27FC236}">
                <a16:creationId xmlns:a16="http://schemas.microsoft.com/office/drawing/2014/main" id="{1A95671B-3CC6-4792-9114-B74FAEA224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409E35BC-EE03-4177-8372-FA7078C0791F}"/>
              </a:ext>
            </a:extLst>
          </p:cNvPr>
          <p:cNvSpPr>
            <a:spLocks noGrp="1"/>
          </p:cNvSpPr>
          <p:nvPr>
            <p:ph type="title"/>
          </p:nvPr>
        </p:nvSpPr>
        <p:spPr>
          <a:xfrm>
            <a:off x="1008184" y="174032"/>
            <a:ext cx="10175631" cy="1111843"/>
          </a:xfrm>
        </p:spPr>
        <p:txBody>
          <a:bodyPr vert="horz" lIns="91440" tIns="45720" rIns="91440" bIns="45720" rtlCol="0" anchor="ctr">
            <a:normAutofit/>
          </a:bodyPr>
          <a:lstStyle/>
          <a:p>
            <a:pPr algn="ctr"/>
            <a:r>
              <a:rPr lang="en-US" sz="4000" kern="1200">
                <a:solidFill>
                  <a:schemeClr val="tx1"/>
                </a:solidFill>
                <a:latin typeface="+mj-lt"/>
                <a:ea typeface="+mj-ea"/>
                <a:cs typeface="+mj-cs"/>
              </a:rPr>
              <a:t>Ansvarsområden</a:t>
            </a:r>
          </a:p>
        </p:txBody>
      </p:sp>
      <p:sp>
        <p:nvSpPr>
          <p:cNvPr id="16" name="Platshållare för innehåll 2">
            <a:extLst>
              <a:ext uri="{FF2B5EF4-FFF2-40B4-BE49-F238E27FC236}">
                <a16:creationId xmlns:a16="http://schemas.microsoft.com/office/drawing/2014/main" id="{355BB183-BEDF-5A42-BE22-B914D9A6A842}"/>
              </a:ext>
            </a:extLst>
          </p:cNvPr>
          <p:cNvSpPr txBox="1">
            <a:spLocks/>
          </p:cNvSpPr>
          <p:nvPr/>
        </p:nvSpPr>
        <p:spPr>
          <a:xfrm>
            <a:off x="1333648" y="5808185"/>
            <a:ext cx="10175630" cy="767904"/>
          </a:xfrm>
          <a:prstGeom prst="rect">
            <a:avLst/>
          </a:prstGeom>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600" dirty="0"/>
              <a:t>*</a:t>
            </a:r>
            <a:r>
              <a:rPr lang="en-US" sz="1600" dirty="0" err="1"/>
              <a:t>Pengar</a:t>
            </a:r>
            <a:r>
              <a:rPr lang="en-US" sz="1600" dirty="0"/>
              <a:t> </a:t>
            </a:r>
            <a:r>
              <a:rPr lang="en-US" sz="1600" dirty="0" err="1"/>
              <a:t>går</a:t>
            </a:r>
            <a:r>
              <a:rPr lang="en-US" sz="1600" dirty="0"/>
              <a:t> </a:t>
            </a:r>
            <a:r>
              <a:rPr lang="en-US" sz="1600" dirty="0" err="1"/>
              <a:t>direkt</a:t>
            </a:r>
            <a:r>
              <a:rPr lang="en-US" sz="1600" dirty="0"/>
              <a:t> till </a:t>
            </a:r>
            <a:r>
              <a:rPr lang="en-US" sz="1600" dirty="0" err="1"/>
              <a:t>lagkassan</a:t>
            </a:r>
            <a:r>
              <a:rPr lang="en-US" sz="1600" dirty="0"/>
              <a:t>, </a:t>
            </a:r>
            <a:r>
              <a:rPr lang="en-US" sz="1600" dirty="0" err="1"/>
              <a:t>ej</a:t>
            </a:r>
            <a:r>
              <a:rPr lang="en-US" sz="1600" dirty="0"/>
              <a:t> till </a:t>
            </a:r>
            <a:r>
              <a:rPr lang="en-US" sz="1600" dirty="0" err="1"/>
              <a:t>klubbkassan</a:t>
            </a:r>
            <a:endParaRPr lang="en-US" sz="1600" dirty="0"/>
          </a:p>
        </p:txBody>
      </p:sp>
      <p:graphicFrame>
        <p:nvGraphicFramePr>
          <p:cNvPr id="4" name="Tabell 3">
            <a:extLst>
              <a:ext uri="{FF2B5EF4-FFF2-40B4-BE49-F238E27FC236}">
                <a16:creationId xmlns:a16="http://schemas.microsoft.com/office/drawing/2014/main" id="{12A915F0-B81E-8A21-FD8F-B5B1D3305C7C}"/>
              </a:ext>
            </a:extLst>
          </p:cNvPr>
          <p:cNvGraphicFramePr>
            <a:graphicFrameLocks noGrp="1"/>
          </p:cNvGraphicFramePr>
          <p:nvPr>
            <p:extLst>
              <p:ext uri="{D42A27DB-BD31-4B8C-83A1-F6EECF244321}">
                <p14:modId xmlns:p14="http://schemas.microsoft.com/office/powerpoint/2010/main" val="1899064805"/>
              </p:ext>
            </p:extLst>
          </p:nvPr>
        </p:nvGraphicFramePr>
        <p:xfrm>
          <a:off x="358587" y="1207712"/>
          <a:ext cx="11394141" cy="4046909"/>
        </p:xfrm>
        <a:graphic>
          <a:graphicData uri="http://schemas.openxmlformats.org/drawingml/2006/table">
            <a:tbl>
              <a:tblPr/>
              <a:tblGrid>
                <a:gridCol w="3075719">
                  <a:extLst>
                    <a:ext uri="{9D8B030D-6E8A-4147-A177-3AD203B41FA5}">
                      <a16:colId xmlns:a16="http://schemas.microsoft.com/office/drawing/2014/main" val="548273514"/>
                    </a:ext>
                  </a:extLst>
                </a:gridCol>
                <a:gridCol w="1032409">
                  <a:extLst>
                    <a:ext uri="{9D8B030D-6E8A-4147-A177-3AD203B41FA5}">
                      <a16:colId xmlns:a16="http://schemas.microsoft.com/office/drawing/2014/main" val="3540222374"/>
                    </a:ext>
                  </a:extLst>
                </a:gridCol>
                <a:gridCol w="1075426">
                  <a:extLst>
                    <a:ext uri="{9D8B030D-6E8A-4147-A177-3AD203B41FA5}">
                      <a16:colId xmlns:a16="http://schemas.microsoft.com/office/drawing/2014/main" val="3796436325"/>
                    </a:ext>
                  </a:extLst>
                </a:gridCol>
                <a:gridCol w="1147121">
                  <a:extLst>
                    <a:ext uri="{9D8B030D-6E8A-4147-A177-3AD203B41FA5}">
                      <a16:colId xmlns:a16="http://schemas.microsoft.com/office/drawing/2014/main" val="50936264"/>
                    </a:ext>
                  </a:extLst>
                </a:gridCol>
                <a:gridCol w="1147121">
                  <a:extLst>
                    <a:ext uri="{9D8B030D-6E8A-4147-A177-3AD203B41FA5}">
                      <a16:colId xmlns:a16="http://schemas.microsoft.com/office/drawing/2014/main" val="3691846439"/>
                    </a:ext>
                  </a:extLst>
                </a:gridCol>
                <a:gridCol w="1147121">
                  <a:extLst>
                    <a:ext uri="{9D8B030D-6E8A-4147-A177-3AD203B41FA5}">
                      <a16:colId xmlns:a16="http://schemas.microsoft.com/office/drawing/2014/main" val="2275608044"/>
                    </a:ext>
                  </a:extLst>
                </a:gridCol>
                <a:gridCol w="2769224">
                  <a:extLst>
                    <a:ext uri="{9D8B030D-6E8A-4147-A177-3AD203B41FA5}">
                      <a16:colId xmlns:a16="http://schemas.microsoft.com/office/drawing/2014/main" val="1222073956"/>
                    </a:ext>
                  </a:extLst>
                </a:gridCol>
              </a:tblGrid>
              <a:tr h="324811">
                <a:tc>
                  <a:txBody>
                    <a:bodyPr/>
                    <a:lstStyle/>
                    <a:p>
                      <a:pPr algn="l" fontAlgn="b"/>
                      <a:r>
                        <a:rPr lang="sv-SE" sz="1050" b="1" i="0" u="none" strike="noStrike">
                          <a:solidFill>
                            <a:srgbClr val="FFFFFF"/>
                          </a:solidFill>
                          <a:effectLst/>
                          <a:latin typeface="Calibri" panose="020F0502020204030204" pitchFamily="34" charset="0"/>
                        </a:rPr>
                        <a:t> </a:t>
                      </a:r>
                    </a:p>
                  </a:txBody>
                  <a:tcPr marL="0" marR="0" marT="0" marB="0" anchor="b">
                    <a:lnL>
                      <a:noFill/>
                    </a:lnL>
                    <a:lnR w="6350" cap="flat" cmpd="sng" algn="ctr">
                      <a:solidFill>
                        <a:srgbClr val="FFFFFF"/>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rgbClr val="4472C4"/>
                    </a:solidFill>
                  </a:tcPr>
                </a:tc>
                <a:tc>
                  <a:txBody>
                    <a:bodyPr/>
                    <a:lstStyle/>
                    <a:p>
                      <a:pPr algn="l" fontAlgn="b"/>
                      <a:r>
                        <a:rPr lang="sv-SE" sz="1050" b="1" i="0" u="none" strike="noStrike">
                          <a:solidFill>
                            <a:srgbClr val="FFFFFF"/>
                          </a:solidFill>
                          <a:effectLst/>
                          <a:latin typeface="Calibri" panose="020F0502020204030204" pitchFamily="34" charset="0"/>
                        </a:rPr>
                        <a:t>Datum</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rgbClr val="4472C4"/>
                    </a:solidFill>
                  </a:tcPr>
                </a:tc>
                <a:tc>
                  <a:txBody>
                    <a:bodyPr/>
                    <a:lstStyle/>
                    <a:p>
                      <a:pPr algn="l" fontAlgn="b"/>
                      <a:r>
                        <a:rPr lang="sv-SE" sz="1400" b="1" i="0" u="none" strike="noStrike">
                          <a:solidFill>
                            <a:srgbClr val="FFFFFF"/>
                          </a:solidFill>
                          <a:effectLst/>
                          <a:latin typeface="Calibri" panose="020F0502020204030204" pitchFamily="34" charset="0"/>
                        </a:rPr>
                        <a:t>2022</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rgbClr val="4472C4"/>
                    </a:solidFill>
                  </a:tcPr>
                </a:tc>
                <a:tc>
                  <a:txBody>
                    <a:bodyPr/>
                    <a:lstStyle/>
                    <a:p>
                      <a:pPr algn="l" fontAlgn="b"/>
                      <a:r>
                        <a:rPr lang="sv-SE" sz="1050" b="1" i="0" u="none" strike="noStrike">
                          <a:solidFill>
                            <a:srgbClr val="FFFFFF"/>
                          </a:solidFill>
                          <a:effectLst/>
                          <a:latin typeface="Calibri" panose="020F0502020204030204" pitchFamily="34" charset="0"/>
                        </a:rPr>
                        <a:t>2023</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rgbClr val="4472C4"/>
                    </a:solidFill>
                  </a:tcPr>
                </a:tc>
                <a:tc>
                  <a:txBody>
                    <a:bodyPr/>
                    <a:lstStyle/>
                    <a:p>
                      <a:pPr algn="l" fontAlgn="b"/>
                      <a:r>
                        <a:rPr lang="sv-SE" sz="1050" b="1" i="0" u="none" strike="noStrike">
                          <a:solidFill>
                            <a:srgbClr val="FFFFFF"/>
                          </a:solidFill>
                          <a:effectLst/>
                          <a:latin typeface="Calibri" panose="020F0502020204030204" pitchFamily="34" charset="0"/>
                        </a:rPr>
                        <a:t>2024</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rgbClr val="4472C4"/>
                    </a:solidFill>
                  </a:tcPr>
                </a:tc>
                <a:tc>
                  <a:txBody>
                    <a:bodyPr/>
                    <a:lstStyle/>
                    <a:p>
                      <a:pPr algn="l" fontAlgn="b"/>
                      <a:r>
                        <a:rPr lang="sv-SE" sz="1050" b="1" i="0" u="none" strike="noStrike">
                          <a:solidFill>
                            <a:srgbClr val="FFFFFF"/>
                          </a:solidFill>
                          <a:effectLst/>
                          <a:latin typeface="Calibri" panose="020F0502020204030204" pitchFamily="34" charset="0"/>
                        </a:rPr>
                        <a:t>2025</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rgbClr val="4472C4"/>
                    </a:solidFill>
                  </a:tcPr>
                </a:tc>
                <a:tc>
                  <a:txBody>
                    <a:bodyPr/>
                    <a:lstStyle/>
                    <a:p>
                      <a:pPr algn="l" fontAlgn="b"/>
                      <a:r>
                        <a:rPr lang="sv-SE" sz="1050" b="1" i="0" u="none" strike="noStrike">
                          <a:solidFill>
                            <a:srgbClr val="FFFFFF"/>
                          </a:solidFill>
                          <a:effectLst/>
                          <a:latin typeface="Calibri" panose="020F0502020204030204" pitchFamily="34" charset="0"/>
                        </a:rPr>
                        <a:t>Kommentarer</a:t>
                      </a:r>
                    </a:p>
                  </a:txBody>
                  <a:tcPr marL="0" marR="0" marT="0" marB="0" anchor="b">
                    <a:lnL w="6350" cap="flat" cmpd="sng" algn="ctr">
                      <a:solidFill>
                        <a:srgbClr val="FFFFFF"/>
                      </a:solidFill>
                      <a:prstDash val="solid"/>
                      <a:round/>
                      <a:headEnd type="none" w="med" len="med"/>
                      <a:tailEnd type="none" w="med" len="med"/>
                    </a:lnL>
                    <a:lnR>
                      <a:noFill/>
                    </a:lnR>
                    <a:lnT>
                      <a:noFill/>
                    </a:lnT>
                    <a:lnB w="6350" cap="flat" cmpd="sng" algn="ctr">
                      <a:solidFill>
                        <a:srgbClr val="FFFFFF"/>
                      </a:solidFill>
                      <a:prstDash val="solid"/>
                      <a:round/>
                      <a:headEnd type="none" w="med" len="med"/>
                      <a:tailEnd type="none" w="med" len="med"/>
                    </a:lnB>
                    <a:solidFill>
                      <a:srgbClr val="4472C4"/>
                    </a:solidFill>
                  </a:tcPr>
                </a:tc>
                <a:extLst>
                  <a:ext uri="{0D108BD9-81ED-4DB2-BD59-A6C34878D82A}">
                    <a16:rowId xmlns:a16="http://schemas.microsoft.com/office/drawing/2014/main" val="87550681"/>
                  </a:ext>
                </a:extLst>
              </a:tr>
              <a:tr h="324811">
                <a:tc>
                  <a:txBody>
                    <a:bodyPr/>
                    <a:lstStyle/>
                    <a:p>
                      <a:pPr algn="l" fontAlgn="b"/>
                      <a:r>
                        <a:rPr lang="sv-SE" sz="1050" b="1" i="0" u="none" strike="noStrike">
                          <a:solidFill>
                            <a:srgbClr val="FFFFFF"/>
                          </a:solidFill>
                          <a:effectLst/>
                          <a:latin typeface="Calibri" panose="020F0502020204030204" pitchFamily="34" charset="0"/>
                        </a:rPr>
                        <a:t>Kiosk: Inköp &amp; Rutiner</a:t>
                      </a:r>
                    </a:p>
                  </a:txBody>
                  <a:tcPr marL="0" marR="0" marT="0"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472C4"/>
                    </a:solidFill>
                  </a:tcPr>
                </a:tc>
                <a:tc>
                  <a:txBody>
                    <a:bodyPr/>
                    <a:lstStyle/>
                    <a:p>
                      <a:pPr algn="l" fontAlgn="b"/>
                      <a:r>
                        <a:rPr lang="sv-SE" sz="1050" b="0" i="0" u="none" strike="noStrike">
                          <a:solidFill>
                            <a:srgbClr val="000000"/>
                          </a:solidFill>
                          <a:effectLst/>
                          <a:latin typeface="Calibri" panose="020F0502020204030204" pitchFamily="34" charset="0"/>
                        </a:rPr>
                        <a:t>Jan - Dec</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b"/>
                      <a:r>
                        <a:rPr lang="sv-SE" sz="1400" b="1" i="0" u="none" strike="noStrike">
                          <a:solidFill>
                            <a:srgbClr val="000000"/>
                          </a:solidFill>
                          <a:effectLst/>
                          <a:latin typeface="Calibri" panose="020F0502020204030204" pitchFamily="34" charset="0"/>
                        </a:rPr>
                        <a:t>P11f</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b"/>
                      <a:r>
                        <a:rPr lang="sv-SE" sz="1050" b="0" i="0" u="none" strike="noStrike" dirty="0">
                          <a:solidFill>
                            <a:srgbClr val="000000"/>
                          </a:solidFill>
                          <a:effectLst/>
                          <a:latin typeface="Calibri" panose="020F0502020204030204" pitchFamily="34" charset="0"/>
                        </a:rPr>
                        <a:t>P12f, P12h</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b"/>
                      <a:r>
                        <a:rPr lang="sv-SE" sz="1050" b="0" i="0" u="none" strike="noStrike" dirty="0">
                          <a:solidFill>
                            <a:srgbClr val="000000"/>
                          </a:solidFill>
                          <a:effectLst/>
                          <a:latin typeface="Calibri" panose="020F0502020204030204" pitchFamily="34" charset="0"/>
                        </a:rPr>
                        <a:t>P13f, P13h</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b"/>
                      <a:r>
                        <a:rPr lang="sv-SE" sz="1050" b="0" i="0" u="none" strike="noStrike" dirty="0">
                          <a:solidFill>
                            <a:srgbClr val="000000"/>
                          </a:solidFill>
                          <a:effectLst/>
                          <a:latin typeface="Calibri" panose="020F0502020204030204" pitchFamily="34" charset="0"/>
                        </a:rPr>
                        <a:t>P14f, P14/15h</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b"/>
                      <a:r>
                        <a:rPr lang="sv-SE" sz="900" b="0" i="0" u="none" strike="noStrike">
                          <a:solidFill>
                            <a:srgbClr val="000000"/>
                          </a:solidFill>
                          <a:effectLst/>
                          <a:latin typeface="Calibri" panose="020F0502020204030204" pitchFamily="34" charset="0"/>
                        </a:rPr>
                        <a:t>Ansvarar att lägga beställningar mot Hemköp.</a:t>
                      </a:r>
                    </a:p>
                  </a:txBody>
                  <a:tcPr marL="0" marR="0" marT="0"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4157152043"/>
                  </a:ext>
                </a:extLst>
              </a:tr>
              <a:tr h="324811">
                <a:tc>
                  <a:txBody>
                    <a:bodyPr/>
                    <a:lstStyle/>
                    <a:p>
                      <a:pPr algn="l" fontAlgn="b"/>
                      <a:r>
                        <a:rPr lang="sv-SE" sz="1050" b="1" i="0" u="none" strike="noStrike">
                          <a:solidFill>
                            <a:srgbClr val="FFFFFF"/>
                          </a:solidFill>
                          <a:effectLst/>
                          <a:latin typeface="Calibri" panose="020F0502020204030204" pitchFamily="34" charset="0"/>
                        </a:rPr>
                        <a:t>Lejonmarknad koordinering</a:t>
                      </a:r>
                    </a:p>
                  </a:txBody>
                  <a:tcPr marL="0" marR="0" marT="0"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472C4"/>
                    </a:solidFill>
                  </a:tcPr>
                </a:tc>
                <a:tc>
                  <a:txBody>
                    <a:bodyPr/>
                    <a:lstStyle/>
                    <a:p>
                      <a:pPr algn="l" fontAlgn="b"/>
                      <a:r>
                        <a:rPr lang="sv-SE" sz="1050" b="0" i="0" u="none" strike="noStrike">
                          <a:solidFill>
                            <a:srgbClr val="000000"/>
                          </a:solidFill>
                          <a:effectLst/>
                          <a:latin typeface="Calibri" panose="020F0502020204030204" pitchFamily="34" charset="0"/>
                        </a:rPr>
                        <a:t>Aug</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b"/>
                      <a:r>
                        <a:rPr lang="sv-SE" sz="1400" b="1" i="0" u="none" strike="noStrike">
                          <a:solidFill>
                            <a:srgbClr val="000000"/>
                          </a:solidFill>
                          <a:effectLst/>
                          <a:latin typeface="Calibri" panose="020F0502020204030204" pitchFamily="34" charset="0"/>
                        </a:rPr>
                        <a:t>P14f</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b"/>
                      <a:r>
                        <a:rPr lang="sv-SE" sz="1050" b="0" i="0" u="none" strike="noStrike">
                          <a:solidFill>
                            <a:srgbClr val="000000"/>
                          </a:solidFill>
                          <a:effectLst/>
                          <a:latin typeface="Calibri" panose="020F0502020204030204" pitchFamily="34" charset="0"/>
                        </a:rPr>
                        <a:t>P15f</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b"/>
                      <a:r>
                        <a:rPr lang="sv-SE" sz="1050" b="0" i="0" u="none" strike="noStrike">
                          <a:solidFill>
                            <a:srgbClr val="000000"/>
                          </a:solidFill>
                          <a:effectLst/>
                          <a:latin typeface="Calibri" panose="020F0502020204030204" pitchFamily="34" charset="0"/>
                        </a:rPr>
                        <a:t>P16f</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b"/>
                      <a:r>
                        <a:rPr lang="sv-SE" sz="1050" b="0" i="0" u="none" strike="noStrike">
                          <a:solidFill>
                            <a:srgbClr val="000000"/>
                          </a:solidFill>
                          <a:effectLst/>
                          <a:latin typeface="Calibri" panose="020F0502020204030204" pitchFamily="34" charset="0"/>
                        </a:rPr>
                        <a:t>P17f</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b"/>
                      <a:endParaRPr lang="sv-SE" sz="900" b="0" i="0" u="none" strike="noStrike">
                        <a:solidFill>
                          <a:srgbClr val="000000"/>
                        </a:solidFill>
                        <a:effectLst/>
                        <a:latin typeface="Calibri" panose="020F0502020204030204" pitchFamily="34" charset="0"/>
                      </a:endParaRPr>
                    </a:p>
                  </a:txBody>
                  <a:tcPr marL="0" marR="0" marT="0"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1784068450"/>
                  </a:ext>
                </a:extLst>
              </a:tr>
              <a:tr h="324811">
                <a:tc>
                  <a:txBody>
                    <a:bodyPr/>
                    <a:lstStyle/>
                    <a:p>
                      <a:pPr algn="l" fontAlgn="b"/>
                      <a:r>
                        <a:rPr lang="sv-SE" sz="1050" b="1" i="0" u="none" strike="noStrike">
                          <a:solidFill>
                            <a:srgbClr val="FFFFFF"/>
                          </a:solidFill>
                          <a:effectLst/>
                          <a:latin typeface="Calibri" panose="020F0502020204030204" pitchFamily="34" charset="0"/>
                        </a:rPr>
                        <a:t>Utdelning av lagpresentationer*</a:t>
                      </a:r>
                    </a:p>
                  </a:txBody>
                  <a:tcPr marL="0" marR="0" marT="0"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472C4"/>
                    </a:solidFill>
                  </a:tcPr>
                </a:tc>
                <a:tc>
                  <a:txBody>
                    <a:bodyPr/>
                    <a:lstStyle/>
                    <a:p>
                      <a:pPr algn="l" fontAlgn="b"/>
                      <a:r>
                        <a:rPr lang="sv-SE" sz="1050" b="0" i="0" u="none" strike="noStrike">
                          <a:solidFill>
                            <a:srgbClr val="000000"/>
                          </a:solidFill>
                          <a:effectLst/>
                          <a:latin typeface="Calibri" panose="020F0502020204030204" pitchFamily="34" charset="0"/>
                        </a:rPr>
                        <a:t>Aug</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b"/>
                      <a:r>
                        <a:rPr lang="sv-SE" sz="1400" b="1" i="0" u="none" strike="noStrike">
                          <a:solidFill>
                            <a:srgbClr val="000000"/>
                          </a:solidFill>
                          <a:effectLst/>
                          <a:latin typeface="Calibri" panose="020F0502020204030204" pitchFamily="34" charset="0"/>
                        </a:rPr>
                        <a:t>F08/09f, P11h</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b"/>
                      <a:r>
                        <a:rPr lang="sv-SE" sz="1050" b="0" i="0" u="none" strike="noStrike" dirty="0">
                          <a:solidFill>
                            <a:srgbClr val="000000"/>
                          </a:solidFill>
                          <a:effectLst/>
                          <a:latin typeface="Calibri" panose="020F0502020204030204" pitchFamily="34" charset="0"/>
                        </a:rPr>
                        <a:t>F10/11f, P14/15h</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b"/>
                      <a:r>
                        <a:rPr lang="sv-SE" sz="1050" b="0" i="0" u="none" strike="noStrike" dirty="0">
                          <a:solidFill>
                            <a:srgbClr val="000000"/>
                          </a:solidFill>
                          <a:effectLst/>
                          <a:latin typeface="Calibri" panose="020F0502020204030204" pitchFamily="34" charset="0"/>
                        </a:rPr>
                        <a:t>F12/13f, F14/15h</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b"/>
                      <a:r>
                        <a:rPr lang="sv-SE" sz="1050" b="0" i="0" u="none" strike="noStrike" dirty="0">
                          <a:solidFill>
                            <a:srgbClr val="000000"/>
                          </a:solidFill>
                          <a:effectLst/>
                          <a:latin typeface="Calibri" panose="020F0502020204030204" pitchFamily="34" charset="0"/>
                        </a:rPr>
                        <a:t>F14/15f, P16h</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b"/>
                      <a:endParaRPr lang="sv-SE" sz="900" b="0" i="0" u="none" strike="noStrike">
                        <a:solidFill>
                          <a:srgbClr val="000000"/>
                        </a:solidFill>
                        <a:effectLst/>
                        <a:latin typeface="Calibri" panose="020F0502020204030204" pitchFamily="34" charset="0"/>
                      </a:endParaRPr>
                    </a:p>
                  </a:txBody>
                  <a:tcPr marL="0" marR="0" marT="0"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541035683"/>
                  </a:ext>
                </a:extLst>
              </a:tr>
              <a:tr h="324811">
                <a:tc>
                  <a:txBody>
                    <a:bodyPr/>
                    <a:lstStyle/>
                    <a:p>
                      <a:pPr algn="l" fontAlgn="b"/>
                      <a:r>
                        <a:rPr lang="sv-SE" sz="1050" b="1" i="0" u="none" strike="noStrike">
                          <a:solidFill>
                            <a:srgbClr val="FFFFFF"/>
                          </a:solidFill>
                          <a:effectLst/>
                          <a:latin typeface="Calibri" panose="020F0502020204030204" pitchFamily="34" charset="0"/>
                        </a:rPr>
                        <a:t>Julmarknad Planering</a:t>
                      </a:r>
                    </a:p>
                  </a:txBody>
                  <a:tcPr marL="0" marR="0" marT="0"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472C4"/>
                    </a:solidFill>
                  </a:tcPr>
                </a:tc>
                <a:tc>
                  <a:txBody>
                    <a:bodyPr/>
                    <a:lstStyle/>
                    <a:p>
                      <a:pPr algn="l" fontAlgn="b"/>
                      <a:r>
                        <a:rPr lang="sv-SE" sz="1050" b="0" i="0" u="none" strike="noStrike">
                          <a:solidFill>
                            <a:srgbClr val="000000"/>
                          </a:solidFill>
                          <a:effectLst/>
                          <a:latin typeface="Calibri" panose="020F0502020204030204" pitchFamily="34" charset="0"/>
                        </a:rPr>
                        <a:t>Sep - Dec</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b"/>
                      <a:r>
                        <a:rPr lang="sv-SE" sz="1400" b="1" i="0" u="none" strike="noStrike">
                          <a:solidFill>
                            <a:srgbClr val="000000"/>
                          </a:solidFill>
                          <a:effectLst/>
                          <a:latin typeface="Calibri" panose="020F0502020204030204" pitchFamily="34" charset="0"/>
                        </a:rPr>
                        <a:t>P13f</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b"/>
                      <a:r>
                        <a:rPr lang="sv-SE" sz="1050" b="0" i="0" u="none" strike="noStrike">
                          <a:solidFill>
                            <a:srgbClr val="000000"/>
                          </a:solidFill>
                          <a:effectLst/>
                          <a:latin typeface="Calibri" panose="020F0502020204030204" pitchFamily="34" charset="0"/>
                        </a:rPr>
                        <a:t>P14f</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b"/>
                      <a:r>
                        <a:rPr lang="sv-SE" sz="1050" b="0" i="0" u="none" strike="noStrike">
                          <a:solidFill>
                            <a:srgbClr val="000000"/>
                          </a:solidFill>
                          <a:effectLst/>
                          <a:latin typeface="Calibri" panose="020F0502020204030204" pitchFamily="34" charset="0"/>
                        </a:rPr>
                        <a:t>P15f</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b"/>
                      <a:r>
                        <a:rPr lang="sv-SE" sz="1050" b="0" i="0" u="none" strike="noStrike">
                          <a:solidFill>
                            <a:srgbClr val="000000"/>
                          </a:solidFill>
                          <a:effectLst/>
                          <a:latin typeface="Calibri" panose="020F0502020204030204" pitchFamily="34" charset="0"/>
                        </a:rPr>
                        <a:t>P16f</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b"/>
                      <a:endParaRPr lang="sv-SE" sz="900" b="0" i="0" u="none" strike="noStrike">
                        <a:solidFill>
                          <a:srgbClr val="000000"/>
                        </a:solidFill>
                        <a:effectLst/>
                        <a:latin typeface="Calibri" panose="020F0502020204030204" pitchFamily="34" charset="0"/>
                      </a:endParaRPr>
                    </a:p>
                  </a:txBody>
                  <a:tcPr marL="0" marR="0" marT="0"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1774189320"/>
                  </a:ext>
                </a:extLst>
              </a:tr>
              <a:tr h="316822">
                <a:tc>
                  <a:txBody>
                    <a:bodyPr/>
                    <a:lstStyle/>
                    <a:p>
                      <a:pPr algn="l" fontAlgn="b"/>
                      <a:r>
                        <a:rPr lang="sv-SE" sz="1050" b="1" i="0" u="none" strike="noStrike" dirty="0">
                          <a:solidFill>
                            <a:srgbClr val="FFFFFF"/>
                          </a:solidFill>
                          <a:effectLst/>
                          <a:latin typeface="Calibri" panose="020F0502020204030204" pitchFamily="34" charset="0"/>
                        </a:rPr>
                        <a:t>F-Kiosk: Hämtning, Uppackning &amp; "Vaktmästare"</a:t>
                      </a:r>
                    </a:p>
                  </a:txBody>
                  <a:tcPr marL="0" marR="0" marT="0"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472C4"/>
                    </a:solidFill>
                  </a:tcPr>
                </a:tc>
                <a:tc>
                  <a:txBody>
                    <a:bodyPr/>
                    <a:lstStyle/>
                    <a:p>
                      <a:pPr algn="l" fontAlgn="b"/>
                      <a:r>
                        <a:rPr lang="sv-SE" sz="1050" b="0" i="0" u="none" strike="noStrike">
                          <a:solidFill>
                            <a:srgbClr val="000000"/>
                          </a:solidFill>
                          <a:effectLst/>
                          <a:latin typeface="Calibri" panose="020F0502020204030204" pitchFamily="34" charset="0"/>
                        </a:rPr>
                        <a:t>Mars - Dec</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b"/>
                      <a:r>
                        <a:rPr lang="sv-SE" sz="1400" b="1" i="0" u="none" strike="noStrike">
                          <a:solidFill>
                            <a:srgbClr val="000000"/>
                          </a:solidFill>
                          <a:effectLst/>
                          <a:latin typeface="Calibri" panose="020F0502020204030204" pitchFamily="34" charset="0"/>
                        </a:rPr>
                        <a:t>P10f</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b"/>
                      <a:r>
                        <a:rPr lang="sv-SE" sz="1050" b="0" i="0" u="none" strike="noStrike">
                          <a:solidFill>
                            <a:srgbClr val="000000"/>
                          </a:solidFill>
                          <a:effectLst/>
                          <a:latin typeface="Calibri" panose="020F0502020204030204" pitchFamily="34" charset="0"/>
                        </a:rPr>
                        <a:t>P11f</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b"/>
                      <a:r>
                        <a:rPr lang="sv-SE" sz="1050" b="0" i="0" u="none" strike="noStrike">
                          <a:solidFill>
                            <a:srgbClr val="000000"/>
                          </a:solidFill>
                          <a:effectLst/>
                          <a:latin typeface="Calibri" panose="020F0502020204030204" pitchFamily="34" charset="0"/>
                        </a:rPr>
                        <a:t>P12f</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b"/>
                      <a:r>
                        <a:rPr lang="sv-SE" sz="1050" b="0" i="0" u="none" strike="noStrike">
                          <a:solidFill>
                            <a:srgbClr val="000000"/>
                          </a:solidFill>
                          <a:effectLst/>
                          <a:latin typeface="Calibri" panose="020F0502020204030204" pitchFamily="34" charset="0"/>
                        </a:rPr>
                        <a:t>P13f</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b"/>
                      <a:r>
                        <a:rPr lang="sv-SE" sz="900" b="0" i="0" u="none" strike="noStrike">
                          <a:solidFill>
                            <a:srgbClr val="000000"/>
                          </a:solidFill>
                          <a:effectLst/>
                          <a:latin typeface="Calibri" panose="020F0502020204030204" pitchFamily="34" charset="0"/>
                        </a:rPr>
                        <a:t>Hämtar från Hemköp till F-Kiosken.</a:t>
                      </a:r>
                      <a:br>
                        <a:rPr lang="sv-SE" sz="900" b="0" i="0" u="none" strike="noStrike">
                          <a:solidFill>
                            <a:srgbClr val="000000"/>
                          </a:solidFill>
                          <a:effectLst/>
                          <a:latin typeface="Calibri" panose="020F0502020204030204" pitchFamily="34" charset="0"/>
                        </a:rPr>
                      </a:br>
                      <a:r>
                        <a:rPr lang="sv-SE" sz="900" b="0" i="0" u="none" strike="noStrike">
                          <a:solidFill>
                            <a:srgbClr val="000000"/>
                          </a:solidFill>
                          <a:effectLst/>
                          <a:latin typeface="Calibri" panose="020F0502020204030204" pitchFamily="34" charset="0"/>
                        </a:rPr>
                        <a:t>Vid kris ta pengar från kassaskåpet och handla på Hemköp.</a:t>
                      </a:r>
                    </a:p>
                  </a:txBody>
                  <a:tcPr marL="0" marR="0" marT="0"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239234575"/>
                  </a:ext>
                </a:extLst>
              </a:tr>
              <a:tr h="324811">
                <a:tc>
                  <a:txBody>
                    <a:bodyPr/>
                    <a:lstStyle/>
                    <a:p>
                      <a:pPr algn="l" fontAlgn="b"/>
                      <a:r>
                        <a:rPr lang="sv-SE" sz="1050" b="1" i="0" u="none" strike="noStrike">
                          <a:solidFill>
                            <a:srgbClr val="FFFFFF"/>
                          </a:solidFill>
                          <a:effectLst/>
                          <a:latin typeface="Calibri" panose="020F0502020204030204" pitchFamily="34" charset="0"/>
                        </a:rPr>
                        <a:t>A-lag Kiosk, Bollkalle ansvar &amp; biljettförsäljning*</a:t>
                      </a:r>
                    </a:p>
                  </a:txBody>
                  <a:tcPr marL="0" marR="0" marT="0"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472C4"/>
                    </a:solidFill>
                  </a:tcPr>
                </a:tc>
                <a:tc>
                  <a:txBody>
                    <a:bodyPr/>
                    <a:lstStyle/>
                    <a:p>
                      <a:pPr algn="l" fontAlgn="b"/>
                      <a:r>
                        <a:rPr lang="sv-SE" sz="1050" b="0" i="0" u="none" strike="noStrike">
                          <a:solidFill>
                            <a:srgbClr val="000000"/>
                          </a:solidFill>
                          <a:effectLst/>
                          <a:latin typeface="Calibri" panose="020F0502020204030204" pitchFamily="34" charset="0"/>
                        </a:rPr>
                        <a:t>April - Dec</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b"/>
                      <a:r>
                        <a:rPr lang="sv-SE" sz="1400" b="1" i="0" u="none" strike="noStrike">
                          <a:solidFill>
                            <a:srgbClr val="000000"/>
                          </a:solidFill>
                          <a:effectLst/>
                          <a:latin typeface="Calibri" panose="020F0502020204030204" pitchFamily="34" charset="0"/>
                        </a:rPr>
                        <a:t>P09f</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b"/>
                      <a:r>
                        <a:rPr lang="sv-SE" sz="1050" b="0" i="0" u="none" strike="noStrike">
                          <a:solidFill>
                            <a:srgbClr val="000000"/>
                          </a:solidFill>
                          <a:effectLst/>
                          <a:latin typeface="Calibri" panose="020F0502020204030204" pitchFamily="34" charset="0"/>
                        </a:rPr>
                        <a:t>P10f</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b"/>
                      <a:r>
                        <a:rPr lang="sv-SE" sz="1050" b="0" i="0" u="none" strike="noStrike">
                          <a:solidFill>
                            <a:srgbClr val="000000"/>
                          </a:solidFill>
                          <a:effectLst/>
                          <a:latin typeface="Calibri" panose="020F0502020204030204" pitchFamily="34" charset="0"/>
                        </a:rPr>
                        <a:t>P11f</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b"/>
                      <a:r>
                        <a:rPr lang="sv-SE" sz="1050" b="0" i="0" u="none" strike="noStrike">
                          <a:solidFill>
                            <a:srgbClr val="000000"/>
                          </a:solidFill>
                          <a:effectLst/>
                          <a:latin typeface="Calibri" panose="020F0502020204030204" pitchFamily="34" charset="0"/>
                        </a:rPr>
                        <a:t>P12f</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b"/>
                      <a:endParaRPr lang="sv-SE" sz="900" b="0" i="0" u="none" strike="noStrike" dirty="0">
                        <a:solidFill>
                          <a:srgbClr val="000000"/>
                        </a:solidFill>
                        <a:effectLst/>
                        <a:latin typeface="Calibri" panose="020F0502020204030204" pitchFamily="34" charset="0"/>
                      </a:endParaRPr>
                    </a:p>
                  </a:txBody>
                  <a:tcPr marL="0" marR="0" marT="0"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1042739393"/>
                  </a:ext>
                </a:extLst>
              </a:tr>
              <a:tr h="324811">
                <a:tc>
                  <a:txBody>
                    <a:bodyPr/>
                    <a:lstStyle/>
                    <a:p>
                      <a:pPr algn="l" fontAlgn="b"/>
                      <a:r>
                        <a:rPr lang="sv-SE" sz="1050" b="1" i="0" u="none" strike="noStrike">
                          <a:solidFill>
                            <a:srgbClr val="FFFFFF"/>
                          </a:solidFill>
                          <a:effectLst/>
                          <a:latin typeface="Calibri" panose="020F0502020204030204" pitchFamily="34" charset="0"/>
                        </a:rPr>
                        <a:t>Fotbollensdag (6:e Juni)*</a:t>
                      </a:r>
                    </a:p>
                  </a:txBody>
                  <a:tcPr marL="0" marR="0" marT="0"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472C4"/>
                    </a:solidFill>
                  </a:tcPr>
                </a:tc>
                <a:tc>
                  <a:txBody>
                    <a:bodyPr/>
                    <a:lstStyle/>
                    <a:p>
                      <a:pPr algn="l" fontAlgn="b"/>
                      <a:r>
                        <a:rPr lang="sv-SE" sz="1050" b="0" i="0" u="none" strike="noStrike">
                          <a:solidFill>
                            <a:srgbClr val="000000"/>
                          </a:solidFill>
                          <a:effectLst/>
                          <a:latin typeface="Calibri" panose="020F0502020204030204" pitchFamily="34" charset="0"/>
                        </a:rPr>
                        <a:t>6:e Juni</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b"/>
                      <a:r>
                        <a:rPr lang="sv-SE" sz="1400" b="1" i="0" u="none" strike="noStrike">
                          <a:solidFill>
                            <a:srgbClr val="000000"/>
                          </a:solidFill>
                          <a:effectLst/>
                          <a:latin typeface="Calibri" panose="020F0502020204030204" pitchFamily="34" charset="0"/>
                        </a:rPr>
                        <a:t>P12f, F12/13f</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b"/>
                      <a:r>
                        <a:rPr lang="sv-SE" sz="1050" b="0" i="0" u="none" strike="noStrike">
                          <a:solidFill>
                            <a:srgbClr val="000000"/>
                          </a:solidFill>
                          <a:effectLst/>
                          <a:latin typeface="Calibri" panose="020F0502020204030204" pitchFamily="34" charset="0"/>
                        </a:rPr>
                        <a:t>P13f</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b"/>
                      <a:r>
                        <a:rPr lang="sv-SE" sz="1050" b="0" i="0" u="none" strike="noStrike">
                          <a:solidFill>
                            <a:srgbClr val="000000"/>
                          </a:solidFill>
                          <a:effectLst/>
                          <a:latin typeface="Calibri" panose="020F0502020204030204" pitchFamily="34" charset="0"/>
                        </a:rPr>
                        <a:t>P14f, F14/15f</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b"/>
                      <a:r>
                        <a:rPr lang="sv-SE" sz="1050" b="0" i="0" u="none" strike="noStrike">
                          <a:solidFill>
                            <a:srgbClr val="000000"/>
                          </a:solidFill>
                          <a:effectLst/>
                          <a:latin typeface="Calibri" panose="020F0502020204030204" pitchFamily="34" charset="0"/>
                        </a:rPr>
                        <a:t>P15f</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b"/>
                      <a:endParaRPr lang="sv-SE" sz="900" b="0" i="0" u="none" strike="noStrike">
                        <a:solidFill>
                          <a:srgbClr val="000000"/>
                        </a:solidFill>
                        <a:effectLst/>
                        <a:latin typeface="Calibri" panose="020F0502020204030204" pitchFamily="34" charset="0"/>
                      </a:endParaRPr>
                    </a:p>
                  </a:txBody>
                  <a:tcPr marL="0" marR="0" marT="0"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3817904305"/>
                  </a:ext>
                </a:extLst>
              </a:tr>
              <a:tr h="324811">
                <a:tc>
                  <a:txBody>
                    <a:bodyPr/>
                    <a:lstStyle/>
                    <a:p>
                      <a:pPr algn="l" fontAlgn="b"/>
                      <a:r>
                        <a:rPr lang="sv-SE" sz="1050" b="1" i="0" u="none" strike="noStrike">
                          <a:solidFill>
                            <a:srgbClr val="FFFFFF"/>
                          </a:solidFill>
                          <a:effectLst/>
                          <a:latin typeface="Calibri" panose="020F0502020204030204" pitchFamily="34" charset="0"/>
                        </a:rPr>
                        <a:t>Fotbollsavslutning*</a:t>
                      </a:r>
                    </a:p>
                  </a:txBody>
                  <a:tcPr marL="0" marR="0" marT="0"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472C4"/>
                    </a:solidFill>
                  </a:tcPr>
                </a:tc>
                <a:tc>
                  <a:txBody>
                    <a:bodyPr/>
                    <a:lstStyle/>
                    <a:p>
                      <a:pPr algn="l" fontAlgn="b"/>
                      <a:r>
                        <a:rPr lang="sv-SE" sz="1050" b="0" i="0" u="none" strike="noStrike">
                          <a:solidFill>
                            <a:srgbClr val="000000"/>
                          </a:solidFill>
                          <a:effectLst/>
                          <a:latin typeface="Calibri" panose="020F0502020204030204" pitchFamily="34" charset="0"/>
                        </a:rPr>
                        <a:t>Nov</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b"/>
                      <a:r>
                        <a:rPr lang="sv-SE" sz="1400" b="1" i="0" u="none" strike="noStrike">
                          <a:solidFill>
                            <a:srgbClr val="000000"/>
                          </a:solidFill>
                          <a:effectLst/>
                          <a:latin typeface="Calibri" panose="020F0502020204030204" pitchFamily="34" charset="0"/>
                        </a:rPr>
                        <a:t>P08f</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b"/>
                      <a:r>
                        <a:rPr lang="sv-SE" sz="1050" b="0" i="0" u="none" strike="noStrike" dirty="0">
                          <a:solidFill>
                            <a:srgbClr val="000000"/>
                          </a:solidFill>
                          <a:effectLst/>
                          <a:latin typeface="Calibri" panose="020F0502020204030204" pitchFamily="34" charset="0"/>
                        </a:rPr>
                        <a:t>P08/P09f</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b"/>
                      <a:r>
                        <a:rPr lang="sv-SE" sz="1050" b="0" i="0" u="none" strike="noStrike">
                          <a:solidFill>
                            <a:srgbClr val="000000"/>
                          </a:solidFill>
                          <a:effectLst/>
                          <a:latin typeface="Calibri" panose="020F0502020204030204" pitchFamily="34" charset="0"/>
                        </a:rPr>
                        <a:t>P10f</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b"/>
                      <a:r>
                        <a:rPr lang="sv-SE" sz="1050" b="0" i="0" u="none" strike="noStrike">
                          <a:solidFill>
                            <a:srgbClr val="000000"/>
                          </a:solidFill>
                          <a:effectLst/>
                          <a:latin typeface="Calibri" panose="020F0502020204030204" pitchFamily="34" charset="0"/>
                        </a:rPr>
                        <a:t>P11f</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b"/>
                      <a:endParaRPr lang="sv-SE" sz="900" b="0" i="0" u="none" strike="noStrike">
                        <a:solidFill>
                          <a:srgbClr val="000000"/>
                        </a:solidFill>
                        <a:effectLst/>
                        <a:latin typeface="Calibri" panose="020F0502020204030204" pitchFamily="34" charset="0"/>
                      </a:endParaRPr>
                    </a:p>
                  </a:txBody>
                  <a:tcPr marL="0" marR="0" marT="0"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603831669"/>
                  </a:ext>
                </a:extLst>
              </a:tr>
              <a:tr h="481977">
                <a:tc>
                  <a:txBody>
                    <a:bodyPr/>
                    <a:lstStyle/>
                    <a:p>
                      <a:pPr algn="l" fontAlgn="b"/>
                      <a:r>
                        <a:rPr lang="sv-SE" sz="1050" b="1" i="0" u="none" strike="noStrike">
                          <a:solidFill>
                            <a:srgbClr val="FFFFFF"/>
                          </a:solidFill>
                          <a:effectLst/>
                          <a:latin typeface="Calibri" panose="020F0502020204030204" pitchFamily="34" charset="0"/>
                        </a:rPr>
                        <a:t>H-Kiosk: Hämtning, Uppackning &amp; "Vaktmästare"</a:t>
                      </a:r>
                    </a:p>
                  </a:txBody>
                  <a:tcPr marL="0" marR="0" marT="0"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472C4"/>
                    </a:solidFill>
                  </a:tcPr>
                </a:tc>
                <a:tc>
                  <a:txBody>
                    <a:bodyPr/>
                    <a:lstStyle/>
                    <a:p>
                      <a:pPr algn="l" fontAlgn="b"/>
                      <a:r>
                        <a:rPr lang="sv-SE" sz="1050" b="0" i="0" u="none" strike="noStrike">
                          <a:solidFill>
                            <a:srgbClr val="000000"/>
                          </a:solidFill>
                          <a:effectLst/>
                          <a:latin typeface="Calibri" panose="020F0502020204030204" pitchFamily="34" charset="0"/>
                        </a:rPr>
                        <a:t>Aug - April</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b"/>
                      <a:r>
                        <a:rPr lang="sv-SE" sz="1400" b="1" i="0" u="none" strike="noStrike">
                          <a:solidFill>
                            <a:srgbClr val="000000"/>
                          </a:solidFill>
                          <a:effectLst/>
                          <a:latin typeface="Calibri" panose="020F0502020204030204" pitchFamily="34" charset="0"/>
                        </a:rPr>
                        <a:t>P12h</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b"/>
                      <a:r>
                        <a:rPr lang="sv-SE" sz="1050" b="0" i="0" u="none" strike="noStrike">
                          <a:solidFill>
                            <a:srgbClr val="000000"/>
                          </a:solidFill>
                          <a:effectLst/>
                          <a:latin typeface="Calibri" panose="020F0502020204030204" pitchFamily="34" charset="0"/>
                        </a:rPr>
                        <a:t>P13h</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b"/>
                      <a:r>
                        <a:rPr lang="sv-SE" sz="1050" b="0" i="0" u="none" strike="noStrike">
                          <a:solidFill>
                            <a:srgbClr val="000000"/>
                          </a:solidFill>
                          <a:effectLst/>
                          <a:latin typeface="Calibri" panose="020F0502020204030204" pitchFamily="34" charset="0"/>
                        </a:rPr>
                        <a:t>P14/15h</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b"/>
                      <a:r>
                        <a:rPr lang="sv-SE" sz="1050" b="0" i="0" u="none" strike="noStrike" dirty="0">
                          <a:solidFill>
                            <a:srgbClr val="000000"/>
                          </a:solidFill>
                          <a:effectLst/>
                          <a:latin typeface="Calibri" panose="020F0502020204030204" pitchFamily="34" charset="0"/>
                        </a:rPr>
                        <a:t>F14/15h</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l" fontAlgn="b"/>
                      <a:r>
                        <a:rPr lang="sv-SE" sz="900" b="0" i="0" u="none" strike="noStrike">
                          <a:solidFill>
                            <a:srgbClr val="000000"/>
                          </a:solidFill>
                          <a:effectLst/>
                          <a:latin typeface="Calibri" panose="020F0502020204030204" pitchFamily="34" charset="0"/>
                        </a:rPr>
                        <a:t>Hämtar från Hemköp till H-Kiosken och meddela inköp.</a:t>
                      </a:r>
                      <a:br>
                        <a:rPr lang="sv-SE" sz="900" b="0" i="0" u="none" strike="noStrike">
                          <a:solidFill>
                            <a:srgbClr val="000000"/>
                          </a:solidFill>
                          <a:effectLst/>
                          <a:latin typeface="Calibri" panose="020F0502020204030204" pitchFamily="34" charset="0"/>
                        </a:rPr>
                      </a:br>
                      <a:r>
                        <a:rPr lang="sv-SE" sz="900" b="0" i="0" u="none" strike="noStrike">
                          <a:solidFill>
                            <a:srgbClr val="000000"/>
                          </a:solidFill>
                          <a:effectLst/>
                          <a:latin typeface="Calibri" panose="020F0502020204030204" pitchFamily="34" charset="0"/>
                        </a:rPr>
                        <a:t>Vid "kris" kan hämta från F-Kiosken.</a:t>
                      </a:r>
                    </a:p>
                  </a:txBody>
                  <a:tcPr marL="0" marR="0" marT="0"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797407985"/>
                  </a:ext>
                </a:extLst>
              </a:tr>
              <a:tr h="324811">
                <a:tc>
                  <a:txBody>
                    <a:bodyPr/>
                    <a:lstStyle/>
                    <a:p>
                      <a:pPr algn="l" fontAlgn="b"/>
                      <a:r>
                        <a:rPr lang="sv-SE" sz="1050" b="1" i="0" u="none" strike="noStrike" dirty="0">
                          <a:solidFill>
                            <a:srgbClr val="FFFFFF"/>
                          </a:solidFill>
                          <a:effectLst/>
                          <a:latin typeface="Calibri" panose="020F0502020204030204" pitchFamily="34" charset="0"/>
                        </a:rPr>
                        <a:t>Handbollensdag*</a:t>
                      </a:r>
                    </a:p>
                  </a:txBody>
                  <a:tcPr marL="0" marR="0" marT="0"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472C4"/>
                    </a:solidFill>
                  </a:tcPr>
                </a:tc>
                <a:tc>
                  <a:txBody>
                    <a:bodyPr/>
                    <a:lstStyle/>
                    <a:p>
                      <a:pPr algn="l" fontAlgn="b"/>
                      <a:r>
                        <a:rPr lang="sv-SE" sz="1050" b="0" i="0" u="none" strike="noStrike">
                          <a:solidFill>
                            <a:srgbClr val="000000"/>
                          </a:solidFill>
                          <a:effectLst/>
                          <a:latin typeface="Calibri" panose="020F0502020204030204" pitchFamily="34" charset="0"/>
                        </a:rPr>
                        <a:t>Sep</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b"/>
                      <a:r>
                        <a:rPr lang="sv-SE" sz="1400" b="1" i="0" u="none" strike="noStrike">
                          <a:solidFill>
                            <a:srgbClr val="000000"/>
                          </a:solidFill>
                          <a:effectLst/>
                          <a:latin typeface="Calibri" panose="020F0502020204030204" pitchFamily="34" charset="0"/>
                        </a:rPr>
                        <a:t>P13h</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sv-SE" sz="1050" b="0" i="0" u="none" strike="noStrike" dirty="0">
                          <a:solidFill>
                            <a:srgbClr val="000000"/>
                          </a:solidFill>
                          <a:effectLst/>
                          <a:latin typeface="Calibri" panose="020F0502020204030204" pitchFamily="34" charset="0"/>
                        </a:rPr>
                        <a:t>P08/09h</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sv-SE" sz="1050" b="0" i="0" u="none" strike="noStrike" kern="1200" dirty="0">
                          <a:solidFill>
                            <a:srgbClr val="000000"/>
                          </a:solidFill>
                          <a:effectLst/>
                          <a:latin typeface="Calibri" panose="020F0502020204030204" pitchFamily="34" charset="0"/>
                          <a:ea typeface="+mn-ea"/>
                          <a:cs typeface="+mn-cs"/>
                        </a:rPr>
                        <a:t>F12/13h</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b"/>
                      <a:r>
                        <a:rPr lang="sv-SE" sz="1050" b="0" i="0" u="none" strike="noStrike" dirty="0">
                          <a:solidFill>
                            <a:srgbClr val="000000"/>
                          </a:solidFill>
                          <a:effectLst/>
                          <a:latin typeface="Calibri" panose="020F0502020204030204" pitchFamily="34" charset="0"/>
                        </a:rPr>
                        <a:t>F14/15h</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l" fontAlgn="b"/>
                      <a:endParaRPr lang="sv-SE" sz="900" b="0" i="0" u="none" strike="noStrike">
                        <a:solidFill>
                          <a:srgbClr val="000000"/>
                        </a:solidFill>
                        <a:effectLst/>
                        <a:latin typeface="Calibri" panose="020F0502020204030204" pitchFamily="34" charset="0"/>
                      </a:endParaRPr>
                    </a:p>
                  </a:txBody>
                  <a:tcPr marL="0" marR="0" marT="0"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2416205163"/>
                  </a:ext>
                </a:extLst>
              </a:tr>
              <a:tr h="324811">
                <a:tc>
                  <a:txBody>
                    <a:bodyPr/>
                    <a:lstStyle/>
                    <a:p>
                      <a:pPr algn="l" fontAlgn="b"/>
                      <a:r>
                        <a:rPr lang="sv-SE" sz="1050" b="1" i="0" u="none" strike="noStrike">
                          <a:solidFill>
                            <a:srgbClr val="FFFFFF"/>
                          </a:solidFill>
                          <a:effectLst/>
                          <a:latin typeface="Calibri" panose="020F0502020204030204" pitchFamily="34" charset="0"/>
                        </a:rPr>
                        <a:t>Handbollsavslutning*</a:t>
                      </a:r>
                    </a:p>
                  </a:txBody>
                  <a:tcPr marL="0" marR="0" marT="0"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a:noFill/>
                    </a:lnB>
                    <a:solidFill>
                      <a:srgbClr val="4472C4"/>
                    </a:solidFill>
                  </a:tcPr>
                </a:tc>
                <a:tc>
                  <a:txBody>
                    <a:bodyPr/>
                    <a:lstStyle/>
                    <a:p>
                      <a:pPr algn="l" fontAlgn="b"/>
                      <a:r>
                        <a:rPr lang="sv-SE" sz="1050" b="0" i="0" u="none" strike="noStrike">
                          <a:solidFill>
                            <a:srgbClr val="000000"/>
                          </a:solidFill>
                          <a:effectLst/>
                          <a:latin typeface="Calibri" panose="020F0502020204030204" pitchFamily="34" charset="0"/>
                        </a:rPr>
                        <a:t>April</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a:noFill/>
                    </a:lnB>
                    <a:solidFill>
                      <a:srgbClr val="B4C6E7"/>
                    </a:solidFill>
                  </a:tcPr>
                </a:tc>
                <a:tc>
                  <a:txBody>
                    <a:bodyPr/>
                    <a:lstStyle/>
                    <a:p>
                      <a:pPr algn="l" fontAlgn="b"/>
                      <a:r>
                        <a:rPr lang="sv-SE" sz="1400" b="1" i="0" u="none" strike="noStrike">
                          <a:solidFill>
                            <a:srgbClr val="000000"/>
                          </a:solidFill>
                          <a:effectLst/>
                          <a:latin typeface="Calibri" panose="020F0502020204030204" pitchFamily="34" charset="0"/>
                        </a:rPr>
                        <a:t>P08/09h</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a:noFill/>
                    </a:lnB>
                    <a:solidFill>
                      <a:srgbClr val="B4C6E7"/>
                    </a:solidFill>
                  </a:tcPr>
                </a:tc>
                <a:tc>
                  <a:txBody>
                    <a:bodyPr/>
                    <a:lstStyle/>
                    <a:p>
                      <a:pPr algn="l" fontAlgn="b"/>
                      <a:r>
                        <a:rPr lang="sv-SE" sz="1050" b="0" i="0" u="none" strike="noStrike">
                          <a:solidFill>
                            <a:srgbClr val="000000"/>
                          </a:solidFill>
                          <a:effectLst/>
                          <a:latin typeface="Calibri" panose="020F0502020204030204" pitchFamily="34" charset="0"/>
                        </a:rPr>
                        <a:t>P11h</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a:noFill/>
                    </a:lnB>
                    <a:solidFill>
                      <a:srgbClr val="B4C6E7"/>
                    </a:solidFill>
                  </a:tcPr>
                </a:tc>
                <a:tc>
                  <a:txBody>
                    <a:bodyPr/>
                    <a:lstStyle/>
                    <a:p>
                      <a:pPr algn="l" fontAlgn="b"/>
                      <a:r>
                        <a:rPr lang="sv-SE" sz="1050" b="0" i="0" u="none" strike="noStrike">
                          <a:solidFill>
                            <a:srgbClr val="000000"/>
                          </a:solidFill>
                          <a:effectLst/>
                          <a:latin typeface="Calibri" panose="020F0502020204030204" pitchFamily="34" charset="0"/>
                        </a:rPr>
                        <a:t>P12h</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a:noFill/>
                    </a:lnB>
                    <a:solidFill>
                      <a:srgbClr val="B4C6E7"/>
                    </a:solidFill>
                  </a:tcPr>
                </a:tc>
                <a:tc>
                  <a:txBody>
                    <a:bodyPr/>
                    <a:lstStyle/>
                    <a:p>
                      <a:pPr algn="l" fontAlgn="b"/>
                      <a:r>
                        <a:rPr lang="sv-SE" sz="1050" b="0" i="0" u="none" strike="noStrike">
                          <a:solidFill>
                            <a:srgbClr val="000000"/>
                          </a:solidFill>
                          <a:effectLst/>
                          <a:latin typeface="Calibri" panose="020F0502020204030204" pitchFamily="34" charset="0"/>
                        </a:rPr>
                        <a:t>P13h</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a:noFill/>
                    </a:lnB>
                    <a:solidFill>
                      <a:srgbClr val="B4C6E7"/>
                    </a:solidFill>
                  </a:tcPr>
                </a:tc>
                <a:tc>
                  <a:txBody>
                    <a:bodyPr/>
                    <a:lstStyle/>
                    <a:p>
                      <a:pPr algn="l" fontAlgn="b"/>
                      <a:endParaRPr lang="sv-SE" sz="900" b="0" i="0" u="none" strike="noStrike" dirty="0">
                        <a:solidFill>
                          <a:srgbClr val="000000"/>
                        </a:solidFill>
                        <a:effectLst/>
                        <a:latin typeface="Calibri" panose="020F0502020204030204" pitchFamily="34" charset="0"/>
                      </a:endParaRPr>
                    </a:p>
                  </a:txBody>
                  <a:tcPr marL="0" marR="0" marT="0"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a:noFill/>
                    </a:lnB>
                    <a:solidFill>
                      <a:srgbClr val="B4C6E7"/>
                    </a:solidFill>
                  </a:tcPr>
                </a:tc>
                <a:extLst>
                  <a:ext uri="{0D108BD9-81ED-4DB2-BD59-A6C34878D82A}">
                    <a16:rowId xmlns:a16="http://schemas.microsoft.com/office/drawing/2014/main" val="307537398"/>
                  </a:ext>
                </a:extLst>
              </a:tr>
            </a:tbl>
          </a:graphicData>
        </a:graphic>
      </p:graphicFrame>
    </p:spTree>
    <p:extLst>
      <p:ext uri="{BB962C8B-B14F-4D97-AF65-F5344CB8AC3E}">
        <p14:creationId xmlns:p14="http://schemas.microsoft.com/office/powerpoint/2010/main" val="14196371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437B337-B9F3-4C02-B7EF-B27619F42CB5}"/>
              </a:ext>
            </a:extLst>
          </p:cNvPr>
          <p:cNvSpPr>
            <a:spLocks noGrp="1"/>
          </p:cNvSpPr>
          <p:nvPr>
            <p:ph type="title"/>
          </p:nvPr>
        </p:nvSpPr>
        <p:spPr/>
        <p:txBody>
          <a:bodyPr/>
          <a:lstStyle/>
          <a:p>
            <a:r>
              <a:rPr lang="sv-SE" dirty="0"/>
              <a:t>Agenda</a:t>
            </a:r>
          </a:p>
        </p:txBody>
      </p:sp>
      <p:sp>
        <p:nvSpPr>
          <p:cNvPr id="3" name="Platshållare för innehåll 2">
            <a:extLst>
              <a:ext uri="{FF2B5EF4-FFF2-40B4-BE49-F238E27FC236}">
                <a16:creationId xmlns:a16="http://schemas.microsoft.com/office/drawing/2014/main" id="{44ECCCF7-E39B-443B-9822-602B228A6239}"/>
              </a:ext>
            </a:extLst>
          </p:cNvPr>
          <p:cNvSpPr>
            <a:spLocks noGrp="1"/>
          </p:cNvSpPr>
          <p:nvPr>
            <p:ph idx="1"/>
          </p:nvPr>
        </p:nvSpPr>
        <p:spPr/>
        <p:txBody>
          <a:bodyPr>
            <a:normAutofit/>
          </a:bodyPr>
          <a:lstStyle/>
          <a:p>
            <a:pPr lvl="0"/>
            <a:r>
              <a:rPr lang="sv-SE" dirty="0"/>
              <a:t>Information från senaste Styrelsemöte</a:t>
            </a:r>
          </a:p>
          <a:p>
            <a:pPr lvl="0"/>
            <a:r>
              <a:rPr lang="sv-SE" dirty="0"/>
              <a:t>Julmarknaden</a:t>
            </a:r>
          </a:p>
          <a:p>
            <a:pPr lvl="0"/>
            <a:r>
              <a:rPr lang="sv-SE"/>
              <a:t>Mötestider under året</a:t>
            </a:r>
            <a:endParaRPr lang="sv-SE" dirty="0"/>
          </a:p>
          <a:p>
            <a:pPr lvl="0"/>
            <a:r>
              <a:rPr lang="sv-SE" dirty="0"/>
              <a:t>Övriga frågor?</a:t>
            </a:r>
          </a:p>
        </p:txBody>
      </p:sp>
    </p:spTree>
    <p:extLst>
      <p:ext uri="{BB962C8B-B14F-4D97-AF65-F5344CB8AC3E}">
        <p14:creationId xmlns:p14="http://schemas.microsoft.com/office/powerpoint/2010/main" val="25256970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00AE1C2-375C-CA2B-2104-3F12A435DCD0}"/>
              </a:ext>
            </a:extLst>
          </p:cNvPr>
          <p:cNvSpPr>
            <a:spLocks noGrp="1"/>
          </p:cNvSpPr>
          <p:nvPr>
            <p:ph type="title"/>
          </p:nvPr>
        </p:nvSpPr>
        <p:spPr/>
        <p:txBody>
          <a:bodyPr/>
          <a:lstStyle/>
          <a:p>
            <a:r>
              <a:rPr lang="sv-SE" dirty="0"/>
              <a:t>Info från senaste Styrelsemöte (1/2)</a:t>
            </a:r>
          </a:p>
        </p:txBody>
      </p:sp>
      <p:sp>
        <p:nvSpPr>
          <p:cNvPr id="3" name="Platshållare för innehåll 2">
            <a:extLst>
              <a:ext uri="{FF2B5EF4-FFF2-40B4-BE49-F238E27FC236}">
                <a16:creationId xmlns:a16="http://schemas.microsoft.com/office/drawing/2014/main" id="{D2A98127-9D6D-2E5C-7838-0A393A12E1A3}"/>
              </a:ext>
            </a:extLst>
          </p:cNvPr>
          <p:cNvSpPr>
            <a:spLocks noGrp="1"/>
          </p:cNvSpPr>
          <p:nvPr>
            <p:ph idx="1"/>
          </p:nvPr>
        </p:nvSpPr>
        <p:spPr/>
        <p:txBody>
          <a:bodyPr>
            <a:normAutofit fontScale="85000" lnSpcReduction="20000"/>
          </a:bodyPr>
          <a:lstStyle/>
          <a:p>
            <a:pPr>
              <a:lnSpc>
                <a:spcPct val="200000"/>
              </a:lnSpc>
            </a:pPr>
            <a:r>
              <a:rPr lang="sv-SE" sz="2100" dirty="0">
                <a:effectLst/>
                <a:latin typeface="Calibri" panose="020F0502020204030204" pitchFamily="34" charset="0"/>
                <a:ea typeface="Calibri" panose="020F0502020204030204" pitchFamily="34" charset="0"/>
                <a:cs typeface="Times New Roman" panose="02020603050405020304" pitchFamily="18" charset="0"/>
              </a:rPr>
              <a:t>Ekonomi</a:t>
            </a:r>
            <a:endParaRPr lang="sv-SE"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a:lnSpc>
                <a:spcPct val="200000"/>
              </a:lnSpc>
            </a:pPr>
            <a:r>
              <a:rPr lang="sv-SE" sz="1800" dirty="0">
                <a:effectLst/>
                <a:latin typeface="Calibri" panose="020F0502020204030204" pitchFamily="34" charset="0"/>
                <a:ea typeface="Calibri" panose="020F0502020204030204" pitchFamily="34" charset="0"/>
                <a:cs typeface="Times New Roman" panose="02020603050405020304" pitchFamily="18" charset="0"/>
              </a:rPr>
              <a:t>Uppföljning av YTD budget, utan kommentarer</a:t>
            </a:r>
          </a:p>
          <a:p>
            <a:pPr marL="457200">
              <a:lnSpc>
                <a:spcPct val="200000"/>
              </a:lnSpc>
            </a:pPr>
            <a:r>
              <a:rPr lang="sv-SE" sz="1800" dirty="0">
                <a:effectLst/>
                <a:latin typeface="Calibri" panose="020F0502020204030204" pitchFamily="34" charset="0"/>
                <a:ea typeface="Calibri" panose="020F0502020204030204" pitchFamily="34" charset="0"/>
                <a:cs typeface="Times New Roman" panose="02020603050405020304" pitchFamily="18" charset="0"/>
              </a:rPr>
              <a:t>Alla lagen behöver stå för sina egna cupkostnader genom att använda klubbens årliga bidrag till laget. Undantaget (endast en gång per lag) är Gothia Cup (fotboll) där lagen får bidrag till anmälningskostnaden och jämförbar Cup och belopp för handboll (t ex Lundaspelen)</a:t>
            </a:r>
          </a:p>
          <a:p>
            <a:pPr>
              <a:lnSpc>
                <a:spcPct val="200000"/>
              </a:lnSpc>
              <a:spcAft>
                <a:spcPts val="800"/>
              </a:spcAft>
            </a:pPr>
            <a:r>
              <a:rPr lang="sv-SE" sz="2100" dirty="0">
                <a:effectLst/>
                <a:latin typeface="Calibri" panose="020F0502020204030204" pitchFamily="34" charset="0"/>
                <a:ea typeface="Calibri" panose="020F0502020204030204" pitchFamily="34" charset="0"/>
                <a:cs typeface="Times New Roman" panose="02020603050405020304" pitchFamily="18" charset="0"/>
              </a:rPr>
              <a:t>Domartillsättare</a:t>
            </a:r>
            <a:r>
              <a:rPr lang="sv-SE" sz="1800" dirty="0">
                <a:effectLst/>
                <a:latin typeface="Calibri" panose="020F0502020204030204" pitchFamily="34" charset="0"/>
                <a:ea typeface="Calibri" panose="020F0502020204030204" pitchFamily="34" charset="0"/>
                <a:cs typeface="Times New Roman" panose="02020603050405020304" pitchFamily="18" charset="0"/>
              </a:rPr>
              <a:t> efter Micke Dahl</a:t>
            </a:r>
          </a:p>
          <a:p>
            <a:pPr marL="457200">
              <a:lnSpc>
                <a:spcPct val="200000"/>
              </a:lnSpc>
              <a:spcAft>
                <a:spcPts val="800"/>
              </a:spcAft>
            </a:pPr>
            <a:r>
              <a:rPr lang="sv-SE" sz="1800" dirty="0">
                <a:effectLst/>
                <a:latin typeface="Calibri" panose="020F0502020204030204" pitchFamily="34" charset="0"/>
                <a:ea typeface="Calibri" panose="020F0502020204030204" pitchFamily="34" charset="0"/>
                <a:cs typeface="Times New Roman" panose="02020603050405020304" pitchFamily="18" charset="0"/>
              </a:rPr>
              <a:t>Micke Dahls uppdrag hos Dalby GIF närmar sig sitt slut och arbete för att hitta en ersättare pågår. Det finns förslag/kandidater som utvärderas och underlag för beslut kommer till styrelsen så fort som möjligt</a:t>
            </a:r>
          </a:p>
          <a:p>
            <a:endParaRPr lang="sv-SE" dirty="0"/>
          </a:p>
        </p:txBody>
      </p:sp>
    </p:spTree>
    <p:extLst>
      <p:ext uri="{BB962C8B-B14F-4D97-AF65-F5344CB8AC3E}">
        <p14:creationId xmlns:p14="http://schemas.microsoft.com/office/powerpoint/2010/main" val="12260769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6E17B2D-2098-8656-0B22-6392AE323BA9}"/>
              </a:ext>
            </a:extLst>
          </p:cNvPr>
          <p:cNvSpPr>
            <a:spLocks noGrp="1"/>
          </p:cNvSpPr>
          <p:nvPr>
            <p:ph type="title"/>
          </p:nvPr>
        </p:nvSpPr>
        <p:spPr/>
        <p:txBody>
          <a:bodyPr/>
          <a:lstStyle/>
          <a:p>
            <a:r>
              <a:rPr lang="sv-SE" dirty="0"/>
              <a:t>Info från senaste Styrelsemöte (2/2)</a:t>
            </a:r>
          </a:p>
        </p:txBody>
      </p:sp>
      <p:sp>
        <p:nvSpPr>
          <p:cNvPr id="3" name="Platshållare för innehåll 2">
            <a:extLst>
              <a:ext uri="{FF2B5EF4-FFF2-40B4-BE49-F238E27FC236}">
                <a16:creationId xmlns:a16="http://schemas.microsoft.com/office/drawing/2014/main" id="{F247BE9C-7DCC-A0F2-72DF-090E2253575E}"/>
              </a:ext>
            </a:extLst>
          </p:cNvPr>
          <p:cNvSpPr>
            <a:spLocks noGrp="1"/>
          </p:cNvSpPr>
          <p:nvPr>
            <p:ph idx="1"/>
          </p:nvPr>
        </p:nvSpPr>
        <p:spPr/>
        <p:txBody>
          <a:bodyPr>
            <a:normAutofit fontScale="70000" lnSpcReduction="20000"/>
          </a:bodyPr>
          <a:lstStyle/>
          <a:p>
            <a:pPr marL="342900" lvl="0" indent="-342900">
              <a:lnSpc>
                <a:spcPct val="200000"/>
              </a:lnSpc>
              <a:buFont typeface="Symbol" pitchFamily="2" charset="2"/>
              <a:buChar char=""/>
            </a:pPr>
            <a:r>
              <a:rPr lang="sv-SE" sz="1800" b="1" dirty="0">
                <a:effectLst/>
                <a:latin typeface="Calibri" panose="020F0502020204030204" pitchFamily="34" charset="0"/>
                <a:ea typeface="Calibri" panose="020F0502020204030204" pitchFamily="34" charset="0"/>
                <a:cs typeface="Times New Roman" panose="02020603050405020304" pitchFamily="18" charset="0"/>
              </a:rPr>
              <a:t>Ungdomssektionen Fotboll </a:t>
            </a:r>
            <a:r>
              <a:rPr lang="sv-SE" sz="1800" dirty="0">
                <a:effectLst/>
                <a:latin typeface="Calibri" panose="020F0502020204030204" pitchFamily="34" charset="0"/>
                <a:ea typeface="Calibri" panose="020F0502020204030204" pitchFamily="34" charset="0"/>
                <a:cs typeface="Times New Roman" panose="02020603050405020304" pitchFamily="18" charset="0"/>
              </a:rPr>
              <a:t>– gräsplanen har dålig dränering, Staketet är för låg i förhållande till den nya planen. Visa av målen är fastlåsta och kan ej användas. Det finns behov att ställa in en sarg vid skjulet. Belysning över lag, (vintertid) planerna kan inte användas då det blir för mörkt. Grindar, el dylikt, för att hindra mopeder att komma in på Dalby IP. Västar och koner har blivit beställda!</a:t>
            </a:r>
          </a:p>
          <a:p>
            <a:pPr marL="342900" lvl="0" indent="-342900">
              <a:lnSpc>
                <a:spcPct val="200000"/>
              </a:lnSpc>
              <a:buFont typeface="Symbol" pitchFamily="2" charset="2"/>
              <a:buChar char=""/>
            </a:pPr>
            <a:r>
              <a:rPr lang="sv-SE" sz="1800" b="1" dirty="0">
                <a:effectLst/>
                <a:latin typeface="Calibri" panose="020F0502020204030204" pitchFamily="34" charset="0"/>
                <a:ea typeface="Calibri" panose="020F0502020204030204" pitchFamily="34" charset="0"/>
                <a:cs typeface="Times New Roman" panose="02020603050405020304" pitchFamily="18" charset="0"/>
              </a:rPr>
              <a:t>Ungdomssektionen Handboll </a:t>
            </a:r>
            <a:r>
              <a:rPr lang="sv-SE" sz="1800" dirty="0">
                <a:effectLst/>
                <a:latin typeface="Calibri" panose="020F0502020204030204" pitchFamily="34" charset="0"/>
                <a:ea typeface="Calibri" panose="020F0502020204030204" pitchFamily="34" charset="0"/>
                <a:cs typeface="Times New Roman" panose="02020603050405020304" pitchFamily="18" charset="0"/>
              </a:rPr>
              <a:t>– Ingen uppdatering.</a:t>
            </a:r>
          </a:p>
          <a:p>
            <a:pPr marL="342900" lvl="0" indent="-342900">
              <a:lnSpc>
                <a:spcPct val="200000"/>
              </a:lnSpc>
              <a:buFont typeface="Symbol" pitchFamily="2" charset="2"/>
              <a:buChar char=""/>
            </a:pPr>
            <a:r>
              <a:rPr lang="sv-SE" sz="1800" b="1" dirty="0">
                <a:effectLst/>
                <a:latin typeface="Calibri" panose="020F0502020204030204" pitchFamily="34" charset="0"/>
                <a:ea typeface="Calibri" panose="020F0502020204030204" pitchFamily="34" charset="0"/>
                <a:cs typeface="Times New Roman" panose="02020603050405020304" pitchFamily="18" charset="0"/>
              </a:rPr>
              <a:t>Föräldrasektionen</a:t>
            </a:r>
            <a:r>
              <a:rPr lang="sv-SE" sz="1800" dirty="0">
                <a:effectLst/>
                <a:latin typeface="Calibri" panose="020F0502020204030204" pitchFamily="34" charset="0"/>
                <a:ea typeface="Calibri" panose="020F0502020204030204" pitchFamily="34" charset="0"/>
                <a:cs typeface="Times New Roman" panose="02020603050405020304" pitchFamily="18" charset="0"/>
              </a:rPr>
              <a:t> – Julmarknad 27 november! Faktura för affischer och tillstånd. Fotbollsavslutning är färdigplanerat 8:e November. Beslut att inte stänga Föräldrasektionen Dec/Jan utan ha fortsatt närvaro under December 2022 och Januari 2023.</a:t>
            </a:r>
          </a:p>
          <a:p>
            <a:pPr>
              <a:lnSpc>
                <a:spcPct val="200000"/>
              </a:lnSpc>
              <a:spcAft>
                <a:spcPts val="800"/>
              </a:spcAft>
            </a:pPr>
            <a:r>
              <a:rPr lang="sv-SE" sz="2300" dirty="0">
                <a:effectLst/>
                <a:latin typeface="Calibri" panose="020F0502020204030204" pitchFamily="34" charset="0"/>
                <a:ea typeface="Calibri" panose="020F0502020204030204" pitchFamily="34" charset="0"/>
                <a:cs typeface="Times New Roman" panose="02020603050405020304" pitchFamily="18" charset="0"/>
              </a:rPr>
              <a:t>Övrigt</a:t>
            </a:r>
            <a:r>
              <a:rPr lang="sv-SE" sz="1800" dirty="0">
                <a:effectLst/>
                <a:latin typeface="Calibri" panose="020F0502020204030204" pitchFamily="34" charset="0"/>
                <a:ea typeface="Calibri" panose="020F0502020204030204" pitchFamily="34" charset="0"/>
                <a:cs typeface="Times New Roman" panose="02020603050405020304" pitchFamily="18" charset="0"/>
              </a:rPr>
              <a:t> </a:t>
            </a:r>
          </a:p>
          <a:p>
            <a:pPr marL="457200">
              <a:lnSpc>
                <a:spcPct val="200000"/>
              </a:lnSpc>
              <a:spcAft>
                <a:spcPts val="800"/>
              </a:spcAft>
            </a:pPr>
            <a:r>
              <a:rPr lang="sv-SE" sz="1800" dirty="0">
                <a:effectLst/>
                <a:latin typeface="Calibri" panose="020F0502020204030204" pitchFamily="34" charset="0"/>
                <a:ea typeface="Calibri" panose="020F0502020204030204" pitchFamily="34" charset="0"/>
                <a:cs typeface="Times New Roman" panose="02020603050405020304" pitchFamily="18" charset="0"/>
              </a:rPr>
              <a:t>Städavtal. Kommunen städar inte våra omklädningsrum, det gör Dalby GIF själva mot ersättning från kommunen. Beslut från styrelse: Vi lämnar tillbaka uppdraget att städa omklädningsrummen till kommunen.</a:t>
            </a:r>
          </a:p>
          <a:p>
            <a:pPr marL="457200">
              <a:lnSpc>
                <a:spcPct val="200000"/>
              </a:lnSpc>
              <a:spcAft>
                <a:spcPts val="800"/>
              </a:spcAft>
            </a:pPr>
            <a:endParaRPr lang="sv-SE"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637962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99C3768-15B8-835D-4118-6E8FF2D7D830}"/>
              </a:ext>
            </a:extLst>
          </p:cNvPr>
          <p:cNvSpPr>
            <a:spLocks noGrp="1"/>
          </p:cNvSpPr>
          <p:nvPr>
            <p:ph type="title"/>
          </p:nvPr>
        </p:nvSpPr>
        <p:spPr/>
        <p:txBody>
          <a:bodyPr/>
          <a:lstStyle/>
          <a:p>
            <a:r>
              <a:rPr lang="sv-SE" dirty="0"/>
              <a:t>Julmarknad, P13f</a:t>
            </a:r>
          </a:p>
        </p:txBody>
      </p:sp>
      <p:sp>
        <p:nvSpPr>
          <p:cNvPr id="3" name="Platshållare för innehåll 2">
            <a:extLst>
              <a:ext uri="{FF2B5EF4-FFF2-40B4-BE49-F238E27FC236}">
                <a16:creationId xmlns:a16="http://schemas.microsoft.com/office/drawing/2014/main" id="{49C20983-559F-7BA8-4B30-63630F31999A}"/>
              </a:ext>
            </a:extLst>
          </p:cNvPr>
          <p:cNvSpPr>
            <a:spLocks noGrp="1"/>
          </p:cNvSpPr>
          <p:nvPr>
            <p:ph idx="1"/>
          </p:nvPr>
        </p:nvSpPr>
        <p:spPr/>
        <p:txBody>
          <a:bodyPr/>
          <a:lstStyle/>
          <a:p>
            <a:r>
              <a:rPr lang="sv-SE" dirty="0"/>
              <a:t>Sandra / </a:t>
            </a:r>
            <a:r>
              <a:rPr lang="sv-SE" dirty="0" err="1"/>
              <a:t>Denice</a:t>
            </a:r>
            <a:r>
              <a:rPr lang="sv-SE" dirty="0"/>
              <a:t>?</a:t>
            </a:r>
          </a:p>
          <a:p>
            <a:endParaRPr lang="sv-SE" dirty="0"/>
          </a:p>
        </p:txBody>
      </p:sp>
    </p:spTree>
    <p:extLst>
      <p:ext uri="{BB962C8B-B14F-4D97-AF65-F5344CB8AC3E}">
        <p14:creationId xmlns:p14="http://schemas.microsoft.com/office/powerpoint/2010/main" val="1946661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77904A3-FD73-4C68-9F38-177F57D9C8CD}"/>
              </a:ext>
            </a:extLst>
          </p:cNvPr>
          <p:cNvSpPr>
            <a:spLocks noGrp="1"/>
          </p:cNvSpPr>
          <p:nvPr>
            <p:ph type="title"/>
          </p:nvPr>
        </p:nvSpPr>
        <p:spPr/>
        <p:txBody>
          <a:bodyPr/>
          <a:lstStyle/>
          <a:p>
            <a:r>
              <a:rPr lang="sv-SE" dirty="0"/>
              <a:t>Mötestider – Teams Söndagar KL 19</a:t>
            </a:r>
          </a:p>
        </p:txBody>
      </p:sp>
      <p:graphicFrame>
        <p:nvGraphicFramePr>
          <p:cNvPr id="3" name="Tabell 2">
            <a:extLst>
              <a:ext uri="{FF2B5EF4-FFF2-40B4-BE49-F238E27FC236}">
                <a16:creationId xmlns:a16="http://schemas.microsoft.com/office/drawing/2014/main" id="{84CAD313-D3F6-4074-A985-835957086642}"/>
              </a:ext>
            </a:extLst>
          </p:cNvPr>
          <p:cNvGraphicFramePr>
            <a:graphicFrameLocks noGrp="1"/>
          </p:cNvGraphicFramePr>
          <p:nvPr>
            <p:extLst>
              <p:ext uri="{D42A27DB-BD31-4B8C-83A1-F6EECF244321}">
                <p14:modId xmlns:p14="http://schemas.microsoft.com/office/powerpoint/2010/main" val="3350426808"/>
              </p:ext>
            </p:extLst>
          </p:nvPr>
        </p:nvGraphicFramePr>
        <p:xfrm>
          <a:off x="504986" y="1606648"/>
          <a:ext cx="10698401" cy="4290617"/>
        </p:xfrm>
        <a:graphic>
          <a:graphicData uri="http://schemas.openxmlformats.org/drawingml/2006/table">
            <a:tbl>
              <a:tblPr firstRow="1" firstCol="1" bandRow="1">
                <a:tableStyleId>{5C22544A-7EE6-4342-B048-85BDC9FD1C3A}</a:tableStyleId>
              </a:tblPr>
              <a:tblGrid>
                <a:gridCol w="2422278">
                  <a:extLst>
                    <a:ext uri="{9D8B030D-6E8A-4147-A177-3AD203B41FA5}">
                      <a16:colId xmlns:a16="http://schemas.microsoft.com/office/drawing/2014/main" val="1608995211"/>
                    </a:ext>
                  </a:extLst>
                </a:gridCol>
                <a:gridCol w="8276123">
                  <a:extLst>
                    <a:ext uri="{9D8B030D-6E8A-4147-A177-3AD203B41FA5}">
                      <a16:colId xmlns:a16="http://schemas.microsoft.com/office/drawing/2014/main" val="142121088"/>
                    </a:ext>
                  </a:extLst>
                </a:gridCol>
              </a:tblGrid>
              <a:tr h="742484">
                <a:tc>
                  <a:txBody>
                    <a:bodyPr/>
                    <a:lstStyle/>
                    <a:p>
                      <a:pPr>
                        <a:spcAft>
                          <a:spcPts val="0"/>
                        </a:spcAft>
                      </a:pPr>
                      <a:r>
                        <a:rPr lang="sv-SE" sz="2400" dirty="0">
                          <a:effectLst/>
                          <a:latin typeface="Calibri" panose="020F0502020204030204" pitchFamily="34" charset="0"/>
                          <a:ea typeface="DengXian" panose="020B0503020204020204" pitchFamily="2" charset="-122"/>
                          <a:cs typeface="Arial" panose="020B0604020202020204" pitchFamily="34" charset="0"/>
                        </a:rPr>
                        <a:t>Datum</a:t>
                      </a:r>
                    </a:p>
                  </a:txBody>
                  <a:tcPr marL="44450" marR="44450" marT="0" marB="0" anchor="ctr"/>
                </a:tc>
                <a:tc>
                  <a:txBody>
                    <a:bodyPr/>
                    <a:lstStyle/>
                    <a:p>
                      <a:pPr>
                        <a:spcAft>
                          <a:spcPts val="0"/>
                        </a:spcAft>
                      </a:pPr>
                      <a:r>
                        <a:rPr lang="sv-SE" sz="2400" dirty="0">
                          <a:effectLst/>
                          <a:latin typeface="Calibri" panose="020F0502020204030204" pitchFamily="34" charset="0"/>
                          <a:ea typeface="DengXian" panose="020B0503020204020204" pitchFamily="2" charset="-122"/>
                          <a:cs typeface="Arial" panose="020B0604020202020204" pitchFamily="34" charset="0"/>
                        </a:rPr>
                        <a:t>Agendafokus</a:t>
                      </a:r>
                    </a:p>
                  </a:txBody>
                  <a:tcPr marL="44450" marR="44450" marT="0" marB="0" anchor="ctr"/>
                </a:tc>
                <a:extLst>
                  <a:ext uri="{0D108BD9-81ED-4DB2-BD59-A6C34878D82A}">
                    <a16:rowId xmlns:a16="http://schemas.microsoft.com/office/drawing/2014/main" val="4223777931"/>
                  </a:ext>
                </a:extLst>
              </a:tr>
              <a:tr h="394237">
                <a:tc>
                  <a:txBody>
                    <a:bodyPr/>
                    <a:lstStyle/>
                    <a:p>
                      <a:pPr>
                        <a:spcAft>
                          <a:spcPts val="0"/>
                        </a:spcAft>
                      </a:pPr>
                      <a:r>
                        <a:rPr lang="sv-SE" sz="1600" b="1" kern="1200" dirty="0">
                          <a:solidFill>
                            <a:schemeClr val="lt1"/>
                          </a:solidFill>
                          <a:effectLst/>
                          <a:latin typeface="+mn-lt"/>
                          <a:ea typeface="+mn-ea"/>
                          <a:cs typeface="+mn-cs"/>
                        </a:rPr>
                        <a:t>feb</a:t>
                      </a:r>
                    </a:p>
                  </a:txBody>
                  <a:tcPr marL="44450" marR="44450" marT="0" marB="0" anchor="ctr"/>
                </a:tc>
                <a:tc>
                  <a:txBody>
                    <a:bodyPr/>
                    <a:lstStyle/>
                    <a:p>
                      <a:pPr>
                        <a:spcAft>
                          <a:spcPts val="0"/>
                        </a:spcAft>
                      </a:pPr>
                      <a:r>
                        <a:rPr lang="sv-SE" sz="1600" kern="1200" dirty="0">
                          <a:solidFill>
                            <a:schemeClr val="dk1"/>
                          </a:solidFill>
                          <a:effectLst/>
                          <a:latin typeface="+mn-lt"/>
                          <a:ea typeface="+mn-ea"/>
                          <a:cs typeface="+mn-cs"/>
                        </a:rPr>
                        <a:t>Uppstart samt sätta datum för året</a:t>
                      </a:r>
                    </a:p>
                  </a:txBody>
                  <a:tcPr marL="44450" marR="44450" marT="0" marB="0" anchor="ctr"/>
                </a:tc>
                <a:extLst>
                  <a:ext uri="{0D108BD9-81ED-4DB2-BD59-A6C34878D82A}">
                    <a16:rowId xmlns:a16="http://schemas.microsoft.com/office/drawing/2014/main" val="3913851136"/>
                  </a:ext>
                </a:extLst>
              </a:tr>
              <a:tr h="394237">
                <a:tc>
                  <a:txBody>
                    <a:bodyPr/>
                    <a:lstStyle/>
                    <a:p>
                      <a:pPr>
                        <a:spcAft>
                          <a:spcPts val="0"/>
                        </a:spcAft>
                      </a:pPr>
                      <a:r>
                        <a:rPr lang="sv-SE" sz="1600" dirty="0">
                          <a:effectLst/>
                        </a:rPr>
                        <a:t>mar</a:t>
                      </a:r>
                      <a:endParaRPr lang="sv-SE" sz="2400" dirty="0">
                        <a:effectLst/>
                        <a:latin typeface="Calibri" panose="020F0502020204030204" pitchFamily="34" charset="0"/>
                        <a:ea typeface="DengXian" panose="020B0503020204020204" pitchFamily="2" charset="-122"/>
                        <a:cs typeface="Arial" panose="020B0604020202020204" pitchFamily="34" charset="0"/>
                      </a:endParaRPr>
                    </a:p>
                  </a:txBody>
                  <a:tcPr marL="44450" marR="44450" marT="0" marB="0" anchor="ctr"/>
                </a:tc>
                <a:tc>
                  <a:txBody>
                    <a:bodyPr/>
                    <a:lstStyle/>
                    <a:p>
                      <a:pPr>
                        <a:spcAft>
                          <a:spcPts val="0"/>
                        </a:spcAft>
                      </a:pPr>
                      <a:r>
                        <a:rPr lang="sv-SE" sz="1600" kern="1200" dirty="0">
                          <a:solidFill>
                            <a:schemeClr val="dk1"/>
                          </a:solidFill>
                          <a:effectLst/>
                          <a:latin typeface="+mn-lt"/>
                          <a:ea typeface="+mn-ea"/>
                          <a:cs typeface="+mn-cs"/>
                        </a:rPr>
                        <a:t>Sammanfattning av Årsmöte, Handbollsavslutning Status</a:t>
                      </a:r>
                    </a:p>
                  </a:txBody>
                  <a:tcPr marL="44450" marR="44450" marT="0" marB="0" anchor="ctr"/>
                </a:tc>
                <a:extLst>
                  <a:ext uri="{0D108BD9-81ED-4DB2-BD59-A6C34878D82A}">
                    <a16:rowId xmlns:a16="http://schemas.microsoft.com/office/drawing/2014/main" val="70739121"/>
                  </a:ext>
                </a:extLst>
              </a:tr>
              <a:tr h="394237">
                <a:tc>
                  <a:txBody>
                    <a:bodyPr/>
                    <a:lstStyle/>
                    <a:p>
                      <a:pPr>
                        <a:spcAft>
                          <a:spcPts val="0"/>
                        </a:spcAft>
                      </a:pPr>
                      <a:r>
                        <a:rPr lang="sv-SE" sz="1600" dirty="0">
                          <a:effectLst/>
                        </a:rPr>
                        <a:t>apr</a:t>
                      </a:r>
                      <a:endParaRPr lang="sv-SE" sz="2400" dirty="0">
                        <a:effectLst/>
                        <a:latin typeface="Calibri" panose="020F0502020204030204" pitchFamily="34" charset="0"/>
                        <a:ea typeface="DengXian" panose="020B0503020204020204" pitchFamily="2" charset="-122"/>
                        <a:cs typeface="Arial" panose="020B0604020202020204" pitchFamily="34" charset="0"/>
                      </a:endParaRPr>
                    </a:p>
                  </a:txBody>
                  <a:tcPr marL="44450" marR="44450" marT="0" marB="0" anchor="ctr"/>
                </a:tc>
                <a:tc>
                  <a:txBody>
                    <a:bodyPr/>
                    <a:lstStyle/>
                    <a:p>
                      <a:pPr>
                        <a:spcAft>
                          <a:spcPts val="0"/>
                        </a:spcAft>
                      </a:pPr>
                      <a:r>
                        <a:rPr lang="sv-SE" sz="1600" kern="1200" dirty="0">
                          <a:solidFill>
                            <a:schemeClr val="dk1"/>
                          </a:solidFill>
                          <a:effectLst/>
                          <a:latin typeface="+mn-lt"/>
                          <a:ea typeface="+mn-ea"/>
                          <a:cs typeface="+mn-cs"/>
                        </a:rPr>
                        <a:t>Fotbollens dag Status</a:t>
                      </a:r>
                    </a:p>
                  </a:txBody>
                  <a:tcPr marL="44450" marR="44450" marT="0" marB="0" anchor="ctr"/>
                </a:tc>
                <a:extLst>
                  <a:ext uri="{0D108BD9-81ED-4DB2-BD59-A6C34878D82A}">
                    <a16:rowId xmlns:a16="http://schemas.microsoft.com/office/drawing/2014/main" val="708730709"/>
                  </a:ext>
                </a:extLst>
              </a:tr>
              <a:tr h="394237">
                <a:tc>
                  <a:txBody>
                    <a:bodyPr/>
                    <a:lstStyle/>
                    <a:p>
                      <a:pPr>
                        <a:spcAft>
                          <a:spcPts val="0"/>
                        </a:spcAft>
                      </a:pPr>
                      <a:r>
                        <a:rPr lang="sv-SE" sz="1600" dirty="0">
                          <a:effectLst/>
                        </a:rPr>
                        <a:t>maj</a:t>
                      </a:r>
                      <a:endParaRPr lang="sv-SE" sz="2400" dirty="0">
                        <a:effectLst/>
                        <a:latin typeface="Calibri" panose="020F0502020204030204" pitchFamily="34" charset="0"/>
                        <a:ea typeface="DengXian" panose="020B0503020204020204" pitchFamily="2" charset="-122"/>
                        <a:cs typeface="Arial" panose="020B0604020202020204" pitchFamily="34" charset="0"/>
                      </a:endParaRPr>
                    </a:p>
                  </a:txBody>
                  <a:tcPr marL="44450" marR="44450" marT="0" marB="0" anchor="ctr"/>
                </a:tc>
                <a:tc>
                  <a:txBody>
                    <a:bodyPr/>
                    <a:lstStyle/>
                    <a:p>
                      <a:pPr>
                        <a:spcAft>
                          <a:spcPts val="0"/>
                        </a:spcAft>
                      </a:pPr>
                      <a:r>
                        <a:rPr lang="sv-SE" sz="1600" kern="1200" dirty="0">
                          <a:solidFill>
                            <a:schemeClr val="dk1"/>
                          </a:solidFill>
                          <a:effectLst/>
                          <a:latin typeface="+mn-lt"/>
                          <a:ea typeface="+mn-ea"/>
                          <a:cs typeface="+mn-cs"/>
                        </a:rPr>
                        <a:t>Lagpresentationer Status</a:t>
                      </a:r>
                    </a:p>
                  </a:txBody>
                  <a:tcPr marL="44450" marR="44450" marT="0" marB="0" anchor="ctr"/>
                </a:tc>
                <a:extLst>
                  <a:ext uri="{0D108BD9-81ED-4DB2-BD59-A6C34878D82A}">
                    <a16:rowId xmlns:a16="http://schemas.microsoft.com/office/drawing/2014/main" val="1966505401"/>
                  </a:ext>
                </a:extLst>
              </a:tr>
              <a:tr h="394237">
                <a:tc>
                  <a:txBody>
                    <a:bodyPr/>
                    <a:lstStyle/>
                    <a:p>
                      <a:pPr>
                        <a:spcAft>
                          <a:spcPts val="0"/>
                        </a:spcAft>
                      </a:pPr>
                      <a:r>
                        <a:rPr lang="sv-SE" sz="1600" b="1" kern="1200" dirty="0">
                          <a:solidFill>
                            <a:schemeClr val="lt1"/>
                          </a:solidFill>
                          <a:effectLst/>
                          <a:latin typeface="+mn-lt"/>
                          <a:ea typeface="+mn-ea"/>
                          <a:cs typeface="+mn-cs"/>
                        </a:rPr>
                        <a:t>jun</a:t>
                      </a:r>
                    </a:p>
                  </a:txBody>
                  <a:tcPr marL="44450" marR="44450" marT="0" marB="0" anchor="ctr"/>
                </a:tc>
                <a:tc>
                  <a:txBody>
                    <a:bodyPr/>
                    <a:lstStyle/>
                    <a:p>
                      <a:pPr>
                        <a:spcAft>
                          <a:spcPts val="0"/>
                        </a:spcAft>
                      </a:pPr>
                      <a:r>
                        <a:rPr lang="sv-SE" sz="1600" kern="1200" dirty="0">
                          <a:solidFill>
                            <a:schemeClr val="dk1"/>
                          </a:solidFill>
                          <a:effectLst/>
                          <a:latin typeface="+mn-lt"/>
                          <a:ea typeface="+mn-ea"/>
                          <a:cs typeface="+mn-cs"/>
                        </a:rPr>
                        <a:t>Lejonmarknad Status, Handbollensdag Status</a:t>
                      </a:r>
                    </a:p>
                  </a:txBody>
                  <a:tcPr marL="44450" marR="44450" marT="0" marB="0" anchor="ctr"/>
                </a:tc>
                <a:extLst>
                  <a:ext uri="{0D108BD9-81ED-4DB2-BD59-A6C34878D82A}">
                    <a16:rowId xmlns:a16="http://schemas.microsoft.com/office/drawing/2014/main" val="652816118"/>
                  </a:ext>
                </a:extLst>
              </a:tr>
              <a:tr h="394237">
                <a:tc>
                  <a:txBody>
                    <a:bodyPr/>
                    <a:lstStyle/>
                    <a:p>
                      <a:pPr>
                        <a:spcAft>
                          <a:spcPts val="0"/>
                        </a:spcAft>
                      </a:pPr>
                      <a:r>
                        <a:rPr lang="sv-SE" sz="1600" dirty="0">
                          <a:effectLst/>
                        </a:rPr>
                        <a:t>sep</a:t>
                      </a:r>
                      <a:endParaRPr lang="sv-SE" sz="2400" dirty="0">
                        <a:effectLst/>
                        <a:latin typeface="Calibri" panose="020F0502020204030204" pitchFamily="34" charset="0"/>
                        <a:ea typeface="DengXian" panose="020B0503020204020204" pitchFamily="2" charset="-122"/>
                        <a:cs typeface="Arial" panose="020B0604020202020204" pitchFamily="34" charset="0"/>
                      </a:endParaRPr>
                    </a:p>
                  </a:txBody>
                  <a:tcPr marL="44450" marR="44450"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600" kern="1200" dirty="0">
                          <a:solidFill>
                            <a:schemeClr val="dk1"/>
                          </a:solidFill>
                          <a:effectLst/>
                          <a:latin typeface="+mn-lt"/>
                          <a:ea typeface="+mn-ea"/>
                          <a:cs typeface="+mn-cs"/>
                        </a:rPr>
                        <a:t>Fotbollsavslutning Status</a:t>
                      </a:r>
                    </a:p>
                  </a:txBody>
                  <a:tcPr marL="44450" marR="44450" marT="0" marB="0" anchor="ctr"/>
                </a:tc>
                <a:extLst>
                  <a:ext uri="{0D108BD9-81ED-4DB2-BD59-A6C34878D82A}">
                    <a16:rowId xmlns:a16="http://schemas.microsoft.com/office/drawing/2014/main" val="4267931862"/>
                  </a:ext>
                </a:extLst>
              </a:tr>
              <a:tr h="394237">
                <a:tc>
                  <a:txBody>
                    <a:bodyPr/>
                    <a:lstStyle/>
                    <a:p>
                      <a:pPr>
                        <a:spcAft>
                          <a:spcPts val="0"/>
                        </a:spcAft>
                      </a:pPr>
                      <a:r>
                        <a:rPr lang="sv-SE" sz="1600" dirty="0">
                          <a:effectLst/>
                        </a:rPr>
                        <a:t>okt</a:t>
                      </a:r>
                      <a:endParaRPr lang="sv-SE" sz="2400" dirty="0">
                        <a:effectLst/>
                        <a:latin typeface="Calibri" panose="020F0502020204030204" pitchFamily="34" charset="0"/>
                        <a:ea typeface="DengXian" panose="020B0503020204020204" pitchFamily="2" charset="-122"/>
                        <a:cs typeface="Arial" panose="020B0604020202020204" pitchFamily="34" charset="0"/>
                      </a:endParaRPr>
                    </a:p>
                  </a:txBody>
                  <a:tcPr marL="44450" marR="44450" marT="0" marB="0" anchor="ctr"/>
                </a:tc>
                <a:tc>
                  <a:txBody>
                    <a:bodyPr/>
                    <a:lstStyle/>
                    <a:p>
                      <a:pPr>
                        <a:spcAft>
                          <a:spcPts val="0"/>
                        </a:spcAft>
                      </a:pPr>
                      <a:r>
                        <a:rPr lang="sv-SE" sz="1600" kern="1200" dirty="0">
                          <a:solidFill>
                            <a:schemeClr val="dk1"/>
                          </a:solidFill>
                          <a:effectLst/>
                          <a:latin typeface="+mn-lt"/>
                          <a:ea typeface="+mn-ea"/>
                          <a:cs typeface="+mn-cs"/>
                        </a:rPr>
                        <a:t>Status Julmarknad</a:t>
                      </a:r>
                    </a:p>
                  </a:txBody>
                  <a:tcPr marL="44450" marR="44450" marT="0" marB="0" anchor="ctr"/>
                </a:tc>
                <a:extLst>
                  <a:ext uri="{0D108BD9-81ED-4DB2-BD59-A6C34878D82A}">
                    <a16:rowId xmlns:a16="http://schemas.microsoft.com/office/drawing/2014/main" val="4280575768"/>
                  </a:ext>
                </a:extLst>
              </a:tr>
              <a:tr h="394237">
                <a:tc>
                  <a:txBody>
                    <a:bodyPr/>
                    <a:lstStyle/>
                    <a:p>
                      <a:pPr>
                        <a:spcAft>
                          <a:spcPts val="0"/>
                        </a:spcAft>
                      </a:pPr>
                      <a:r>
                        <a:rPr lang="sv-SE" sz="1600" dirty="0">
                          <a:effectLst/>
                        </a:rPr>
                        <a:t>nov</a:t>
                      </a:r>
                      <a:endParaRPr lang="sv-SE" sz="2400" dirty="0">
                        <a:effectLst/>
                        <a:latin typeface="Calibri" panose="020F0502020204030204" pitchFamily="34" charset="0"/>
                        <a:ea typeface="DengXian" panose="020B0503020204020204" pitchFamily="2" charset="-122"/>
                        <a:cs typeface="Arial" panose="020B0604020202020204" pitchFamily="34" charset="0"/>
                      </a:endParaRPr>
                    </a:p>
                  </a:txBody>
                  <a:tcPr marL="44450" marR="44450" marT="0" marB="0" anchor="ctr"/>
                </a:tc>
                <a:tc>
                  <a:txBody>
                    <a:bodyPr/>
                    <a:lstStyle/>
                    <a:p>
                      <a:pPr>
                        <a:spcAft>
                          <a:spcPts val="0"/>
                        </a:spcAft>
                      </a:pPr>
                      <a:r>
                        <a:rPr lang="sv-SE" sz="1600" kern="1200" dirty="0">
                          <a:solidFill>
                            <a:schemeClr val="dk1"/>
                          </a:solidFill>
                          <a:effectLst/>
                          <a:latin typeface="+mn-lt"/>
                          <a:ea typeface="+mn-ea"/>
                          <a:cs typeface="+mn-cs"/>
                        </a:rPr>
                        <a:t>Status Julmarknad</a:t>
                      </a:r>
                    </a:p>
                  </a:txBody>
                  <a:tcPr marL="44450" marR="44450" marT="0" marB="0" anchor="ctr"/>
                </a:tc>
                <a:extLst>
                  <a:ext uri="{0D108BD9-81ED-4DB2-BD59-A6C34878D82A}">
                    <a16:rowId xmlns:a16="http://schemas.microsoft.com/office/drawing/2014/main" val="272396562"/>
                  </a:ext>
                </a:extLst>
              </a:tr>
              <a:tr h="394237">
                <a:tc>
                  <a:txBody>
                    <a:bodyPr/>
                    <a:lstStyle/>
                    <a:p>
                      <a:pPr>
                        <a:spcAft>
                          <a:spcPts val="0"/>
                        </a:spcAft>
                      </a:pPr>
                      <a:r>
                        <a:rPr lang="sv-SE" sz="1600" b="1" kern="1200" dirty="0">
                          <a:solidFill>
                            <a:schemeClr val="bg1"/>
                          </a:solidFill>
                          <a:effectLst/>
                          <a:latin typeface="+mn-lt"/>
                          <a:ea typeface="+mn-ea"/>
                          <a:cs typeface="+mn-cs"/>
                        </a:rPr>
                        <a:t>dec</a:t>
                      </a:r>
                    </a:p>
                  </a:txBody>
                  <a:tcPr marL="44450" marR="44450" marT="0" marB="0" anchor="ctr"/>
                </a:tc>
                <a:tc>
                  <a:txBody>
                    <a:bodyPr/>
                    <a:lstStyle/>
                    <a:p>
                      <a:pPr>
                        <a:spcAft>
                          <a:spcPts val="0"/>
                        </a:spcAft>
                      </a:pPr>
                      <a:r>
                        <a:rPr lang="sv-SE" sz="1600" kern="1200" dirty="0">
                          <a:solidFill>
                            <a:schemeClr val="dk1"/>
                          </a:solidFill>
                          <a:effectLst/>
                          <a:latin typeface="+mn-lt"/>
                          <a:ea typeface="+mn-ea"/>
                          <a:cs typeface="+mn-cs"/>
                        </a:rPr>
                        <a:t>Möten under 2023 så att det passar handboll &amp; fotboll</a:t>
                      </a:r>
                    </a:p>
                  </a:txBody>
                  <a:tcPr marL="44450" marR="44450" marT="0" marB="0" anchor="ctr"/>
                </a:tc>
                <a:extLst>
                  <a:ext uri="{0D108BD9-81ED-4DB2-BD59-A6C34878D82A}">
                    <a16:rowId xmlns:a16="http://schemas.microsoft.com/office/drawing/2014/main" val="3323397751"/>
                  </a:ext>
                </a:extLst>
              </a:tr>
            </a:tbl>
          </a:graphicData>
        </a:graphic>
      </p:graphicFrame>
    </p:spTree>
    <p:extLst>
      <p:ext uri="{BB962C8B-B14F-4D97-AF65-F5344CB8AC3E}">
        <p14:creationId xmlns:p14="http://schemas.microsoft.com/office/powerpoint/2010/main" val="2314475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77904A3-FD73-4C68-9F38-177F57D9C8CD}"/>
              </a:ext>
            </a:extLst>
          </p:cNvPr>
          <p:cNvSpPr>
            <a:spLocks noGrp="1"/>
          </p:cNvSpPr>
          <p:nvPr>
            <p:ph type="title"/>
          </p:nvPr>
        </p:nvSpPr>
        <p:spPr/>
        <p:txBody>
          <a:bodyPr/>
          <a:lstStyle/>
          <a:p>
            <a:r>
              <a:rPr lang="sv-SE" dirty="0"/>
              <a:t>Övriga frågor?</a:t>
            </a:r>
          </a:p>
        </p:txBody>
      </p:sp>
      <p:sp>
        <p:nvSpPr>
          <p:cNvPr id="3" name="Platshållare för innehåll 2">
            <a:extLst>
              <a:ext uri="{FF2B5EF4-FFF2-40B4-BE49-F238E27FC236}">
                <a16:creationId xmlns:a16="http://schemas.microsoft.com/office/drawing/2014/main" id="{B2B407D2-5951-4EC5-5545-92A6DEACFB6F}"/>
              </a:ext>
            </a:extLst>
          </p:cNvPr>
          <p:cNvSpPr>
            <a:spLocks noGrp="1"/>
          </p:cNvSpPr>
          <p:nvPr>
            <p:ph idx="1"/>
          </p:nvPr>
        </p:nvSpPr>
        <p:spPr/>
        <p:txBody>
          <a:bodyPr>
            <a:normAutofit/>
          </a:bodyPr>
          <a:lstStyle/>
          <a:p>
            <a:r>
              <a:rPr lang="sv-SE" dirty="0"/>
              <a:t>TBD</a:t>
            </a:r>
          </a:p>
        </p:txBody>
      </p:sp>
    </p:spTree>
    <p:extLst>
      <p:ext uri="{BB962C8B-B14F-4D97-AF65-F5344CB8AC3E}">
        <p14:creationId xmlns:p14="http://schemas.microsoft.com/office/powerpoint/2010/main" val="21246605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6C3E694-6D3F-47AF-3D77-8A38525D9DD2}"/>
              </a:ext>
            </a:extLst>
          </p:cNvPr>
          <p:cNvSpPr>
            <a:spLocks noGrp="1"/>
          </p:cNvSpPr>
          <p:nvPr>
            <p:ph type="title"/>
          </p:nvPr>
        </p:nvSpPr>
        <p:spPr/>
        <p:txBody>
          <a:bodyPr/>
          <a:lstStyle/>
          <a:p>
            <a:r>
              <a:rPr lang="sv-SE" dirty="0"/>
              <a:t>Ha en trevlig kväll!	</a:t>
            </a:r>
          </a:p>
        </p:txBody>
      </p:sp>
      <p:sp>
        <p:nvSpPr>
          <p:cNvPr id="3" name="Platshållare för innehåll 2">
            <a:extLst>
              <a:ext uri="{FF2B5EF4-FFF2-40B4-BE49-F238E27FC236}">
                <a16:creationId xmlns:a16="http://schemas.microsoft.com/office/drawing/2014/main" id="{C677122B-92C9-1A7C-CBFC-889FEEBDF74A}"/>
              </a:ext>
            </a:extLst>
          </p:cNvPr>
          <p:cNvSpPr>
            <a:spLocks noGrp="1"/>
          </p:cNvSpPr>
          <p:nvPr>
            <p:ph idx="1"/>
          </p:nvPr>
        </p:nvSpPr>
        <p:spPr/>
        <p:txBody>
          <a:bodyPr/>
          <a:lstStyle/>
          <a:p>
            <a:r>
              <a:rPr lang="sv-SE" dirty="0"/>
              <a:t>Glöm inte att skriva ert namn och Lag i chatten </a:t>
            </a:r>
            <a:r>
              <a:rPr lang="sv-SE" dirty="0">
                <a:sym typeface="Wingdings" pitchFamily="2" charset="2"/>
              </a:rPr>
              <a:t></a:t>
            </a:r>
            <a:endParaRPr lang="sv-SE" dirty="0"/>
          </a:p>
        </p:txBody>
      </p:sp>
    </p:spTree>
    <p:extLst>
      <p:ext uri="{BB962C8B-B14F-4D97-AF65-F5344CB8AC3E}">
        <p14:creationId xmlns:p14="http://schemas.microsoft.com/office/powerpoint/2010/main" val="36677382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0A824E9-57B6-8043-B5CC-3FDDD42C5E76}"/>
              </a:ext>
            </a:extLst>
          </p:cNvPr>
          <p:cNvSpPr>
            <a:spLocks noGrp="1"/>
          </p:cNvSpPr>
          <p:nvPr>
            <p:ph type="title"/>
          </p:nvPr>
        </p:nvSpPr>
        <p:spPr/>
        <p:txBody>
          <a:bodyPr/>
          <a:lstStyle/>
          <a:p>
            <a:r>
              <a:rPr lang="sv-SE" dirty="0"/>
              <a:t>Lagintäkter</a:t>
            </a:r>
          </a:p>
        </p:txBody>
      </p:sp>
      <p:graphicFrame>
        <p:nvGraphicFramePr>
          <p:cNvPr id="5" name="Tabell 4">
            <a:extLst>
              <a:ext uri="{FF2B5EF4-FFF2-40B4-BE49-F238E27FC236}">
                <a16:creationId xmlns:a16="http://schemas.microsoft.com/office/drawing/2014/main" id="{935D1C40-5674-7D4D-98AB-3E58C306A0C8}"/>
              </a:ext>
            </a:extLst>
          </p:cNvPr>
          <p:cNvGraphicFramePr>
            <a:graphicFrameLocks noGrp="1"/>
          </p:cNvGraphicFramePr>
          <p:nvPr>
            <p:extLst>
              <p:ext uri="{D42A27DB-BD31-4B8C-83A1-F6EECF244321}">
                <p14:modId xmlns:p14="http://schemas.microsoft.com/office/powerpoint/2010/main" val="2115299107"/>
              </p:ext>
            </p:extLst>
          </p:nvPr>
        </p:nvGraphicFramePr>
        <p:xfrm>
          <a:off x="500849" y="2042046"/>
          <a:ext cx="11173287" cy="3239400"/>
        </p:xfrm>
        <a:graphic>
          <a:graphicData uri="http://schemas.openxmlformats.org/drawingml/2006/table">
            <a:tbl>
              <a:tblPr/>
              <a:tblGrid>
                <a:gridCol w="5428472">
                  <a:extLst>
                    <a:ext uri="{9D8B030D-6E8A-4147-A177-3AD203B41FA5}">
                      <a16:colId xmlns:a16="http://schemas.microsoft.com/office/drawing/2014/main" val="2915086332"/>
                    </a:ext>
                  </a:extLst>
                </a:gridCol>
                <a:gridCol w="1822144">
                  <a:extLst>
                    <a:ext uri="{9D8B030D-6E8A-4147-A177-3AD203B41FA5}">
                      <a16:colId xmlns:a16="http://schemas.microsoft.com/office/drawing/2014/main" val="1950596472"/>
                    </a:ext>
                  </a:extLst>
                </a:gridCol>
                <a:gridCol w="1898067">
                  <a:extLst>
                    <a:ext uri="{9D8B030D-6E8A-4147-A177-3AD203B41FA5}">
                      <a16:colId xmlns:a16="http://schemas.microsoft.com/office/drawing/2014/main" val="92973623"/>
                    </a:ext>
                  </a:extLst>
                </a:gridCol>
                <a:gridCol w="2024604">
                  <a:extLst>
                    <a:ext uri="{9D8B030D-6E8A-4147-A177-3AD203B41FA5}">
                      <a16:colId xmlns:a16="http://schemas.microsoft.com/office/drawing/2014/main" val="1288600118"/>
                    </a:ext>
                  </a:extLst>
                </a:gridCol>
              </a:tblGrid>
              <a:tr h="336345">
                <a:tc>
                  <a:txBody>
                    <a:bodyPr/>
                    <a:lstStyle/>
                    <a:p>
                      <a:pPr algn="l" fontAlgn="b"/>
                      <a:r>
                        <a:rPr lang="sv-SE" sz="1200" b="1" i="0" u="none" strike="noStrike">
                          <a:solidFill>
                            <a:srgbClr val="FFFFFF"/>
                          </a:solidFill>
                          <a:effectLst/>
                          <a:latin typeface="Calibri" panose="020F0502020204030204" pitchFamily="34" charset="0"/>
                        </a:rPr>
                        <a:t> </a:t>
                      </a:r>
                    </a:p>
                  </a:txBody>
                  <a:tcPr marL="0" marR="0" marT="0" marB="0" anchor="b">
                    <a:lnL>
                      <a:noFill/>
                    </a:lnL>
                    <a:lnR w="6350" cap="flat" cmpd="sng" algn="ctr">
                      <a:solidFill>
                        <a:srgbClr val="FFFFFF"/>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rgbClr val="4472C4"/>
                    </a:solidFill>
                  </a:tcPr>
                </a:tc>
                <a:tc>
                  <a:txBody>
                    <a:bodyPr/>
                    <a:lstStyle/>
                    <a:p>
                      <a:pPr algn="ctr" fontAlgn="b"/>
                      <a:r>
                        <a:rPr lang="sv-SE" sz="1800" b="1" i="0" u="none" strike="noStrike">
                          <a:solidFill>
                            <a:srgbClr val="FFFFFF"/>
                          </a:solidFill>
                          <a:effectLst/>
                          <a:latin typeface="Calibri" panose="020F0502020204030204" pitchFamily="34" charset="0"/>
                        </a:rPr>
                        <a:t>Kostnad för Klubben</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rgbClr val="4472C4"/>
                    </a:solidFill>
                  </a:tcPr>
                </a:tc>
                <a:tc>
                  <a:txBody>
                    <a:bodyPr/>
                    <a:lstStyle/>
                    <a:p>
                      <a:pPr algn="ctr" fontAlgn="b"/>
                      <a:r>
                        <a:rPr lang="sv-SE" sz="1800" b="1" i="0" u="none" strike="noStrike">
                          <a:solidFill>
                            <a:srgbClr val="FFFFFF"/>
                          </a:solidFill>
                          <a:effectLst/>
                          <a:latin typeface="Calibri" panose="020F0502020204030204" pitchFamily="34" charset="0"/>
                        </a:rPr>
                        <a:t>Utökade intäkter</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rgbClr val="4472C4"/>
                    </a:solidFill>
                  </a:tcPr>
                </a:tc>
                <a:tc>
                  <a:txBody>
                    <a:bodyPr/>
                    <a:lstStyle/>
                    <a:p>
                      <a:pPr algn="ctr" fontAlgn="b"/>
                      <a:r>
                        <a:rPr lang="sv-SE" sz="1800" b="1" i="0" u="none" strike="noStrike">
                          <a:solidFill>
                            <a:srgbClr val="FFFFFF"/>
                          </a:solidFill>
                          <a:effectLst/>
                          <a:latin typeface="Calibri" panose="020F0502020204030204" pitchFamily="34" charset="0"/>
                        </a:rPr>
                        <a:t>Lag (2022)</a:t>
                      </a:r>
                    </a:p>
                  </a:txBody>
                  <a:tcPr marL="0" marR="0" marT="0" marB="0" anchor="b">
                    <a:lnL w="6350" cap="flat" cmpd="sng" algn="ctr">
                      <a:solidFill>
                        <a:srgbClr val="FFFFFF"/>
                      </a:solidFill>
                      <a:prstDash val="solid"/>
                      <a:round/>
                      <a:headEnd type="none" w="med" len="med"/>
                      <a:tailEnd type="none" w="med" len="med"/>
                    </a:lnL>
                    <a:lnR>
                      <a:noFill/>
                    </a:lnR>
                    <a:lnT>
                      <a:noFill/>
                    </a:lnT>
                    <a:lnB w="6350" cap="flat" cmpd="sng" algn="ctr">
                      <a:solidFill>
                        <a:srgbClr val="FFFFFF"/>
                      </a:solidFill>
                      <a:prstDash val="solid"/>
                      <a:round/>
                      <a:headEnd type="none" w="med" len="med"/>
                      <a:tailEnd type="none" w="med" len="med"/>
                    </a:lnB>
                    <a:solidFill>
                      <a:srgbClr val="4472C4"/>
                    </a:solidFill>
                  </a:tcPr>
                </a:tc>
                <a:extLst>
                  <a:ext uri="{0D108BD9-81ED-4DB2-BD59-A6C34878D82A}">
                    <a16:rowId xmlns:a16="http://schemas.microsoft.com/office/drawing/2014/main" val="199188205"/>
                  </a:ext>
                </a:extLst>
              </a:tr>
              <a:tr h="336345">
                <a:tc>
                  <a:txBody>
                    <a:bodyPr/>
                    <a:lstStyle/>
                    <a:p>
                      <a:pPr algn="l" fontAlgn="b"/>
                      <a:r>
                        <a:rPr lang="sv-SE" sz="1800" b="1" i="0" u="none" strike="noStrike" dirty="0">
                          <a:solidFill>
                            <a:srgbClr val="FFFFFF"/>
                          </a:solidFill>
                          <a:effectLst/>
                          <a:latin typeface="Arial" panose="020B0604020202020204" pitchFamily="34" charset="0"/>
                        </a:rPr>
                        <a:t>Årlig klubbstöd till varje lag (5000 SEK per lag)</a:t>
                      </a:r>
                    </a:p>
                  </a:txBody>
                  <a:tcPr marL="0" marR="0" marT="0"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472C4"/>
                    </a:solidFill>
                  </a:tcPr>
                </a:tc>
                <a:tc>
                  <a:txBody>
                    <a:bodyPr/>
                    <a:lstStyle/>
                    <a:p>
                      <a:pPr algn="r" fontAlgn="b"/>
                      <a:r>
                        <a:rPr lang="sv-SE" sz="1800" b="0" i="0" u="none" strike="noStrike">
                          <a:solidFill>
                            <a:srgbClr val="000000"/>
                          </a:solidFill>
                          <a:effectLst/>
                          <a:latin typeface="Calibri" panose="020F0502020204030204" pitchFamily="34" charset="0"/>
                        </a:rPr>
                        <a:t>110 000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r" fontAlgn="b"/>
                      <a:r>
                        <a:rPr lang="sv-SE" sz="1800" b="0" i="0" u="none" strike="noStrike">
                          <a:solidFill>
                            <a:srgbClr val="000000"/>
                          </a:solidFill>
                          <a:effectLst/>
                          <a:latin typeface="Calibri" panose="020F0502020204030204" pitchFamily="34" charset="0"/>
                        </a:rPr>
                        <a:t>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r" fontAlgn="b"/>
                      <a:r>
                        <a:rPr lang="sv-SE" sz="1800" b="0" i="0" u="none" strike="noStrike">
                          <a:solidFill>
                            <a:srgbClr val="000000"/>
                          </a:solidFill>
                          <a:effectLst/>
                          <a:latin typeface="Calibri" panose="020F0502020204030204" pitchFamily="34" charset="0"/>
                        </a:rPr>
                        <a:t>Alla</a:t>
                      </a:r>
                    </a:p>
                  </a:txBody>
                  <a:tcPr marL="0" marR="0" marT="0"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3617671579"/>
                  </a:ext>
                </a:extLst>
              </a:tr>
              <a:tr h="336345">
                <a:tc>
                  <a:txBody>
                    <a:bodyPr/>
                    <a:lstStyle/>
                    <a:p>
                      <a:pPr algn="l" fontAlgn="b"/>
                      <a:r>
                        <a:rPr lang="sv-SE" sz="1800" b="1" i="0" u="none" strike="noStrike">
                          <a:solidFill>
                            <a:srgbClr val="FFFFFF"/>
                          </a:solidFill>
                          <a:effectLst/>
                          <a:latin typeface="Arial" panose="020B0604020202020204" pitchFamily="34" charset="0"/>
                        </a:rPr>
                        <a:t>Utdelning lagpresentationer</a:t>
                      </a:r>
                    </a:p>
                  </a:txBody>
                  <a:tcPr marL="0" marR="0" marT="0"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472C4"/>
                    </a:solidFill>
                  </a:tcPr>
                </a:tc>
                <a:tc>
                  <a:txBody>
                    <a:bodyPr/>
                    <a:lstStyle/>
                    <a:p>
                      <a:pPr algn="r" fontAlgn="b"/>
                      <a:r>
                        <a:rPr lang="sv-SE" sz="1800" b="0" i="0" u="none" strike="noStrike">
                          <a:solidFill>
                            <a:srgbClr val="000000"/>
                          </a:solidFill>
                          <a:effectLst/>
                          <a:latin typeface="Calibri" panose="020F0502020204030204" pitchFamily="34" charset="0"/>
                        </a:rPr>
                        <a:t>8 000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r" fontAlgn="b"/>
                      <a:r>
                        <a:rPr lang="sv-SE" sz="1800" b="0" i="0" u="none" strike="noStrike">
                          <a:solidFill>
                            <a:srgbClr val="000000"/>
                          </a:solidFill>
                          <a:effectLst/>
                          <a:latin typeface="Calibri" panose="020F0502020204030204" pitchFamily="34" charset="0"/>
                        </a:rPr>
                        <a:t>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r" fontAlgn="b"/>
                      <a:r>
                        <a:rPr lang="sv-SE" sz="1800" b="0" i="0" u="none" strike="noStrike">
                          <a:solidFill>
                            <a:srgbClr val="000000"/>
                          </a:solidFill>
                          <a:effectLst/>
                          <a:latin typeface="Calibri" panose="020F0502020204030204" pitchFamily="34" charset="0"/>
                        </a:rPr>
                        <a:t>F08/09f, P11h</a:t>
                      </a:r>
                    </a:p>
                  </a:txBody>
                  <a:tcPr marL="0" marR="0" marT="0"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146739441"/>
                  </a:ext>
                </a:extLst>
              </a:tr>
              <a:tr h="336345">
                <a:tc>
                  <a:txBody>
                    <a:bodyPr/>
                    <a:lstStyle/>
                    <a:p>
                      <a:pPr algn="l" fontAlgn="b"/>
                      <a:r>
                        <a:rPr lang="sv-SE" sz="1800" b="1" i="0" u="none" strike="noStrike" dirty="0">
                          <a:solidFill>
                            <a:srgbClr val="FFFFFF"/>
                          </a:solidFill>
                          <a:effectLst/>
                          <a:latin typeface="Arial" panose="020B0604020202020204" pitchFamily="34" charset="0"/>
                        </a:rPr>
                        <a:t>A-lag Kiosk, Bollkalle ansvar &amp; biljettförsäljning</a:t>
                      </a:r>
                    </a:p>
                  </a:txBody>
                  <a:tcPr marL="0" marR="0" marT="0"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472C4"/>
                    </a:solidFill>
                  </a:tcPr>
                </a:tc>
                <a:tc>
                  <a:txBody>
                    <a:bodyPr/>
                    <a:lstStyle/>
                    <a:p>
                      <a:pPr algn="r" fontAlgn="b"/>
                      <a:r>
                        <a:rPr lang="sv-SE" sz="1800" b="0" i="0" u="none" strike="noStrike">
                          <a:solidFill>
                            <a:srgbClr val="000000"/>
                          </a:solidFill>
                          <a:effectLst/>
                          <a:latin typeface="Calibri" panose="020F0502020204030204" pitchFamily="34" charset="0"/>
                        </a:rPr>
                        <a:t>4 000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r" fontAlgn="b"/>
                      <a:r>
                        <a:rPr lang="sv-SE" sz="1800" b="0" i="0" u="none" strike="noStrike">
                          <a:solidFill>
                            <a:srgbClr val="000000"/>
                          </a:solidFill>
                          <a:effectLst/>
                          <a:latin typeface="Calibri" panose="020F0502020204030204" pitchFamily="34" charset="0"/>
                        </a:rPr>
                        <a:t>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r" fontAlgn="b"/>
                      <a:r>
                        <a:rPr lang="sv-SE" sz="1800" b="0" i="0" u="none" strike="noStrike">
                          <a:solidFill>
                            <a:srgbClr val="000000"/>
                          </a:solidFill>
                          <a:effectLst/>
                          <a:latin typeface="Calibri" panose="020F0502020204030204" pitchFamily="34" charset="0"/>
                        </a:rPr>
                        <a:t>P09f</a:t>
                      </a:r>
                    </a:p>
                  </a:txBody>
                  <a:tcPr marL="0" marR="0" marT="0"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1779866316"/>
                  </a:ext>
                </a:extLst>
              </a:tr>
              <a:tr h="336345">
                <a:tc>
                  <a:txBody>
                    <a:bodyPr/>
                    <a:lstStyle/>
                    <a:p>
                      <a:pPr algn="l" fontAlgn="b"/>
                      <a:r>
                        <a:rPr lang="sv-SE" sz="1800" b="1" i="0" u="none" strike="noStrike" dirty="0">
                          <a:solidFill>
                            <a:srgbClr val="FFFFFF"/>
                          </a:solidFill>
                          <a:effectLst/>
                          <a:latin typeface="Arial" panose="020B0604020202020204" pitchFamily="34" charset="0"/>
                        </a:rPr>
                        <a:t>Fotbollensdag</a:t>
                      </a:r>
                    </a:p>
                  </a:txBody>
                  <a:tcPr marL="0" marR="0" marT="0"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472C4"/>
                    </a:solidFill>
                  </a:tcPr>
                </a:tc>
                <a:tc>
                  <a:txBody>
                    <a:bodyPr/>
                    <a:lstStyle/>
                    <a:p>
                      <a:pPr algn="r" fontAlgn="b"/>
                      <a:r>
                        <a:rPr lang="sv-SE" sz="1800" b="0" i="0" u="none" strike="noStrike" dirty="0">
                          <a:solidFill>
                            <a:srgbClr val="000000"/>
                          </a:solidFill>
                          <a:effectLst/>
                          <a:latin typeface="Calibri" panose="020F0502020204030204" pitchFamily="34" charset="0"/>
                        </a:rPr>
                        <a:t>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r" fontAlgn="b"/>
                      <a:r>
                        <a:rPr lang="sv-SE" sz="1800" b="0" i="0" u="none" strike="noStrike">
                          <a:solidFill>
                            <a:srgbClr val="000000"/>
                          </a:solidFill>
                          <a:effectLst/>
                          <a:latin typeface="Calibri" panose="020F0502020204030204" pitchFamily="34" charset="0"/>
                        </a:rPr>
                        <a:t>30 000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r" fontAlgn="b"/>
                      <a:r>
                        <a:rPr lang="sv-SE" sz="1800" b="0" i="0" u="none" strike="noStrike">
                          <a:solidFill>
                            <a:srgbClr val="000000"/>
                          </a:solidFill>
                          <a:effectLst/>
                          <a:latin typeface="Calibri" panose="020F0502020204030204" pitchFamily="34" charset="0"/>
                        </a:rPr>
                        <a:t>P12f, F12/13f</a:t>
                      </a:r>
                    </a:p>
                  </a:txBody>
                  <a:tcPr marL="0" marR="0" marT="0"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690989797"/>
                  </a:ext>
                </a:extLst>
              </a:tr>
              <a:tr h="336345">
                <a:tc>
                  <a:txBody>
                    <a:bodyPr/>
                    <a:lstStyle/>
                    <a:p>
                      <a:pPr algn="l" fontAlgn="b"/>
                      <a:r>
                        <a:rPr lang="sv-SE" sz="1800" b="1" i="0" u="none" strike="noStrike">
                          <a:solidFill>
                            <a:srgbClr val="FFFFFF"/>
                          </a:solidFill>
                          <a:effectLst/>
                          <a:latin typeface="Arial" panose="020B0604020202020204" pitchFamily="34" charset="0"/>
                        </a:rPr>
                        <a:t>Handbollensdag</a:t>
                      </a:r>
                    </a:p>
                  </a:txBody>
                  <a:tcPr marL="0" marR="0" marT="0"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472C4"/>
                    </a:solidFill>
                  </a:tcPr>
                </a:tc>
                <a:tc>
                  <a:txBody>
                    <a:bodyPr/>
                    <a:lstStyle/>
                    <a:p>
                      <a:pPr algn="r" fontAlgn="b"/>
                      <a:r>
                        <a:rPr lang="sv-SE" sz="1800" b="0" i="0" u="none" strike="noStrike">
                          <a:solidFill>
                            <a:srgbClr val="000000"/>
                          </a:solidFill>
                          <a:effectLst/>
                          <a:latin typeface="Calibri" panose="020F0502020204030204" pitchFamily="34" charset="0"/>
                        </a:rPr>
                        <a:t>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r" fontAlgn="b"/>
                      <a:r>
                        <a:rPr lang="sv-SE" sz="1800" b="0" i="0" u="none" strike="noStrike">
                          <a:solidFill>
                            <a:srgbClr val="000000"/>
                          </a:solidFill>
                          <a:effectLst/>
                          <a:latin typeface="Calibri" panose="020F0502020204030204" pitchFamily="34" charset="0"/>
                        </a:rPr>
                        <a:t>30 000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tc>
                  <a:txBody>
                    <a:bodyPr/>
                    <a:lstStyle/>
                    <a:p>
                      <a:pPr algn="r" fontAlgn="b"/>
                      <a:r>
                        <a:rPr lang="sv-SE" sz="1800" b="0" i="0" u="none" strike="noStrike">
                          <a:solidFill>
                            <a:srgbClr val="000000"/>
                          </a:solidFill>
                          <a:effectLst/>
                          <a:latin typeface="Calibri" panose="020F0502020204030204" pitchFamily="34" charset="0"/>
                        </a:rPr>
                        <a:t>P13h</a:t>
                      </a:r>
                    </a:p>
                  </a:txBody>
                  <a:tcPr marL="0" marR="0" marT="0"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3707236873"/>
                  </a:ext>
                </a:extLst>
              </a:tr>
              <a:tr h="336345">
                <a:tc>
                  <a:txBody>
                    <a:bodyPr/>
                    <a:lstStyle/>
                    <a:p>
                      <a:pPr algn="l" fontAlgn="b"/>
                      <a:r>
                        <a:rPr lang="sv-SE" sz="1800" b="1" i="0" u="none" strike="noStrike">
                          <a:solidFill>
                            <a:srgbClr val="FFFFFF"/>
                          </a:solidFill>
                          <a:effectLst/>
                          <a:latin typeface="Arial" panose="020B0604020202020204" pitchFamily="34" charset="0"/>
                        </a:rPr>
                        <a:t>Fotbollsavslutning</a:t>
                      </a:r>
                    </a:p>
                  </a:txBody>
                  <a:tcPr marL="0" marR="0" marT="0"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4472C4"/>
                    </a:solidFill>
                  </a:tcPr>
                </a:tc>
                <a:tc>
                  <a:txBody>
                    <a:bodyPr/>
                    <a:lstStyle/>
                    <a:p>
                      <a:pPr algn="r" fontAlgn="b"/>
                      <a:r>
                        <a:rPr lang="sv-SE" sz="1800" b="0" i="0" u="none" strike="noStrike">
                          <a:solidFill>
                            <a:srgbClr val="000000"/>
                          </a:solidFill>
                          <a:effectLst/>
                          <a:latin typeface="Calibri" panose="020F0502020204030204" pitchFamily="34" charset="0"/>
                        </a:rPr>
                        <a:t>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r" fontAlgn="b"/>
                      <a:r>
                        <a:rPr lang="sv-SE" sz="1800" b="0" i="0" u="none" strike="noStrike">
                          <a:solidFill>
                            <a:srgbClr val="000000"/>
                          </a:solidFill>
                          <a:effectLst/>
                          <a:latin typeface="Calibri" panose="020F0502020204030204" pitchFamily="34" charset="0"/>
                        </a:rPr>
                        <a:t>4 000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tc>
                  <a:txBody>
                    <a:bodyPr/>
                    <a:lstStyle/>
                    <a:p>
                      <a:pPr algn="r" fontAlgn="b"/>
                      <a:r>
                        <a:rPr lang="sv-SE" sz="1800" b="0" i="0" u="none" strike="noStrike">
                          <a:solidFill>
                            <a:srgbClr val="000000"/>
                          </a:solidFill>
                          <a:effectLst/>
                          <a:latin typeface="Calibri" panose="020F0502020204030204" pitchFamily="34" charset="0"/>
                        </a:rPr>
                        <a:t>P08f</a:t>
                      </a:r>
                    </a:p>
                  </a:txBody>
                  <a:tcPr marL="0" marR="0" marT="0"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2393501012"/>
                  </a:ext>
                </a:extLst>
              </a:tr>
              <a:tr h="336345">
                <a:tc>
                  <a:txBody>
                    <a:bodyPr/>
                    <a:lstStyle/>
                    <a:p>
                      <a:pPr algn="l" fontAlgn="b"/>
                      <a:r>
                        <a:rPr lang="sv-SE" sz="1800" b="1" i="0" u="none" strike="noStrike">
                          <a:solidFill>
                            <a:srgbClr val="FFFFFF"/>
                          </a:solidFill>
                          <a:effectLst/>
                          <a:latin typeface="Arial" panose="020B0604020202020204" pitchFamily="34" charset="0"/>
                        </a:rPr>
                        <a:t>Handbollsavslutning</a:t>
                      </a:r>
                    </a:p>
                  </a:txBody>
                  <a:tcPr marL="0" marR="0" marT="0"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4472C4"/>
                    </a:solidFill>
                  </a:tcPr>
                </a:tc>
                <a:tc>
                  <a:txBody>
                    <a:bodyPr/>
                    <a:lstStyle/>
                    <a:p>
                      <a:pPr algn="r" fontAlgn="b"/>
                      <a:r>
                        <a:rPr lang="sv-SE" sz="1800" b="0" i="0" u="none" strike="noStrike">
                          <a:solidFill>
                            <a:srgbClr val="000000"/>
                          </a:solidFill>
                          <a:effectLst/>
                          <a:latin typeface="Calibri" panose="020F0502020204030204" pitchFamily="34" charset="0"/>
                        </a:rPr>
                        <a:t>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B4C6E7"/>
                    </a:solidFill>
                  </a:tcPr>
                </a:tc>
                <a:tc>
                  <a:txBody>
                    <a:bodyPr/>
                    <a:lstStyle/>
                    <a:p>
                      <a:pPr algn="r" fontAlgn="b"/>
                      <a:r>
                        <a:rPr lang="sv-SE" sz="1800" b="0" i="0" u="none" strike="noStrike">
                          <a:solidFill>
                            <a:srgbClr val="000000"/>
                          </a:solidFill>
                          <a:effectLst/>
                          <a:latin typeface="Calibri" panose="020F0502020204030204" pitchFamily="34" charset="0"/>
                        </a:rPr>
                        <a:t>4 000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B4C6E7"/>
                    </a:solidFill>
                  </a:tcPr>
                </a:tc>
                <a:tc>
                  <a:txBody>
                    <a:bodyPr/>
                    <a:lstStyle/>
                    <a:p>
                      <a:pPr algn="r" fontAlgn="b"/>
                      <a:r>
                        <a:rPr lang="sv-SE" sz="1800" b="0" i="0" u="none" strike="noStrike" dirty="0">
                          <a:solidFill>
                            <a:srgbClr val="000000"/>
                          </a:solidFill>
                          <a:effectLst/>
                          <a:latin typeface="Calibri" panose="020F0502020204030204" pitchFamily="34" charset="0"/>
                        </a:rPr>
                        <a:t>P08/09h</a:t>
                      </a:r>
                    </a:p>
                  </a:txBody>
                  <a:tcPr marL="0" marR="0" marT="0"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3230077554"/>
                  </a:ext>
                </a:extLst>
              </a:tr>
              <a:tr h="336345">
                <a:tc>
                  <a:txBody>
                    <a:bodyPr/>
                    <a:lstStyle/>
                    <a:p>
                      <a:pPr algn="l" fontAlgn="b"/>
                      <a:r>
                        <a:rPr lang="sv-SE" sz="1800" b="1" i="0" u="none" strike="noStrike">
                          <a:solidFill>
                            <a:srgbClr val="FFFFFF"/>
                          </a:solidFill>
                          <a:effectLst/>
                          <a:latin typeface="Arial" panose="020B0604020202020204" pitchFamily="34" charset="0"/>
                        </a:rPr>
                        <a:t>Summa</a:t>
                      </a:r>
                    </a:p>
                  </a:txBody>
                  <a:tcPr marL="0" marR="0" marT="0" marB="0" anchor="b">
                    <a:lnL>
                      <a:noFill/>
                    </a:lnL>
                    <a:lnR w="63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a:noFill/>
                    </a:lnB>
                    <a:solidFill>
                      <a:srgbClr val="4472C4"/>
                    </a:solidFill>
                  </a:tcPr>
                </a:tc>
                <a:tc>
                  <a:txBody>
                    <a:bodyPr/>
                    <a:lstStyle/>
                    <a:p>
                      <a:pPr algn="r" fontAlgn="b"/>
                      <a:r>
                        <a:rPr lang="sv-SE" sz="1800" b="1" i="0" u="none" strike="noStrike">
                          <a:solidFill>
                            <a:srgbClr val="FFFFFF"/>
                          </a:solidFill>
                          <a:effectLst/>
                          <a:latin typeface="Calibri" panose="020F0502020204030204" pitchFamily="34" charset="0"/>
                        </a:rPr>
                        <a:t>122 000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a:noFill/>
                    </a:lnB>
                    <a:solidFill>
                      <a:srgbClr val="4472C4"/>
                    </a:solidFill>
                  </a:tcPr>
                </a:tc>
                <a:tc>
                  <a:txBody>
                    <a:bodyPr/>
                    <a:lstStyle/>
                    <a:p>
                      <a:pPr algn="r" fontAlgn="b"/>
                      <a:r>
                        <a:rPr lang="sv-SE" sz="1800" b="1" i="0" u="none" strike="noStrike">
                          <a:solidFill>
                            <a:srgbClr val="FFFFFF"/>
                          </a:solidFill>
                          <a:effectLst/>
                          <a:latin typeface="Calibri" panose="020F0502020204030204" pitchFamily="34" charset="0"/>
                        </a:rPr>
                        <a:t>68 000</a:t>
                      </a:r>
                    </a:p>
                  </a:txBody>
                  <a:tcPr marL="0" marR="0" marT="0"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a:noFill/>
                    </a:lnB>
                    <a:solidFill>
                      <a:srgbClr val="4472C4"/>
                    </a:solidFill>
                  </a:tcPr>
                </a:tc>
                <a:tc>
                  <a:txBody>
                    <a:bodyPr/>
                    <a:lstStyle/>
                    <a:p>
                      <a:pPr algn="l" fontAlgn="b"/>
                      <a:endParaRPr lang="sv-SE" sz="1800" b="1" i="0" u="none" strike="noStrike" dirty="0">
                        <a:solidFill>
                          <a:srgbClr val="FFFFFF"/>
                        </a:solidFill>
                        <a:effectLst/>
                        <a:latin typeface="Calibri" panose="020F0502020204030204" pitchFamily="34" charset="0"/>
                      </a:endParaRPr>
                    </a:p>
                  </a:txBody>
                  <a:tcPr marL="0" marR="0" marT="0" marB="0" anchor="b">
                    <a:lnL w="6350" cap="flat" cmpd="sng" algn="ctr">
                      <a:solidFill>
                        <a:srgbClr val="FFFFFF"/>
                      </a:solidFill>
                      <a:prstDash val="solid"/>
                      <a:round/>
                      <a:headEnd type="none" w="med" len="med"/>
                      <a:tailEnd type="none" w="med" len="med"/>
                    </a:lnL>
                    <a:lnR>
                      <a:noFill/>
                    </a:lnR>
                    <a:lnT w="19050" cap="flat" cmpd="sng" algn="ctr">
                      <a:solidFill>
                        <a:srgbClr val="FFFFFF"/>
                      </a:solidFill>
                      <a:prstDash val="solid"/>
                      <a:round/>
                      <a:headEnd type="none" w="med" len="med"/>
                      <a:tailEnd type="none" w="med" len="med"/>
                    </a:lnT>
                    <a:lnB>
                      <a:noFill/>
                    </a:lnB>
                    <a:solidFill>
                      <a:srgbClr val="4472C4"/>
                    </a:solidFill>
                  </a:tcPr>
                </a:tc>
                <a:extLst>
                  <a:ext uri="{0D108BD9-81ED-4DB2-BD59-A6C34878D82A}">
                    <a16:rowId xmlns:a16="http://schemas.microsoft.com/office/drawing/2014/main" val="4030845017"/>
                  </a:ext>
                </a:extLst>
              </a:tr>
            </a:tbl>
          </a:graphicData>
        </a:graphic>
      </p:graphicFrame>
    </p:spTree>
    <p:extLst>
      <p:ext uri="{BB962C8B-B14F-4D97-AF65-F5344CB8AC3E}">
        <p14:creationId xmlns:p14="http://schemas.microsoft.com/office/powerpoint/2010/main" val="3666662313"/>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1532</TotalTime>
  <Words>641</Words>
  <Application>Microsoft Macintosh PowerPoint</Application>
  <PresentationFormat>Bredbild</PresentationFormat>
  <Paragraphs>160</Paragraphs>
  <Slides>10</Slides>
  <Notes>0</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10</vt:i4>
      </vt:variant>
    </vt:vector>
  </HeadingPairs>
  <TitlesOfParts>
    <vt:vector size="15" baseType="lpstr">
      <vt:lpstr>Arial</vt:lpstr>
      <vt:lpstr>Calibri</vt:lpstr>
      <vt:lpstr>Calibri Light</vt:lpstr>
      <vt:lpstr>Symbol</vt:lpstr>
      <vt:lpstr>Office-tema</vt:lpstr>
      <vt:lpstr>Föräldrasektionsmöte</vt:lpstr>
      <vt:lpstr>Agenda</vt:lpstr>
      <vt:lpstr>Info från senaste Styrelsemöte (1/2)</vt:lpstr>
      <vt:lpstr>Info från senaste Styrelsemöte (2/2)</vt:lpstr>
      <vt:lpstr>Julmarknad, P13f</vt:lpstr>
      <vt:lpstr>Mötestider – Teams Söndagar KL 19</vt:lpstr>
      <vt:lpstr>Övriga frågor?</vt:lpstr>
      <vt:lpstr>Ha en trevlig kväll! </vt:lpstr>
      <vt:lpstr>Lagintäkter</vt:lpstr>
      <vt:lpstr>Ansvarsområden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Ricardo Durón</dc:creator>
  <cp:lastModifiedBy>Ricardo Durón</cp:lastModifiedBy>
  <cp:revision>78</cp:revision>
  <dcterms:created xsi:type="dcterms:W3CDTF">2019-03-10T15:20:49Z</dcterms:created>
  <dcterms:modified xsi:type="dcterms:W3CDTF">2022-11-20T18:17:53Z</dcterms:modified>
</cp:coreProperties>
</file>