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8" r:id="rId3"/>
    <p:sldId id="257" r:id="rId4"/>
    <p:sldId id="273" r:id="rId5"/>
    <p:sldId id="281" r:id="rId6"/>
    <p:sldId id="279" r:id="rId7"/>
    <p:sldId id="280" r:id="rId8"/>
    <p:sldId id="264" r:id="rId9"/>
    <p:sldId id="270" r:id="rId10"/>
    <p:sldId id="276" r:id="rId11"/>
    <p:sldId id="282" r:id="rId12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tandardavsnitt" id="{DE4307AA-ACBB-8847-85B5-C7D7F6829455}">
          <p14:sldIdLst>
            <p14:sldId id="256"/>
            <p14:sldId id="278"/>
            <p14:sldId id="257"/>
            <p14:sldId id="273"/>
            <p14:sldId id="281"/>
            <p14:sldId id="279"/>
            <p14:sldId id="280"/>
            <p14:sldId id="264"/>
            <p14:sldId id="270"/>
            <p14:sldId id="276"/>
            <p14:sldId id="282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7B26C5-4107-4FEC-AEDC-1716B250A1EF}" styleName="Ljust forma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4600" autoAdjust="0"/>
    <p:restoredTop sz="94660"/>
  </p:normalViewPr>
  <p:slideViewPr>
    <p:cSldViewPr snapToGrid="0">
      <p:cViewPr varScale="1">
        <p:scale>
          <a:sx n="227" d="100"/>
          <a:sy n="227" d="100"/>
        </p:scale>
        <p:origin x="4416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1172487-3AA9-4DCB-8E65-47E4683F603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FC9481CE-6ABF-4DA8-8DE3-C4228F8A05F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531D4CBB-BE83-4149-93E0-45017614A1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59E53-6B80-4645-9DB5-964BAF39F882}" type="datetimeFigureOut">
              <a:rPr lang="sv-SE" smtClean="0"/>
              <a:t>2022-10-23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E9E740BA-4CA5-4829-8177-E095155CEF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9F83FAA7-9EB4-4E58-80D7-979A7840AF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EC7AF-AAC9-468C-A0C5-69F6196DA5E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290870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0BC5236-849F-494D-87B5-0F9626E66B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3DE54DF5-E9AE-4EC0-8FFF-02425B49572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7A1C8295-0BFA-4FF0-AF6A-16803F3A19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59E53-6B80-4645-9DB5-964BAF39F882}" type="datetimeFigureOut">
              <a:rPr lang="sv-SE" smtClean="0"/>
              <a:t>2022-10-23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7C0A2E89-A7E3-49AD-90C1-1D341A53D4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15619BFA-FA9F-49BC-B258-58A298C567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EC7AF-AAC9-468C-A0C5-69F6196DA5E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197382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>
            <a:extLst>
              <a:ext uri="{FF2B5EF4-FFF2-40B4-BE49-F238E27FC236}">
                <a16:creationId xmlns:a16="http://schemas.microsoft.com/office/drawing/2014/main" id="{21130961-87A9-48CA-BB4F-708FA11C37A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7FBEAAB1-409A-450D-84BE-4D9C87103C1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2A3B024B-32C0-40A9-9A9D-2675791723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59E53-6B80-4645-9DB5-964BAF39F882}" type="datetimeFigureOut">
              <a:rPr lang="sv-SE" smtClean="0"/>
              <a:t>2022-10-23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AE2DB6AE-C5D6-4B9C-A74D-0F9695D2C4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AC5A0FA7-61EF-4791-BDB1-7CDC1A6636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EC7AF-AAC9-468C-A0C5-69F6196DA5E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818720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651B68B-543E-4079-A74D-A209785042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A5E99576-9FA4-44D4-AC59-8866B90EEE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F3BC3FBB-DF04-476C-BCC0-F87D8BBF77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59E53-6B80-4645-9DB5-964BAF39F882}" type="datetimeFigureOut">
              <a:rPr lang="sv-SE" smtClean="0"/>
              <a:t>2022-10-23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455A0E9D-5457-41CA-8659-2DFCC613B5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B3834F17-E686-4A33-939F-1EFE0E79DB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EC7AF-AAC9-468C-A0C5-69F6196DA5E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693634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EB5E71E-28E5-4B71-95DE-E66160A535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3E75EF1E-5754-409B-ABB0-6D23398F7C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D9FB5F8F-8FAE-4427-8101-301EC5921B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59E53-6B80-4645-9DB5-964BAF39F882}" type="datetimeFigureOut">
              <a:rPr lang="sv-SE" smtClean="0"/>
              <a:t>2022-10-23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63BE60E2-F0BB-4EEF-B70A-3255C16806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B652CC2F-2A2F-4B8D-8323-2DF403BFC1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EC7AF-AAC9-468C-A0C5-69F6196DA5E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088787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7A71F7D-9FF2-4CC7-BE15-03DF5A43C2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11739AE7-1FC3-4629-A062-04EB85335A8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AC82D492-0E51-484D-A122-58480C2FBDE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633C9294-936F-4BD7-8E84-FFCBA7BFFC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59E53-6B80-4645-9DB5-964BAF39F882}" type="datetimeFigureOut">
              <a:rPr lang="sv-SE" smtClean="0"/>
              <a:t>2022-10-23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7EA0287E-EBEE-4DA2-925B-10EDD76E56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BB55AC2E-8969-47D6-8B36-97289B8B3F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EC7AF-AAC9-468C-A0C5-69F6196DA5E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19863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2429561-39C0-41BC-98E4-46EA2C73E0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2781676D-7493-4561-8DFB-77BE8C389F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D55EDD88-6E70-4C8D-B5A5-6A7CCDCC1F5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FD1880B0-48E1-424E-AFD1-62C3C9D9B1C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85A0B3C8-4494-4506-87DA-BAB96E9A3B2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FA936C67-EF8D-4DA2-873F-C82D1D81F3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59E53-6B80-4645-9DB5-964BAF39F882}" type="datetimeFigureOut">
              <a:rPr lang="sv-SE" smtClean="0"/>
              <a:t>2022-10-23</a:t>
            </a:fld>
            <a:endParaRPr lang="sv-SE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D661F76E-AD75-49B2-8E87-126A497A81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0FA1D311-E528-4AF7-90DE-D972A58372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EC7AF-AAC9-468C-A0C5-69F6196DA5E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570808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1F13434-B140-413F-BC5C-413B25FC23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2CE93F11-DB5E-4B7B-B467-90A3B545C8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59E53-6B80-4645-9DB5-964BAF39F882}" type="datetimeFigureOut">
              <a:rPr lang="sv-SE" smtClean="0"/>
              <a:t>2022-10-23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4AAD2F8A-BF1D-4745-AC20-352DE23081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00284F4E-A009-4554-AD8B-803FBFE914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EC7AF-AAC9-468C-A0C5-69F6196DA5E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964780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384012F4-9B8B-4117-B3B5-423AB9A31C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59E53-6B80-4645-9DB5-964BAF39F882}" type="datetimeFigureOut">
              <a:rPr lang="sv-SE" smtClean="0"/>
              <a:t>2022-10-23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A84B382E-A401-4F20-A33E-CA21B1541B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DF062243-C55A-4793-9960-CBA54E2A96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EC7AF-AAC9-468C-A0C5-69F6196DA5E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540935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7BAAFDF-7731-4140-B278-D4E3EC3696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AAFCA199-A506-49A3-B995-64229CBAA4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568F0E7D-6168-489E-87BD-65B5F327D80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0905EFFA-EB44-40A0-87CE-2F527E3276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59E53-6B80-4645-9DB5-964BAF39F882}" type="datetimeFigureOut">
              <a:rPr lang="sv-SE" smtClean="0"/>
              <a:t>2022-10-23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B6A210F1-F74D-4F7F-BFFF-9F906554DA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D942F1D0-C664-4975-BE8A-2687F856DC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EC7AF-AAC9-468C-A0C5-69F6196DA5E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7798463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190E395-F9E9-43FD-A6F9-3DF32E2C5B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B4DA0D1A-4C72-4432-BDB1-92BB1DF66D4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492A5DB8-6585-4FD6-9C06-1B812044D16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A432E0E4-2668-4FB7-8C78-BB0351A788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59E53-6B80-4645-9DB5-964BAF39F882}" type="datetimeFigureOut">
              <a:rPr lang="sv-SE" smtClean="0"/>
              <a:t>2022-10-23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DC7EEFF6-E3F1-4108-AE83-FA85FD1214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D80BAB1C-93E8-4943-9238-254A20DD6D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EC7AF-AAC9-468C-A0C5-69F6196DA5E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0598701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0369C33B-7EEF-4F34-B1F5-F800D92C1B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EBDF9CCF-2E67-44A7-830E-5DD71594588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7695A221-2D7B-4699-B7B6-F05D41F9CE0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C59E53-6B80-4645-9DB5-964BAF39F882}" type="datetimeFigureOut">
              <a:rPr lang="sv-SE" smtClean="0"/>
              <a:t>2022-10-23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69D1448F-1B17-4188-8FC6-7ACF4014E4C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F05F10A4-F46B-46E0-8580-B51289CBE49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BEC7AF-AAC9-468C-A0C5-69F6196DA5E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0276084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mailto:info@dalbygif.se" TargetMode="Externa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A46E575-EFD1-49A3-BFED-9AB3481452B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SE" dirty="0"/>
              <a:t>Föräldrasektionsmöte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0B1475BA-A9E8-4195-837D-EE9338DD34A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v-SE" dirty="0"/>
              <a:t>2022-10-23</a:t>
            </a:r>
          </a:p>
        </p:txBody>
      </p:sp>
    </p:spTree>
    <p:extLst>
      <p:ext uri="{BB962C8B-B14F-4D97-AF65-F5344CB8AC3E}">
        <p14:creationId xmlns:p14="http://schemas.microsoft.com/office/powerpoint/2010/main" val="180579038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0A824E9-57B6-8043-B5CC-3FDDD42C5E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Lagintäkter</a:t>
            </a:r>
          </a:p>
        </p:txBody>
      </p:sp>
      <p:graphicFrame>
        <p:nvGraphicFramePr>
          <p:cNvPr id="5" name="Tabell 4">
            <a:extLst>
              <a:ext uri="{FF2B5EF4-FFF2-40B4-BE49-F238E27FC236}">
                <a16:creationId xmlns:a16="http://schemas.microsoft.com/office/drawing/2014/main" id="{935D1C40-5674-7D4D-98AB-3E58C306A0C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15299107"/>
              </p:ext>
            </p:extLst>
          </p:nvPr>
        </p:nvGraphicFramePr>
        <p:xfrm>
          <a:off x="500849" y="2042046"/>
          <a:ext cx="11173287" cy="3239400"/>
        </p:xfrm>
        <a:graphic>
          <a:graphicData uri="http://schemas.openxmlformats.org/drawingml/2006/table">
            <a:tbl>
              <a:tblPr/>
              <a:tblGrid>
                <a:gridCol w="5428472">
                  <a:extLst>
                    <a:ext uri="{9D8B030D-6E8A-4147-A177-3AD203B41FA5}">
                      <a16:colId xmlns:a16="http://schemas.microsoft.com/office/drawing/2014/main" val="2915086332"/>
                    </a:ext>
                  </a:extLst>
                </a:gridCol>
                <a:gridCol w="1822144">
                  <a:extLst>
                    <a:ext uri="{9D8B030D-6E8A-4147-A177-3AD203B41FA5}">
                      <a16:colId xmlns:a16="http://schemas.microsoft.com/office/drawing/2014/main" val="1950596472"/>
                    </a:ext>
                  </a:extLst>
                </a:gridCol>
                <a:gridCol w="1898067">
                  <a:extLst>
                    <a:ext uri="{9D8B030D-6E8A-4147-A177-3AD203B41FA5}">
                      <a16:colId xmlns:a16="http://schemas.microsoft.com/office/drawing/2014/main" val="92973623"/>
                    </a:ext>
                  </a:extLst>
                </a:gridCol>
                <a:gridCol w="2024604">
                  <a:extLst>
                    <a:ext uri="{9D8B030D-6E8A-4147-A177-3AD203B41FA5}">
                      <a16:colId xmlns:a16="http://schemas.microsoft.com/office/drawing/2014/main" val="1288600118"/>
                    </a:ext>
                  </a:extLst>
                </a:gridCol>
              </a:tblGrid>
              <a:tr h="336345"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8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Kostnad för Klubben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8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Utökade intäkter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8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Lag (2022)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9188205"/>
                  </a:ext>
                </a:extLst>
              </a:tr>
              <a:tr h="336345">
                <a:tc>
                  <a:txBody>
                    <a:bodyPr/>
                    <a:lstStyle/>
                    <a:p>
                      <a:pPr algn="l" fontAlgn="b"/>
                      <a:r>
                        <a:rPr lang="sv-SE" sz="18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Årlig klubbstöd till varje lag (5000 SEK per lag)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110 000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Alla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17671579"/>
                  </a:ext>
                </a:extLst>
              </a:tr>
              <a:tr h="336345">
                <a:tc>
                  <a:txBody>
                    <a:bodyPr/>
                    <a:lstStyle/>
                    <a:p>
                      <a:pPr algn="l" fontAlgn="b"/>
                      <a:r>
                        <a:rPr lang="sv-SE" sz="18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Utdelning lagpresentationer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8 000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F08/09f, P11h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6739441"/>
                  </a:ext>
                </a:extLst>
              </a:tr>
              <a:tr h="336345">
                <a:tc>
                  <a:txBody>
                    <a:bodyPr/>
                    <a:lstStyle/>
                    <a:p>
                      <a:pPr algn="l" fontAlgn="b"/>
                      <a:r>
                        <a:rPr lang="sv-SE" sz="18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A-lag Kiosk, Bollkalle ansvar &amp; biljettförsäljning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P09f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79866316"/>
                  </a:ext>
                </a:extLst>
              </a:tr>
              <a:tr h="336345">
                <a:tc>
                  <a:txBody>
                    <a:bodyPr/>
                    <a:lstStyle/>
                    <a:p>
                      <a:pPr algn="l" fontAlgn="b"/>
                      <a:r>
                        <a:rPr lang="sv-SE" sz="18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Fotbollensdag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30 000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P12f, F12/13f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90989797"/>
                  </a:ext>
                </a:extLst>
              </a:tr>
              <a:tr h="336345">
                <a:tc>
                  <a:txBody>
                    <a:bodyPr/>
                    <a:lstStyle/>
                    <a:p>
                      <a:pPr algn="l" fontAlgn="b"/>
                      <a:r>
                        <a:rPr lang="sv-SE" sz="18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Handbollensdag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30 000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P13h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07236873"/>
                  </a:ext>
                </a:extLst>
              </a:tr>
              <a:tr h="336345">
                <a:tc>
                  <a:txBody>
                    <a:bodyPr/>
                    <a:lstStyle/>
                    <a:p>
                      <a:pPr algn="l" fontAlgn="b"/>
                      <a:r>
                        <a:rPr lang="sv-SE" sz="18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Fotbollsavslutning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P08f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93501012"/>
                  </a:ext>
                </a:extLst>
              </a:tr>
              <a:tr h="336345">
                <a:tc>
                  <a:txBody>
                    <a:bodyPr/>
                    <a:lstStyle/>
                    <a:p>
                      <a:pPr algn="l" fontAlgn="b"/>
                      <a:r>
                        <a:rPr lang="sv-SE" sz="18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Handbollsavslutning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P08/09h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30077554"/>
                  </a:ext>
                </a:extLst>
              </a:tr>
              <a:tr h="336345">
                <a:tc>
                  <a:txBody>
                    <a:bodyPr/>
                    <a:lstStyle/>
                    <a:p>
                      <a:pPr algn="l" fontAlgn="b"/>
                      <a:r>
                        <a:rPr lang="sv-SE" sz="18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Summa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8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122 000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8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68 000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8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4472C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3084501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6666231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6C3E694-6D3F-47AF-3D77-8A38525D9D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Ha en trevlig kväll!	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C677122B-92C9-1A7C-CBFC-889FEEBDF7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Glöm inte att skriva ert namn och Lag i chatten </a:t>
            </a:r>
            <a:r>
              <a:rPr lang="sv-SE" dirty="0">
                <a:sym typeface="Wingdings" pitchFamily="2" charset="2"/>
              </a:rPr>
              <a:t>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6677382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DE08BB7-F1CE-4009-ABCB-71E96403510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799184" y="839537"/>
            <a:ext cx="6035040" cy="4394988"/>
          </a:xfrm>
        </p:spPr>
        <p:txBody>
          <a:bodyPr anchor="ctr">
            <a:normAutofit fontScale="90000"/>
          </a:bodyPr>
          <a:lstStyle/>
          <a:p>
            <a:br>
              <a:rPr lang="sv-SE" sz="3200" b="1" dirty="0"/>
            </a:br>
            <a:br>
              <a:rPr lang="sv-SE" sz="3200" b="1" dirty="0"/>
            </a:br>
            <a:br>
              <a:rPr lang="sv-SE" sz="3200" b="1" dirty="0"/>
            </a:br>
            <a:br>
              <a:rPr lang="sv-SE" sz="3200" b="1" dirty="0"/>
            </a:br>
            <a:br>
              <a:rPr lang="sv-SE" sz="3200" b="1" dirty="0"/>
            </a:br>
            <a:r>
              <a:rPr lang="sv-SE" sz="2700" b="1" dirty="0"/>
              <a:t>Dalby GIFs alla tränare, ledare och föräldrarepresentanter är</a:t>
            </a:r>
            <a:br>
              <a:rPr lang="sv-SE" sz="2700" b="1" dirty="0"/>
            </a:br>
            <a:r>
              <a:rPr lang="sv-SE" sz="2700" b="1" dirty="0"/>
              <a:t>välkomna till ledarträff.</a:t>
            </a:r>
            <a:br>
              <a:rPr lang="sv-SE" sz="2700" b="1" dirty="0"/>
            </a:br>
            <a:br>
              <a:rPr lang="sv-SE" sz="2700" b="1" dirty="0"/>
            </a:br>
            <a:r>
              <a:rPr lang="sv-SE" sz="2700" b="1" dirty="0"/>
              <a:t> 9 november kl. 18.30  i Tingshuset Dalby.</a:t>
            </a:r>
            <a:br>
              <a:rPr lang="sv-SE" sz="2700" b="1" dirty="0"/>
            </a:br>
            <a:br>
              <a:rPr lang="sv-SE" sz="2700" b="1" dirty="0"/>
            </a:br>
            <a:r>
              <a:rPr lang="sv-SE" sz="2700" b="1" dirty="0"/>
              <a:t>Kom hungrig. Vi bjuder på mat och en öl.  Kvällen bjuder också på</a:t>
            </a:r>
            <a:br>
              <a:rPr lang="sv-SE" sz="2700" b="1" dirty="0"/>
            </a:br>
            <a:r>
              <a:rPr lang="sv-SE" sz="2700" b="1" dirty="0"/>
              <a:t>två hemliga gäster, som tillhör den yttersta Sverigeeliten och som ofta befinner sig i den internationella hetluften. </a:t>
            </a:r>
            <a:br>
              <a:rPr lang="sv-SE" sz="2700" b="1" dirty="0"/>
            </a:br>
            <a:r>
              <a:rPr lang="sv-SE" sz="2700" b="1" dirty="0"/>
              <a:t> </a:t>
            </a:r>
            <a:br>
              <a:rPr lang="sv-SE" sz="2700" b="1" dirty="0"/>
            </a:br>
            <a:r>
              <a:rPr lang="sv-SE" sz="2700" b="1"/>
              <a:t>Välkomna/styrelsen</a:t>
            </a:r>
            <a:br>
              <a:rPr lang="sv-SE" sz="2700" b="1" dirty="0"/>
            </a:br>
            <a:br>
              <a:rPr lang="sv-SE" sz="3200" b="1" dirty="0"/>
            </a:br>
            <a:br>
              <a:rPr lang="sv-SE" sz="3200" b="1" dirty="0"/>
            </a:br>
            <a:br>
              <a:rPr lang="sv-SE" sz="3200" b="1" dirty="0"/>
            </a:br>
            <a:br>
              <a:rPr lang="sv-SE" sz="3200" b="1" dirty="0"/>
            </a:br>
            <a:endParaRPr lang="sv-SE" sz="3200" dirty="0"/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B849DAF7-A687-412B-9A5C-EB12BA33A9F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799185" y="5368354"/>
            <a:ext cx="6035040" cy="742279"/>
          </a:xfrm>
        </p:spPr>
        <p:txBody>
          <a:bodyPr>
            <a:normAutofit/>
          </a:bodyPr>
          <a:lstStyle/>
          <a:p>
            <a:r>
              <a:rPr lang="sv-SE" sz="2000" b="1" dirty="0"/>
              <a:t>Anmälan senast 31 oktober till  </a:t>
            </a:r>
            <a:r>
              <a:rPr lang="sv-SE" sz="2000" b="1" dirty="0">
                <a:hlinkClick r:id="rId2"/>
              </a:rPr>
              <a:t>info@dalbygif.se</a:t>
            </a:r>
            <a:endParaRPr lang="sv-SE" sz="2000" b="1" dirty="0"/>
          </a:p>
          <a:p>
            <a:endParaRPr lang="sv-SE" sz="2000" dirty="0">
              <a:solidFill>
                <a:schemeClr val="tx1">
                  <a:alpha val="60000"/>
                </a:schemeClr>
              </a:solidFill>
            </a:endParaRPr>
          </a:p>
        </p:txBody>
      </p:sp>
      <p:pic>
        <p:nvPicPr>
          <p:cNvPr id="1026" name="Picture 2" descr="Svenska Fotbollsklubbar">
            <a:extLst>
              <a:ext uri="{FF2B5EF4-FFF2-40B4-BE49-F238E27FC236}">
                <a16:creationId xmlns:a16="http://schemas.microsoft.com/office/drawing/2014/main" id="{B7BD80F3-D784-457B-8EBB-2CF4F46FC07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11171" y="643469"/>
            <a:ext cx="3399408" cy="5572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263531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437B337-B9F3-4C02-B7EF-B27619F42C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Agenda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44ECCCF7-E39B-443B-9822-602B228A62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lvl="0"/>
            <a:r>
              <a:rPr lang="sv-SE" dirty="0"/>
              <a:t>Ansvarsområden</a:t>
            </a:r>
          </a:p>
          <a:p>
            <a:pPr lvl="1"/>
            <a:r>
              <a:rPr lang="sv-SE" dirty="0"/>
              <a:t>Uppdatering efter beslut att dela upp inköp för Fotboll &amp; Handboll</a:t>
            </a:r>
          </a:p>
          <a:p>
            <a:pPr lvl="0"/>
            <a:r>
              <a:rPr lang="sv-SE" dirty="0"/>
              <a:t>Föräldrarepresentanter</a:t>
            </a:r>
          </a:p>
          <a:p>
            <a:pPr lvl="1"/>
            <a:r>
              <a:rPr lang="sv-SE" dirty="0"/>
              <a:t>Hur roterar vi föräldrarepresentanter?</a:t>
            </a:r>
          </a:p>
          <a:p>
            <a:pPr lvl="0"/>
            <a:r>
              <a:rPr lang="sv-SE" dirty="0"/>
              <a:t>Julmarknad – P13f</a:t>
            </a:r>
          </a:p>
          <a:p>
            <a:pPr lvl="1"/>
            <a:r>
              <a:rPr lang="sv-SE" dirty="0"/>
              <a:t>27:e November, totalt två bord fotboll &amp; Handboll</a:t>
            </a:r>
          </a:p>
          <a:p>
            <a:r>
              <a:rPr lang="sv-SE" dirty="0"/>
              <a:t>Fotbollsavslutning – P08f</a:t>
            </a:r>
          </a:p>
          <a:p>
            <a:pPr lvl="1"/>
            <a:r>
              <a:rPr lang="sv-SE" dirty="0"/>
              <a:t>8:e November, </a:t>
            </a:r>
            <a:r>
              <a:rPr lang="sv-SE" dirty="0" err="1"/>
              <a:t>nyvångskolans</a:t>
            </a:r>
            <a:r>
              <a:rPr lang="sv-SE" dirty="0"/>
              <a:t> aula @ 17:30</a:t>
            </a:r>
          </a:p>
          <a:p>
            <a:r>
              <a:rPr lang="sv-SE" dirty="0"/>
              <a:t>Mötestider under året</a:t>
            </a:r>
          </a:p>
          <a:p>
            <a:pPr lvl="1"/>
            <a:r>
              <a:rPr lang="sv-SE" dirty="0"/>
              <a:t>Uppdatering efter beslut att förlänga med ett möte den 11:e December</a:t>
            </a:r>
          </a:p>
          <a:p>
            <a:pPr lvl="0"/>
            <a:r>
              <a:rPr lang="sv-SE" dirty="0"/>
              <a:t>Övriga frågor?</a:t>
            </a:r>
          </a:p>
        </p:txBody>
      </p:sp>
    </p:spTree>
    <p:extLst>
      <p:ext uri="{BB962C8B-B14F-4D97-AF65-F5344CB8AC3E}">
        <p14:creationId xmlns:p14="http://schemas.microsoft.com/office/powerpoint/2010/main" val="25256970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1" name="Rectangle 10">
            <a:extLst>
              <a:ext uri="{FF2B5EF4-FFF2-40B4-BE49-F238E27FC236}">
                <a16:creationId xmlns:a16="http://schemas.microsoft.com/office/drawing/2014/main" id="{1A95671B-3CC6-4792-9114-B74FAEA224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409E35BC-EE03-4177-8372-FA7078C079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08184" y="174032"/>
            <a:ext cx="10175631" cy="1111843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40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Ansvarsområden</a:t>
            </a:r>
          </a:p>
        </p:txBody>
      </p:sp>
      <p:sp>
        <p:nvSpPr>
          <p:cNvPr id="16" name="Platshållare för innehåll 2">
            <a:extLst>
              <a:ext uri="{FF2B5EF4-FFF2-40B4-BE49-F238E27FC236}">
                <a16:creationId xmlns:a16="http://schemas.microsoft.com/office/drawing/2014/main" id="{355BB183-BEDF-5A42-BE22-B914D9A6A842}"/>
              </a:ext>
            </a:extLst>
          </p:cNvPr>
          <p:cNvSpPr txBox="1">
            <a:spLocks/>
          </p:cNvSpPr>
          <p:nvPr/>
        </p:nvSpPr>
        <p:spPr>
          <a:xfrm>
            <a:off x="1333648" y="5808185"/>
            <a:ext cx="10175630" cy="7679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1600" dirty="0"/>
              <a:t>*</a:t>
            </a:r>
            <a:r>
              <a:rPr lang="en-US" sz="1600" dirty="0" err="1"/>
              <a:t>Pengar</a:t>
            </a:r>
            <a:r>
              <a:rPr lang="en-US" sz="1600" dirty="0"/>
              <a:t> </a:t>
            </a:r>
            <a:r>
              <a:rPr lang="en-US" sz="1600" dirty="0" err="1"/>
              <a:t>går</a:t>
            </a:r>
            <a:r>
              <a:rPr lang="en-US" sz="1600" dirty="0"/>
              <a:t> </a:t>
            </a:r>
            <a:r>
              <a:rPr lang="en-US" sz="1600" dirty="0" err="1"/>
              <a:t>direkt</a:t>
            </a:r>
            <a:r>
              <a:rPr lang="en-US" sz="1600" dirty="0"/>
              <a:t> till </a:t>
            </a:r>
            <a:r>
              <a:rPr lang="en-US" sz="1600" dirty="0" err="1"/>
              <a:t>lagkassan</a:t>
            </a:r>
            <a:r>
              <a:rPr lang="en-US" sz="1600" dirty="0"/>
              <a:t>, </a:t>
            </a:r>
            <a:r>
              <a:rPr lang="en-US" sz="1600" dirty="0" err="1"/>
              <a:t>ej</a:t>
            </a:r>
            <a:r>
              <a:rPr lang="en-US" sz="1600" dirty="0"/>
              <a:t> till </a:t>
            </a:r>
            <a:r>
              <a:rPr lang="en-US" sz="1600" dirty="0" err="1"/>
              <a:t>klubbkassan</a:t>
            </a:r>
            <a:endParaRPr lang="en-US" sz="1600" dirty="0"/>
          </a:p>
        </p:txBody>
      </p:sp>
      <p:graphicFrame>
        <p:nvGraphicFramePr>
          <p:cNvPr id="4" name="Tabell 3">
            <a:extLst>
              <a:ext uri="{FF2B5EF4-FFF2-40B4-BE49-F238E27FC236}">
                <a16:creationId xmlns:a16="http://schemas.microsoft.com/office/drawing/2014/main" id="{12A915F0-B81E-8A21-FD8F-B5B1D3305C7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85670937"/>
              </p:ext>
            </p:extLst>
          </p:nvPr>
        </p:nvGraphicFramePr>
        <p:xfrm>
          <a:off x="358587" y="1207712"/>
          <a:ext cx="11394141" cy="4046909"/>
        </p:xfrm>
        <a:graphic>
          <a:graphicData uri="http://schemas.openxmlformats.org/drawingml/2006/table">
            <a:tbl>
              <a:tblPr/>
              <a:tblGrid>
                <a:gridCol w="3075719">
                  <a:extLst>
                    <a:ext uri="{9D8B030D-6E8A-4147-A177-3AD203B41FA5}">
                      <a16:colId xmlns:a16="http://schemas.microsoft.com/office/drawing/2014/main" val="548273514"/>
                    </a:ext>
                  </a:extLst>
                </a:gridCol>
                <a:gridCol w="1032409">
                  <a:extLst>
                    <a:ext uri="{9D8B030D-6E8A-4147-A177-3AD203B41FA5}">
                      <a16:colId xmlns:a16="http://schemas.microsoft.com/office/drawing/2014/main" val="3540222374"/>
                    </a:ext>
                  </a:extLst>
                </a:gridCol>
                <a:gridCol w="1075426">
                  <a:extLst>
                    <a:ext uri="{9D8B030D-6E8A-4147-A177-3AD203B41FA5}">
                      <a16:colId xmlns:a16="http://schemas.microsoft.com/office/drawing/2014/main" val="3796436325"/>
                    </a:ext>
                  </a:extLst>
                </a:gridCol>
                <a:gridCol w="1147121">
                  <a:extLst>
                    <a:ext uri="{9D8B030D-6E8A-4147-A177-3AD203B41FA5}">
                      <a16:colId xmlns:a16="http://schemas.microsoft.com/office/drawing/2014/main" val="50936264"/>
                    </a:ext>
                  </a:extLst>
                </a:gridCol>
                <a:gridCol w="1147121">
                  <a:extLst>
                    <a:ext uri="{9D8B030D-6E8A-4147-A177-3AD203B41FA5}">
                      <a16:colId xmlns:a16="http://schemas.microsoft.com/office/drawing/2014/main" val="3691846439"/>
                    </a:ext>
                  </a:extLst>
                </a:gridCol>
                <a:gridCol w="1147121">
                  <a:extLst>
                    <a:ext uri="{9D8B030D-6E8A-4147-A177-3AD203B41FA5}">
                      <a16:colId xmlns:a16="http://schemas.microsoft.com/office/drawing/2014/main" val="2275608044"/>
                    </a:ext>
                  </a:extLst>
                </a:gridCol>
                <a:gridCol w="2769224">
                  <a:extLst>
                    <a:ext uri="{9D8B030D-6E8A-4147-A177-3AD203B41FA5}">
                      <a16:colId xmlns:a16="http://schemas.microsoft.com/office/drawing/2014/main" val="1222073956"/>
                    </a:ext>
                  </a:extLst>
                </a:gridCol>
              </a:tblGrid>
              <a:tr h="324811">
                <a:tc>
                  <a:txBody>
                    <a:bodyPr/>
                    <a:lstStyle/>
                    <a:p>
                      <a:pPr algn="l" fontAlgn="b"/>
                      <a:r>
                        <a:rPr lang="sv-SE" sz="105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5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Datum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4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2022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5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2023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5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2024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5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2025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5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Kommentarer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7550681"/>
                  </a:ext>
                </a:extLst>
              </a:tr>
              <a:tr h="324811">
                <a:tc>
                  <a:txBody>
                    <a:bodyPr/>
                    <a:lstStyle/>
                    <a:p>
                      <a:pPr algn="l" fontAlgn="b"/>
                      <a:r>
                        <a:rPr lang="sv-SE" sz="105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Kiosk: Inköp &amp; Rutiner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Jan - Dec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P11f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P12f, </a:t>
                      </a:r>
                      <a:r>
                        <a:rPr lang="sv-SE" sz="105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</a:rPr>
                        <a:t>P12h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P13f, </a:t>
                      </a:r>
                      <a:r>
                        <a:rPr lang="sv-SE" sz="105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</a:rPr>
                        <a:t>P13h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P14f, </a:t>
                      </a:r>
                      <a:r>
                        <a:rPr lang="sv-SE" sz="105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</a:rPr>
                        <a:t>P14/15h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Ansvarar att lägga beställningar mot Hemköp.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57152043"/>
                  </a:ext>
                </a:extLst>
              </a:tr>
              <a:tr h="324811">
                <a:tc>
                  <a:txBody>
                    <a:bodyPr/>
                    <a:lstStyle/>
                    <a:p>
                      <a:pPr algn="l" fontAlgn="b"/>
                      <a:r>
                        <a:rPr lang="sv-SE" sz="105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Lejonmarknad koordinering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Aug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P14f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P15f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P16f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P17f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84068450"/>
                  </a:ext>
                </a:extLst>
              </a:tr>
              <a:tr h="324811">
                <a:tc>
                  <a:txBody>
                    <a:bodyPr/>
                    <a:lstStyle/>
                    <a:p>
                      <a:pPr algn="l" fontAlgn="b"/>
                      <a:r>
                        <a:rPr lang="sv-SE" sz="105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Utdelning av lagpresentationer*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Aug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F08/09f, P11h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F10/11f, </a:t>
                      </a:r>
                      <a:r>
                        <a:rPr lang="sv-SE" sz="105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</a:rPr>
                        <a:t>P14/15h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F12/13f, </a:t>
                      </a:r>
                      <a:r>
                        <a:rPr lang="sv-SE" sz="105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</a:rPr>
                        <a:t>F14/15h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F14/15f, </a:t>
                      </a:r>
                      <a:r>
                        <a:rPr lang="sv-SE" sz="105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</a:rPr>
                        <a:t>P16h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41035683"/>
                  </a:ext>
                </a:extLst>
              </a:tr>
              <a:tr h="324811">
                <a:tc>
                  <a:txBody>
                    <a:bodyPr/>
                    <a:lstStyle/>
                    <a:p>
                      <a:pPr algn="l" fontAlgn="b"/>
                      <a:r>
                        <a:rPr lang="sv-SE" sz="105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Julmarknad Planering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Sep - Dec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P13f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P14f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P15f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P16f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74189320"/>
                  </a:ext>
                </a:extLst>
              </a:tr>
              <a:tr h="316822">
                <a:tc>
                  <a:txBody>
                    <a:bodyPr/>
                    <a:lstStyle/>
                    <a:p>
                      <a:pPr algn="l" fontAlgn="b"/>
                      <a:r>
                        <a:rPr lang="sv-SE" sz="105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F-Kiosk: Hämtning, Uppackning &amp; "Vaktmästare"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Mars - Dec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P10f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P11f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P12f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P13f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Hämtar från Hemköp till F-Kiosken.</a:t>
                      </a:r>
                      <a:b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Vid kris ta pengar från kassaskåpet och handla på Hemköp.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9234575"/>
                  </a:ext>
                </a:extLst>
              </a:tr>
              <a:tr h="324811">
                <a:tc>
                  <a:txBody>
                    <a:bodyPr/>
                    <a:lstStyle/>
                    <a:p>
                      <a:pPr algn="l" fontAlgn="b"/>
                      <a:r>
                        <a:rPr lang="sv-SE" sz="105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A-lag Kiosk, Bollkalle ansvar &amp; biljettförsäljning*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April - Dec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P09f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P10f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P11f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P12f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42739393"/>
                  </a:ext>
                </a:extLst>
              </a:tr>
              <a:tr h="324811">
                <a:tc>
                  <a:txBody>
                    <a:bodyPr/>
                    <a:lstStyle/>
                    <a:p>
                      <a:pPr algn="l" fontAlgn="b"/>
                      <a:r>
                        <a:rPr lang="sv-SE" sz="105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Fotbollensdag (6:e Juni)*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6:e Juni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P12f, F12/13f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P13f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P14f, F14/15f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P15f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17904305"/>
                  </a:ext>
                </a:extLst>
              </a:tr>
              <a:tr h="324811">
                <a:tc>
                  <a:txBody>
                    <a:bodyPr/>
                    <a:lstStyle/>
                    <a:p>
                      <a:pPr algn="l" fontAlgn="b"/>
                      <a:r>
                        <a:rPr lang="sv-SE" sz="105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Fotbollsavslutning*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Nov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P08f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P09f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P10f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P11f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03831669"/>
                  </a:ext>
                </a:extLst>
              </a:tr>
              <a:tr h="481977">
                <a:tc>
                  <a:txBody>
                    <a:bodyPr/>
                    <a:lstStyle/>
                    <a:p>
                      <a:pPr algn="l" fontAlgn="b"/>
                      <a:r>
                        <a:rPr lang="sv-SE" sz="105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H-Kiosk: Hämtning, Uppackning &amp; "Vaktmästare"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Aug - April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P12h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P13h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P14/15h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5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</a:rPr>
                        <a:t>F14/15h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Hämtar från Hemköp till H-Kiosken och meddela inköp.</a:t>
                      </a:r>
                      <a:b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Vid "kris" kan hämta från F-Kiosken.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97407985"/>
                  </a:ext>
                </a:extLst>
              </a:tr>
              <a:tr h="324811">
                <a:tc>
                  <a:txBody>
                    <a:bodyPr/>
                    <a:lstStyle/>
                    <a:p>
                      <a:pPr algn="l" fontAlgn="b"/>
                      <a:r>
                        <a:rPr lang="sv-SE" sz="105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Handbollensdag (Datum TBD)*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Sep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P13h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F12/13h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F14/15h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P14/15h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16205163"/>
                  </a:ext>
                </a:extLst>
              </a:tr>
              <a:tr h="324811">
                <a:tc>
                  <a:txBody>
                    <a:bodyPr/>
                    <a:lstStyle/>
                    <a:p>
                      <a:pPr algn="l" fontAlgn="b"/>
                      <a:r>
                        <a:rPr lang="sv-SE" sz="105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Handbollsavslutning*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April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P08/09h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P11h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P12h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P13h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753739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196371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5C9190E-8C78-E255-BEB4-4381BBC4A9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Hur roterar vi föräldrarepresentanter?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62966D1B-9E14-397B-6BAA-7073CBAC83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Alla på samma gång, 1:a Januari, en gång per år? (</a:t>
            </a:r>
            <a:r>
              <a:rPr lang="sv-SE" dirty="0" err="1"/>
              <a:t>enl</a:t>
            </a:r>
            <a:r>
              <a:rPr lang="sv-SE" dirty="0"/>
              <a:t> vad vi gjort tidigare)</a:t>
            </a:r>
          </a:p>
          <a:p>
            <a:endParaRPr lang="sv-SE" dirty="0"/>
          </a:p>
          <a:p>
            <a:r>
              <a:rPr lang="sv-SE" dirty="0"/>
              <a:t>Varje lag byter vi behov, när som helst under året?</a:t>
            </a:r>
          </a:p>
          <a:p>
            <a:endParaRPr lang="sv-SE" dirty="0"/>
          </a:p>
          <a:p>
            <a:pPr marL="0" indent="0">
              <a:buNone/>
            </a:pPr>
            <a:r>
              <a:rPr lang="sv-SE" b="1" dirty="0"/>
              <a:t>Notera</a:t>
            </a:r>
            <a:r>
              <a:rPr lang="sv-SE" dirty="0"/>
              <a:t> att föräldrarepresentanter inte påverkar ansvarsområden. Dessa ändras 1:a Januari varje år.</a:t>
            </a:r>
          </a:p>
        </p:txBody>
      </p:sp>
    </p:spTree>
    <p:extLst>
      <p:ext uri="{BB962C8B-B14F-4D97-AF65-F5344CB8AC3E}">
        <p14:creationId xmlns:p14="http://schemas.microsoft.com/office/powerpoint/2010/main" val="15348912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99C3768-15B8-835D-4118-6E8FF2D7D8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Julmarknad, P13f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49C20983-559F-7BA8-4B30-63630F3199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46661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385230A-F576-0A6D-CEC9-1A0E8048A9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Fotbollsavslutning, P08f?</a:t>
            </a:r>
          </a:p>
        </p:txBody>
      </p:sp>
      <p:pic>
        <p:nvPicPr>
          <p:cNvPr id="5" name="Platshållare för innehåll 4">
            <a:extLst>
              <a:ext uri="{FF2B5EF4-FFF2-40B4-BE49-F238E27FC236}">
                <a16:creationId xmlns:a16="http://schemas.microsoft.com/office/drawing/2014/main" id="{4F7B0A9E-502F-EE8C-B083-8B31BBB229B3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1160" y="1825625"/>
            <a:ext cx="3095679" cy="4351338"/>
          </a:xfrm>
        </p:spPr>
      </p:pic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54D0225F-6A2C-B417-74B3-1CDD536CADBC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sv-SE" dirty="0"/>
              <a:t>8 Nov, Nyvångskolans Aula KL 17:00</a:t>
            </a:r>
          </a:p>
          <a:p>
            <a:r>
              <a:rPr lang="sv-SE" dirty="0"/>
              <a:t>Micke Dahl (Concierge)</a:t>
            </a:r>
          </a:p>
          <a:p>
            <a:r>
              <a:rPr lang="sv-SE" dirty="0"/>
              <a:t>Hemlig Gäst</a:t>
            </a:r>
          </a:p>
          <a:p>
            <a:r>
              <a:rPr lang="sv-SE" dirty="0"/>
              <a:t>Pokalutdelning</a:t>
            </a:r>
          </a:p>
          <a:p>
            <a:r>
              <a:rPr lang="sv-SE" dirty="0"/>
              <a:t>Mat &amp; Dryck till alla barn (=fotbollsspelare)</a:t>
            </a:r>
          </a:p>
          <a:p>
            <a:r>
              <a:rPr lang="sv-SE" dirty="0"/>
              <a:t>Kioskprodukter till Salu (Kexchoklad, </a:t>
            </a:r>
            <a:r>
              <a:rPr lang="sv-SE" dirty="0" err="1"/>
              <a:t>etc</a:t>
            </a:r>
            <a:r>
              <a:rPr lang="sv-SE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6022662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77904A3-FD73-4C68-9F38-177F57D9C8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Mötestider – Teams Söndagar KL 19</a:t>
            </a:r>
          </a:p>
        </p:txBody>
      </p:sp>
      <p:graphicFrame>
        <p:nvGraphicFramePr>
          <p:cNvPr id="3" name="Tabell 2">
            <a:extLst>
              <a:ext uri="{FF2B5EF4-FFF2-40B4-BE49-F238E27FC236}">
                <a16:creationId xmlns:a16="http://schemas.microsoft.com/office/drawing/2014/main" id="{84CAD313-D3F6-4074-A985-83595708664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5458668"/>
              </p:ext>
            </p:extLst>
          </p:nvPr>
        </p:nvGraphicFramePr>
        <p:xfrm>
          <a:off x="504986" y="1606648"/>
          <a:ext cx="10698401" cy="429061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422278">
                  <a:extLst>
                    <a:ext uri="{9D8B030D-6E8A-4147-A177-3AD203B41FA5}">
                      <a16:colId xmlns:a16="http://schemas.microsoft.com/office/drawing/2014/main" val="1608995211"/>
                    </a:ext>
                  </a:extLst>
                </a:gridCol>
                <a:gridCol w="8276123">
                  <a:extLst>
                    <a:ext uri="{9D8B030D-6E8A-4147-A177-3AD203B41FA5}">
                      <a16:colId xmlns:a16="http://schemas.microsoft.com/office/drawing/2014/main" val="142121088"/>
                    </a:ext>
                  </a:extLst>
                </a:gridCol>
              </a:tblGrid>
              <a:tr h="74248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2400" dirty="0">
                          <a:effectLst/>
                          <a:latin typeface="Calibri" panose="020F0502020204030204" pitchFamily="34" charset="0"/>
                          <a:ea typeface="DengXian" panose="020B0503020204020204" pitchFamily="2" charset="-122"/>
                          <a:cs typeface="Arial" panose="020B0604020202020204" pitchFamily="34" charset="0"/>
                        </a:rPr>
                        <a:t>Datum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2400" dirty="0">
                          <a:effectLst/>
                          <a:latin typeface="Calibri" panose="020F0502020204030204" pitchFamily="34" charset="0"/>
                          <a:ea typeface="DengXian" panose="020B0503020204020204" pitchFamily="2" charset="-122"/>
                          <a:cs typeface="Arial" panose="020B0604020202020204" pitchFamily="34" charset="0"/>
                        </a:rPr>
                        <a:t>Agendafokus</a:t>
                      </a: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4223777931"/>
                  </a:ext>
                </a:extLst>
              </a:tr>
              <a:tr h="39423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6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feb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Uppstart samt sätta datum för året</a:t>
                      </a: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3913851136"/>
                  </a:ext>
                </a:extLst>
              </a:tr>
              <a:tr h="39423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600" dirty="0">
                          <a:effectLst/>
                        </a:rPr>
                        <a:t>mar</a:t>
                      </a:r>
                      <a:endParaRPr lang="sv-SE" sz="2400" dirty="0">
                        <a:effectLst/>
                        <a:latin typeface="Calibri" panose="020F0502020204030204" pitchFamily="34" charset="0"/>
                        <a:ea typeface="DengXian" panose="020B0503020204020204" pitchFamily="2" charset="-122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Sammanfattning av Årsmöte, Handbollsavslutning Status</a:t>
                      </a: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70739121"/>
                  </a:ext>
                </a:extLst>
              </a:tr>
              <a:tr h="39423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600" dirty="0">
                          <a:effectLst/>
                        </a:rPr>
                        <a:t>apr</a:t>
                      </a:r>
                      <a:endParaRPr lang="sv-SE" sz="2400" dirty="0">
                        <a:effectLst/>
                        <a:latin typeface="Calibri" panose="020F0502020204030204" pitchFamily="34" charset="0"/>
                        <a:ea typeface="DengXian" panose="020B0503020204020204" pitchFamily="2" charset="-122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Fotbollens dag Status</a:t>
                      </a: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708730709"/>
                  </a:ext>
                </a:extLst>
              </a:tr>
              <a:tr h="39423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600" dirty="0">
                          <a:effectLst/>
                        </a:rPr>
                        <a:t>maj</a:t>
                      </a:r>
                      <a:endParaRPr lang="sv-SE" sz="2400" dirty="0">
                        <a:effectLst/>
                        <a:latin typeface="Calibri" panose="020F0502020204030204" pitchFamily="34" charset="0"/>
                        <a:ea typeface="DengXian" panose="020B0503020204020204" pitchFamily="2" charset="-122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Lagpresentationer Status</a:t>
                      </a: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1966505401"/>
                  </a:ext>
                </a:extLst>
              </a:tr>
              <a:tr h="39423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6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jun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Lejonmarknad Status, Handbollensdag Status</a:t>
                      </a: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652816118"/>
                  </a:ext>
                </a:extLst>
              </a:tr>
              <a:tr h="39423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600" dirty="0">
                          <a:effectLst/>
                        </a:rPr>
                        <a:t>sep</a:t>
                      </a:r>
                      <a:endParaRPr lang="sv-SE" sz="2400" dirty="0">
                        <a:effectLst/>
                        <a:latin typeface="Calibri" panose="020F0502020204030204" pitchFamily="34" charset="0"/>
                        <a:ea typeface="DengXian" panose="020B0503020204020204" pitchFamily="2" charset="-122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Fotbollsavslutning Status</a:t>
                      </a: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4267931862"/>
                  </a:ext>
                </a:extLst>
              </a:tr>
              <a:tr h="39423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600" dirty="0">
                          <a:effectLst/>
                        </a:rPr>
                        <a:t>okt</a:t>
                      </a:r>
                      <a:endParaRPr lang="sv-SE" sz="2400" dirty="0">
                        <a:effectLst/>
                        <a:latin typeface="Calibri" panose="020F0502020204030204" pitchFamily="34" charset="0"/>
                        <a:ea typeface="DengXian" panose="020B0503020204020204" pitchFamily="2" charset="-122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Status Julmarknad</a:t>
                      </a: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4280575768"/>
                  </a:ext>
                </a:extLst>
              </a:tr>
              <a:tr h="39423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600" dirty="0">
                          <a:effectLst/>
                        </a:rPr>
                        <a:t>nov</a:t>
                      </a:r>
                      <a:endParaRPr lang="sv-SE" sz="2400" dirty="0">
                        <a:effectLst/>
                        <a:latin typeface="Calibri" panose="020F0502020204030204" pitchFamily="34" charset="0"/>
                        <a:ea typeface="DengXian" panose="020B0503020204020204" pitchFamily="2" charset="-122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Hur byter vi Föräldrarepresentanter?</a:t>
                      </a: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272396562"/>
                  </a:ext>
                </a:extLst>
              </a:tr>
              <a:tr h="39423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600" b="1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dec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Möten under 2023 så att det passar handboll &amp; fotboll</a:t>
                      </a: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332339775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144755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77904A3-FD73-4C68-9F38-177F57D9C8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Övriga frågor?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B2B407D2-5951-4EC5-5545-92A6DEACFB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Skyltar på Dalby IP som hänvisar till kiosken</a:t>
            </a:r>
          </a:p>
          <a:p>
            <a:pPr lvl="1"/>
            <a:r>
              <a:rPr lang="sv-SE" dirty="0" err="1"/>
              <a:t>Iom</a:t>
            </a:r>
            <a:r>
              <a:rPr lang="sv-SE" dirty="0"/>
              <a:t> att kommunen äger marken är det svårt att ta upp permanenta skyltar. Vi håller på att kolla hur vi köper in flaggor, </a:t>
            </a:r>
            <a:r>
              <a:rPr lang="sv-SE" dirty="0" err="1"/>
              <a:t>etc</a:t>
            </a:r>
            <a:r>
              <a:rPr lang="sv-SE" dirty="0"/>
              <a:t>, som man ta in ut som visar var kiosken finns</a:t>
            </a:r>
          </a:p>
        </p:txBody>
      </p:sp>
    </p:spTree>
    <p:extLst>
      <p:ext uri="{BB962C8B-B14F-4D97-AF65-F5344CB8AC3E}">
        <p14:creationId xmlns:p14="http://schemas.microsoft.com/office/powerpoint/2010/main" val="21246605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1420</TotalTime>
  <Words>647</Words>
  <Application>Microsoft Macintosh PowerPoint</Application>
  <PresentationFormat>Bredbild</PresentationFormat>
  <Paragraphs>170</Paragraphs>
  <Slides>11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Office-tema</vt:lpstr>
      <vt:lpstr>Föräldrasektionsmöte</vt:lpstr>
      <vt:lpstr>     Dalby GIFs alla tränare, ledare och föräldrarepresentanter är välkomna till ledarträff.   9 november kl. 18.30  i Tingshuset Dalby.  Kom hungrig. Vi bjuder på mat och en öl.  Kvällen bjuder också på två hemliga gäster, som tillhör den yttersta Sverigeeliten och som ofta befinner sig i den internationella hetluften.    Välkomna/styrelsen     </vt:lpstr>
      <vt:lpstr>Agenda</vt:lpstr>
      <vt:lpstr>Ansvarsområden</vt:lpstr>
      <vt:lpstr>Hur roterar vi föräldrarepresentanter?</vt:lpstr>
      <vt:lpstr>Julmarknad, P13f</vt:lpstr>
      <vt:lpstr>Fotbollsavslutning, P08f?</vt:lpstr>
      <vt:lpstr>Mötestider – Teams Söndagar KL 19</vt:lpstr>
      <vt:lpstr>Övriga frågor?</vt:lpstr>
      <vt:lpstr>Lagintäkter</vt:lpstr>
      <vt:lpstr>Ha en trevlig kväll!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Ricardo Durón</dc:creator>
  <cp:lastModifiedBy>Ricardo Durón</cp:lastModifiedBy>
  <cp:revision>74</cp:revision>
  <dcterms:created xsi:type="dcterms:W3CDTF">2019-03-10T15:20:49Z</dcterms:created>
  <dcterms:modified xsi:type="dcterms:W3CDTF">2022-10-23T16:53:56Z</dcterms:modified>
</cp:coreProperties>
</file>