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4" r:id="rId3"/>
    <p:sldId id="257" r:id="rId4"/>
    <p:sldId id="273" r:id="rId5"/>
    <p:sldId id="264" r:id="rId6"/>
    <p:sldId id="276" r:id="rId7"/>
    <p:sldId id="270" r:id="rId8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tandardavsnitt" id="{DE4307AA-ACBB-8847-85B5-C7D7F6829455}">
          <p14:sldIdLst>
            <p14:sldId id="256"/>
            <p14:sldId id="284"/>
            <p14:sldId id="257"/>
            <p14:sldId id="273"/>
            <p14:sldId id="264"/>
            <p14:sldId id="276"/>
            <p14:sldId id="270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Ljust forma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820" autoAdjust="0"/>
    <p:restoredTop sz="94660"/>
  </p:normalViewPr>
  <p:slideViewPr>
    <p:cSldViewPr snapToGrid="0">
      <p:cViewPr varScale="1">
        <p:scale>
          <a:sx n="119" d="100"/>
          <a:sy n="119" d="100"/>
        </p:scale>
        <p:origin x="224" y="3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1172487-3AA9-4DCB-8E65-47E4683F603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FC9481CE-6ABF-4DA8-8DE3-C4228F8A05F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531D4CBB-BE83-4149-93E0-45017614A1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2022-09-18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E9E740BA-4CA5-4829-8177-E095155CEF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F83FAA7-9EB4-4E58-80D7-979A7840AF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90870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0BC5236-849F-494D-87B5-0F9626E66B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3DE54DF5-E9AE-4EC0-8FFF-02425B49572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A1C8295-0BFA-4FF0-AF6A-16803F3A19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2022-09-18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7C0A2E89-A7E3-49AD-90C1-1D341A53D4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15619BFA-FA9F-49BC-B258-58A298C567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197382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21130961-87A9-48CA-BB4F-708FA11C37A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7FBEAAB1-409A-450D-84BE-4D9C87103C1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2A3B024B-32C0-40A9-9A9D-2675791723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2022-09-18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AE2DB6AE-C5D6-4B9C-A74D-0F9695D2C4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AC5A0FA7-61EF-4791-BDB1-7CDC1A6636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818720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651B68B-543E-4079-A74D-A209785042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5E99576-9FA4-44D4-AC59-8866B90EEE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F3BC3FBB-DF04-476C-BCC0-F87D8BBF77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2022-09-18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55A0E9D-5457-41CA-8659-2DFCC613B5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3834F17-E686-4A33-939F-1EFE0E79D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693634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EB5E71E-28E5-4B71-95DE-E66160A535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3E75EF1E-5754-409B-ABB0-6D23398F7C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9FB5F8F-8FAE-4427-8101-301EC5921B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2022-09-18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3BE60E2-F0BB-4EEF-B70A-3255C16806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652CC2F-2A2F-4B8D-8323-2DF403BFC1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088787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7A71F7D-9FF2-4CC7-BE15-03DF5A43C2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1739AE7-1FC3-4629-A062-04EB85335A8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AC82D492-0E51-484D-A122-58480C2FBD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633C9294-936F-4BD7-8E84-FFCBA7BFFC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2022-09-18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7EA0287E-EBEE-4DA2-925B-10EDD76E56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BB55AC2E-8969-47D6-8B36-97289B8B3F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19863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2429561-39C0-41BC-98E4-46EA2C73E0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2781676D-7493-4561-8DFB-77BE8C389F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D55EDD88-6E70-4C8D-B5A5-6A7CCDCC1F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FD1880B0-48E1-424E-AFD1-62C3C9D9B1C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85A0B3C8-4494-4506-87DA-BAB96E9A3B2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FA936C67-EF8D-4DA2-873F-C82D1D81F3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2022-09-18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D661F76E-AD75-49B2-8E87-126A497A81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0FA1D311-E528-4AF7-90DE-D972A58372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570808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1F13434-B140-413F-BC5C-413B25FC23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2CE93F11-DB5E-4B7B-B467-90A3B545C8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2022-09-18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4AAD2F8A-BF1D-4745-AC20-352DE23081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00284F4E-A009-4554-AD8B-803FBFE914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964780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384012F4-9B8B-4117-B3B5-423AB9A31C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2022-09-18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A84B382E-A401-4F20-A33E-CA21B1541B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F062243-C55A-4793-9960-CBA54E2A96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540935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7BAAFDF-7731-4140-B278-D4E3EC3696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AFCA199-A506-49A3-B995-64229CBAA4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568F0E7D-6168-489E-87BD-65B5F327D8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0905EFFA-EB44-40A0-87CE-2F527E3276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2022-09-18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B6A210F1-F74D-4F7F-BFFF-9F906554DA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D942F1D0-C664-4975-BE8A-2687F856DC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798463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190E395-F9E9-43FD-A6F9-3DF32E2C5B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B4DA0D1A-4C72-4432-BDB1-92BB1DF66D4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492A5DB8-6585-4FD6-9C06-1B812044D16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A432E0E4-2668-4FB7-8C78-BB0351A788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2022-09-18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DC7EEFF6-E3F1-4108-AE83-FA85FD1214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D80BAB1C-93E8-4943-9238-254A20DD6D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598701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0369C33B-7EEF-4F34-B1F5-F800D92C1B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EBDF9CCF-2E67-44A7-830E-5DD7159458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695A221-2D7B-4699-B7B6-F05D41F9CE0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C59E53-6B80-4645-9DB5-964BAF39F882}" type="datetimeFigureOut">
              <a:rPr lang="sv-SE" smtClean="0"/>
              <a:t>2022-09-18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9D1448F-1B17-4188-8FC6-7ACF4014E4C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F05F10A4-F46B-46E0-8580-B51289CBE4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276084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laget.se/DalbyGIF-Foraldrasektionen/Documen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A46E575-EFD1-49A3-BFED-9AB3481452B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/>
              <a:t>Föräldrasektionsmöte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0B1475BA-A9E8-4195-837D-EE9338DD34A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v-SE" dirty="0"/>
              <a:t>2022-09-18</a:t>
            </a:r>
          </a:p>
        </p:txBody>
      </p:sp>
    </p:spTree>
    <p:extLst>
      <p:ext uri="{BB962C8B-B14F-4D97-AF65-F5344CB8AC3E}">
        <p14:creationId xmlns:p14="http://schemas.microsoft.com/office/powerpoint/2010/main" val="18057903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9544543-D08E-7F4E-B67F-43CB0B0B8F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Protokoll Ansvariga idag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759FFD4-FC3F-3B4F-8584-A7E1AE45D2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P11 Handboll</a:t>
            </a:r>
          </a:p>
          <a:p>
            <a:endParaRPr lang="sv-SE" dirty="0"/>
          </a:p>
          <a:p>
            <a:pPr marL="0" indent="0">
              <a:buNone/>
            </a:pPr>
            <a:r>
              <a:rPr lang="sv-SE" dirty="0"/>
              <a:t>Länkar till föregående protokoll:</a:t>
            </a:r>
          </a:p>
          <a:p>
            <a:pPr marL="0" indent="0">
              <a:buNone/>
            </a:pPr>
            <a:r>
              <a:rPr lang="sv-SE" dirty="0">
                <a:hlinkClick r:id="rId2"/>
              </a:rPr>
              <a:t>https://www.laget.se/DalbyGIF-Foraldrasektionen/Document</a:t>
            </a:r>
            <a:endParaRPr lang="sv-SE" dirty="0"/>
          </a:p>
          <a:p>
            <a:pPr marL="0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8512349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437B337-B9F3-4C02-B7EF-B27619F42C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Agenda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4ECCCF7-E39B-443B-9822-602B228A62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/>
            <a:r>
              <a:rPr lang="sv-SE" dirty="0"/>
              <a:t>Handbollensdag</a:t>
            </a:r>
          </a:p>
          <a:p>
            <a:pPr lvl="1"/>
            <a:r>
              <a:rPr lang="sv-SE" dirty="0"/>
              <a:t>Mycket trevlig dag på Dalby IP </a:t>
            </a:r>
            <a:r>
              <a:rPr lang="sv-SE" dirty="0">
                <a:sym typeface="Wingdings" pitchFamily="2" charset="2"/>
              </a:rPr>
              <a:t></a:t>
            </a:r>
            <a:endParaRPr lang="sv-SE" dirty="0"/>
          </a:p>
          <a:p>
            <a:pPr lvl="0"/>
            <a:r>
              <a:rPr lang="sv-SE" dirty="0"/>
              <a:t>Lagpresentation </a:t>
            </a:r>
          </a:p>
          <a:p>
            <a:pPr lvl="1"/>
            <a:r>
              <a:rPr lang="sv-SE" dirty="0"/>
              <a:t>Delades ut 10:e September</a:t>
            </a:r>
          </a:p>
          <a:p>
            <a:pPr lvl="0"/>
            <a:r>
              <a:rPr lang="sv-SE" dirty="0"/>
              <a:t>Julmarknad – P13f</a:t>
            </a:r>
          </a:p>
          <a:p>
            <a:pPr lvl="1"/>
            <a:r>
              <a:rPr lang="sv-SE" dirty="0"/>
              <a:t>Första mötet med Lions och Scoutkåren den 27:e September</a:t>
            </a:r>
          </a:p>
          <a:p>
            <a:r>
              <a:rPr lang="sv-SE" dirty="0"/>
              <a:t>Fotbollsavslutning – P08f</a:t>
            </a:r>
          </a:p>
          <a:p>
            <a:pPr lvl="1"/>
            <a:r>
              <a:rPr lang="sv-SE" dirty="0"/>
              <a:t>Början av November i Aulan</a:t>
            </a:r>
          </a:p>
          <a:p>
            <a:r>
              <a:rPr lang="sv-SE" dirty="0"/>
              <a:t>Ansvarsområden</a:t>
            </a:r>
          </a:p>
          <a:p>
            <a:r>
              <a:rPr lang="sv-SE" dirty="0"/>
              <a:t>Mötestider under året</a:t>
            </a:r>
          </a:p>
          <a:p>
            <a:pPr lvl="0"/>
            <a:r>
              <a:rPr lang="sv-SE" dirty="0"/>
              <a:t>Övriga frågor?</a:t>
            </a:r>
          </a:p>
        </p:txBody>
      </p:sp>
    </p:spTree>
    <p:extLst>
      <p:ext uri="{BB962C8B-B14F-4D97-AF65-F5344CB8AC3E}">
        <p14:creationId xmlns:p14="http://schemas.microsoft.com/office/powerpoint/2010/main" val="25256970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10">
            <a:extLst>
              <a:ext uri="{FF2B5EF4-FFF2-40B4-BE49-F238E27FC236}">
                <a16:creationId xmlns:a16="http://schemas.microsoft.com/office/drawing/2014/main" id="{1A95671B-3CC6-4792-9114-B74FAEA224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409E35BC-EE03-4177-8372-FA7078C079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8184" y="174032"/>
            <a:ext cx="10175631" cy="1111843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40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Ansvarsområden</a:t>
            </a:r>
          </a:p>
        </p:txBody>
      </p:sp>
      <p:graphicFrame>
        <p:nvGraphicFramePr>
          <p:cNvPr id="5" name="Tabell 4">
            <a:extLst>
              <a:ext uri="{FF2B5EF4-FFF2-40B4-BE49-F238E27FC236}">
                <a16:creationId xmlns:a16="http://schemas.microsoft.com/office/drawing/2014/main" id="{B5C54D2B-338C-6F45-BBFA-557441B31DC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51909467"/>
              </p:ext>
            </p:extLst>
          </p:nvPr>
        </p:nvGraphicFramePr>
        <p:xfrm>
          <a:off x="348712" y="1285875"/>
          <a:ext cx="11445498" cy="4581972"/>
        </p:xfrm>
        <a:graphic>
          <a:graphicData uri="http://schemas.openxmlformats.org/drawingml/2006/table">
            <a:tbl>
              <a:tblPr/>
              <a:tblGrid>
                <a:gridCol w="2972134">
                  <a:extLst>
                    <a:ext uri="{9D8B030D-6E8A-4147-A177-3AD203B41FA5}">
                      <a16:colId xmlns:a16="http://schemas.microsoft.com/office/drawing/2014/main" val="3443590079"/>
                    </a:ext>
                  </a:extLst>
                </a:gridCol>
                <a:gridCol w="1135377">
                  <a:extLst>
                    <a:ext uri="{9D8B030D-6E8A-4147-A177-3AD203B41FA5}">
                      <a16:colId xmlns:a16="http://schemas.microsoft.com/office/drawing/2014/main" val="3388912432"/>
                    </a:ext>
                  </a:extLst>
                </a:gridCol>
                <a:gridCol w="1310799">
                  <a:extLst>
                    <a:ext uri="{9D8B030D-6E8A-4147-A177-3AD203B41FA5}">
                      <a16:colId xmlns:a16="http://schemas.microsoft.com/office/drawing/2014/main" val="3641171652"/>
                    </a:ext>
                  </a:extLst>
                </a:gridCol>
                <a:gridCol w="1116644">
                  <a:extLst>
                    <a:ext uri="{9D8B030D-6E8A-4147-A177-3AD203B41FA5}">
                      <a16:colId xmlns:a16="http://schemas.microsoft.com/office/drawing/2014/main" val="1702578392"/>
                    </a:ext>
                  </a:extLst>
                </a:gridCol>
                <a:gridCol w="1116644">
                  <a:extLst>
                    <a:ext uri="{9D8B030D-6E8A-4147-A177-3AD203B41FA5}">
                      <a16:colId xmlns:a16="http://schemas.microsoft.com/office/drawing/2014/main" val="120479428"/>
                    </a:ext>
                  </a:extLst>
                </a:gridCol>
                <a:gridCol w="1116644">
                  <a:extLst>
                    <a:ext uri="{9D8B030D-6E8A-4147-A177-3AD203B41FA5}">
                      <a16:colId xmlns:a16="http://schemas.microsoft.com/office/drawing/2014/main" val="3947874315"/>
                    </a:ext>
                  </a:extLst>
                </a:gridCol>
                <a:gridCol w="2677256">
                  <a:extLst>
                    <a:ext uri="{9D8B030D-6E8A-4147-A177-3AD203B41FA5}">
                      <a16:colId xmlns:a16="http://schemas.microsoft.com/office/drawing/2014/main" val="3346109105"/>
                    </a:ext>
                  </a:extLst>
                </a:gridCol>
              </a:tblGrid>
              <a:tr h="255594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endParaRPr lang="en-US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Datum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2022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2023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2024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2025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Kommentarer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794192"/>
                  </a:ext>
                </a:extLst>
              </a:tr>
              <a:tr h="331255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Kiosk: </a:t>
                      </a:r>
                      <a:r>
                        <a:rPr lang="en-US" sz="160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Inköp</a:t>
                      </a:r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&amp; </a:t>
                      </a:r>
                      <a:r>
                        <a:rPr lang="en-US" sz="160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Rutiner</a:t>
                      </a:r>
                      <a:endParaRPr lang="en-US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Jan - Dec</a:t>
                      </a:r>
                      <a:endParaRPr lang="en-US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P11f</a:t>
                      </a:r>
                      <a:endParaRPr lang="en-US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P12f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P13f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P14f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Ansvarar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att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lägga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beställningar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mot 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Hemköp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. "Lager" 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F-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kiosken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.</a:t>
                      </a:r>
                      <a:endParaRPr lang="en-US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6054681"/>
                  </a:ext>
                </a:extLst>
              </a:tr>
              <a:tr h="255594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Lejonmarknad koordinering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Aug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P14f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P15f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P16f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P17f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2375285"/>
                  </a:ext>
                </a:extLst>
              </a:tr>
              <a:tr h="406916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Utdelning</a:t>
                      </a:r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av </a:t>
                      </a:r>
                      <a:r>
                        <a:rPr lang="en-US" sz="160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lagpresentationer</a:t>
                      </a:r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*</a:t>
                      </a:r>
                      <a:endParaRPr lang="en-US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Aug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F08/09f, P11h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F10/11f, P12h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F12/13f, P13h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F14/15f, P14/15h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7750938"/>
                  </a:ext>
                </a:extLst>
              </a:tr>
              <a:tr h="255594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Julmarknad</a:t>
                      </a:r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60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Planering</a:t>
                      </a:r>
                      <a:endParaRPr lang="en-US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Sep - Dec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P13f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P14f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P15f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P16f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64160778"/>
                  </a:ext>
                </a:extLst>
              </a:tr>
              <a:tr h="482578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F-Kiosk: </a:t>
                      </a:r>
                      <a:r>
                        <a:rPr lang="en-US" sz="160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Hämtning</a:t>
                      </a:r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, </a:t>
                      </a:r>
                      <a:r>
                        <a:rPr lang="en-US" sz="160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Uppackning</a:t>
                      </a:r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&amp; "</a:t>
                      </a:r>
                      <a:r>
                        <a:rPr lang="en-US" sz="160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Vaktmästare</a:t>
                      </a:r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"</a:t>
                      </a:r>
                      <a:endParaRPr lang="en-US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Mars - Dec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P10f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P11f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P12f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P13f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Hämtar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från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Hemköp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till F-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Kiosken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.</a:t>
                      </a:r>
                      <a:b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Vid kris ta 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pengar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från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kassaskåpet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och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handla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på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Hemköp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.</a:t>
                      </a:r>
                      <a:endParaRPr lang="en-US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50784230"/>
                  </a:ext>
                </a:extLst>
              </a:tr>
              <a:tr h="406916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A-lag Kiosk, Bollkalle ansvar &amp; biljettförsäljning*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April - Dec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P09f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P10f</a:t>
                      </a:r>
                      <a:endParaRPr lang="en-US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P11f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P12f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8134972"/>
                  </a:ext>
                </a:extLst>
              </a:tr>
              <a:tr h="255594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Fotbollens</a:t>
                      </a:r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60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dag</a:t>
                      </a:r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(6:e </a:t>
                      </a:r>
                      <a:r>
                        <a:rPr lang="en-US" sz="160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Juni</a:t>
                      </a:r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)*</a:t>
                      </a:r>
                      <a:endParaRPr lang="en-US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6:e Juni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P12f, F12/13f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P13f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P14f, F14/15f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P15f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1722121"/>
                  </a:ext>
                </a:extLst>
              </a:tr>
              <a:tr h="255594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Fotbollsavslutning*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Nov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P08f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P09f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P10f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P11f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70820943"/>
                  </a:ext>
                </a:extLst>
              </a:tr>
              <a:tr h="482578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H-Kiosk: Hämtning, Uppackning &amp; "Vaktmästare"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Aug - April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P12h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P13h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P14/15h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P16h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Hämtar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från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Hemköp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till H-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Kiosken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och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meddela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inköp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.</a:t>
                      </a:r>
                      <a:b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Vid "kris" 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kan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hämta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från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F-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Kiosken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.</a:t>
                      </a:r>
                      <a:endParaRPr lang="en-US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5849719"/>
                  </a:ext>
                </a:extLst>
              </a:tr>
              <a:tr h="255594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Handbollensdag</a:t>
                      </a:r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(Datum 17/9)*</a:t>
                      </a:r>
                      <a:endParaRPr lang="en-US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Sep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P13h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F12/13h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F14/15h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P14/15h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537281"/>
                  </a:ext>
                </a:extLst>
              </a:tr>
              <a:tr h="255594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Handbollsavslutning*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April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P08/09h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P11h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P12h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P13h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68168654"/>
                  </a:ext>
                </a:extLst>
              </a:tr>
            </a:tbl>
          </a:graphicData>
        </a:graphic>
      </p:graphicFrame>
      <p:sp>
        <p:nvSpPr>
          <p:cNvPr id="16" name="Platshållare för innehåll 2">
            <a:extLst>
              <a:ext uri="{FF2B5EF4-FFF2-40B4-BE49-F238E27FC236}">
                <a16:creationId xmlns:a16="http://schemas.microsoft.com/office/drawing/2014/main" id="{355BB183-BEDF-5A42-BE22-B914D9A6A842}"/>
              </a:ext>
            </a:extLst>
          </p:cNvPr>
          <p:cNvSpPr txBox="1">
            <a:spLocks/>
          </p:cNvSpPr>
          <p:nvPr/>
        </p:nvSpPr>
        <p:spPr>
          <a:xfrm>
            <a:off x="1333648" y="5808185"/>
            <a:ext cx="10175630" cy="7679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1600" dirty="0"/>
              <a:t>*</a:t>
            </a:r>
            <a:r>
              <a:rPr lang="en-US" sz="1600" dirty="0" err="1"/>
              <a:t>Pengar</a:t>
            </a:r>
            <a:r>
              <a:rPr lang="en-US" sz="1600" dirty="0"/>
              <a:t> </a:t>
            </a:r>
            <a:r>
              <a:rPr lang="en-US" sz="1600" dirty="0" err="1"/>
              <a:t>går</a:t>
            </a:r>
            <a:r>
              <a:rPr lang="en-US" sz="1600" dirty="0"/>
              <a:t> </a:t>
            </a:r>
            <a:r>
              <a:rPr lang="en-US" sz="1600" dirty="0" err="1"/>
              <a:t>direkt</a:t>
            </a:r>
            <a:r>
              <a:rPr lang="en-US" sz="1600" dirty="0"/>
              <a:t> till </a:t>
            </a:r>
            <a:r>
              <a:rPr lang="en-US" sz="1600" dirty="0" err="1"/>
              <a:t>lagkassan</a:t>
            </a:r>
            <a:r>
              <a:rPr lang="en-US" sz="1600" dirty="0"/>
              <a:t>, </a:t>
            </a:r>
            <a:r>
              <a:rPr lang="en-US" sz="1600" dirty="0" err="1"/>
              <a:t>ej</a:t>
            </a:r>
            <a:r>
              <a:rPr lang="en-US" sz="1600" dirty="0"/>
              <a:t> till </a:t>
            </a:r>
            <a:r>
              <a:rPr lang="en-US" sz="1600" dirty="0" err="1"/>
              <a:t>klubbkassan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4196371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77904A3-FD73-4C68-9F38-177F57D9C8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Mötestider – Teams Söndagar KL 19</a:t>
            </a:r>
          </a:p>
        </p:txBody>
      </p:sp>
      <p:graphicFrame>
        <p:nvGraphicFramePr>
          <p:cNvPr id="3" name="Tabell 2">
            <a:extLst>
              <a:ext uri="{FF2B5EF4-FFF2-40B4-BE49-F238E27FC236}">
                <a16:creationId xmlns:a16="http://schemas.microsoft.com/office/drawing/2014/main" id="{84CAD313-D3F6-4074-A985-83595708664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0551830"/>
              </p:ext>
            </p:extLst>
          </p:nvPr>
        </p:nvGraphicFramePr>
        <p:xfrm>
          <a:off x="503695" y="1965237"/>
          <a:ext cx="11182026" cy="38963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30154">
                  <a:extLst>
                    <a:ext uri="{9D8B030D-6E8A-4147-A177-3AD203B41FA5}">
                      <a16:colId xmlns:a16="http://schemas.microsoft.com/office/drawing/2014/main" val="1608995211"/>
                    </a:ext>
                  </a:extLst>
                </a:gridCol>
                <a:gridCol w="4886364">
                  <a:extLst>
                    <a:ext uri="{9D8B030D-6E8A-4147-A177-3AD203B41FA5}">
                      <a16:colId xmlns:a16="http://schemas.microsoft.com/office/drawing/2014/main" val="142121088"/>
                    </a:ext>
                  </a:extLst>
                </a:gridCol>
                <a:gridCol w="4865508">
                  <a:extLst>
                    <a:ext uri="{9D8B030D-6E8A-4147-A177-3AD203B41FA5}">
                      <a16:colId xmlns:a16="http://schemas.microsoft.com/office/drawing/2014/main" val="1784189414"/>
                    </a:ext>
                  </a:extLst>
                </a:gridCol>
              </a:tblGrid>
              <a:tr h="74248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2400" dirty="0">
                          <a:effectLst/>
                          <a:latin typeface="Calibri" panose="020F0502020204030204" pitchFamily="34" charset="0"/>
                          <a:ea typeface="DengXian" panose="020B0503020204020204" pitchFamily="2" charset="-122"/>
                          <a:cs typeface="Arial" panose="020B0604020202020204" pitchFamily="34" charset="0"/>
                        </a:rPr>
                        <a:t>Datum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2400" dirty="0">
                          <a:effectLst/>
                          <a:latin typeface="Calibri" panose="020F0502020204030204" pitchFamily="34" charset="0"/>
                          <a:ea typeface="DengXian" panose="020B0503020204020204" pitchFamily="2" charset="-122"/>
                          <a:cs typeface="Arial" panose="020B0604020202020204" pitchFamily="34" charset="0"/>
                        </a:rPr>
                        <a:t>Agendafokus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2400" dirty="0">
                          <a:effectLst/>
                          <a:latin typeface="Calibri" panose="020F0502020204030204" pitchFamily="34" charset="0"/>
                          <a:ea typeface="DengXian" panose="020B0503020204020204" pitchFamily="2" charset="-122"/>
                          <a:cs typeface="Arial" panose="020B0604020202020204" pitchFamily="34" charset="0"/>
                        </a:rPr>
                        <a:t>Protokollansvarig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4223777931"/>
                  </a:ext>
                </a:extLst>
              </a:tr>
              <a:tr h="3942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feb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Uppstart samt sätta datum för året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Ricardo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3913851136"/>
                  </a:ext>
                </a:extLst>
              </a:tr>
              <a:tr h="3942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</a:rPr>
                        <a:t>mar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DengXian" panose="020B0503020204020204" pitchFamily="2" charset="-122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Sammanfattning av Årsmöte, Handbollsavslutning Status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P08/09h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70739121"/>
                  </a:ext>
                </a:extLst>
              </a:tr>
              <a:tr h="3942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</a:rPr>
                        <a:t>apr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DengXian" panose="020B0503020204020204" pitchFamily="2" charset="-122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Fotbollens dag Status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P08f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708730709"/>
                  </a:ext>
                </a:extLst>
              </a:tr>
              <a:tr h="3942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</a:rPr>
                        <a:t>maj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DengXian" panose="020B0503020204020204" pitchFamily="2" charset="-122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Lagpresentationer Status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F08/09f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966505401"/>
                  </a:ext>
                </a:extLst>
              </a:tr>
              <a:tr h="3942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jun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Lejonmarknad Status, Handbollensdag Status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P09f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652816118"/>
                  </a:ext>
                </a:extLst>
              </a:tr>
              <a:tr h="3942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</a:rPr>
                        <a:t>sep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DengXian" panose="020B0503020204020204" pitchFamily="2" charset="-122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Fotbollsavslutning Status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P11h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4267931862"/>
                  </a:ext>
                </a:extLst>
              </a:tr>
              <a:tr h="3942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</a:rPr>
                        <a:t>okt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DengXian" panose="020B0503020204020204" pitchFamily="2" charset="-122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Status Julmarknad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P12h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4280575768"/>
                  </a:ext>
                </a:extLst>
              </a:tr>
              <a:tr h="3942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</a:rPr>
                        <a:t>nov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DengXian" panose="020B0503020204020204" pitchFamily="2" charset="-122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Föräldrarepresentanter för nästa år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F12/13h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2723965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14475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0A824E9-57B6-8043-B5CC-3FDDD42C5E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Lagintäkter</a:t>
            </a:r>
          </a:p>
        </p:txBody>
      </p:sp>
      <p:graphicFrame>
        <p:nvGraphicFramePr>
          <p:cNvPr id="5" name="Tabell 4">
            <a:extLst>
              <a:ext uri="{FF2B5EF4-FFF2-40B4-BE49-F238E27FC236}">
                <a16:creationId xmlns:a16="http://schemas.microsoft.com/office/drawing/2014/main" id="{935D1C40-5674-7D4D-98AB-3E58C306A0C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017859"/>
              </p:ext>
            </p:extLst>
          </p:nvPr>
        </p:nvGraphicFramePr>
        <p:xfrm>
          <a:off x="500849" y="2042046"/>
          <a:ext cx="11173287" cy="3239400"/>
        </p:xfrm>
        <a:graphic>
          <a:graphicData uri="http://schemas.openxmlformats.org/drawingml/2006/table">
            <a:tbl>
              <a:tblPr/>
              <a:tblGrid>
                <a:gridCol w="5428472">
                  <a:extLst>
                    <a:ext uri="{9D8B030D-6E8A-4147-A177-3AD203B41FA5}">
                      <a16:colId xmlns:a16="http://schemas.microsoft.com/office/drawing/2014/main" val="2915086332"/>
                    </a:ext>
                  </a:extLst>
                </a:gridCol>
                <a:gridCol w="1822144">
                  <a:extLst>
                    <a:ext uri="{9D8B030D-6E8A-4147-A177-3AD203B41FA5}">
                      <a16:colId xmlns:a16="http://schemas.microsoft.com/office/drawing/2014/main" val="1950596472"/>
                    </a:ext>
                  </a:extLst>
                </a:gridCol>
                <a:gridCol w="1898067">
                  <a:extLst>
                    <a:ext uri="{9D8B030D-6E8A-4147-A177-3AD203B41FA5}">
                      <a16:colId xmlns:a16="http://schemas.microsoft.com/office/drawing/2014/main" val="92973623"/>
                    </a:ext>
                  </a:extLst>
                </a:gridCol>
                <a:gridCol w="2024604">
                  <a:extLst>
                    <a:ext uri="{9D8B030D-6E8A-4147-A177-3AD203B41FA5}">
                      <a16:colId xmlns:a16="http://schemas.microsoft.com/office/drawing/2014/main" val="1288600118"/>
                    </a:ext>
                  </a:extLst>
                </a:gridCol>
              </a:tblGrid>
              <a:tr h="336345"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8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Kostnad för Klubben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8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Utökade intäkter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8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Lag (2022)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188205"/>
                  </a:ext>
                </a:extLst>
              </a:tr>
              <a:tr h="336345">
                <a:tc>
                  <a:txBody>
                    <a:bodyPr/>
                    <a:lstStyle/>
                    <a:p>
                      <a:pPr algn="l" fontAlgn="b"/>
                      <a:r>
                        <a:rPr lang="sv-SE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Årlig klubbstöd till varje lag (5000 SEK per lag)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110 000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Alla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17671579"/>
                  </a:ext>
                </a:extLst>
              </a:tr>
              <a:tr h="336345">
                <a:tc>
                  <a:txBody>
                    <a:bodyPr/>
                    <a:lstStyle/>
                    <a:p>
                      <a:pPr algn="l" fontAlgn="b"/>
                      <a:r>
                        <a:rPr lang="sv-SE" sz="18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Utdelning lagpresentationer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F08/09f, P11h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739441"/>
                  </a:ext>
                </a:extLst>
              </a:tr>
              <a:tr h="336345">
                <a:tc>
                  <a:txBody>
                    <a:bodyPr/>
                    <a:lstStyle/>
                    <a:p>
                      <a:pPr algn="l" fontAlgn="b"/>
                      <a:r>
                        <a:rPr lang="sv-SE" sz="18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A-lag Kiosk, Bollkalle ansvar &amp; biljettförsäljning*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P09f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9866316"/>
                  </a:ext>
                </a:extLst>
              </a:tr>
              <a:tr h="336345">
                <a:tc>
                  <a:txBody>
                    <a:bodyPr/>
                    <a:lstStyle/>
                    <a:p>
                      <a:pPr algn="l" fontAlgn="b"/>
                      <a:r>
                        <a:rPr lang="sv-SE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Fotbollensdag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30 000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P12f, F12/13f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90989797"/>
                  </a:ext>
                </a:extLst>
              </a:tr>
              <a:tr h="336345">
                <a:tc>
                  <a:txBody>
                    <a:bodyPr/>
                    <a:lstStyle/>
                    <a:p>
                      <a:pPr algn="l" fontAlgn="b"/>
                      <a:r>
                        <a:rPr lang="sv-SE" sz="18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Handbollensdag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30 000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P13h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7236873"/>
                  </a:ext>
                </a:extLst>
              </a:tr>
              <a:tr h="336345">
                <a:tc>
                  <a:txBody>
                    <a:bodyPr/>
                    <a:lstStyle/>
                    <a:p>
                      <a:pPr algn="l" fontAlgn="b"/>
                      <a:r>
                        <a:rPr lang="sv-SE" sz="18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Fotbollsavslutning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P08f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93501012"/>
                  </a:ext>
                </a:extLst>
              </a:tr>
              <a:tr h="336345">
                <a:tc>
                  <a:txBody>
                    <a:bodyPr/>
                    <a:lstStyle/>
                    <a:p>
                      <a:pPr algn="l" fontAlgn="b"/>
                      <a:r>
                        <a:rPr lang="sv-SE" sz="18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Handbollsavslutning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P08/09h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0077554"/>
                  </a:ext>
                </a:extLst>
              </a:tr>
              <a:tr h="336345">
                <a:tc>
                  <a:txBody>
                    <a:bodyPr/>
                    <a:lstStyle/>
                    <a:p>
                      <a:pPr algn="l" fontAlgn="b"/>
                      <a:r>
                        <a:rPr lang="sv-SE" sz="18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Summa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8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122 000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8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68 000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8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4472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308450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666623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77904A3-FD73-4C68-9F38-177F57D9C8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Övriga frågor?</a:t>
            </a:r>
          </a:p>
        </p:txBody>
      </p:sp>
    </p:spTree>
    <p:extLst>
      <p:ext uri="{BB962C8B-B14F-4D97-AF65-F5344CB8AC3E}">
        <p14:creationId xmlns:p14="http://schemas.microsoft.com/office/powerpoint/2010/main" val="21246605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1377</TotalTime>
  <Words>403</Words>
  <Application>Microsoft Macintosh PowerPoint</Application>
  <PresentationFormat>Bredbild</PresentationFormat>
  <Paragraphs>162</Paragraphs>
  <Slides>7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Office-tema</vt:lpstr>
      <vt:lpstr>Föräldrasektionsmöte</vt:lpstr>
      <vt:lpstr>Protokoll Ansvariga idag</vt:lpstr>
      <vt:lpstr>Agenda</vt:lpstr>
      <vt:lpstr>Ansvarsområden</vt:lpstr>
      <vt:lpstr>Mötestider – Teams Söndagar KL 19</vt:lpstr>
      <vt:lpstr>Lagintäkter</vt:lpstr>
      <vt:lpstr>Övriga frågor?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Ricardo Durón</dc:creator>
  <cp:lastModifiedBy>Ricardo Durón</cp:lastModifiedBy>
  <cp:revision>72</cp:revision>
  <dcterms:created xsi:type="dcterms:W3CDTF">2019-03-10T15:20:49Z</dcterms:created>
  <dcterms:modified xsi:type="dcterms:W3CDTF">2022-09-18T17:25:49Z</dcterms:modified>
</cp:coreProperties>
</file>