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81" r:id="rId4"/>
    <p:sldId id="270" r:id="rId5"/>
    <p:sldId id="275" r:id="rId6"/>
    <p:sldId id="277" r:id="rId7"/>
    <p:sldId id="278" r:id="rId8"/>
    <p:sldId id="263" r:id="rId9"/>
    <p:sldId id="269" r:id="rId10"/>
    <p:sldId id="276" r:id="rId11"/>
    <p:sldId id="279" r:id="rId12"/>
  </p:sldIdLst>
  <p:sldSz cx="12192000" cy="6858000"/>
  <p:notesSz cx="9874250" cy="6797675"/>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2" d="100"/>
          <a:sy n="122" d="100"/>
        </p:scale>
        <p:origin x="114"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A08A8-208B-46F0-8869-41C866B6A33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D50DB051-0594-4C8A-A0EA-DB83F005BF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F5E1980F-F413-4D6A-AAEE-D249FEB62783}"/>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5" name="Platshållare för sidfot 4">
            <a:extLst>
              <a:ext uri="{FF2B5EF4-FFF2-40B4-BE49-F238E27FC236}">
                <a16:creationId xmlns:a16="http://schemas.microsoft.com/office/drawing/2014/main" id="{1774840A-1BDE-4D36-B62F-83DB19F2DEB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34070FC-F2BF-4D3E-85B5-DE8505F90DF0}"/>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2047621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09EA75F-7630-4D6C-A4F5-7A0D25FDF18E}"/>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71A06F5-336A-43CE-B47D-ADA1304C4C4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DD10700-F818-472B-9A7D-9A43A5BB5775}"/>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5" name="Platshållare för sidfot 4">
            <a:extLst>
              <a:ext uri="{FF2B5EF4-FFF2-40B4-BE49-F238E27FC236}">
                <a16:creationId xmlns:a16="http://schemas.microsoft.com/office/drawing/2014/main" id="{59CA8625-F0A3-44B2-B31C-0B631075E3B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AFA89CE-157B-4BD1-A6BF-A4F2A217A574}"/>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269132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5BA6C88-8BE3-41CE-ADF8-E95D8D3B7B74}"/>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0F3A906-B248-434A-8A47-7A3BA81C80E0}"/>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B641229-40F2-4294-A8A2-EADCB3AFC68C}"/>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5" name="Platshållare för sidfot 4">
            <a:extLst>
              <a:ext uri="{FF2B5EF4-FFF2-40B4-BE49-F238E27FC236}">
                <a16:creationId xmlns:a16="http://schemas.microsoft.com/office/drawing/2014/main" id="{D844603A-D2CC-45D2-AC36-C78E8E3BDFF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D78E5B5-5A8B-4404-A449-3761467F50C3}"/>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3214321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F68A37-4702-41A3-B92A-86ADEEB38EA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1477903-8323-476A-9BDE-655C2E708B89}"/>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BEBE724-026D-4BCC-9E5A-94EECDD5CD08}"/>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5" name="Platshållare för sidfot 4">
            <a:extLst>
              <a:ext uri="{FF2B5EF4-FFF2-40B4-BE49-F238E27FC236}">
                <a16:creationId xmlns:a16="http://schemas.microsoft.com/office/drawing/2014/main" id="{2FE69050-5EA3-4FF9-B2EC-FC6447ECAB4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C99ACB7-7B78-410B-A62C-0105C4894432}"/>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1765825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7AA438-1A6A-4C32-95C6-865203919215}"/>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B95EE95-1823-4E40-BD03-DB86DA60C7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ED9FD79-E059-4E60-B568-099D23F87736}"/>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5" name="Platshållare för sidfot 4">
            <a:extLst>
              <a:ext uri="{FF2B5EF4-FFF2-40B4-BE49-F238E27FC236}">
                <a16:creationId xmlns:a16="http://schemas.microsoft.com/office/drawing/2014/main" id="{33DF25CA-7BF7-45CF-A477-7E9CC704910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148CB05-8BC6-438A-BC9D-1B98FE35B333}"/>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2345017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256E4B6-5744-4866-84A1-6176384E592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1728A5E-CA22-4785-B7B8-84E1E0252B8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9EBD9102-3FAA-4509-92B3-D10B2C513FE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C57B8A86-7E27-4EC7-B07F-298E6D056AE2}"/>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6" name="Platshållare för sidfot 5">
            <a:extLst>
              <a:ext uri="{FF2B5EF4-FFF2-40B4-BE49-F238E27FC236}">
                <a16:creationId xmlns:a16="http://schemas.microsoft.com/office/drawing/2014/main" id="{465C3877-6E73-457E-8B11-2BA5A89DA24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4F1807C-EC19-4B97-8BA0-3D2E5C84FB5B}"/>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2599336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A91CB9-9CD7-4FC2-831D-DA8AD8DB60E5}"/>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3286218-381E-4D22-9A7C-410E2D017A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15C30AF-7932-4DCF-93A4-425E81769705}"/>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679D311-1E59-4720-9B8D-52502912E9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CD42C9F9-DBE8-4F3A-8C2F-6A37C03B4BC3}"/>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B27BA542-5D37-4288-B144-4BF65CACF21F}"/>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8" name="Platshållare för sidfot 7">
            <a:extLst>
              <a:ext uri="{FF2B5EF4-FFF2-40B4-BE49-F238E27FC236}">
                <a16:creationId xmlns:a16="http://schemas.microsoft.com/office/drawing/2014/main" id="{74F03156-42FA-472E-9CA0-B2907C4F8EFC}"/>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12BC855-04B8-4DC5-A077-E3B07CC7C5BD}"/>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3990132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6B26A9-045A-4B7D-86F4-00DDE03AD4F6}"/>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02A64946-81F2-414A-BF33-0A32F399554C}"/>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4" name="Platshållare för sidfot 3">
            <a:extLst>
              <a:ext uri="{FF2B5EF4-FFF2-40B4-BE49-F238E27FC236}">
                <a16:creationId xmlns:a16="http://schemas.microsoft.com/office/drawing/2014/main" id="{FE33A6CC-4ECA-4DF8-8A6E-450387418E1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FD610BE-116B-40B9-9A0F-28B3F87D99FF}"/>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379563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7C2FEA8B-9CB4-4483-837A-777FD811CAEA}"/>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3" name="Platshållare för sidfot 2">
            <a:extLst>
              <a:ext uri="{FF2B5EF4-FFF2-40B4-BE49-F238E27FC236}">
                <a16:creationId xmlns:a16="http://schemas.microsoft.com/office/drawing/2014/main" id="{22EA79EA-AE7E-423C-A85B-8CFCE52A1F6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B0030F5-7A64-48BB-BC1B-3329DBFE3C68}"/>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282094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74E045-E51D-427F-9F1D-5AF5DE2481A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853E361-3698-4E38-A9EA-99DD845A61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1790EF2-A7DB-44E8-8832-4626459FB8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69D70F69-8A15-4489-A7B3-B6D1A3238036}"/>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6" name="Platshållare för sidfot 5">
            <a:extLst>
              <a:ext uri="{FF2B5EF4-FFF2-40B4-BE49-F238E27FC236}">
                <a16:creationId xmlns:a16="http://schemas.microsoft.com/office/drawing/2014/main" id="{2E5129C4-DCFF-425A-95FE-B448C393A7B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7D8A9E5-00E5-40ED-A669-5F7CEAC21568}"/>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2772352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C877EA1-2515-411A-BC05-076DA45BE8E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2F28A82-72ED-4CCB-BF40-CC8F760E1A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7A981C83-C34D-4C29-9E15-13ECA0071F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8A7686A-D181-4E45-ACF1-94ABAD0EC6E5}"/>
              </a:ext>
            </a:extLst>
          </p:cNvPr>
          <p:cNvSpPr>
            <a:spLocks noGrp="1"/>
          </p:cNvSpPr>
          <p:nvPr>
            <p:ph type="dt" sz="half" idx="10"/>
          </p:nvPr>
        </p:nvSpPr>
        <p:spPr/>
        <p:txBody>
          <a:bodyPr/>
          <a:lstStyle/>
          <a:p>
            <a:fld id="{55446086-8FF1-43A6-9B23-EE6C3A492769}" type="datetimeFigureOut">
              <a:rPr lang="sv-SE" smtClean="0"/>
              <a:t>2023-03-30</a:t>
            </a:fld>
            <a:endParaRPr lang="sv-SE"/>
          </a:p>
        </p:txBody>
      </p:sp>
      <p:sp>
        <p:nvSpPr>
          <p:cNvPr id="6" name="Platshållare för sidfot 5">
            <a:extLst>
              <a:ext uri="{FF2B5EF4-FFF2-40B4-BE49-F238E27FC236}">
                <a16:creationId xmlns:a16="http://schemas.microsoft.com/office/drawing/2014/main" id="{CC67A172-A564-4F63-ACD0-9C043CB14EF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4E3D5D3-B5C7-4803-B649-3E273BC887BF}"/>
              </a:ext>
            </a:extLst>
          </p:cNvPr>
          <p:cNvSpPr>
            <a:spLocks noGrp="1"/>
          </p:cNvSpPr>
          <p:nvPr>
            <p:ph type="sldNum" sz="quarter" idx="12"/>
          </p:nvPr>
        </p:nvSpPr>
        <p:spPr/>
        <p:txBody>
          <a:bodyPr/>
          <a:lstStyle/>
          <a:p>
            <a:fld id="{9164A2DA-A337-4695-9F21-83D69E860810}" type="slidenum">
              <a:rPr lang="sv-SE" smtClean="0"/>
              <a:t>‹#›</a:t>
            </a:fld>
            <a:endParaRPr lang="sv-SE"/>
          </a:p>
        </p:txBody>
      </p:sp>
    </p:spTree>
    <p:extLst>
      <p:ext uri="{BB962C8B-B14F-4D97-AF65-F5344CB8AC3E}">
        <p14:creationId xmlns:p14="http://schemas.microsoft.com/office/powerpoint/2010/main" val="783230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FF13BC18-95E4-4656-B622-9BE1FB8512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9A3C8F0-899E-49D7-97C7-F8AFD31D46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A55077B-01D8-483C-855B-70BA4554B6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446086-8FF1-43A6-9B23-EE6C3A492769}" type="datetimeFigureOut">
              <a:rPr lang="sv-SE" smtClean="0"/>
              <a:t>2023-03-30</a:t>
            </a:fld>
            <a:endParaRPr lang="sv-SE"/>
          </a:p>
        </p:txBody>
      </p:sp>
      <p:sp>
        <p:nvSpPr>
          <p:cNvPr id="5" name="Platshållare för sidfot 4">
            <a:extLst>
              <a:ext uri="{FF2B5EF4-FFF2-40B4-BE49-F238E27FC236}">
                <a16:creationId xmlns:a16="http://schemas.microsoft.com/office/drawing/2014/main" id="{C739554A-FADB-474B-B661-805B6AD7B0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05C39D6C-4AA6-48BB-8283-0557A77FAB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4A2DA-A337-4695-9F21-83D69E860810}" type="slidenum">
              <a:rPr lang="sv-SE" smtClean="0"/>
              <a:t>‹#›</a:t>
            </a:fld>
            <a:endParaRPr lang="sv-SE"/>
          </a:p>
        </p:txBody>
      </p:sp>
    </p:spTree>
    <p:extLst>
      <p:ext uri="{BB962C8B-B14F-4D97-AF65-F5344CB8AC3E}">
        <p14:creationId xmlns:p14="http://schemas.microsoft.com/office/powerpoint/2010/main" val="1876508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392B33D-A20C-48D2-81B0-BCB4373AABBC}"/>
              </a:ext>
            </a:extLst>
          </p:cNvPr>
          <p:cNvSpPr>
            <a:spLocks noGrp="1"/>
          </p:cNvSpPr>
          <p:nvPr>
            <p:ph type="title"/>
          </p:nvPr>
        </p:nvSpPr>
        <p:spPr>
          <a:xfrm>
            <a:off x="5596501" y="501594"/>
            <a:ext cx="5754896" cy="1655483"/>
          </a:xfrm>
        </p:spPr>
        <p:txBody>
          <a:bodyPr anchor="b">
            <a:normAutofit/>
          </a:bodyPr>
          <a:lstStyle/>
          <a:p>
            <a:r>
              <a:rPr lang="sv-SE" b="1" dirty="0"/>
              <a:t>Välkommen på föräldramöte F12 </a:t>
            </a:r>
            <a:endParaRPr lang="sv-SE" dirty="0">
              <a:cs typeface="Calibri Light" panose="020F0302020204030204"/>
            </a:endParaRPr>
          </a:p>
        </p:txBody>
      </p:sp>
      <p:pic>
        <p:nvPicPr>
          <p:cNvPr id="5" name="Bildobjekt 4">
            <a:extLst>
              <a:ext uri="{FF2B5EF4-FFF2-40B4-BE49-F238E27FC236}">
                <a16:creationId xmlns:a16="http://schemas.microsoft.com/office/drawing/2014/main" id="{FA7C1E6A-1B32-CF9B-DC78-DADC5D2188F2}"/>
              </a:ext>
            </a:extLst>
          </p:cNvPr>
          <p:cNvPicPr>
            <a:picLocks noChangeAspect="1"/>
          </p:cNvPicPr>
          <p:nvPr/>
        </p:nvPicPr>
        <p:blipFill rotWithShape="1">
          <a:blip r:embed="rId2"/>
          <a:srcRect l="24998" r="18007" b="1"/>
          <a:stretch/>
        </p:blipFill>
        <p:spPr>
          <a:xfrm>
            <a:off x="840602" y="736607"/>
            <a:ext cx="3552435" cy="3975854"/>
          </a:xfrm>
          <a:prstGeom prst="rect">
            <a:avLst/>
          </a:prstGeom>
        </p:spPr>
      </p:pic>
      <p:sp>
        <p:nvSpPr>
          <p:cNvPr id="3" name="Platshållare för innehåll 2">
            <a:extLst>
              <a:ext uri="{FF2B5EF4-FFF2-40B4-BE49-F238E27FC236}">
                <a16:creationId xmlns:a16="http://schemas.microsoft.com/office/drawing/2014/main" id="{7AC06955-EA77-4966-A8EF-F0DEE9A19423}"/>
              </a:ext>
            </a:extLst>
          </p:cNvPr>
          <p:cNvSpPr>
            <a:spLocks noGrp="1"/>
          </p:cNvSpPr>
          <p:nvPr>
            <p:ph idx="1"/>
          </p:nvPr>
        </p:nvSpPr>
        <p:spPr>
          <a:xfrm>
            <a:off x="4957011" y="2405894"/>
            <a:ext cx="6394387" cy="3014765"/>
          </a:xfrm>
        </p:spPr>
        <p:txBody>
          <a:bodyPr vert="horz" lIns="91440" tIns="45720" rIns="91440" bIns="45720" rtlCol="0" anchor="t">
            <a:normAutofit/>
          </a:bodyPr>
          <a:lstStyle/>
          <a:p>
            <a:pPr marL="0" indent="0">
              <a:buNone/>
            </a:pPr>
            <a:r>
              <a:rPr lang="sv-SE" b="1" dirty="0">
                <a:ea typeface="+mn-lt"/>
                <a:cs typeface="+mn-lt"/>
              </a:rPr>
              <a:t>Målsättning:</a:t>
            </a:r>
            <a:r>
              <a:rPr lang="sv-SE" dirty="0">
                <a:ea typeface="+mn-lt"/>
                <a:cs typeface="+mn-lt"/>
              </a:rPr>
              <a:t> Rörelseglädje och att våra barn ska tycka att det är roligt med fotboll. Vara en bra med- och motspelare. </a:t>
            </a:r>
          </a:p>
          <a:p>
            <a:pPr marL="0" indent="0">
              <a:buNone/>
            </a:pPr>
            <a:endParaRPr lang="sv-SE" sz="2000" dirty="0">
              <a:ea typeface="+mn-lt"/>
              <a:cs typeface="+mn-lt"/>
            </a:endParaRPr>
          </a:p>
          <a:p>
            <a:endParaRPr lang="sv-SE" sz="2000" dirty="0"/>
          </a:p>
        </p:txBody>
      </p:sp>
      <p:sp>
        <p:nvSpPr>
          <p:cNvPr id="39" name="Rectangle 38">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189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81F6E96-137F-4631-B2EC-608696310027}"/>
              </a:ext>
            </a:extLst>
          </p:cNvPr>
          <p:cNvSpPr>
            <a:spLocks noGrp="1"/>
          </p:cNvSpPr>
          <p:nvPr>
            <p:ph type="title"/>
          </p:nvPr>
        </p:nvSpPr>
        <p:spPr>
          <a:xfrm>
            <a:off x="760288" y="502021"/>
            <a:ext cx="6298059" cy="946635"/>
          </a:xfrm>
        </p:spPr>
        <p:txBody>
          <a:bodyPr anchor="b">
            <a:normAutofit/>
          </a:bodyPr>
          <a:lstStyle/>
          <a:p>
            <a:r>
              <a:rPr lang="sv-SE" b="1" dirty="0"/>
              <a:t>Avgifter säsongen 2023</a:t>
            </a:r>
            <a:endParaRPr lang="sv-SE" b="1" dirty="0">
              <a:cs typeface="Calibri Light"/>
            </a:endParaRPr>
          </a:p>
        </p:txBody>
      </p:sp>
      <p:sp>
        <p:nvSpPr>
          <p:cNvPr id="3" name="Platshållare för innehåll 2">
            <a:extLst>
              <a:ext uri="{FF2B5EF4-FFF2-40B4-BE49-F238E27FC236}">
                <a16:creationId xmlns:a16="http://schemas.microsoft.com/office/drawing/2014/main" id="{3DA2EB38-E074-4668-9E79-DF75582C3327}"/>
              </a:ext>
            </a:extLst>
          </p:cNvPr>
          <p:cNvSpPr>
            <a:spLocks noGrp="1"/>
          </p:cNvSpPr>
          <p:nvPr>
            <p:ph idx="1"/>
          </p:nvPr>
        </p:nvSpPr>
        <p:spPr>
          <a:xfrm>
            <a:off x="760287" y="1664413"/>
            <a:ext cx="10405017" cy="4438435"/>
          </a:xfrm>
        </p:spPr>
        <p:txBody>
          <a:bodyPr anchor="t">
            <a:noAutofit/>
          </a:bodyPr>
          <a:lstStyle/>
          <a:p>
            <a:r>
              <a:rPr lang="sv-SE" dirty="0"/>
              <a:t>200 kr medlemsavgift</a:t>
            </a:r>
          </a:p>
          <a:p>
            <a:r>
              <a:rPr lang="sv-SE" dirty="0"/>
              <a:t>700 kr träningsavgift</a:t>
            </a:r>
          </a:p>
          <a:p>
            <a:pPr marL="0" indent="0">
              <a:buNone/>
            </a:pPr>
            <a:r>
              <a:rPr lang="sv-SE" dirty="0"/>
              <a:t>Faktureras från kansliet</a:t>
            </a:r>
          </a:p>
          <a:p>
            <a:r>
              <a:rPr lang="sv-SE" dirty="0"/>
              <a:t>Lagavgift” beting”: 1000 kr</a:t>
            </a:r>
          </a:p>
          <a:p>
            <a:pPr marL="0" indent="0">
              <a:buNone/>
            </a:pPr>
            <a:r>
              <a:rPr lang="sv-SE" dirty="0"/>
              <a:t>Betalas in till ekonomiansvarig. Ev. försäljning kan användas till att minska denna summa.</a:t>
            </a:r>
          </a:p>
          <a:p>
            <a:r>
              <a:rPr lang="sv-SE" dirty="0"/>
              <a:t>Cupavgift: 1200 kr</a:t>
            </a:r>
            <a:br>
              <a:rPr lang="sv-SE" dirty="0"/>
            </a:br>
            <a:r>
              <a:rPr lang="sv-SE" dirty="0"/>
              <a:t>Betalas in till ekonomiansvarig senast sista maj. Ev. försäljning kan användas till att minska denna summa.</a:t>
            </a:r>
          </a:p>
          <a:p>
            <a:endParaRPr lang="sv-SE" dirty="0"/>
          </a:p>
        </p:txBody>
      </p:sp>
      <p:pic>
        <p:nvPicPr>
          <p:cNvPr id="4" name="Bildobjekt 3">
            <a:extLst>
              <a:ext uri="{FF2B5EF4-FFF2-40B4-BE49-F238E27FC236}">
                <a16:creationId xmlns:a16="http://schemas.microsoft.com/office/drawing/2014/main" id="{DC8E5761-414D-5B6D-FF9A-33C3F236A5C9}"/>
              </a:ext>
            </a:extLst>
          </p:cNvPr>
          <p:cNvPicPr>
            <a:picLocks noChangeAspect="1"/>
          </p:cNvPicPr>
          <p:nvPr/>
        </p:nvPicPr>
        <p:blipFill>
          <a:blip r:embed="rId2"/>
          <a:stretch>
            <a:fillRect/>
          </a:stretch>
        </p:blipFill>
        <p:spPr>
          <a:xfrm>
            <a:off x="10518404" y="0"/>
            <a:ext cx="1673594" cy="1869809"/>
          </a:xfrm>
          <a:prstGeom prst="rect">
            <a:avLst/>
          </a:prstGeom>
        </p:spPr>
      </p:pic>
      <p:sp>
        <p:nvSpPr>
          <p:cNvPr id="22" name="Rectangle 2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7556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81F6E96-137F-4631-B2EC-608696310027}"/>
              </a:ext>
            </a:extLst>
          </p:cNvPr>
          <p:cNvSpPr>
            <a:spLocks noGrp="1"/>
          </p:cNvSpPr>
          <p:nvPr>
            <p:ph type="title"/>
          </p:nvPr>
        </p:nvSpPr>
        <p:spPr>
          <a:xfrm>
            <a:off x="760287" y="358889"/>
            <a:ext cx="6298059" cy="946635"/>
          </a:xfrm>
        </p:spPr>
        <p:txBody>
          <a:bodyPr anchor="b">
            <a:normAutofit/>
          </a:bodyPr>
          <a:lstStyle/>
          <a:p>
            <a:r>
              <a:rPr lang="sv-SE" sz="4400" b="1" dirty="0"/>
              <a:t>Organisation kring laget </a:t>
            </a:r>
            <a:r>
              <a:rPr lang="sv-SE" sz="4400" dirty="0"/>
              <a:t> </a:t>
            </a:r>
            <a:endParaRPr lang="sv-SE" b="1" dirty="0">
              <a:cs typeface="Calibri Light"/>
            </a:endParaRPr>
          </a:p>
        </p:txBody>
      </p:sp>
      <p:sp>
        <p:nvSpPr>
          <p:cNvPr id="3" name="Platshållare för innehåll 2">
            <a:extLst>
              <a:ext uri="{FF2B5EF4-FFF2-40B4-BE49-F238E27FC236}">
                <a16:creationId xmlns:a16="http://schemas.microsoft.com/office/drawing/2014/main" id="{3DA2EB38-E074-4668-9E79-DF75582C3327}"/>
              </a:ext>
            </a:extLst>
          </p:cNvPr>
          <p:cNvSpPr>
            <a:spLocks noGrp="1"/>
          </p:cNvSpPr>
          <p:nvPr>
            <p:ph idx="1"/>
          </p:nvPr>
        </p:nvSpPr>
        <p:spPr>
          <a:xfrm>
            <a:off x="760287" y="1489488"/>
            <a:ext cx="10405017" cy="4797324"/>
          </a:xfrm>
        </p:spPr>
        <p:txBody>
          <a:bodyPr anchor="t">
            <a:noAutofit/>
          </a:bodyPr>
          <a:lstStyle/>
          <a:p>
            <a:r>
              <a:rPr lang="sv-SE" dirty="0"/>
              <a:t>Ekonomiansvarig saknas. </a:t>
            </a:r>
            <a:br>
              <a:rPr lang="sv-SE" dirty="0"/>
            </a:br>
            <a:r>
              <a:rPr lang="sv-SE" dirty="0"/>
              <a:t>(Hantera Dreamstar, försäljning, lagavgifter etc.) </a:t>
            </a:r>
          </a:p>
          <a:p>
            <a:pPr marL="0" indent="0">
              <a:buNone/>
            </a:pPr>
            <a:endParaRPr lang="sv-SE" dirty="0"/>
          </a:p>
          <a:p>
            <a:r>
              <a:rPr lang="sv-SE" dirty="0"/>
              <a:t>Trivselgrupp ( 3-4 </a:t>
            </a:r>
            <a:r>
              <a:rPr lang="sv-SE" dirty="0" err="1"/>
              <a:t>st</a:t>
            </a:r>
            <a:r>
              <a:rPr lang="sv-SE" dirty="0"/>
              <a:t> föräldrar) behövs. </a:t>
            </a:r>
            <a:br>
              <a:rPr lang="sv-SE" dirty="0"/>
            </a:br>
            <a:r>
              <a:rPr lang="sv-SE" dirty="0"/>
              <a:t>(Anordna aktivitet inför uppehållet, avslutning på säsongen, andra roliga saker för sammanhållningen)</a:t>
            </a:r>
          </a:p>
          <a:p>
            <a:pPr marL="0" indent="0">
              <a:buNone/>
            </a:pPr>
            <a:endParaRPr lang="sv-SE" dirty="0"/>
          </a:p>
          <a:p>
            <a:pPr marL="0" indent="0">
              <a:buNone/>
            </a:pPr>
            <a:r>
              <a:rPr lang="sv-SE" dirty="0"/>
              <a:t>Finns det frivilliga? Om inte kommer vi lotta ut dessa uppdrag. </a:t>
            </a:r>
          </a:p>
          <a:p>
            <a:pPr marL="0" indent="0">
              <a:buNone/>
            </a:pPr>
            <a:endParaRPr lang="sv-SE" dirty="0">
              <a:ea typeface="+mn-lt"/>
              <a:cs typeface="+mn-lt"/>
            </a:endParaRPr>
          </a:p>
          <a:p>
            <a:pPr marL="0" indent="0">
              <a:buNone/>
            </a:pPr>
            <a:r>
              <a:rPr lang="sv-SE" sz="2800" b="1" dirty="0">
                <a:solidFill>
                  <a:srgbClr val="002060"/>
                </a:solidFill>
                <a:ea typeface="+mn-lt"/>
                <a:cs typeface="+mn-lt"/>
              </a:rPr>
              <a:t>TILLSAMMANS – för barnens bästa! </a:t>
            </a:r>
          </a:p>
          <a:p>
            <a:pPr marL="0" indent="0">
              <a:buNone/>
            </a:pPr>
            <a:endParaRPr lang="sv-SE" dirty="0"/>
          </a:p>
          <a:p>
            <a:pPr marL="0" indent="0">
              <a:buNone/>
            </a:pPr>
            <a:endParaRPr lang="sv-SE" dirty="0"/>
          </a:p>
          <a:p>
            <a:pPr marL="0" indent="0">
              <a:buNone/>
            </a:pPr>
            <a:r>
              <a:rPr lang="sv-SE" dirty="0">
                <a:solidFill>
                  <a:srgbClr val="0070C0"/>
                </a:solidFill>
              </a:rPr>
              <a:t>TILLSAMMANS – för barnens bästa! </a:t>
            </a:r>
          </a:p>
          <a:p>
            <a:pPr marL="0" indent="0">
              <a:buNone/>
            </a:pPr>
            <a:endParaRPr lang="sv-SE" dirty="0"/>
          </a:p>
          <a:p>
            <a:pPr marL="0" indent="0">
              <a:buNone/>
            </a:pPr>
            <a:endParaRPr lang="sv-SE" dirty="0"/>
          </a:p>
        </p:txBody>
      </p:sp>
      <p:pic>
        <p:nvPicPr>
          <p:cNvPr id="4" name="Bildobjekt 3">
            <a:extLst>
              <a:ext uri="{FF2B5EF4-FFF2-40B4-BE49-F238E27FC236}">
                <a16:creationId xmlns:a16="http://schemas.microsoft.com/office/drawing/2014/main" id="{DC8E5761-414D-5B6D-FF9A-33C3F236A5C9}"/>
              </a:ext>
            </a:extLst>
          </p:cNvPr>
          <p:cNvPicPr>
            <a:picLocks noChangeAspect="1"/>
          </p:cNvPicPr>
          <p:nvPr/>
        </p:nvPicPr>
        <p:blipFill>
          <a:blip r:embed="rId2"/>
          <a:stretch>
            <a:fillRect/>
          </a:stretch>
        </p:blipFill>
        <p:spPr>
          <a:xfrm>
            <a:off x="10518404" y="0"/>
            <a:ext cx="1673594" cy="1869809"/>
          </a:xfrm>
          <a:prstGeom prst="rect">
            <a:avLst/>
          </a:prstGeom>
        </p:spPr>
      </p:pic>
      <p:sp>
        <p:nvSpPr>
          <p:cNvPr id="22" name="Rectangle 2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7848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30BB204-48EE-4B55-823D-129834CA576B}"/>
              </a:ext>
            </a:extLst>
          </p:cNvPr>
          <p:cNvSpPr>
            <a:spLocks noGrp="1"/>
          </p:cNvSpPr>
          <p:nvPr>
            <p:ph type="title"/>
          </p:nvPr>
        </p:nvSpPr>
        <p:spPr>
          <a:xfrm>
            <a:off x="420301" y="697832"/>
            <a:ext cx="8367565" cy="819528"/>
          </a:xfrm>
        </p:spPr>
        <p:txBody>
          <a:bodyPr anchor="b">
            <a:normAutofit/>
          </a:bodyPr>
          <a:lstStyle/>
          <a:p>
            <a:r>
              <a:rPr lang="sv-SE" b="1" dirty="0"/>
              <a:t>Laget</a:t>
            </a:r>
            <a:endParaRPr lang="en-US" dirty="0"/>
          </a:p>
        </p:txBody>
      </p:sp>
      <p:pic>
        <p:nvPicPr>
          <p:cNvPr id="4" name="Bildobjekt 3">
            <a:extLst>
              <a:ext uri="{FF2B5EF4-FFF2-40B4-BE49-F238E27FC236}">
                <a16:creationId xmlns:a16="http://schemas.microsoft.com/office/drawing/2014/main" id="{AD315AA1-0077-E1A7-D001-B070E7F7BD8A}"/>
              </a:ext>
            </a:extLst>
          </p:cNvPr>
          <p:cNvPicPr>
            <a:picLocks noChangeAspect="1"/>
          </p:cNvPicPr>
          <p:nvPr/>
        </p:nvPicPr>
        <p:blipFill rotWithShape="1">
          <a:blip r:embed="rId2"/>
          <a:srcRect l="25050" r="18058"/>
          <a:stretch/>
        </p:blipFill>
        <p:spPr>
          <a:xfrm>
            <a:off x="10241008" y="362528"/>
            <a:ext cx="1530691" cy="1716256"/>
          </a:xfrm>
          <a:prstGeom prst="rect">
            <a:avLst/>
          </a:prstGeom>
        </p:spPr>
      </p:pic>
      <p:sp>
        <p:nvSpPr>
          <p:cNvPr id="3" name="Platshållare för innehåll 2">
            <a:extLst>
              <a:ext uri="{FF2B5EF4-FFF2-40B4-BE49-F238E27FC236}">
                <a16:creationId xmlns:a16="http://schemas.microsoft.com/office/drawing/2014/main" id="{215CF27F-5943-438F-A59E-441A6AE39818}"/>
              </a:ext>
            </a:extLst>
          </p:cNvPr>
          <p:cNvSpPr>
            <a:spLocks noGrp="1"/>
          </p:cNvSpPr>
          <p:nvPr>
            <p:ph idx="1"/>
          </p:nvPr>
        </p:nvSpPr>
        <p:spPr>
          <a:xfrm>
            <a:off x="288760" y="1461287"/>
            <a:ext cx="11194179" cy="4698881"/>
          </a:xfrm>
        </p:spPr>
        <p:txBody>
          <a:bodyPr anchor="t">
            <a:normAutofit/>
          </a:bodyPr>
          <a:lstStyle/>
          <a:p>
            <a:pPr marL="0" indent="0">
              <a:buNone/>
            </a:pPr>
            <a:endParaRPr lang="sv-SE" sz="3200" dirty="0"/>
          </a:p>
          <a:p>
            <a:r>
              <a:rPr lang="sv-SE" sz="3200" dirty="0"/>
              <a:t>22 spelare, så roligt!</a:t>
            </a:r>
          </a:p>
          <a:p>
            <a:r>
              <a:rPr lang="sv-SE" sz="3200" dirty="0"/>
              <a:t>Tränare: Malin, Jessica, Maria W, Stefan och Lennart</a:t>
            </a:r>
          </a:p>
          <a:p>
            <a:r>
              <a:rPr lang="sv-SE" sz="3200" dirty="0"/>
              <a:t>Lagledare: Maria V</a:t>
            </a:r>
          </a:p>
          <a:p>
            <a:r>
              <a:rPr lang="sv-SE" sz="3200" dirty="0"/>
              <a:t>Cafeteria/schemaläggning: Anna N</a:t>
            </a:r>
          </a:p>
          <a:p>
            <a:pPr marL="0" indent="0">
              <a:buNone/>
            </a:pPr>
            <a:endParaRPr lang="sv-SE" sz="1000" dirty="0"/>
          </a:p>
        </p:txBody>
      </p:sp>
      <p:sp>
        <p:nvSpPr>
          <p:cNvPr id="28" name="Rectangle 27">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0078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30BB204-48EE-4B55-823D-129834CA576B}"/>
              </a:ext>
            </a:extLst>
          </p:cNvPr>
          <p:cNvSpPr>
            <a:spLocks noGrp="1"/>
          </p:cNvSpPr>
          <p:nvPr>
            <p:ph type="title"/>
          </p:nvPr>
        </p:nvSpPr>
        <p:spPr>
          <a:xfrm>
            <a:off x="577516" y="697832"/>
            <a:ext cx="8367565" cy="819528"/>
          </a:xfrm>
        </p:spPr>
        <p:txBody>
          <a:bodyPr anchor="b">
            <a:normAutofit/>
          </a:bodyPr>
          <a:lstStyle/>
          <a:p>
            <a:r>
              <a:rPr lang="sv-SE" b="1" dirty="0"/>
              <a:t>Fotbollssäsongen</a:t>
            </a:r>
            <a:r>
              <a:rPr lang="sv-SE" sz="4000" b="1" dirty="0"/>
              <a:t> 2023</a:t>
            </a:r>
            <a:endParaRPr lang="en-US" sz="4000" dirty="0"/>
          </a:p>
        </p:txBody>
      </p:sp>
      <p:pic>
        <p:nvPicPr>
          <p:cNvPr id="4" name="Bildobjekt 3">
            <a:extLst>
              <a:ext uri="{FF2B5EF4-FFF2-40B4-BE49-F238E27FC236}">
                <a16:creationId xmlns:a16="http://schemas.microsoft.com/office/drawing/2014/main" id="{AD315AA1-0077-E1A7-D001-B070E7F7BD8A}"/>
              </a:ext>
            </a:extLst>
          </p:cNvPr>
          <p:cNvPicPr>
            <a:picLocks noChangeAspect="1"/>
          </p:cNvPicPr>
          <p:nvPr/>
        </p:nvPicPr>
        <p:blipFill rotWithShape="1">
          <a:blip r:embed="rId2"/>
          <a:srcRect l="25050" r="18058"/>
          <a:stretch/>
        </p:blipFill>
        <p:spPr>
          <a:xfrm>
            <a:off x="10241008" y="362528"/>
            <a:ext cx="1530691" cy="1716256"/>
          </a:xfrm>
          <a:prstGeom prst="rect">
            <a:avLst/>
          </a:prstGeom>
        </p:spPr>
      </p:pic>
      <p:sp>
        <p:nvSpPr>
          <p:cNvPr id="3" name="Platshållare för innehåll 2">
            <a:extLst>
              <a:ext uri="{FF2B5EF4-FFF2-40B4-BE49-F238E27FC236}">
                <a16:creationId xmlns:a16="http://schemas.microsoft.com/office/drawing/2014/main" id="{215CF27F-5943-438F-A59E-441A6AE39818}"/>
              </a:ext>
            </a:extLst>
          </p:cNvPr>
          <p:cNvSpPr>
            <a:spLocks noGrp="1"/>
          </p:cNvSpPr>
          <p:nvPr>
            <p:ph idx="1"/>
          </p:nvPr>
        </p:nvSpPr>
        <p:spPr>
          <a:xfrm>
            <a:off x="288760" y="1461287"/>
            <a:ext cx="11194179" cy="4698881"/>
          </a:xfrm>
        </p:spPr>
        <p:txBody>
          <a:bodyPr anchor="t">
            <a:normAutofit/>
          </a:bodyPr>
          <a:lstStyle/>
          <a:p>
            <a:pPr marL="0" indent="0">
              <a:buNone/>
            </a:pPr>
            <a:endParaRPr lang="sv-SE" sz="3200" dirty="0"/>
          </a:p>
          <a:p>
            <a:r>
              <a:rPr lang="sv-SE" sz="3200" dirty="0"/>
              <a:t>Vi har anmält 2 </a:t>
            </a:r>
            <a:r>
              <a:rPr lang="sv-SE" sz="3200" dirty="0" err="1"/>
              <a:t>st</a:t>
            </a:r>
            <a:r>
              <a:rPr lang="sv-SE" sz="3200" dirty="0"/>
              <a:t> lag till division 6.</a:t>
            </a:r>
          </a:p>
          <a:p>
            <a:r>
              <a:rPr lang="sv-SE" sz="3200" dirty="0"/>
              <a:t>Uppehåll i juli</a:t>
            </a:r>
          </a:p>
          <a:p>
            <a:r>
              <a:rPr lang="sv-SE" sz="3200" dirty="0"/>
              <a:t>Nytt: Alla spelare måste fylla i en blankett för spelarregistrering i </a:t>
            </a:r>
            <a:r>
              <a:rPr lang="sv-SE" sz="3200" dirty="0" err="1"/>
              <a:t>fogis</a:t>
            </a:r>
            <a:r>
              <a:rPr lang="sv-SE" sz="3200" dirty="0"/>
              <a:t>.</a:t>
            </a:r>
          </a:p>
          <a:p>
            <a:pPr marL="0" indent="0">
              <a:buNone/>
            </a:pPr>
            <a:endParaRPr lang="sv-SE" sz="1000" dirty="0"/>
          </a:p>
        </p:txBody>
      </p:sp>
      <p:sp>
        <p:nvSpPr>
          <p:cNvPr id="28" name="Rectangle 27">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122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30BB204-48EE-4B55-823D-129834CA576B}"/>
              </a:ext>
            </a:extLst>
          </p:cNvPr>
          <p:cNvSpPr>
            <a:spLocks noGrp="1"/>
          </p:cNvSpPr>
          <p:nvPr>
            <p:ph type="title"/>
          </p:nvPr>
        </p:nvSpPr>
        <p:spPr>
          <a:xfrm>
            <a:off x="420301" y="362528"/>
            <a:ext cx="8367565" cy="819528"/>
          </a:xfrm>
        </p:spPr>
        <p:txBody>
          <a:bodyPr anchor="b">
            <a:normAutofit/>
          </a:bodyPr>
          <a:lstStyle/>
          <a:p>
            <a:r>
              <a:rPr lang="sv-SE" b="1" dirty="0"/>
              <a:t>Träningar</a:t>
            </a:r>
            <a:endParaRPr lang="en-US" dirty="0"/>
          </a:p>
        </p:txBody>
      </p:sp>
      <p:pic>
        <p:nvPicPr>
          <p:cNvPr id="4" name="Bildobjekt 3">
            <a:extLst>
              <a:ext uri="{FF2B5EF4-FFF2-40B4-BE49-F238E27FC236}">
                <a16:creationId xmlns:a16="http://schemas.microsoft.com/office/drawing/2014/main" id="{AD315AA1-0077-E1A7-D001-B070E7F7BD8A}"/>
              </a:ext>
            </a:extLst>
          </p:cNvPr>
          <p:cNvPicPr>
            <a:picLocks noChangeAspect="1"/>
          </p:cNvPicPr>
          <p:nvPr/>
        </p:nvPicPr>
        <p:blipFill rotWithShape="1">
          <a:blip r:embed="rId2"/>
          <a:srcRect l="25050" r="18058"/>
          <a:stretch/>
        </p:blipFill>
        <p:spPr>
          <a:xfrm>
            <a:off x="10241008" y="362528"/>
            <a:ext cx="1530691" cy="1716256"/>
          </a:xfrm>
          <a:prstGeom prst="rect">
            <a:avLst/>
          </a:prstGeom>
        </p:spPr>
      </p:pic>
      <p:sp>
        <p:nvSpPr>
          <p:cNvPr id="3" name="Platshållare för innehåll 2">
            <a:extLst>
              <a:ext uri="{FF2B5EF4-FFF2-40B4-BE49-F238E27FC236}">
                <a16:creationId xmlns:a16="http://schemas.microsoft.com/office/drawing/2014/main" id="{215CF27F-5943-438F-A59E-441A6AE39818}"/>
              </a:ext>
            </a:extLst>
          </p:cNvPr>
          <p:cNvSpPr>
            <a:spLocks noGrp="1"/>
          </p:cNvSpPr>
          <p:nvPr>
            <p:ph idx="1"/>
          </p:nvPr>
        </p:nvSpPr>
        <p:spPr>
          <a:xfrm>
            <a:off x="288760" y="1461287"/>
            <a:ext cx="11194179" cy="4698881"/>
          </a:xfrm>
        </p:spPr>
        <p:txBody>
          <a:bodyPr anchor="t">
            <a:normAutofit fontScale="62500" lnSpcReduction="20000"/>
          </a:bodyPr>
          <a:lstStyle/>
          <a:p>
            <a:pPr marL="0" indent="0">
              <a:buNone/>
            </a:pPr>
            <a:r>
              <a:rPr lang="sv-SE" sz="3800" dirty="0"/>
              <a:t>Vi tränar på Hangarplan( när den öppnar):</a:t>
            </a:r>
          </a:p>
          <a:p>
            <a:r>
              <a:rPr lang="sv-SE" sz="3800" dirty="0"/>
              <a:t>Tisdagar: kl. 18:30-19:30</a:t>
            </a:r>
          </a:p>
          <a:p>
            <a:r>
              <a:rPr lang="sv-SE" sz="3800" dirty="0"/>
              <a:t>Torsdagar kl. 18:30-19:30</a:t>
            </a:r>
          </a:p>
          <a:p>
            <a:pPr marL="0" indent="0">
              <a:buNone/>
            </a:pPr>
            <a:endParaRPr lang="sv-SE" sz="3800" b="1" dirty="0"/>
          </a:p>
          <a:p>
            <a:pPr marL="0" indent="0">
              <a:buNone/>
            </a:pPr>
            <a:r>
              <a:rPr lang="sv-SE" sz="3800" dirty="0"/>
              <a:t>Träningstider på grus meddelas inom kort.</a:t>
            </a:r>
          </a:p>
          <a:p>
            <a:pPr marL="0" indent="0">
              <a:buNone/>
            </a:pPr>
            <a:endParaRPr lang="sv-SE" sz="3800" dirty="0"/>
          </a:p>
          <a:p>
            <a:pPr marL="0" indent="0">
              <a:buNone/>
            </a:pPr>
            <a:r>
              <a:rPr lang="sv-SE" sz="3800" dirty="0"/>
              <a:t>Vi önskar att tjejerna kommer 15 min tidigare. Vi ska börja göra knäkontroll 10 min innan varje träning. </a:t>
            </a:r>
          </a:p>
          <a:p>
            <a:pPr marL="0" indent="0">
              <a:buNone/>
            </a:pPr>
            <a:endParaRPr lang="sv-SE" sz="3800" dirty="0"/>
          </a:p>
          <a:p>
            <a:pPr marL="0" indent="0">
              <a:buNone/>
            </a:pPr>
            <a:r>
              <a:rPr lang="sv-SE" sz="3800" dirty="0"/>
              <a:t>Man deltar när man kan och är frisk. Vi uppmuntrar till fleridrottande. Krockar träningarna – känn inte att du väljer bort någonting. </a:t>
            </a:r>
          </a:p>
          <a:p>
            <a:pPr marL="0" indent="0">
              <a:buNone/>
            </a:pPr>
            <a:endParaRPr lang="sv-SE" sz="3800" dirty="0">
              <a:cs typeface="Calibri"/>
            </a:endParaRPr>
          </a:p>
          <a:p>
            <a:pPr marL="0" indent="0">
              <a:buNone/>
            </a:pPr>
            <a:r>
              <a:rPr lang="sv-SE" sz="3800" dirty="0">
                <a:cs typeface="Calibri"/>
              </a:rPr>
              <a:t>Man behöver </a:t>
            </a:r>
            <a:r>
              <a:rPr lang="sv-SE" sz="3800" i="1" dirty="0">
                <a:cs typeface="Calibri"/>
              </a:rPr>
              <a:t>inte </a:t>
            </a:r>
            <a:r>
              <a:rPr lang="sv-SE" sz="3800" dirty="0">
                <a:cs typeface="Calibri"/>
              </a:rPr>
              <a:t>meddela frånvaro vid träning</a:t>
            </a:r>
          </a:p>
          <a:p>
            <a:pPr marL="0" indent="0">
              <a:buNone/>
            </a:pPr>
            <a:endParaRPr lang="sv-SE" sz="1000" dirty="0"/>
          </a:p>
          <a:p>
            <a:pPr marL="0" indent="0">
              <a:buNone/>
            </a:pPr>
            <a:endParaRPr lang="sv-SE" sz="1000" dirty="0"/>
          </a:p>
          <a:p>
            <a:pPr marL="0" indent="0">
              <a:buNone/>
            </a:pPr>
            <a:endParaRPr lang="sv-SE" sz="1000" dirty="0"/>
          </a:p>
        </p:txBody>
      </p:sp>
      <p:sp>
        <p:nvSpPr>
          <p:cNvPr id="28" name="Rectangle 27">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6446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30BB204-48EE-4B55-823D-129834CA576B}"/>
              </a:ext>
            </a:extLst>
          </p:cNvPr>
          <p:cNvSpPr>
            <a:spLocks noGrp="1"/>
          </p:cNvSpPr>
          <p:nvPr>
            <p:ph type="title"/>
          </p:nvPr>
        </p:nvSpPr>
        <p:spPr>
          <a:xfrm>
            <a:off x="1251852" y="591319"/>
            <a:ext cx="9688296" cy="787828"/>
          </a:xfrm>
        </p:spPr>
        <p:txBody>
          <a:bodyPr anchor="b">
            <a:normAutofit/>
          </a:bodyPr>
          <a:lstStyle/>
          <a:p>
            <a:r>
              <a:rPr lang="sv-SE" sz="4000" b="1" dirty="0"/>
              <a:t>Matcher</a:t>
            </a:r>
            <a:endParaRPr lang="en-US" sz="4000" dirty="0"/>
          </a:p>
        </p:txBody>
      </p:sp>
      <p:sp>
        <p:nvSpPr>
          <p:cNvPr id="3" name="Platshållare för innehåll 2">
            <a:extLst>
              <a:ext uri="{FF2B5EF4-FFF2-40B4-BE49-F238E27FC236}">
                <a16:creationId xmlns:a16="http://schemas.microsoft.com/office/drawing/2014/main" id="{215CF27F-5943-438F-A59E-441A6AE39818}"/>
              </a:ext>
            </a:extLst>
          </p:cNvPr>
          <p:cNvSpPr>
            <a:spLocks noGrp="1"/>
          </p:cNvSpPr>
          <p:nvPr>
            <p:ph idx="1"/>
          </p:nvPr>
        </p:nvSpPr>
        <p:spPr>
          <a:xfrm>
            <a:off x="520380" y="1615983"/>
            <a:ext cx="9688296" cy="4784389"/>
          </a:xfrm>
        </p:spPr>
        <p:txBody>
          <a:bodyPr anchor="t">
            <a:normAutofit/>
          </a:bodyPr>
          <a:lstStyle/>
          <a:p>
            <a:r>
              <a:rPr lang="sv-SE" dirty="0">
                <a:ea typeface="+mn-lt"/>
                <a:cs typeface="+mn-lt"/>
              </a:rPr>
              <a:t>Vi kallar samtliga tjejer till alla matcher, minst 10 </a:t>
            </a:r>
            <a:r>
              <a:rPr lang="sv-SE" dirty="0" err="1">
                <a:ea typeface="+mn-lt"/>
                <a:cs typeface="+mn-lt"/>
              </a:rPr>
              <a:t>st</a:t>
            </a:r>
            <a:r>
              <a:rPr lang="sv-SE" dirty="0">
                <a:ea typeface="+mn-lt"/>
                <a:cs typeface="+mn-lt"/>
              </a:rPr>
              <a:t> per lag behöver vi vara. </a:t>
            </a:r>
          </a:p>
          <a:p>
            <a:r>
              <a:rPr lang="sv-SE" dirty="0">
                <a:ea typeface="+mn-lt"/>
                <a:cs typeface="+mn-lt"/>
              </a:rPr>
              <a:t>Fattas det spelare kommer några få spela två matcher per helg. Då meddelas det via </a:t>
            </a:r>
            <a:r>
              <a:rPr lang="sv-SE" dirty="0" err="1">
                <a:ea typeface="+mn-lt"/>
                <a:cs typeface="+mn-lt"/>
              </a:rPr>
              <a:t>Supertext</a:t>
            </a:r>
            <a:r>
              <a:rPr lang="sv-SE" dirty="0">
                <a:ea typeface="+mn-lt"/>
                <a:cs typeface="+mn-lt"/>
              </a:rPr>
              <a:t> och det är först till kvarn. </a:t>
            </a:r>
          </a:p>
          <a:p>
            <a:r>
              <a:rPr lang="sv-SE" dirty="0">
                <a:ea typeface="+mn-lt"/>
                <a:cs typeface="+mn-lt"/>
              </a:rPr>
              <a:t>Viktigt att svara på kallelsen så fort som möjligt. Skickas ut ca en vecka innan match. </a:t>
            </a:r>
          </a:p>
          <a:p>
            <a:r>
              <a:rPr lang="sv-SE" dirty="0">
                <a:ea typeface="+mn-lt"/>
                <a:cs typeface="+mn-lt"/>
              </a:rPr>
              <a:t>Får man förhinder på den match man är kallad till, kolla om tiden för den andra matchen funkar. Då kan vi göra ett byte. </a:t>
            </a:r>
            <a:endParaRPr lang="sv-SE" dirty="0"/>
          </a:p>
          <a:p>
            <a:pPr marL="0" indent="0">
              <a:buNone/>
            </a:pPr>
            <a:endParaRPr lang="sv-SE" sz="2000" dirty="0"/>
          </a:p>
          <a:p>
            <a:pPr marL="0" indent="0">
              <a:buNone/>
            </a:pPr>
            <a:endParaRPr lang="sv-SE" sz="2000" dirty="0"/>
          </a:p>
          <a:p>
            <a:pPr marL="0" indent="0">
              <a:buNone/>
            </a:pPr>
            <a:endParaRPr lang="sv-SE" sz="2000" dirty="0"/>
          </a:p>
        </p:txBody>
      </p:sp>
      <p:sp>
        <p:nvSpPr>
          <p:cNvPr id="28" name="Rectangle 27">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a:extLst>
              <a:ext uri="{FF2B5EF4-FFF2-40B4-BE49-F238E27FC236}">
                <a16:creationId xmlns:a16="http://schemas.microsoft.com/office/drawing/2014/main" id="{CF6BB734-EAF0-C273-B56D-60CFDA63F6E1}"/>
              </a:ext>
            </a:extLst>
          </p:cNvPr>
          <p:cNvPicPr>
            <a:picLocks noChangeAspect="1"/>
          </p:cNvPicPr>
          <p:nvPr/>
        </p:nvPicPr>
        <p:blipFill>
          <a:blip r:embed="rId2"/>
          <a:stretch>
            <a:fillRect/>
          </a:stretch>
        </p:blipFill>
        <p:spPr>
          <a:xfrm>
            <a:off x="10509276" y="355579"/>
            <a:ext cx="1530229" cy="1719221"/>
          </a:xfrm>
          <a:prstGeom prst="rect">
            <a:avLst/>
          </a:prstGeom>
        </p:spPr>
      </p:pic>
    </p:spTree>
    <p:extLst>
      <p:ext uri="{BB962C8B-B14F-4D97-AF65-F5344CB8AC3E}">
        <p14:creationId xmlns:p14="http://schemas.microsoft.com/office/powerpoint/2010/main" val="3420088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46708FAB-3898-47A9-B05A-AB9ECBD9E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30BB204-48EE-4B55-823D-129834CA576B}"/>
              </a:ext>
            </a:extLst>
          </p:cNvPr>
          <p:cNvSpPr>
            <a:spLocks noGrp="1"/>
          </p:cNvSpPr>
          <p:nvPr>
            <p:ph type="title"/>
          </p:nvPr>
        </p:nvSpPr>
        <p:spPr>
          <a:xfrm>
            <a:off x="667475" y="183722"/>
            <a:ext cx="10117810" cy="1150470"/>
          </a:xfrm>
        </p:spPr>
        <p:txBody>
          <a:bodyPr anchor="b">
            <a:normAutofit/>
          </a:bodyPr>
          <a:lstStyle/>
          <a:p>
            <a:r>
              <a:rPr lang="sv-SE" sz="4000" b="1" dirty="0"/>
              <a:t>Cup</a:t>
            </a:r>
            <a:endParaRPr lang="en-US" sz="4000" dirty="0"/>
          </a:p>
        </p:txBody>
      </p:sp>
      <p:sp>
        <p:nvSpPr>
          <p:cNvPr id="3" name="Platshållare för innehåll 2">
            <a:extLst>
              <a:ext uri="{FF2B5EF4-FFF2-40B4-BE49-F238E27FC236}">
                <a16:creationId xmlns:a16="http://schemas.microsoft.com/office/drawing/2014/main" id="{215CF27F-5943-438F-A59E-441A6AE39818}"/>
              </a:ext>
            </a:extLst>
          </p:cNvPr>
          <p:cNvSpPr>
            <a:spLocks noGrp="1"/>
          </p:cNvSpPr>
          <p:nvPr>
            <p:ph idx="1"/>
          </p:nvPr>
        </p:nvSpPr>
        <p:spPr>
          <a:xfrm>
            <a:off x="667475" y="1430743"/>
            <a:ext cx="9610759" cy="4602734"/>
          </a:xfrm>
        </p:spPr>
        <p:txBody>
          <a:bodyPr anchor="t">
            <a:normAutofit/>
          </a:bodyPr>
          <a:lstStyle/>
          <a:p>
            <a:r>
              <a:rPr lang="sv-SE" sz="2400" dirty="0">
                <a:ea typeface="+mn-lt"/>
                <a:cs typeface="+mn-lt"/>
              </a:rPr>
              <a:t>Vi har anmält 1 lag till Mid Nordic Cup i Timrå. 4-6 augusti</a:t>
            </a:r>
          </a:p>
          <a:p>
            <a:r>
              <a:rPr lang="sv-SE" sz="2400" dirty="0">
                <a:ea typeface="+mn-lt"/>
                <a:cs typeface="+mn-lt"/>
              </a:rPr>
              <a:t>Varje spelare tar sig till/från cupen på egen hand. Ev. samåkning ordnas på egen hand</a:t>
            </a:r>
          </a:p>
          <a:p>
            <a:r>
              <a:rPr lang="sv-SE" sz="2400" dirty="0">
                <a:ea typeface="+mn-lt"/>
                <a:cs typeface="+mn-lt"/>
              </a:rPr>
              <a:t>Under cupen ( fredag-söndag) bor och äter spelarna tillsammans med ledarna på en skola. Transport till/från matcherna sker med buss.</a:t>
            </a:r>
          </a:p>
          <a:p>
            <a:r>
              <a:rPr lang="sv-SE" sz="2400" dirty="0">
                <a:ea typeface="+mn-lt"/>
                <a:cs typeface="+mn-lt"/>
              </a:rPr>
              <a:t>Är det så att någon föräldrar inte kommer vara närvarande i Timrå utse då en annan vuxen till ansvarig för ert barn. Alla föräldrar behöver hjälpa sina barn att installera sig på skolan samt vid utcheckning. Då vill vi ledare att medföljande föräldrar ansvarar för städningen av sovsalen. </a:t>
            </a:r>
            <a:endParaRPr lang="sv-SE" sz="2400" dirty="0"/>
          </a:p>
          <a:p>
            <a:pPr marL="0" indent="0">
              <a:buNone/>
            </a:pPr>
            <a:endParaRPr lang="sv-SE" sz="2000" dirty="0"/>
          </a:p>
          <a:p>
            <a:pPr marL="0" indent="0">
              <a:buNone/>
            </a:pPr>
            <a:endParaRPr lang="sv-SE" sz="2000" dirty="0"/>
          </a:p>
          <a:p>
            <a:pPr marL="0" indent="0">
              <a:buNone/>
            </a:pPr>
            <a:endParaRPr lang="sv-SE" sz="2000" dirty="0"/>
          </a:p>
        </p:txBody>
      </p:sp>
      <p:pic>
        <p:nvPicPr>
          <p:cNvPr id="4" name="Bildobjekt 3">
            <a:extLst>
              <a:ext uri="{FF2B5EF4-FFF2-40B4-BE49-F238E27FC236}">
                <a16:creationId xmlns:a16="http://schemas.microsoft.com/office/drawing/2014/main" id="{AD315AA1-0077-E1A7-D001-B070E7F7BD8A}"/>
              </a:ext>
            </a:extLst>
          </p:cNvPr>
          <p:cNvPicPr>
            <a:picLocks noChangeAspect="1"/>
          </p:cNvPicPr>
          <p:nvPr/>
        </p:nvPicPr>
        <p:blipFill rotWithShape="1">
          <a:blip r:embed="rId2"/>
          <a:srcRect l="20583" r="13589" b="-2"/>
          <a:stretch/>
        </p:blipFill>
        <p:spPr>
          <a:xfrm>
            <a:off x="10106775" y="141856"/>
            <a:ext cx="1897653" cy="1838918"/>
          </a:xfrm>
          <a:prstGeom prst="rect">
            <a:avLst/>
          </a:prstGeom>
        </p:spPr>
      </p:pic>
      <p:sp>
        <p:nvSpPr>
          <p:cNvPr id="28" name="Rectangle 27">
            <a:extLst>
              <a:ext uri="{FF2B5EF4-FFF2-40B4-BE49-F238E27FC236}">
                <a16:creationId xmlns:a16="http://schemas.microsoft.com/office/drawing/2014/main" id="{2E438CA0-CB4D-4C94-8C39-9C7FC9BBE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6B2C05E3-84E7-4957-95EF-B471CBF71C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8809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392B33D-A20C-48D2-81B0-BCB4373AABBC}"/>
              </a:ext>
            </a:extLst>
          </p:cNvPr>
          <p:cNvSpPr>
            <a:spLocks noGrp="1"/>
          </p:cNvSpPr>
          <p:nvPr>
            <p:ph type="title"/>
          </p:nvPr>
        </p:nvSpPr>
        <p:spPr>
          <a:xfrm>
            <a:off x="606393" y="278376"/>
            <a:ext cx="6388979" cy="782676"/>
          </a:xfrm>
        </p:spPr>
        <p:txBody>
          <a:bodyPr anchor="b">
            <a:normAutofit/>
          </a:bodyPr>
          <a:lstStyle/>
          <a:p>
            <a:r>
              <a:rPr lang="sv-SE" b="1" dirty="0"/>
              <a:t>Utrustning</a:t>
            </a:r>
            <a:endParaRPr lang="sv-SE" b="1" dirty="0">
              <a:cs typeface="Calibri Light" panose="020F0302020204030204"/>
            </a:endParaRPr>
          </a:p>
        </p:txBody>
      </p:sp>
      <p:pic>
        <p:nvPicPr>
          <p:cNvPr id="5" name="Bildobjekt 4">
            <a:extLst>
              <a:ext uri="{FF2B5EF4-FFF2-40B4-BE49-F238E27FC236}">
                <a16:creationId xmlns:a16="http://schemas.microsoft.com/office/drawing/2014/main" id="{FA7C1E6A-1B32-CF9B-DC78-DADC5D2188F2}"/>
              </a:ext>
            </a:extLst>
          </p:cNvPr>
          <p:cNvPicPr>
            <a:picLocks noChangeAspect="1"/>
          </p:cNvPicPr>
          <p:nvPr/>
        </p:nvPicPr>
        <p:blipFill rotWithShape="1">
          <a:blip r:embed="rId2"/>
          <a:srcRect l="24998" r="18007" b="1"/>
          <a:stretch/>
        </p:blipFill>
        <p:spPr>
          <a:xfrm>
            <a:off x="10343570" y="134755"/>
            <a:ext cx="1759536" cy="1969258"/>
          </a:xfrm>
          <a:prstGeom prst="rect">
            <a:avLst/>
          </a:prstGeom>
        </p:spPr>
      </p:pic>
      <p:sp>
        <p:nvSpPr>
          <p:cNvPr id="3" name="Platshållare för innehåll 2">
            <a:extLst>
              <a:ext uri="{FF2B5EF4-FFF2-40B4-BE49-F238E27FC236}">
                <a16:creationId xmlns:a16="http://schemas.microsoft.com/office/drawing/2014/main" id="{7AC06955-EA77-4966-A8EF-F0DEE9A19423}"/>
              </a:ext>
            </a:extLst>
          </p:cNvPr>
          <p:cNvSpPr>
            <a:spLocks noGrp="1"/>
          </p:cNvSpPr>
          <p:nvPr>
            <p:ph idx="1"/>
          </p:nvPr>
        </p:nvSpPr>
        <p:spPr>
          <a:xfrm>
            <a:off x="606393" y="1204672"/>
            <a:ext cx="10789920" cy="5090250"/>
          </a:xfrm>
        </p:spPr>
        <p:txBody>
          <a:bodyPr vert="horz" lIns="91440" tIns="45720" rIns="91440" bIns="45720" rtlCol="0" anchor="t">
            <a:normAutofit/>
          </a:bodyPr>
          <a:lstStyle/>
          <a:p>
            <a:r>
              <a:rPr lang="sv-SE" sz="2400" dirty="0">
                <a:ea typeface="+mn-lt"/>
                <a:cs typeface="+mn-lt"/>
              </a:rPr>
              <a:t>Fotbollsskor</a:t>
            </a:r>
          </a:p>
          <a:p>
            <a:r>
              <a:rPr lang="sv-SE" sz="2400" dirty="0">
                <a:ea typeface="+mn-lt"/>
                <a:cs typeface="+mn-lt"/>
              </a:rPr>
              <a:t>Benskydd</a:t>
            </a:r>
          </a:p>
          <a:p>
            <a:r>
              <a:rPr lang="sv-SE" sz="2400" dirty="0">
                <a:ea typeface="+mn-lt"/>
                <a:cs typeface="+mn-lt"/>
              </a:rPr>
              <a:t>Vattenflaska</a:t>
            </a:r>
          </a:p>
          <a:p>
            <a:r>
              <a:rPr lang="sv-SE" sz="2400" dirty="0">
                <a:ea typeface="+mn-lt"/>
                <a:cs typeface="+mn-lt"/>
              </a:rPr>
              <a:t>Håret uppsatt</a:t>
            </a:r>
          </a:p>
          <a:p>
            <a:r>
              <a:rPr lang="sv-SE" sz="2400" dirty="0">
                <a:ea typeface="+mn-lt"/>
                <a:cs typeface="+mn-lt"/>
              </a:rPr>
              <a:t>Svarta shorts</a:t>
            </a:r>
          </a:p>
          <a:p>
            <a:r>
              <a:rPr lang="sv-SE" sz="2400" dirty="0">
                <a:ea typeface="+mn-lt"/>
                <a:cs typeface="+mn-lt"/>
              </a:rPr>
              <a:t>Blå sockar, info om beställning kommer snart</a:t>
            </a:r>
          </a:p>
          <a:p>
            <a:r>
              <a:rPr lang="sv-SE" sz="2400" dirty="0">
                <a:ea typeface="+mn-lt"/>
                <a:cs typeface="+mn-lt"/>
              </a:rPr>
              <a:t>Inga smycken. På match måste örhängen tas ut. </a:t>
            </a:r>
          </a:p>
          <a:p>
            <a:r>
              <a:rPr lang="sv-SE" sz="2400" dirty="0">
                <a:ea typeface="+mn-lt"/>
                <a:cs typeface="+mn-lt"/>
              </a:rPr>
              <a:t>Matchtröja delas ut till första matchen.</a:t>
            </a:r>
          </a:p>
          <a:p>
            <a:r>
              <a:rPr lang="sv-SE" sz="2400" dirty="0">
                <a:ea typeface="+mn-lt"/>
                <a:cs typeface="+mn-lt"/>
              </a:rPr>
              <a:t>Vi har CRAFT som leverantör av föreningskläder. Domsjös sortiment kan ses och beställas på https://team.intersport.se. </a:t>
            </a:r>
          </a:p>
        </p:txBody>
      </p:sp>
      <p:sp>
        <p:nvSpPr>
          <p:cNvPr id="39" name="Rectangle 38">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1999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F314CB3A-6607-494C-99C2-6A17AFF53C46}"/>
              </a:ext>
            </a:extLst>
          </p:cNvPr>
          <p:cNvSpPr>
            <a:spLocks noGrp="1"/>
          </p:cNvSpPr>
          <p:nvPr>
            <p:ph type="title"/>
          </p:nvPr>
        </p:nvSpPr>
        <p:spPr>
          <a:xfrm>
            <a:off x="680884" y="472575"/>
            <a:ext cx="7434415" cy="878439"/>
          </a:xfrm>
        </p:spPr>
        <p:txBody>
          <a:bodyPr anchor="b">
            <a:normAutofit/>
          </a:bodyPr>
          <a:lstStyle/>
          <a:p>
            <a:r>
              <a:rPr lang="sv-SE" b="1" dirty="0"/>
              <a:t>Lagets kommunikationskanaler</a:t>
            </a:r>
            <a:endParaRPr lang="en-US" dirty="0"/>
          </a:p>
        </p:txBody>
      </p:sp>
      <p:sp>
        <p:nvSpPr>
          <p:cNvPr id="3" name="Platshållare för innehåll 2">
            <a:extLst>
              <a:ext uri="{FF2B5EF4-FFF2-40B4-BE49-F238E27FC236}">
                <a16:creationId xmlns:a16="http://schemas.microsoft.com/office/drawing/2014/main" id="{C5FEE207-58A4-48F0-9604-6A96FDDD39B7}"/>
              </a:ext>
            </a:extLst>
          </p:cNvPr>
          <p:cNvSpPr>
            <a:spLocks noGrp="1"/>
          </p:cNvSpPr>
          <p:nvPr>
            <p:ph idx="1"/>
          </p:nvPr>
        </p:nvSpPr>
        <p:spPr>
          <a:xfrm>
            <a:off x="412985" y="1790234"/>
            <a:ext cx="8740640" cy="4155971"/>
          </a:xfrm>
        </p:spPr>
        <p:txBody>
          <a:bodyPr>
            <a:normAutofit/>
          </a:bodyPr>
          <a:lstStyle/>
          <a:p>
            <a:r>
              <a:rPr lang="sv-SE" dirty="0"/>
              <a:t>Ladda ner </a:t>
            </a:r>
            <a:r>
              <a:rPr lang="sv-SE" dirty="0" err="1"/>
              <a:t>apparna</a:t>
            </a:r>
            <a:r>
              <a:rPr lang="sv-SE" dirty="0"/>
              <a:t>.</a:t>
            </a:r>
          </a:p>
          <a:p>
            <a:r>
              <a:rPr lang="sv-SE" dirty="0"/>
              <a:t>Kontrollera att era uppgifter stämmer på Laget.se</a:t>
            </a:r>
          </a:p>
          <a:p>
            <a:r>
              <a:rPr lang="sv-SE" dirty="0" err="1"/>
              <a:t>Supertext</a:t>
            </a:r>
            <a:r>
              <a:rPr lang="sv-SE" dirty="0"/>
              <a:t>. Enbart info, ingen diskussion.</a:t>
            </a:r>
          </a:p>
          <a:p>
            <a:r>
              <a:rPr lang="sv-SE" dirty="0"/>
              <a:t>Nytt: </a:t>
            </a:r>
            <a:r>
              <a:rPr lang="sv-SE" dirty="0" err="1"/>
              <a:t>Instagramkonto</a:t>
            </a:r>
            <a:r>
              <a:rPr lang="sv-SE" dirty="0"/>
              <a:t> ” domsjo_f12” där bara spelare och vårdnadshavare får åtkomst. Där kommer vi lägga ut bilder från träningar, matcher och trivselaktiviteter. </a:t>
            </a:r>
          </a:p>
          <a:p>
            <a:endParaRPr lang="sv-SE" sz="2000" dirty="0"/>
          </a:p>
          <a:p>
            <a:endParaRPr lang="sv-SE" sz="2000" dirty="0"/>
          </a:p>
        </p:txBody>
      </p:sp>
      <p:pic>
        <p:nvPicPr>
          <p:cNvPr id="4" name="Bildobjekt 3">
            <a:extLst>
              <a:ext uri="{FF2B5EF4-FFF2-40B4-BE49-F238E27FC236}">
                <a16:creationId xmlns:a16="http://schemas.microsoft.com/office/drawing/2014/main" id="{F000A1B7-7DB6-A6B4-34BB-F48DD999CA34}"/>
              </a:ext>
            </a:extLst>
          </p:cNvPr>
          <p:cNvPicPr>
            <a:picLocks noChangeAspect="1"/>
          </p:cNvPicPr>
          <p:nvPr/>
        </p:nvPicPr>
        <p:blipFill rotWithShape="1">
          <a:blip r:embed="rId2"/>
          <a:srcRect r="4" b="4"/>
          <a:stretch/>
        </p:blipFill>
        <p:spPr>
          <a:xfrm>
            <a:off x="9686646" y="183538"/>
            <a:ext cx="1842595" cy="1842595"/>
          </a:xfrm>
          <a:custGeom>
            <a:avLst/>
            <a:gdLst/>
            <a:ahLst/>
            <a:cxnLst/>
            <a:rect l="l" t="t" r="r" b="b"/>
            <a:pathLst>
              <a:path w="2592126" h="2592126">
                <a:moveTo>
                  <a:pt x="1296063" y="0"/>
                </a:moveTo>
                <a:cubicBezTo>
                  <a:pt x="2011859" y="0"/>
                  <a:pt x="2592126" y="580267"/>
                  <a:pt x="2592126" y="1296063"/>
                </a:cubicBezTo>
                <a:cubicBezTo>
                  <a:pt x="2592126" y="2011859"/>
                  <a:pt x="2011859" y="2592126"/>
                  <a:pt x="1296063" y="2592126"/>
                </a:cubicBezTo>
                <a:cubicBezTo>
                  <a:pt x="580267" y="2592126"/>
                  <a:pt x="0" y="2011859"/>
                  <a:pt x="0" y="1296063"/>
                </a:cubicBezTo>
                <a:cubicBezTo>
                  <a:pt x="0" y="580267"/>
                  <a:pt x="580267" y="0"/>
                  <a:pt x="1296063" y="0"/>
                </a:cubicBezTo>
                <a:close/>
              </a:path>
            </a:pathLst>
          </a:custGeom>
        </p:spPr>
      </p:pic>
      <p:sp>
        <p:nvSpPr>
          <p:cNvPr id="19" name="Rectangle 18">
            <a:extLst>
              <a:ext uri="{FF2B5EF4-FFF2-40B4-BE49-F238E27FC236}">
                <a16:creationId xmlns:a16="http://schemas.microsoft.com/office/drawing/2014/main" id="{5A65989E-BBD5-44D7-AA86-7AFD5D46BB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31A2881-D8D7-4A7D-ACA3-E9F849F853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Bildobjekt 5">
            <a:extLst>
              <a:ext uri="{FF2B5EF4-FFF2-40B4-BE49-F238E27FC236}">
                <a16:creationId xmlns:a16="http://schemas.microsoft.com/office/drawing/2014/main" id="{BE1C222B-1DDF-A321-884B-5B03B62C12CE}"/>
              </a:ext>
            </a:extLst>
          </p:cNvPr>
          <p:cNvPicPr>
            <a:picLocks noChangeAspect="1"/>
          </p:cNvPicPr>
          <p:nvPr/>
        </p:nvPicPr>
        <p:blipFill>
          <a:blip r:embed="rId3"/>
          <a:stretch>
            <a:fillRect/>
          </a:stretch>
        </p:blipFill>
        <p:spPr>
          <a:xfrm>
            <a:off x="9765651" y="2405352"/>
            <a:ext cx="1684587" cy="1684587"/>
          </a:xfrm>
          <a:prstGeom prst="rect">
            <a:avLst/>
          </a:prstGeom>
        </p:spPr>
      </p:pic>
      <p:pic>
        <p:nvPicPr>
          <p:cNvPr id="7" name="Bildobjekt 6">
            <a:extLst>
              <a:ext uri="{FF2B5EF4-FFF2-40B4-BE49-F238E27FC236}">
                <a16:creationId xmlns:a16="http://schemas.microsoft.com/office/drawing/2014/main" id="{967C1763-591A-D391-5932-32838E262795}"/>
              </a:ext>
            </a:extLst>
          </p:cNvPr>
          <p:cNvPicPr>
            <a:picLocks noChangeAspect="1"/>
          </p:cNvPicPr>
          <p:nvPr/>
        </p:nvPicPr>
        <p:blipFill>
          <a:blip r:embed="rId4"/>
          <a:stretch>
            <a:fillRect/>
          </a:stretch>
        </p:blipFill>
        <p:spPr>
          <a:xfrm>
            <a:off x="9740428" y="4469158"/>
            <a:ext cx="1705136" cy="1705136"/>
          </a:xfrm>
          <a:prstGeom prst="rect">
            <a:avLst/>
          </a:prstGeom>
        </p:spPr>
      </p:pic>
    </p:spTree>
    <p:extLst>
      <p:ext uri="{BB962C8B-B14F-4D97-AF65-F5344CB8AC3E}">
        <p14:creationId xmlns:p14="http://schemas.microsoft.com/office/powerpoint/2010/main" val="2297314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81F6E96-137F-4631-B2EC-608696310027}"/>
              </a:ext>
            </a:extLst>
          </p:cNvPr>
          <p:cNvSpPr>
            <a:spLocks noGrp="1"/>
          </p:cNvSpPr>
          <p:nvPr>
            <p:ph type="title"/>
          </p:nvPr>
        </p:nvSpPr>
        <p:spPr>
          <a:xfrm>
            <a:off x="760288" y="502021"/>
            <a:ext cx="6298059" cy="946635"/>
          </a:xfrm>
        </p:spPr>
        <p:txBody>
          <a:bodyPr anchor="b">
            <a:normAutofit/>
          </a:bodyPr>
          <a:lstStyle/>
          <a:p>
            <a:r>
              <a:rPr lang="sv-SE" b="1" dirty="0"/>
              <a:t>Arbetsinsatser/försäljning</a:t>
            </a:r>
            <a:endParaRPr lang="sv-SE" b="1" dirty="0">
              <a:cs typeface="Calibri Light"/>
            </a:endParaRPr>
          </a:p>
        </p:txBody>
      </p:sp>
      <p:sp>
        <p:nvSpPr>
          <p:cNvPr id="3" name="Platshållare för innehåll 2">
            <a:extLst>
              <a:ext uri="{FF2B5EF4-FFF2-40B4-BE49-F238E27FC236}">
                <a16:creationId xmlns:a16="http://schemas.microsoft.com/office/drawing/2014/main" id="{3DA2EB38-E074-4668-9E79-DF75582C3327}"/>
              </a:ext>
            </a:extLst>
          </p:cNvPr>
          <p:cNvSpPr>
            <a:spLocks noGrp="1"/>
          </p:cNvSpPr>
          <p:nvPr>
            <p:ph idx="1"/>
          </p:nvPr>
        </p:nvSpPr>
        <p:spPr>
          <a:xfrm>
            <a:off x="567783" y="1705510"/>
            <a:ext cx="9817876" cy="4438435"/>
          </a:xfrm>
        </p:spPr>
        <p:txBody>
          <a:bodyPr anchor="t">
            <a:noAutofit/>
          </a:bodyPr>
          <a:lstStyle/>
          <a:p>
            <a:r>
              <a:rPr lang="sv-SE" dirty="0"/>
              <a:t>Bollflickor två tillfällen under säsongen</a:t>
            </a:r>
          </a:p>
          <a:p>
            <a:r>
              <a:rPr lang="sv-SE" dirty="0"/>
              <a:t>Bemanna cafeteria  ( + bakning) vid hemmamatcher</a:t>
            </a:r>
          </a:p>
          <a:p>
            <a:r>
              <a:rPr lang="sv-SE" dirty="0"/>
              <a:t>Vara matchvärd och linjedomare vid hemmamatcher</a:t>
            </a:r>
          </a:p>
          <a:p>
            <a:r>
              <a:rPr lang="sv-SE" dirty="0"/>
              <a:t>Sälja Dreamstarhäften, 4 </a:t>
            </a:r>
            <a:r>
              <a:rPr lang="sv-SE" dirty="0" err="1"/>
              <a:t>st</a:t>
            </a:r>
            <a:r>
              <a:rPr lang="sv-SE" dirty="0"/>
              <a:t> per spelare </a:t>
            </a:r>
            <a:br>
              <a:rPr lang="sv-SE" dirty="0"/>
            </a:br>
            <a:r>
              <a:rPr lang="sv-SE" dirty="0"/>
              <a:t>( 6 </a:t>
            </a:r>
            <a:r>
              <a:rPr lang="sv-SE" dirty="0" err="1"/>
              <a:t>st</a:t>
            </a:r>
            <a:r>
              <a:rPr lang="sv-SE" dirty="0"/>
              <a:t> per familj). En gång på våren och en gång på hösten.</a:t>
            </a:r>
          </a:p>
          <a:p>
            <a:r>
              <a:rPr lang="sv-SE" dirty="0"/>
              <a:t>Frivillig försäljning av </a:t>
            </a:r>
            <a:r>
              <a:rPr lang="sv-SE" dirty="0" err="1"/>
              <a:t>NewBody</a:t>
            </a:r>
            <a:r>
              <a:rPr lang="sv-SE" dirty="0"/>
              <a:t> och Tacokrydda.</a:t>
            </a:r>
          </a:p>
        </p:txBody>
      </p:sp>
      <p:pic>
        <p:nvPicPr>
          <p:cNvPr id="4" name="Bildobjekt 3">
            <a:extLst>
              <a:ext uri="{FF2B5EF4-FFF2-40B4-BE49-F238E27FC236}">
                <a16:creationId xmlns:a16="http://schemas.microsoft.com/office/drawing/2014/main" id="{DC8E5761-414D-5B6D-FF9A-33C3F236A5C9}"/>
              </a:ext>
            </a:extLst>
          </p:cNvPr>
          <p:cNvPicPr>
            <a:picLocks noChangeAspect="1"/>
          </p:cNvPicPr>
          <p:nvPr/>
        </p:nvPicPr>
        <p:blipFill>
          <a:blip r:embed="rId2"/>
          <a:stretch>
            <a:fillRect/>
          </a:stretch>
        </p:blipFill>
        <p:spPr>
          <a:xfrm>
            <a:off x="10280983" y="-2582"/>
            <a:ext cx="1750596" cy="1955839"/>
          </a:xfrm>
          <a:prstGeom prst="rect">
            <a:avLst/>
          </a:prstGeom>
        </p:spPr>
      </p:pic>
      <p:sp>
        <p:nvSpPr>
          <p:cNvPr id="22" name="Rectangle 2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519275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1155</TotalTime>
  <Words>645</Words>
  <Application>Microsoft Office PowerPoint</Application>
  <PresentationFormat>Bredbild</PresentationFormat>
  <Paragraphs>77</Paragraphs>
  <Slides>11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11</vt:i4>
      </vt:variant>
    </vt:vector>
  </HeadingPairs>
  <TitlesOfParts>
    <vt:vector size="15" baseType="lpstr">
      <vt:lpstr>Arial</vt:lpstr>
      <vt:lpstr>Calibri</vt:lpstr>
      <vt:lpstr>Calibri Light</vt:lpstr>
      <vt:lpstr>Office-tema</vt:lpstr>
      <vt:lpstr>Välkommen på föräldramöte F12 </vt:lpstr>
      <vt:lpstr>Laget</vt:lpstr>
      <vt:lpstr>Fotbollssäsongen 2023</vt:lpstr>
      <vt:lpstr>Träningar</vt:lpstr>
      <vt:lpstr>Matcher</vt:lpstr>
      <vt:lpstr>Cup</vt:lpstr>
      <vt:lpstr>Utrustning</vt:lpstr>
      <vt:lpstr>Lagets kommunikationskanaler</vt:lpstr>
      <vt:lpstr>Arbetsinsatser/försäljning</vt:lpstr>
      <vt:lpstr>Avgifter säsongen 2023</vt:lpstr>
      <vt:lpstr>Organisation kring laget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F12 och F13</dc:title>
  <dc:creator>Victoria Andersson</dc:creator>
  <cp:lastModifiedBy>Wallenius Maria</cp:lastModifiedBy>
  <cp:revision>16</cp:revision>
  <cp:lastPrinted>2023-03-27T13:36:01Z</cp:lastPrinted>
  <dcterms:created xsi:type="dcterms:W3CDTF">2020-09-27T15:24:07Z</dcterms:created>
  <dcterms:modified xsi:type="dcterms:W3CDTF">2023-03-30T05:51:35Z</dcterms:modified>
</cp:coreProperties>
</file>