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6" r:id="rId3"/>
    <p:sldId id="273" r:id="rId4"/>
    <p:sldId id="272" r:id="rId5"/>
    <p:sldId id="274" r:id="rId6"/>
    <p:sldId id="277" r:id="rId7"/>
    <p:sldId id="278" r:id="rId8"/>
    <p:sldId id="276" r:id="rId9"/>
  </p:sldIdLst>
  <p:sldSz cx="9144000" cy="6858000" type="screen4x3"/>
  <p:notesSz cx="6797675" cy="9926638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000066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4A141E-0D1F-42F3-9A7A-185E8E852C29}" v="24" dt="2023-03-10T21:13:19.9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9" autoAdjust="0"/>
    <p:restoredTop sz="86323" autoAdjust="0"/>
  </p:normalViewPr>
  <p:slideViewPr>
    <p:cSldViewPr>
      <p:cViewPr varScale="1">
        <p:scale>
          <a:sx n="60" d="100"/>
          <a:sy n="60" d="100"/>
        </p:scale>
        <p:origin x="780" y="56"/>
      </p:cViewPr>
      <p:guideLst>
        <p:guide orient="horz" pos="2160"/>
        <p:guide pos="2880"/>
      </p:guideLst>
    </p:cSldViewPr>
  </p:slideViewPr>
  <p:outlineViewPr>
    <p:cViewPr>
      <p:scale>
        <a:sx n="75" d="100"/>
        <a:sy n="7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us bergman" userId="bef1555840ffba58" providerId="Windows Live" clId="Web-{344A141E-0D1F-42F3-9A7A-185E8E852C29}"/>
    <pc:docChg chg="modSld">
      <pc:chgData name="marcus bergman" userId="bef1555840ffba58" providerId="Windows Live" clId="Web-{344A141E-0D1F-42F3-9A7A-185E8E852C29}" dt="2023-03-10T21:13:19.921" v="20" actId="1076"/>
      <pc:docMkLst>
        <pc:docMk/>
      </pc:docMkLst>
      <pc:sldChg chg="delSp">
        <pc:chgData name="marcus bergman" userId="bef1555840ffba58" providerId="Windows Live" clId="Web-{344A141E-0D1F-42F3-9A7A-185E8E852C29}" dt="2023-03-10T21:11:55.605" v="0"/>
        <pc:sldMkLst>
          <pc:docMk/>
          <pc:sldMk cId="0" sldId="267"/>
        </pc:sldMkLst>
        <pc:spChg chg="del">
          <ac:chgData name="marcus bergman" userId="bef1555840ffba58" providerId="Windows Live" clId="Web-{344A141E-0D1F-42F3-9A7A-185E8E852C29}" dt="2023-03-10T21:11:55.605" v="0"/>
          <ac:spMkLst>
            <pc:docMk/>
            <pc:sldMk cId="0" sldId="267"/>
            <ac:spMk id="2050" creationId="{3A51781D-1428-7C3B-ABE7-00E9C1A9DFC2}"/>
          </ac:spMkLst>
        </pc:spChg>
      </pc:sldChg>
      <pc:sldChg chg="modSp">
        <pc:chgData name="marcus bergman" userId="bef1555840ffba58" providerId="Windows Live" clId="Web-{344A141E-0D1F-42F3-9A7A-185E8E852C29}" dt="2023-03-10T21:13:19.921" v="20" actId="1076"/>
        <pc:sldMkLst>
          <pc:docMk/>
          <pc:sldMk cId="0" sldId="276"/>
        </pc:sldMkLst>
        <pc:spChg chg="mod">
          <ac:chgData name="marcus bergman" userId="bef1555840ffba58" providerId="Windows Live" clId="Web-{344A141E-0D1F-42F3-9A7A-185E8E852C29}" dt="2023-03-10T21:13:19.921" v="20" actId="1076"/>
          <ac:spMkLst>
            <pc:docMk/>
            <pc:sldMk cId="0" sldId="276"/>
            <ac:spMk id="6" creationId="{86D26A49-52A6-54A3-14E6-44356D4D0D96}"/>
          </ac:spMkLst>
        </pc:spChg>
        <pc:spChg chg="mod">
          <ac:chgData name="marcus bergman" userId="bef1555840ffba58" providerId="Windows Live" clId="Web-{344A141E-0D1F-42F3-9A7A-185E8E852C29}" dt="2023-03-10T21:12:57.123" v="12" actId="20577"/>
          <ac:spMkLst>
            <pc:docMk/>
            <pc:sldMk cId="0" sldId="276"/>
            <ac:spMk id="9218" creationId="{707A8C09-D24C-9270-A840-DD38485C6F5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AD82314-B146-FAA2-791F-8794C71E9F1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5818C83-B2E4-3552-028A-E7289BB131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EC326E5-1A4D-ED2B-34B2-9F3B13ECDA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70A7A2-B786-461B-B48F-A17736E43374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542781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C6AE58-780F-45C8-A60C-9B4D741085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F0C0E35-B1DC-D9C7-7BB3-7B2D70D663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835E288-0B33-427A-F9CC-CCF202FA9D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1427BE-3017-4CEA-853D-6DD595A4B5DE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518139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A2548AD-F0F2-80D2-E12A-C9AFF3E4DF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664A2B5-432D-E710-4DCC-04EEFBBE308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07ACDE3-B4DE-6239-37ED-15DC33F3E8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9E9F51-637C-48EC-8F2E-A043B5B7B790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4002077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BF31CB0-ACC0-5593-E04D-D18E0FC43E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62541DB-5B27-1BCE-C7A6-9C44F4BB2B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EFA91A2-EB38-4CC1-4F33-FE1265DF46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DA478E-6066-44D5-B639-5B684CC0EDBA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523786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87EC5FF-3765-F5FF-CDFB-897F0ECC19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3A6AC0B-5675-497A-863A-9F0DA0C56B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DC86842-37DE-A46D-7D68-9616B944A2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1F1C81-B20D-4041-B74E-BC902B8F8A52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503008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BE4C7C0-D638-5058-A52B-9505446433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9809009-8957-E4A6-663F-9D4E2FDC8C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2C63E-13A7-659F-F314-0333B4E5B7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A7F1E2-751C-4B55-856F-A744FF63D3B6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402247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33F1A86-9336-E0E5-2CE8-39D3A857E8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C0363DE-5791-015C-A8F8-8E82483442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DF8016C-4573-92BA-9FBB-D2CDCB493D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830B8E-01E6-46AC-8253-B43A1DB1895B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506249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E067CFE-DA27-0A13-F815-BCEBAFDD6B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1682A4A-953A-BCC0-C6FB-9AC9A7B58E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BEB3593-71D6-D2DD-FD4D-B26E4893EA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2CA9A0-0EEE-4AA3-B93A-2EE3DE6BDD97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339029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F78082BD-C053-9B6C-3CFB-87E5BA7E1D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EA352B7-9217-825A-DE3E-A9FAC69577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EB5111D-0491-A7AF-C3F7-F9F4C0C5C7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77B7C5-E490-4B87-81D9-33CB002D68EE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772634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BD82F5C-6CF3-15DF-F188-DAF7D09474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1A6583B-6AD1-1FD2-6A05-85EA69D53C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50710D5-01F3-E03A-39BF-B2C133A5423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14827F-B20D-4ECD-86A3-552766C257FF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68300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B5201B6-6CA8-6FE5-3F87-587BE4F146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0D4B81F-8E4C-6BAA-0312-A4FC77C50A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F090FD5-9A02-B774-0FC0-7FEE47505C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73372A-11B4-42AC-BF4C-83337B4A6485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115557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37BC88E-7220-A0F3-B891-92ABD27896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bakgrundsrubriken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9E125F0-8931-C1E0-E3C7-F2051C36BD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C845BC1-2D8F-FECD-AB3F-8BBF8CAD35A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CE1DF50-43FF-194A-7497-E6EA299FDE3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A953E19-EBD5-F0CA-778E-26D2D407089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DA981AD3-4406-4BBB-9BDD-6D27DAD451CB}" type="slidenum">
              <a:rPr lang="sv-SE" altLang="sv-SE"/>
              <a:pPr/>
              <a:t>‹#›</a:t>
            </a:fld>
            <a:endParaRPr lang="sv-SE" alt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lowerborder">
            <a:extLst>
              <a:ext uri="{FF2B5EF4-FFF2-40B4-BE49-F238E27FC236}">
                <a16:creationId xmlns:a16="http://schemas.microsoft.com/office/drawing/2014/main" id="{2141BB9B-9939-D528-6EE6-432723F599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7863"/>
            <a:ext cx="9144000" cy="11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7" descr="player1">
            <a:extLst>
              <a:ext uri="{FF2B5EF4-FFF2-40B4-BE49-F238E27FC236}">
                <a16:creationId xmlns:a16="http://schemas.microsoft.com/office/drawing/2014/main" id="{647E6FBF-B8D3-A7CB-F784-F820D59322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60350"/>
            <a:ext cx="2193925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8" descr="player2">
            <a:extLst>
              <a:ext uri="{FF2B5EF4-FFF2-40B4-BE49-F238E27FC236}">
                <a16:creationId xmlns:a16="http://schemas.microsoft.com/office/drawing/2014/main" id="{2B2CC658-EC90-0276-2A8F-DCC9D19C8A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1363" y="260350"/>
            <a:ext cx="2052637" cy="230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9" descr="player3">
            <a:extLst>
              <a:ext uri="{FF2B5EF4-FFF2-40B4-BE49-F238E27FC236}">
                <a16:creationId xmlns:a16="http://schemas.microsoft.com/office/drawing/2014/main" id="{1E4D151E-84DF-0A05-7F11-153264CC82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429000"/>
            <a:ext cx="1433513" cy="225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10" descr="player4">
            <a:extLst>
              <a:ext uri="{FF2B5EF4-FFF2-40B4-BE49-F238E27FC236}">
                <a16:creationId xmlns:a16="http://schemas.microsoft.com/office/drawing/2014/main" id="{EE282965-C75E-9647-D809-F029015B57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663" y="3213100"/>
            <a:ext cx="2271712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6" name="Text Box 22">
            <a:extLst>
              <a:ext uri="{FF2B5EF4-FFF2-40B4-BE49-F238E27FC236}">
                <a16:creationId xmlns:a16="http://schemas.microsoft.com/office/drawing/2014/main" id="{51573A39-C334-9692-D57D-5227CD89D8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4575" y="1971675"/>
            <a:ext cx="451485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3600" b="1" i="1">
                <a:solidFill>
                  <a:srgbClr val="800000"/>
                </a:solidFill>
                <a:latin typeface="Century Gothic" panose="020B0502020202020204" pitchFamily="34" charset="0"/>
              </a:rPr>
              <a:t>Ramverk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3600" b="1" i="1">
                <a:solidFill>
                  <a:srgbClr val="800000"/>
                </a:solidFill>
                <a:latin typeface="Century Gothic" panose="020B0502020202020204" pitchFamily="34" charset="0"/>
              </a:rPr>
              <a:t>&amp;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3600" b="1" i="1">
                <a:solidFill>
                  <a:srgbClr val="800000"/>
                </a:solidFill>
                <a:latin typeface="Century Gothic" panose="020B0502020202020204" pitchFamily="34" charset="0"/>
              </a:rPr>
              <a:t>Värdegrund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3600" b="1" i="1">
                <a:solidFill>
                  <a:srgbClr val="800000"/>
                </a:solidFill>
                <a:latin typeface="Century Gothic" panose="020B0502020202020204" pitchFamily="34" charset="0"/>
              </a:rPr>
              <a:t>Djurgården hockey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3600" b="1" i="1">
                <a:solidFill>
                  <a:srgbClr val="800000"/>
                </a:solidFill>
                <a:latin typeface="Century Gothic" panose="020B0502020202020204" pitchFamily="34" charset="0"/>
              </a:rPr>
              <a:t>Ungdom</a:t>
            </a:r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84E13ABA-4788-C659-35CD-C516E0C3466A}"/>
              </a:ext>
            </a:extLst>
          </p:cNvPr>
          <p:cNvSpPr/>
          <p:nvPr/>
        </p:nvSpPr>
        <p:spPr>
          <a:xfrm>
            <a:off x="2944813" y="5094288"/>
            <a:ext cx="3254375" cy="5857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sv-SE" altLang="sv-SE" sz="3200" b="1" i="1" dirty="0">
                <a:solidFill>
                  <a:schemeClr val="accent6">
                    <a:lumMod val="50000"/>
                  </a:schemeClr>
                </a:solidFill>
                <a:latin typeface="Century Gothic" pitchFamily="34" charset="0"/>
              </a:rPr>
              <a:t>” Alltid oavsett”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F63416F0-00DA-922F-F590-B4301928196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58763" y="125413"/>
            <a:ext cx="7772400" cy="1143000"/>
          </a:xfrm>
        </p:spPr>
        <p:txBody>
          <a:bodyPr/>
          <a:lstStyle/>
          <a:p>
            <a:pPr algn="l" eaLnBrk="1" hangingPunct="1"/>
            <a:r>
              <a:rPr lang="sv-SE" altLang="sv-SE" sz="3600" b="1" i="1">
                <a:solidFill>
                  <a:srgbClr val="990000"/>
                </a:solidFill>
                <a:latin typeface="Century Gothic" panose="020B0502020202020204" pitchFamily="34" charset="0"/>
              </a:rPr>
              <a:t>I omklädningsrummet:</a:t>
            </a:r>
          </a:p>
        </p:txBody>
      </p:sp>
      <p:pic>
        <p:nvPicPr>
          <p:cNvPr id="3075" name="Picture 3" descr="lowerborder">
            <a:extLst>
              <a:ext uri="{FF2B5EF4-FFF2-40B4-BE49-F238E27FC236}">
                <a16:creationId xmlns:a16="http://schemas.microsoft.com/office/drawing/2014/main" id="{BB0178B9-F72B-E989-B2FF-82BC51D3B7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7863"/>
            <a:ext cx="9144000" cy="11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 descr="whosnext">
            <a:extLst>
              <a:ext uri="{FF2B5EF4-FFF2-40B4-BE49-F238E27FC236}">
                <a16:creationId xmlns:a16="http://schemas.microsoft.com/office/drawing/2014/main" id="{6D0A5D1A-8BF1-6DDF-5166-3DA286498E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87313"/>
            <a:ext cx="3486150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Text Box 5">
            <a:extLst>
              <a:ext uri="{FF2B5EF4-FFF2-40B4-BE49-F238E27FC236}">
                <a16:creationId xmlns:a16="http://schemas.microsoft.com/office/drawing/2014/main" id="{FCDBB15C-E0E3-3669-4436-B1653C0E9F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763" y="884238"/>
            <a:ext cx="8582025" cy="4154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endParaRPr lang="sv-SE" altLang="sv-SE" sz="2000" b="1">
              <a:latin typeface="Book Antiqua" panose="02040602050305030304" pitchFamily="18" charset="0"/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sv-SE" altLang="sv-SE" sz="2800" b="1" i="1">
                <a:solidFill>
                  <a:srgbClr val="990000"/>
                </a:solidFill>
                <a:latin typeface="Century Gothic" panose="020B0502020202020204" pitchFamily="34" charset="0"/>
              </a:rPr>
              <a:t> </a:t>
            </a:r>
            <a:r>
              <a:rPr lang="sv-SE" altLang="sv-SE" sz="2400" b="1" i="1">
                <a:solidFill>
                  <a:srgbClr val="990000"/>
                </a:solidFill>
                <a:latin typeface="Century Gothic" panose="020B0502020202020204" pitchFamily="34" charset="0"/>
              </a:rPr>
              <a:t>Föräldrafritt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v-SE" altLang="sv-SE" sz="2400" i="1">
                <a:solidFill>
                  <a:srgbClr val="990000"/>
                </a:solidFill>
                <a:latin typeface="Century Gothic" panose="020B0502020202020204" pitchFamily="34" charset="0"/>
              </a:rPr>
              <a:t>(För att skapa en lugn och fokuserad miljö)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sv-SE" altLang="sv-SE" sz="2400" b="1" i="1">
                <a:solidFill>
                  <a:srgbClr val="990000"/>
                </a:solidFill>
                <a:latin typeface="Century Gothic" panose="020B0502020202020204" pitchFamily="34" charset="0"/>
              </a:rPr>
              <a:t> Ordning och reda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v-SE" altLang="sv-SE" sz="2400" i="1">
                <a:solidFill>
                  <a:srgbClr val="990000"/>
                </a:solidFill>
                <a:latin typeface="Century Gothic" panose="020B0502020202020204" pitchFamily="34" charset="0"/>
              </a:rPr>
              <a:t>(För att skapa en motiverande och trivsam miljö)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sv-SE" altLang="sv-SE" sz="2400" b="1" i="1">
                <a:solidFill>
                  <a:srgbClr val="990000"/>
                </a:solidFill>
                <a:latin typeface="Century Gothic" panose="020B0502020202020204" pitchFamily="34" charset="0"/>
              </a:rPr>
              <a:t> Rent och snyggt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v-SE" altLang="sv-SE" sz="2400" i="1">
                <a:solidFill>
                  <a:srgbClr val="990000"/>
                </a:solidFill>
                <a:latin typeface="Century Gothic" panose="020B0502020202020204" pitchFamily="34" charset="0"/>
              </a:rPr>
              <a:t>(För att skapa en hälsosam miljö)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sv-SE" altLang="sv-SE" sz="2400" b="1" i="1">
                <a:solidFill>
                  <a:srgbClr val="990000"/>
                </a:solidFill>
                <a:latin typeface="Century Gothic" panose="020B0502020202020204" pitchFamily="34" charset="0"/>
              </a:rPr>
              <a:t> Respekt mot varandra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v-SE" altLang="sv-SE" sz="2400" i="1">
                <a:solidFill>
                  <a:srgbClr val="990000"/>
                </a:solidFill>
                <a:latin typeface="Century Gothic" panose="020B0502020202020204" pitchFamily="34" charset="0"/>
              </a:rPr>
              <a:t>(För att skapa lagkänsla)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sv-SE" altLang="sv-SE" sz="2400" b="1" i="1">
                <a:solidFill>
                  <a:srgbClr val="990000"/>
                </a:solidFill>
                <a:latin typeface="Century Gothic" panose="020B0502020202020204" pitchFamily="34" charset="0"/>
              </a:rPr>
              <a:t> Inga telefoner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v-SE" altLang="sv-SE" sz="2400" i="1">
                <a:solidFill>
                  <a:srgbClr val="990000"/>
                </a:solidFill>
                <a:latin typeface="Century Gothic" panose="020B0502020202020204" pitchFamily="34" charset="0"/>
              </a:rPr>
              <a:t>(För att skapa rätt fokus)</a:t>
            </a:r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A554D0BF-6EDC-4938-24B3-0948E102DEC8}"/>
              </a:ext>
            </a:extLst>
          </p:cNvPr>
          <p:cNvSpPr/>
          <p:nvPr/>
        </p:nvSpPr>
        <p:spPr>
          <a:xfrm>
            <a:off x="585788" y="5038725"/>
            <a:ext cx="7926387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sv-SE" altLang="sv-SE" b="1" i="1" dirty="0">
                <a:solidFill>
                  <a:schemeClr val="accent6">
                    <a:lumMod val="50000"/>
                  </a:schemeClr>
                </a:solidFill>
                <a:latin typeface="Century Gothic" pitchFamily="34" charset="0"/>
              </a:rPr>
              <a:t>” Skapa rutiner som utgår från omklädningsrummet”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5D718EB-7A43-C743-96C0-44EC042F6BA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l" eaLnBrk="1" hangingPunct="1"/>
            <a:r>
              <a:rPr lang="sv-SE" altLang="sv-SE" sz="3600" b="1" i="1">
                <a:solidFill>
                  <a:srgbClr val="990000"/>
                </a:solidFill>
                <a:latin typeface="Century Gothic" panose="020B0502020202020204" pitchFamily="34" charset="0"/>
              </a:rPr>
              <a:t>På fysen:</a:t>
            </a:r>
          </a:p>
        </p:txBody>
      </p:sp>
      <p:pic>
        <p:nvPicPr>
          <p:cNvPr id="4099" name="Picture 3" descr="lowerborder">
            <a:extLst>
              <a:ext uri="{FF2B5EF4-FFF2-40B4-BE49-F238E27FC236}">
                <a16:creationId xmlns:a16="http://schemas.microsoft.com/office/drawing/2014/main" id="{B05B5B91-EE2B-8389-F3B5-F32F16A2C1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7863"/>
            <a:ext cx="9144000" cy="11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 descr="whosnext">
            <a:extLst>
              <a:ext uri="{FF2B5EF4-FFF2-40B4-BE49-F238E27FC236}">
                <a16:creationId xmlns:a16="http://schemas.microsoft.com/office/drawing/2014/main" id="{D5F4ABA0-3486-4E8B-C739-C99C22A7C3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381000"/>
            <a:ext cx="3486150" cy="63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Text Box 5">
            <a:extLst>
              <a:ext uri="{FF2B5EF4-FFF2-40B4-BE49-F238E27FC236}">
                <a16:creationId xmlns:a16="http://schemas.microsoft.com/office/drawing/2014/main" id="{549E2720-12E0-5AC0-8BA9-2AA3EA72E0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747838"/>
            <a:ext cx="8496300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endParaRPr lang="sv-SE" altLang="sv-SE" sz="2800" b="1">
              <a:latin typeface="Book Antiqua" panose="02040602050305030304" pitchFamily="18" charset="0"/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sv-SE" altLang="sv-SE" sz="2800" b="1" i="1">
                <a:solidFill>
                  <a:srgbClr val="990000"/>
                </a:solidFill>
                <a:latin typeface="Century Gothic" panose="020B0502020202020204" pitchFamily="34" charset="0"/>
              </a:rPr>
              <a:t> Var i tid. 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sv-SE" altLang="sv-SE" sz="2800" b="1" i="1">
                <a:solidFill>
                  <a:srgbClr val="990000"/>
                </a:solidFill>
                <a:latin typeface="Century Gothic" panose="020B0502020202020204" pitchFamily="34" charset="0"/>
              </a:rPr>
              <a:t> Var förberedd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sv-SE" altLang="sv-SE" sz="2800" b="1" i="1">
                <a:solidFill>
                  <a:srgbClr val="990000"/>
                </a:solidFill>
                <a:latin typeface="Century Gothic" panose="020B0502020202020204" pitchFamily="34" charset="0"/>
              </a:rPr>
              <a:t> Noggrann och fokuserad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sv-SE" altLang="sv-SE" sz="2800" b="1" i="1">
                <a:solidFill>
                  <a:srgbClr val="990000"/>
                </a:solidFill>
                <a:latin typeface="Century Gothic" panose="020B0502020202020204" pitchFamily="34" charset="0"/>
              </a:rPr>
              <a:t> Rätt utrustning (DIF-profil)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sv-SE" altLang="sv-SE" sz="2800" b="1" i="1">
                <a:solidFill>
                  <a:srgbClr val="990000"/>
                </a:solidFill>
                <a:latin typeface="Century Gothic" panose="020B0502020202020204" pitchFamily="34" charset="0"/>
              </a:rPr>
              <a:t> Inga telefoner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v-SE" altLang="sv-SE" sz="2800" b="1" i="1">
              <a:solidFill>
                <a:srgbClr val="990000"/>
              </a:solidFill>
              <a:latin typeface="Century Gothic" panose="020B0502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v-SE" altLang="sv-SE" sz="2800" b="1" i="1">
              <a:solidFill>
                <a:srgbClr val="990000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812E92D9-B533-269A-9630-342C7D1027A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l" eaLnBrk="1" hangingPunct="1"/>
            <a:r>
              <a:rPr lang="sv-SE" altLang="sv-SE" sz="3600" b="1" i="1">
                <a:solidFill>
                  <a:srgbClr val="990000"/>
                </a:solidFill>
                <a:latin typeface="Century Gothic" panose="020B0502020202020204" pitchFamily="34" charset="0"/>
              </a:rPr>
              <a:t>På isen:</a:t>
            </a:r>
          </a:p>
        </p:txBody>
      </p:sp>
      <p:pic>
        <p:nvPicPr>
          <p:cNvPr id="5123" name="Picture 3" descr="lowerborder">
            <a:extLst>
              <a:ext uri="{FF2B5EF4-FFF2-40B4-BE49-F238E27FC236}">
                <a16:creationId xmlns:a16="http://schemas.microsoft.com/office/drawing/2014/main" id="{DC27B617-EE0F-A275-BA7C-3F1BA40F76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7863"/>
            <a:ext cx="9144000" cy="11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 descr="whosnext">
            <a:extLst>
              <a:ext uri="{FF2B5EF4-FFF2-40B4-BE49-F238E27FC236}">
                <a16:creationId xmlns:a16="http://schemas.microsoft.com/office/drawing/2014/main" id="{9479A5D7-BD54-FD62-C5A4-4CF7E56F89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381000"/>
            <a:ext cx="3486150" cy="63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Text Box 5">
            <a:extLst>
              <a:ext uri="{FF2B5EF4-FFF2-40B4-BE49-F238E27FC236}">
                <a16:creationId xmlns:a16="http://schemas.microsoft.com/office/drawing/2014/main" id="{6BD8FC0A-773E-1BD1-9DD9-165822D8CD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1747838"/>
            <a:ext cx="7777162" cy="255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endParaRPr lang="sv-SE" altLang="sv-SE" sz="2000" b="1">
              <a:latin typeface="Book Antiqua" panose="02040602050305030304" pitchFamily="18" charset="0"/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sv-SE" altLang="sv-SE" sz="2800" b="1" i="1">
                <a:solidFill>
                  <a:srgbClr val="990000"/>
                </a:solidFill>
                <a:latin typeface="Century Gothic" panose="020B0502020202020204" pitchFamily="34" charset="0"/>
              </a:rPr>
              <a:t> Var i tid (för direkt fokus) 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sv-SE" altLang="sv-SE" sz="2800" b="1" i="1">
                <a:solidFill>
                  <a:srgbClr val="990000"/>
                </a:solidFill>
                <a:latin typeface="Century Gothic" panose="020B0502020202020204" pitchFamily="34" charset="0"/>
              </a:rPr>
              <a:t> Var förberedd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sv-SE" altLang="sv-SE" sz="2800" b="1" i="1">
                <a:solidFill>
                  <a:srgbClr val="990000"/>
                </a:solidFill>
                <a:latin typeface="Century Gothic" panose="020B0502020202020204" pitchFamily="34" charset="0"/>
              </a:rPr>
              <a:t> Noggrann och fokuserad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sv-SE" altLang="sv-SE" sz="2800" b="1" i="1">
                <a:solidFill>
                  <a:srgbClr val="990000"/>
                </a:solidFill>
                <a:latin typeface="Century Gothic" panose="020B0502020202020204" pitchFamily="34" charset="0"/>
              </a:rPr>
              <a:t> Rätt utrustning (minskar risken för skador)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sv-SE" altLang="sv-SE" sz="2800" b="1" i="1">
                <a:solidFill>
                  <a:srgbClr val="990000"/>
                </a:solidFill>
                <a:latin typeface="Century Gothic" panose="020B0502020202020204" pitchFamily="34" charset="0"/>
              </a:rPr>
              <a:t> DIF-profil</a:t>
            </a:r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D7FD0F6A-B6E9-6885-86BF-0D3F2F5E47B9}"/>
              </a:ext>
            </a:extLst>
          </p:cNvPr>
          <p:cNvSpPr/>
          <p:nvPr/>
        </p:nvSpPr>
        <p:spPr>
          <a:xfrm>
            <a:off x="2735263" y="4941888"/>
            <a:ext cx="3622675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sv-SE" altLang="sv-SE" b="1" i="1" dirty="0">
                <a:solidFill>
                  <a:schemeClr val="accent6">
                    <a:lumMod val="50000"/>
                  </a:schemeClr>
                </a:solidFill>
                <a:latin typeface="Century Gothic" pitchFamily="34" charset="0"/>
              </a:rPr>
              <a:t>” Goda dagliga vanor”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EBF71462-A83F-D11B-0228-4495958BB48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l" eaLnBrk="1" hangingPunct="1"/>
            <a:r>
              <a:rPr lang="sv-SE" altLang="sv-SE" sz="3600" b="1" i="1">
                <a:solidFill>
                  <a:srgbClr val="990000"/>
                </a:solidFill>
                <a:latin typeface="Century Gothic" panose="020B0502020202020204" pitchFamily="34" charset="0"/>
              </a:rPr>
              <a:t>Förväntningar på varandra:</a:t>
            </a:r>
          </a:p>
        </p:txBody>
      </p:sp>
      <p:pic>
        <p:nvPicPr>
          <p:cNvPr id="6147" name="Picture 3" descr="lowerborder">
            <a:extLst>
              <a:ext uri="{FF2B5EF4-FFF2-40B4-BE49-F238E27FC236}">
                <a16:creationId xmlns:a16="http://schemas.microsoft.com/office/drawing/2014/main" id="{DAF86D23-6970-EA9A-8919-01DF9CF247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7863"/>
            <a:ext cx="9144000" cy="11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 descr="whosnext">
            <a:extLst>
              <a:ext uri="{FF2B5EF4-FFF2-40B4-BE49-F238E27FC236}">
                <a16:creationId xmlns:a16="http://schemas.microsoft.com/office/drawing/2014/main" id="{689090A3-6407-5403-189E-038C24E515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381000"/>
            <a:ext cx="3486150" cy="63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Text Box 5">
            <a:extLst>
              <a:ext uri="{FF2B5EF4-FFF2-40B4-BE49-F238E27FC236}">
                <a16:creationId xmlns:a16="http://schemas.microsoft.com/office/drawing/2014/main" id="{17163E48-4725-7AA4-7247-6DB542D7D3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788" y="1296988"/>
            <a:ext cx="7559675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endParaRPr lang="sv-SE" altLang="sv-SE" sz="2000" b="1">
              <a:latin typeface="Book Antiqua" panose="02040602050305030304" pitchFamily="18" charset="0"/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sv-SE" altLang="sv-SE" sz="2800" b="1" i="1">
                <a:solidFill>
                  <a:srgbClr val="990000"/>
                </a:solidFill>
                <a:latin typeface="Century Gothic" panose="020B0502020202020204" pitchFamily="34" charset="0"/>
              </a:rPr>
              <a:t> Ta eget ansvar.  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sv-SE" altLang="sv-SE" sz="2800" b="1" i="1">
                <a:solidFill>
                  <a:srgbClr val="990000"/>
                </a:solidFill>
                <a:latin typeface="Century Gothic" panose="020B0502020202020204" pitchFamily="34" charset="0"/>
              </a:rPr>
              <a:t> Alltid 100%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sv-SE" altLang="sv-SE" sz="2800" b="1" i="1">
                <a:solidFill>
                  <a:srgbClr val="990000"/>
                </a:solidFill>
                <a:latin typeface="Century Gothic" panose="020B0502020202020204" pitchFamily="34" charset="0"/>
              </a:rPr>
              <a:t> Hjälpa varandra.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sv-SE" altLang="sv-SE" sz="2800" b="1" i="1">
                <a:solidFill>
                  <a:srgbClr val="990000"/>
                </a:solidFill>
                <a:latin typeface="Century Gothic" panose="020B0502020202020204" pitchFamily="34" charset="0"/>
              </a:rPr>
              <a:t> Vara förberedd.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sv-SE" altLang="sv-SE" sz="2800" b="1" i="1">
                <a:solidFill>
                  <a:srgbClr val="990000"/>
                </a:solidFill>
                <a:latin typeface="Century Gothic" panose="020B0502020202020204" pitchFamily="34" charset="0"/>
              </a:rPr>
              <a:t> Stöttande och uppmuntrande.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sv-SE" altLang="sv-SE" sz="2800" b="1" i="1">
                <a:solidFill>
                  <a:srgbClr val="990000"/>
                </a:solidFill>
                <a:latin typeface="Century Gothic" panose="020B0502020202020204" pitchFamily="34" charset="0"/>
              </a:rPr>
              <a:t> Tala med och inte om din lagkamrat.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v-SE" altLang="sv-SE" sz="2800" b="1" i="1">
              <a:solidFill>
                <a:srgbClr val="99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1CD9C9AC-E0E0-3EF0-8800-641E838A9EAD}"/>
              </a:ext>
            </a:extLst>
          </p:cNvPr>
          <p:cNvSpPr/>
          <p:nvPr/>
        </p:nvSpPr>
        <p:spPr>
          <a:xfrm>
            <a:off x="458788" y="4905375"/>
            <a:ext cx="7662862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sv-SE" altLang="sv-SE" b="1" i="1" dirty="0">
                <a:solidFill>
                  <a:schemeClr val="accent6">
                    <a:lumMod val="50000"/>
                  </a:schemeClr>
                </a:solidFill>
                <a:latin typeface="Century Gothic" pitchFamily="34" charset="0"/>
              </a:rPr>
              <a:t>” Framgångsrika lag föder framgångsrika spelare”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7023C20E-31DA-534C-5993-5D05F05EF15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algn="l" eaLnBrk="1" hangingPunct="1"/>
            <a:r>
              <a:rPr lang="sv-SE" altLang="sv-SE" sz="3600" b="1" i="1">
                <a:solidFill>
                  <a:srgbClr val="990000"/>
                </a:solidFill>
                <a:latin typeface="Century Gothic" panose="020B0502020202020204" pitchFamily="34" charset="0"/>
              </a:rPr>
              <a:t>Så är vi som ledare:</a:t>
            </a:r>
          </a:p>
        </p:txBody>
      </p:sp>
      <p:pic>
        <p:nvPicPr>
          <p:cNvPr id="7171" name="Picture 3" descr="lowerborder">
            <a:extLst>
              <a:ext uri="{FF2B5EF4-FFF2-40B4-BE49-F238E27FC236}">
                <a16:creationId xmlns:a16="http://schemas.microsoft.com/office/drawing/2014/main" id="{B926208A-1F19-45A1-109A-DDEEBFE423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7863"/>
            <a:ext cx="9144000" cy="11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4" descr="whosnext">
            <a:extLst>
              <a:ext uri="{FF2B5EF4-FFF2-40B4-BE49-F238E27FC236}">
                <a16:creationId xmlns:a16="http://schemas.microsoft.com/office/drawing/2014/main" id="{34157102-DA3A-8CAD-CDB8-59B5B3C11E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381000"/>
            <a:ext cx="3486150" cy="63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Text Box 5">
            <a:extLst>
              <a:ext uri="{FF2B5EF4-FFF2-40B4-BE49-F238E27FC236}">
                <a16:creationId xmlns:a16="http://schemas.microsoft.com/office/drawing/2014/main" id="{EE8C0FDE-F7D2-C5E8-B3CC-E92A2990F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363" y="1206500"/>
            <a:ext cx="7559675" cy="455453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endParaRPr lang="sv-SE" altLang="sv-SE" sz="1800" b="1" dirty="0">
              <a:latin typeface="Book Antiqua" pitchFamily="18" charset="0"/>
            </a:endParaRP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q"/>
              <a:defRPr/>
            </a:pPr>
            <a:r>
              <a:rPr lang="sv-SE" altLang="sv-SE" sz="1800" b="1" i="1" dirty="0">
                <a:solidFill>
                  <a:srgbClr val="990000"/>
                </a:solidFill>
                <a:latin typeface="Century Gothic" pitchFamily="34" charset="0"/>
              </a:rPr>
              <a:t> Öppen och lyhörd för att skapa tillit.</a:t>
            </a:r>
          </a:p>
          <a:p>
            <a:pPr marL="457200" lvl="1" indent="0" eaLnBrk="1" hangingPunct="1">
              <a:spcBef>
                <a:spcPct val="0"/>
              </a:spcBef>
              <a:buFontTx/>
              <a:buNone/>
              <a:defRPr/>
            </a:pPr>
            <a:r>
              <a:rPr lang="sv-SE" altLang="sv-SE" sz="1800" b="1" i="1" dirty="0">
                <a:solidFill>
                  <a:srgbClr val="990000"/>
                </a:solidFill>
                <a:latin typeface="Century Gothic" pitchFamily="34" charset="0"/>
              </a:rPr>
              <a:t>- Se och bekräfta varje individ.</a:t>
            </a: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q"/>
              <a:defRPr/>
            </a:pPr>
            <a:r>
              <a:rPr lang="sv-SE" altLang="sv-SE" sz="1800" b="1" i="1" dirty="0">
                <a:solidFill>
                  <a:srgbClr val="990000"/>
                </a:solidFill>
                <a:latin typeface="Century Gothic" pitchFamily="34" charset="0"/>
              </a:rPr>
              <a:t> Ge och ta uppmuntrande feedback.</a:t>
            </a:r>
          </a:p>
          <a:p>
            <a:pPr marL="457200" lvl="1" indent="0" eaLnBrk="1" hangingPunct="1">
              <a:spcBef>
                <a:spcPct val="0"/>
              </a:spcBef>
              <a:buFontTx/>
              <a:buNone/>
              <a:defRPr/>
            </a:pPr>
            <a:r>
              <a:rPr lang="sv-SE" altLang="sv-SE" sz="1800" b="1" i="1" dirty="0">
                <a:solidFill>
                  <a:srgbClr val="990000"/>
                </a:solidFill>
                <a:latin typeface="Century Gothic" pitchFamily="34" charset="0"/>
              </a:rPr>
              <a:t>- Gilla samtalet</a:t>
            </a: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q"/>
              <a:defRPr/>
            </a:pPr>
            <a:r>
              <a:rPr lang="sv-SE" altLang="sv-SE" sz="1800" b="1" i="1" dirty="0">
                <a:solidFill>
                  <a:srgbClr val="990000"/>
                </a:solidFill>
                <a:latin typeface="Century Gothic" pitchFamily="34" charset="0"/>
              </a:rPr>
              <a:t> Utbildande ledarskap.</a:t>
            </a:r>
          </a:p>
          <a:p>
            <a:pPr marL="457200" lvl="1" indent="0" eaLnBrk="1" hangingPunct="1">
              <a:spcBef>
                <a:spcPct val="0"/>
              </a:spcBef>
              <a:buFontTx/>
              <a:buNone/>
              <a:defRPr/>
            </a:pPr>
            <a:r>
              <a:rPr lang="sv-SE" altLang="sv-SE" sz="1800" b="1" i="1" dirty="0">
                <a:solidFill>
                  <a:srgbClr val="990000"/>
                </a:solidFill>
                <a:latin typeface="Century Gothic" pitchFamily="34" charset="0"/>
              </a:rPr>
              <a:t>- Vi lär för livet!</a:t>
            </a: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q"/>
              <a:defRPr/>
            </a:pPr>
            <a:r>
              <a:rPr lang="sv-SE" altLang="sv-SE" sz="1800" b="1" i="1" dirty="0">
                <a:solidFill>
                  <a:srgbClr val="990000"/>
                </a:solidFill>
                <a:latin typeface="Century Gothic" pitchFamily="34" charset="0"/>
              </a:rPr>
              <a:t> Närvarande.	</a:t>
            </a:r>
          </a:p>
          <a:p>
            <a:pPr lvl="1" eaLnBrk="1" hangingPunct="1">
              <a:spcBef>
                <a:spcPct val="0"/>
              </a:spcBef>
              <a:buFontTx/>
              <a:buChar char="-"/>
              <a:defRPr/>
            </a:pPr>
            <a:r>
              <a:rPr lang="sv-SE" altLang="sv-SE" sz="1800" b="1" i="1" dirty="0">
                <a:solidFill>
                  <a:srgbClr val="990000"/>
                </a:solidFill>
                <a:latin typeface="Century Gothic" pitchFamily="34" charset="0"/>
              </a:rPr>
              <a:t>Vara där </a:t>
            </a:r>
            <a:r>
              <a:rPr lang="sv-SE" altLang="sv-SE" sz="1800" b="1" i="1" u="sng" dirty="0">
                <a:solidFill>
                  <a:srgbClr val="990000"/>
                </a:solidFill>
                <a:latin typeface="Century Gothic" pitchFamily="34" charset="0"/>
              </a:rPr>
              <a:t>det</a:t>
            </a:r>
            <a:r>
              <a:rPr lang="sv-SE" altLang="sv-SE" sz="1800" b="1" i="1" dirty="0">
                <a:solidFill>
                  <a:srgbClr val="990000"/>
                </a:solidFill>
                <a:latin typeface="Century Gothic" pitchFamily="34" charset="0"/>
              </a:rPr>
              <a:t> händer.	</a:t>
            </a: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q"/>
              <a:defRPr/>
            </a:pPr>
            <a:r>
              <a:rPr lang="sv-SE" altLang="sv-SE" sz="1800" b="1" i="1" dirty="0">
                <a:solidFill>
                  <a:srgbClr val="990000"/>
                </a:solidFill>
                <a:latin typeface="Century Gothic" pitchFamily="34" charset="0"/>
              </a:rPr>
              <a:t>	Stil och profil</a:t>
            </a:r>
          </a:p>
          <a:p>
            <a:pPr lvl="1" eaLnBrk="1" hangingPunct="1">
              <a:spcBef>
                <a:spcPct val="0"/>
              </a:spcBef>
              <a:buFontTx/>
              <a:buChar char="-"/>
              <a:defRPr/>
            </a:pPr>
            <a:r>
              <a:rPr lang="sv-SE" altLang="sv-SE" sz="1800" b="1" i="1" dirty="0">
                <a:solidFill>
                  <a:srgbClr val="990000"/>
                </a:solidFill>
                <a:latin typeface="Century Gothic" pitchFamily="34" charset="0"/>
              </a:rPr>
              <a:t>Var en förebild</a:t>
            </a:r>
          </a:p>
          <a:p>
            <a:pPr lvl="1" eaLnBrk="1" hangingPunct="1">
              <a:spcBef>
                <a:spcPct val="0"/>
              </a:spcBef>
              <a:buFontTx/>
              <a:buChar char="-"/>
              <a:defRPr/>
            </a:pPr>
            <a:r>
              <a:rPr lang="sv-SE" altLang="sv-SE" sz="1800" b="1" i="1" dirty="0">
                <a:solidFill>
                  <a:srgbClr val="990000"/>
                </a:solidFill>
                <a:latin typeface="Century Gothic" pitchFamily="34" charset="0"/>
              </a:rPr>
              <a:t>Tänk på hur du uppträder beträffande</a:t>
            </a:r>
          </a:p>
          <a:p>
            <a:pPr lvl="2" eaLnBrk="1" hangingPunct="1">
              <a:spcBef>
                <a:spcPct val="0"/>
              </a:spcBef>
              <a:buFontTx/>
              <a:buChar char="-"/>
              <a:defRPr/>
            </a:pPr>
            <a:r>
              <a:rPr lang="sv-SE" altLang="sv-SE" sz="1400" b="1" i="1" dirty="0">
                <a:solidFill>
                  <a:srgbClr val="990000"/>
                </a:solidFill>
                <a:latin typeface="Century Gothic" pitchFamily="34" charset="0"/>
              </a:rPr>
              <a:t>Laget</a:t>
            </a:r>
          </a:p>
          <a:p>
            <a:pPr lvl="2" eaLnBrk="1" hangingPunct="1">
              <a:spcBef>
                <a:spcPct val="0"/>
              </a:spcBef>
              <a:buFontTx/>
              <a:buChar char="-"/>
              <a:defRPr/>
            </a:pPr>
            <a:r>
              <a:rPr lang="sv-SE" altLang="sv-SE" sz="1400" b="1" i="1" dirty="0">
                <a:solidFill>
                  <a:srgbClr val="990000"/>
                </a:solidFill>
                <a:latin typeface="Century Gothic" pitchFamily="34" charset="0"/>
              </a:rPr>
              <a:t>Motståndare</a:t>
            </a:r>
          </a:p>
          <a:p>
            <a:pPr lvl="2" eaLnBrk="1" hangingPunct="1">
              <a:spcBef>
                <a:spcPct val="0"/>
              </a:spcBef>
              <a:buFontTx/>
              <a:buChar char="-"/>
              <a:defRPr/>
            </a:pPr>
            <a:r>
              <a:rPr lang="sv-SE" altLang="sv-SE" sz="1400" b="1" i="1" dirty="0">
                <a:solidFill>
                  <a:srgbClr val="990000"/>
                </a:solidFill>
                <a:latin typeface="Century Gothic" pitchFamily="34" charset="0"/>
              </a:rPr>
              <a:t>Domare</a:t>
            </a:r>
          </a:p>
          <a:p>
            <a:pPr lvl="2" eaLnBrk="1" hangingPunct="1">
              <a:spcBef>
                <a:spcPct val="0"/>
              </a:spcBef>
              <a:buFontTx/>
              <a:buChar char="-"/>
              <a:defRPr/>
            </a:pPr>
            <a:r>
              <a:rPr lang="sv-SE" altLang="sv-SE" sz="1400" b="1" i="1" dirty="0">
                <a:solidFill>
                  <a:srgbClr val="990000"/>
                </a:solidFill>
                <a:latin typeface="Century Gothic" pitchFamily="34" charset="0"/>
              </a:rPr>
              <a:t>Föräldrar				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sv-SE" altLang="sv-SE" sz="1800" b="1" i="1" dirty="0">
                <a:solidFill>
                  <a:schemeClr val="accent6">
                    <a:lumMod val="50000"/>
                  </a:schemeClr>
                </a:solidFill>
                <a:latin typeface="Century Gothic" pitchFamily="34" charset="0"/>
              </a:rPr>
              <a:t>” Lev som du lär”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D2221462-0111-04BF-C075-41A8F8036F6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61950" y="442913"/>
            <a:ext cx="7772400" cy="1143000"/>
          </a:xfrm>
        </p:spPr>
        <p:txBody>
          <a:bodyPr/>
          <a:lstStyle/>
          <a:p>
            <a:pPr algn="l" eaLnBrk="1" hangingPunct="1"/>
            <a:r>
              <a:rPr lang="sv-SE" altLang="sv-SE" sz="3600" b="1" i="1">
                <a:solidFill>
                  <a:srgbClr val="990000"/>
                </a:solidFill>
                <a:latin typeface="Century Gothic" panose="020B0502020202020204" pitchFamily="34" charset="0"/>
              </a:rPr>
              <a:t>Så är vi som förälder:</a:t>
            </a:r>
          </a:p>
        </p:txBody>
      </p:sp>
      <p:pic>
        <p:nvPicPr>
          <p:cNvPr id="8195" name="Picture 3" descr="lowerborder">
            <a:extLst>
              <a:ext uri="{FF2B5EF4-FFF2-40B4-BE49-F238E27FC236}">
                <a16:creationId xmlns:a16="http://schemas.microsoft.com/office/drawing/2014/main" id="{308E5489-8E42-C26D-7FAC-C21CB0031B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7863"/>
            <a:ext cx="9144000" cy="11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4" descr="whosnext">
            <a:extLst>
              <a:ext uri="{FF2B5EF4-FFF2-40B4-BE49-F238E27FC236}">
                <a16:creationId xmlns:a16="http://schemas.microsoft.com/office/drawing/2014/main" id="{60156195-F3DB-0440-B90C-41FE9F98CE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381000"/>
            <a:ext cx="3486150" cy="63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Text Box 5">
            <a:extLst>
              <a:ext uri="{FF2B5EF4-FFF2-40B4-BE49-F238E27FC236}">
                <a16:creationId xmlns:a16="http://schemas.microsoft.com/office/drawing/2014/main" id="{C86B75AA-5FC5-1B17-E5E2-9F249A674C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201738"/>
            <a:ext cx="7559675" cy="68627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endParaRPr lang="sv-SE" altLang="sv-SE" sz="2000" b="1" dirty="0">
              <a:latin typeface="Book Antiqua" pitchFamily="18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q"/>
              <a:defRPr/>
            </a:pPr>
            <a:r>
              <a:rPr lang="sv-SE" altLang="sv-SE" sz="2000" b="1" i="1" dirty="0">
                <a:solidFill>
                  <a:srgbClr val="990000"/>
                </a:solidFill>
                <a:latin typeface="Century Gothic" pitchFamily="34" charset="0"/>
              </a:rPr>
              <a:t> Stöttande och uppmuntrande.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sv-SE" altLang="sv-SE" sz="2000" b="1" i="1" dirty="0">
                <a:solidFill>
                  <a:srgbClr val="990000"/>
                </a:solidFill>
                <a:latin typeface="Century Gothic" pitchFamily="34" charset="0"/>
              </a:rPr>
              <a:t>- Ishockeyn är en lustfylld och positiv fritid.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q"/>
              <a:defRPr/>
            </a:pPr>
            <a:r>
              <a:rPr lang="sv-SE" altLang="sv-SE" sz="2000" b="1" i="1" dirty="0">
                <a:solidFill>
                  <a:srgbClr val="990000"/>
                </a:solidFill>
                <a:latin typeface="Century Gothic" pitchFamily="34" charset="0"/>
              </a:rPr>
              <a:t> Tänk på vad du säger.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sv-SE" altLang="sv-SE" sz="2000" b="1" i="1" dirty="0">
                <a:solidFill>
                  <a:srgbClr val="990000"/>
                </a:solidFill>
                <a:latin typeface="Century Gothic" pitchFamily="34" charset="0"/>
              </a:rPr>
              <a:t>- Tala </a:t>
            </a:r>
            <a:r>
              <a:rPr lang="sv-SE" altLang="sv-SE" sz="2000" b="1" i="1" u="sng" dirty="0">
                <a:solidFill>
                  <a:srgbClr val="990000"/>
                </a:solidFill>
                <a:latin typeface="Century Gothic" pitchFamily="34" charset="0"/>
              </a:rPr>
              <a:t>med</a:t>
            </a:r>
            <a:r>
              <a:rPr lang="sv-SE" altLang="sv-SE" sz="2000" b="1" i="1" dirty="0">
                <a:solidFill>
                  <a:srgbClr val="990000"/>
                </a:solidFill>
                <a:latin typeface="Century Gothic" pitchFamily="34" charset="0"/>
              </a:rPr>
              <a:t> och </a:t>
            </a:r>
            <a:r>
              <a:rPr lang="sv-SE" altLang="sv-SE" sz="2000" b="1" i="1" u="sng" dirty="0">
                <a:solidFill>
                  <a:srgbClr val="990000"/>
                </a:solidFill>
                <a:latin typeface="Century Gothic" pitchFamily="34" charset="0"/>
              </a:rPr>
              <a:t>inte</a:t>
            </a:r>
            <a:r>
              <a:rPr lang="sv-SE" altLang="sv-SE" sz="2000" b="1" i="1" dirty="0">
                <a:solidFill>
                  <a:srgbClr val="990000"/>
                </a:solidFill>
                <a:latin typeface="Century Gothic" pitchFamily="34" charset="0"/>
              </a:rPr>
              <a:t> </a:t>
            </a:r>
            <a:r>
              <a:rPr lang="sv-SE" altLang="sv-SE" sz="2000" b="1" i="1" u="sng" dirty="0">
                <a:solidFill>
                  <a:srgbClr val="990000"/>
                </a:solidFill>
                <a:latin typeface="Century Gothic" pitchFamily="34" charset="0"/>
              </a:rPr>
              <a:t>om</a:t>
            </a:r>
            <a:r>
              <a:rPr lang="sv-SE" altLang="sv-SE" sz="2000" b="1" i="1" dirty="0">
                <a:solidFill>
                  <a:srgbClr val="990000"/>
                </a:solidFill>
                <a:latin typeface="Century Gothic" pitchFamily="34" charset="0"/>
              </a:rPr>
              <a:t> för barnens och föreningens bästa. 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q"/>
              <a:defRPr/>
            </a:pPr>
            <a:r>
              <a:rPr lang="sv-SE" altLang="sv-SE" sz="2000" b="1" i="1" dirty="0">
                <a:solidFill>
                  <a:srgbClr val="990000"/>
                </a:solidFill>
                <a:latin typeface="Century Gothic" pitchFamily="34" charset="0"/>
              </a:rPr>
              <a:t> Ha tålamod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sv-SE" altLang="sv-SE" sz="2000" b="1" i="1" dirty="0">
                <a:solidFill>
                  <a:srgbClr val="990000"/>
                </a:solidFill>
                <a:latin typeface="Century Gothic" pitchFamily="34" charset="0"/>
              </a:rPr>
              <a:t>- Tillit till ledarna och föreningen. Utveckling tar tid.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q"/>
              <a:defRPr/>
            </a:pPr>
            <a:r>
              <a:rPr lang="sv-SE" altLang="sv-SE" sz="2000" b="1" i="1" dirty="0">
                <a:solidFill>
                  <a:srgbClr val="990000"/>
                </a:solidFill>
                <a:latin typeface="Century Gothic" pitchFamily="34" charset="0"/>
              </a:rPr>
              <a:t> Alltid oavsett representerar du ditt barn, lag och förening.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sv-SE" altLang="sv-SE" sz="2000" b="1" i="1" dirty="0">
                <a:solidFill>
                  <a:srgbClr val="990000"/>
                </a:solidFill>
                <a:latin typeface="Century Gothic" pitchFamily="34" charset="0"/>
              </a:rPr>
              <a:t>- Tänk på hur du uppträder beträffande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sv-SE" altLang="sv-SE" sz="2000" b="1" i="1" dirty="0">
                <a:solidFill>
                  <a:srgbClr val="990000"/>
                </a:solidFill>
                <a:latin typeface="Century Gothic" pitchFamily="34" charset="0"/>
              </a:rPr>
              <a:t>	- Laget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sv-SE" altLang="sv-SE" sz="2000" b="1" i="1" dirty="0">
                <a:solidFill>
                  <a:srgbClr val="990000"/>
                </a:solidFill>
                <a:latin typeface="Century Gothic" pitchFamily="34" charset="0"/>
              </a:rPr>
              <a:t>	- Motståndare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sv-SE" altLang="sv-SE" sz="2000" b="1" i="1" dirty="0">
                <a:solidFill>
                  <a:srgbClr val="990000"/>
                </a:solidFill>
                <a:latin typeface="Century Gothic" pitchFamily="34" charset="0"/>
              </a:rPr>
              <a:t>	- Domare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sv-SE" altLang="sv-SE" sz="2000" b="1" i="1" dirty="0">
                <a:solidFill>
                  <a:srgbClr val="990000"/>
                </a:solidFill>
                <a:latin typeface="Century Gothic" pitchFamily="34" charset="0"/>
              </a:rPr>
              <a:t>	- Alkohol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sv-SE" altLang="sv-SE" sz="2000" b="1" i="1" dirty="0">
                <a:solidFill>
                  <a:schemeClr val="accent6">
                    <a:lumMod val="50000"/>
                  </a:schemeClr>
                </a:solidFill>
                <a:latin typeface="Century Gothic" pitchFamily="34" charset="0"/>
              </a:rPr>
              <a:t>”Du är Djurgården!”</a:t>
            </a:r>
            <a:endParaRPr lang="sv-SE" altLang="sv-SE" sz="2800" b="1" i="1" dirty="0">
              <a:solidFill>
                <a:schemeClr val="accent6">
                  <a:lumMod val="50000"/>
                </a:schemeClr>
              </a:solidFill>
              <a:latin typeface="Century Gothic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sv-SE" altLang="sv-SE" sz="2800" b="1" i="1" dirty="0">
              <a:solidFill>
                <a:srgbClr val="990000"/>
              </a:solidFill>
              <a:latin typeface="Century Gothic" pitchFamily="34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q"/>
              <a:defRPr/>
            </a:pPr>
            <a:endParaRPr lang="sv-SE" altLang="sv-SE" sz="2800" b="1" i="1" dirty="0">
              <a:solidFill>
                <a:srgbClr val="990000"/>
              </a:solidFill>
              <a:latin typeface="Century Gothic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sv-SE" altLang="sv-SE" sz="2000" b="1" i="1" dirty="0">
              <a:solidFill>
                <a:srgbClr val="990000"/>
              </a:solidFill>
              <a:latin typeface="Century Gothic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sv-SE" altLang="sv-SE" sz="2800" b="1" i="1" dirty="0">
                <a:solidFill>
                  <a:srgbClr val="990000"/>
                </a:solidFill>
                <a:latin typeface="Century Gothic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sv-SE" altLang="sv-SE" sz="2800" b="1" i="1" dirty="0">
              <a:solidFill>
                <a:srgbClr val="990000"/>
              </a:solidFill>
              <a:latin typeface="Century Gothic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sv-SE" altLang="sv-SE" sz="2800" b="1" i="1" dirty="0">
              <a:solidFill>
                <a:srgbClr val="990000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07A8C09-D24C-9270-A840-DD38485C6F5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79388" y="188913"/>
            <a:ext cx="4321175" cy="1143000"/>
          </a:xfrm>
        </p:spPr>
        <p:txBody>
          <a:bodyPr/>
          <a:lstStyle/>
          <a:p>
            <a:pPr algn="l" eaLnBrk="1" hangingPunct="1"/>
            <a:r>
              <a:rPr lang="sv-SE" altLang="sv-SE" sz="2400" b="1" i="1" dirty="0">
                <a:solidFill>
                  <a:srgbClr val="990000"/>
                </a:solidFill>
                <a:latin typeface="Century Gothic"/>
              </a:rPr>
              <a:t>Stockholm …......</a:t>
            </a:r>
            <a:br>
              <a:rPr lang="sv-SE" altLang="sv-SE" sz="2400" b="1" i="1" dirty="0">
                <a:solidFill>
                  <a:srgbClr val="990000"/>
                </a:solidFill>
                <a:latin typeface="Century Gothic"/>
              </a:rPr>
            </a:br>
            <a:br>
              <a:rPr lang="sv-SE" altLang="sv-SE" sz="2400" b="1" i="1" dirty="0">
                <a:latin typeface="Century Gothic" panose="020B0502020202020204" pitchFamily="34" charset="0"/>
              </a:rPr>
            </a:br>
            <a:endParaRPr lang="sv-SE" altLang="sv-SE" sz="2400" b="1" i="1" dirty="0">
              <a:latin typeface="Century Gothic" panose="020B0502020202020204" pitchFamily="34" charset="0"/>
            </a:endParaRPr>
          </a:p>
        </p:txBody>
      </p:sp>
      <p:pic>
        <p:nvPicPr>
          <p:cNvPr id="9219" name="Picture 3" descr="lowerborder">
            <a:extLst>
              <a:ext uri="{FF2B5EF4-FFF2-40B4-BE49-F238E27FC236}">
                <a16:creationId xmlns:a16="http://schemas.microsoft.com/office/drawing/2014/main" id="{8A7FA3D2-276A-4E09-16B1-D704A1D7B7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7863"/>
            <a:ext cx="9144000" cy="11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4" descr="whosnext">
            <a:extLst>
              <a:ext uri="{FF2B5EF4-FFF2-40B4-BE49-F238E27FC236}">
                <a16:creationId xmlns:a16="http://schemas.microsoft.com/office/drawing/2014/main" id="{EC2CC2E8-44A1-ED90-983E-7E3805533A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381000"/>
            <a:ext cx="3486150" cy="63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Text Box 6">
            <a:extLst>
              <a:ext uri="{FF2B5EF4-FFF2-40B4-BE49-F238E27FC236}">
                <a16:creationId xmlns:a16="http://schemas.microsoft.com/office/drawing/2014/main" id="{0644EBBB-9A3E-51DD-5C3B-F6BAEC90F5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105400"/>
            <a:ext cx="73961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v-SE" altLang="sv-SE" sz="2000" b="1" i="1">
                <a:solidFill>
                  <a:srgbClr val="000066"/>
                </a:solidFill>
                <a:latin typeface="Century Gothic" panose="020B0502020202020204" pitchFamily="34" charset="0"/>
              </a:rPr>
              <a:t>”Vi ska aldrig vara rädda att förlora. Vi ska älska att vinna”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86D26A49-52A6-54A3-14E6-44356D4D0D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689" y="3599401"/>
            <a:ext cx="4321175" cy="114300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defRPr/>
            </a:pPr>
            <a:r>
              <a:rPr lang="sv-SE" altLang="sv-SE" sz="2400" b="1" i="1" kern="0" dirty="0">
                <a:solidFill>
                  <a:srgbClr val="990000"/>
                </a:solidFill>
                <a:latin typeface="Century Gothic"/>
              </a:rPr>
              <a:t>________________</a:t>
            </a:r>
          </a:p>
          <a:p>
            <a:pPr algn="l">
              <a:defRPr/>
            </a:pPr>
            <a:r>
              <a:rPr lang="sv-SE" altLang="sv-SE" sz="2400" b="1" i="1" kern="0" dirty="0">
                <a:solidFill>
                  <a:srgbClr val="990000"/>
                </a:solidFill>
                <a:latin typeface="Century Gothic"/>
              </a:rPr>
              <a:t>Har tagit del av Djurgårdens Ramverk och värdegrund:</a:t>
            </a:r>
            <a:endParaRPr lang="sv-SE">
              <a:latin typeface="Century 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formgivning">
  <a:themeElements>
    <a:clrScheme name="Standardformgivning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formgivning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formgivning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2344</TotalTime>
  <Words>323</Words>
  <Application>Microsoft Office PowerPoint</Application>
  <PresentationFormat>Bildspel på skärmen (4:3)</PresentationFormat>
  <Paragraphs>83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9" baseType="lpstr">
      <vt:lpstr>Standardformgivning</vt:lpstr>
      <vt:lpstr>PowerPoint-presentation</vt:lpstr>
      <vt:lpstr>I omklädningsrummet:</vt:lpstr>
      <vt:lpstr>På fysen:</vt:lpstr>
      <vt:lpstr>På isen:</vt:lpstr>
      <vt:lpstr>Förväntningar på varandra:</vt:lpstr>
      <vt:lpstr>Så är vi som ledare:</vt:lpstr>
      <vt:lpstr>Så är vi som förälder:</vt:lpstr>
      <vt:lpstr>Stockholm …......  </vt:lpstr>
    </vt:vector>
  </TitlesOfParts>
  <Company>DIF Hockey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kgst</dc:creator>
  <cp:lastModifiedBy>marcus bergman</cp:lastModifiedBy>
  <cp:revision>208</cp:revision>
  <cp:lastPrinted>2014-06-16T08:50:11Z</cp:lastPrinted>
  <dcterms:created xsi:type="dcterms:W3CDTF">2009-05-27T10:37:22Z</dcterms:created>
  <dcterms:modified xsi:type="dcterms:W3CDTF">2023-03-10T21:13:22Z</dcterms:modified>
</cp:coreProperties>
</file>