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73" r:id="rId4"/>
    <p:sldId id="272" r:id="rId5"/>
    <p:sldId id="274" r:id="rId6"/>
    <p:sldId id="277" r:id="rId7"/>
    <p:sldId id="278" r:id="rId8"/>
    <p:sldId id="276" r:id="rId9"/>
  </p:sldIdLst>
  <p:sldSz cx="9144000" cy="6858000" type="screen4x3"/>
  <p:notesSz cx="6797675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A141E-0D1F-42F3-9A7A-185E8E852C29}" v="24" dt="2023-03-10T21:13:19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0" d="100"/>
          <a:sy n="60" d="100"/>
        </p:scale>
        <p:origin x="780" y="5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us bergman" userId="bef1555840ffba58" providerId="Windows Live" clId="Web-{344A141E-0D1F-42F3-9A7A-185E8E852C29}"/>
    <pc:docChg chg="modSld">
      <pc:chgData name="marcus bergman" userId="bef1555840ffba58" providerId="Windows Live" clId="Web-{344A141E-0D1F-42F3-9A7A-185E8E852C29}" dt="2023-03-10T21:13:19.921" v="20" actId="1076"/>
      <pc:docMkLst>
        <pc:docMk/>
      </pc:docMkLst>
      <pc:sldChg chg="delSp">
        <pc:chgData name="marcus bergman" userId="bef1555840ffba58" providerId="Windows Live" clId="Web-{344A141E-0D1F-42F3-9A7A-185E8E852C29}" dt="2023-03-10T21:11:55.605" v="0"/>
        <pc:sldMkLst>
          <pc:docMk/>
          <pc:sldMk cId="0" sldId="267"/>
        </pc:sldMkLst>
        <pc:spChg chg="del">
          <ac:chgData name="marcus bergman" userId="bef1555840ffba58" providerId="Windows Live" clId="Web-{344A141E-0D1F-42F3-9A7A-185E8E852C29}" dt="2023-03-10T21:11:55.605" v="0"/>
          <ac:spMkLst>
            <pc:docMk/>
            <pc:sldMk cId="0" sldId="267"/>
            <ac:spMk id="2050" creationId="{3A51781D-1428-7C3B-ABE7-00E9C1A9DFC2}"/>
          </ac:spMkLst>
        </pc:spChg>
      </pc:sldChg>
      <pc:sldChg chg="modSp">
        <pc:chgData name="marcus bergman" userId="bef1555840ffba58" providerId="Windows Live" clId="Web-{344A141E-0D1F-42F3-9A7A-185E8E852C29}" dt="2023-03-10T21:13:19.921" v="20" actId="1076"/>
        <pc:sldMkLst>
          <pc:docMk/>
          <pc:sldMk cId="0" sldId="276"/>
        </pc:sldMkLst>
        <pc:spChg chg="mod">
          <ac:chgData name="marcus bergman" userId="bef1555840ffba58" providerId="Windows Live" clId="Web-{344A141E-0D1F-42F3-9A7A-185E8E852C29}" dt="2023-03-10T21:13:19.921" v="20" actId="1076"/>
          <ac:spMkLst>
            <pc:docMk/>
            <pc:sldMk cId="0" sldId="276"/>
            <ac:spMk id="6" creationId="{86D26A49-52A6-54A3-14E6-44356D4D0D96}"/>
          </ac:spMkLst>
        </pc:spChg>
        <pc:spChg chg="mod">
          <ac:chgData name="marcus bergman" userId="bef1555840ffba58" providerId="Windows Live" clId="Web-{344A141E-0D1F-42F3-9A7A-185E8E852C29}" dt="2023-03-10T21:12:57.123" v="12" actId="20577"/>
          <ac:spMkLst>
            <pc:docMk/>
            <pc:sldMk cId="0" sldId="276"/>
            <ac:spMk id="9218" creationId="{707A8C09-D24C-9270-A840-DD38485C6F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D82314-B146-FAA2-791F-8794C71E9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818C83-B2E4-3552-028A-E7289BB13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C326E5-1A4D-ED2B-34B2-9F3B13ECD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0A7A2-B786-461B-B48F-A17736E4337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427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C6AE58-780F-45C8-A60C-9B4D741085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C0E35-B1DC-D9C7-7BB3-7B2D70D66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35E288-0B33-427A-F9CC-CCF202FA9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427BE-3017-4CEA-853D-6DD595A4B5D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1813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2548AD-F0F2-80D2-E12A-C9AFF3E4D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64A2B5-432D-E710-4DCC-04EEFBBE30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7ACDE3-B4DE-6239-37ED-15DC33F3E8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E9F51-637C-48EC-8F2E-A043B5B7B79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0207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F31CB0-ACC0-5593-E04D-D18E0FC43E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2541DB-5B27-1BCE-C7A6-9C44F4BB2B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FA91A2-EB38-4CC1-4F33-FE1265DF46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A478E-6066-44D5-B639-5B684CC0EDB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2378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7EC5FF-3765-F5FF-CDFB-897F0ECC1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A6AC0B-5675-497A-863A-9F0DA0C56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C86842-37DE-A46D-7D68-9616B944A2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F1C81-B20D-4041-B74E-BC902B8F8A5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0300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E4C7C0-D638-5058-A52B-950544643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809009-8957-E4A6-663F-9D4E2FDC8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2C63E-13A7-659F-F314-0333B4E5B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7F1E2-751C-4B55-856F-A744FF63D3B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0224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3F1A86-9336-E0E5-2CE8-39D3A857E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0363DE-5791-015C-A8F8-8E8248344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F8016C-4573-92BA-9FBB-D2CDCB493D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0B8E-01E6-46AC-8253-B43A1DB1895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0624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E067CFE-DA27-0A13-F815-BCEBAFDD6B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682A4A-953A-BCC0-C6FB-9AC9A7B58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EB3593-71D6-D2DD-FD4D-B26E4893E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CA9A0-0EEE-4AA3-B93A-2EE3DE6BDD9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3902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8082BD-C053-9B6C-3CFB-87E5BA7E1D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EA352B7-9217-825A-DE3E-A9FAC69577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B5111D-0491-A7AF-C3F7-F9F4C0C5C7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7C5-E490-4B87-81D9-33CB002D68E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7263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D82F5C-6CF3-15DF-F188-DAF7D0947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A6583B-6AD1-1FD2-6A05-85EA69D53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0710D5-01F3-E03A-39BF-B2C133A542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4827F-B20D-4ECD-86A3-552766C257F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83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5201B6-6CA8-6FE5-3F87-587BE4F146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4B81F-8E4C-6BAA-0312-A4FC77C50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090FD5-9A02-B774-0FC0-7FEE47505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3372A-11B4-42AC-BF4C-83337B4A648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155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7BC88E-7220-A0F3-B891-92ABD2789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bakgrundsrubriken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E125F0-8931-C1E0-E3C7-F2051C36B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845BC1-2D8F-FECD-AB3F-8BBF8CAD35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CE1DF50-43FF-194A-7497-E6EA299FDE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953E19-EBD5-F0CA-778E-26D2D40708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A981AD3-4406-4BBB-9BDD-6D27DAD451CB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werborder">
            <a:extLst>
              <a:ext uri="{FF2B5EF4-FFF2-40B4-BE49-F238E27FC236}">
                <a16:creationId xmlns:a16="http://schemas.microsoft.com/office/drawing/2014/main" id="{2141BB9B-9939-D528-6EE6-432723F59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player1">
            <a:extLst>
              <a:ext uri="{FF2B5EF4-FFF2-40B4-BE49-F238E27FC236}">
                <a16:creationId xmlns:a16="http://schemas.microsoft.com/office/drawing/2014/main" id="{647E6FBF-B8D3-A7CB-F784-F820D5932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21939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player2">
            <a:extLst>
              <a:ext uri="{FF2B5EF4-FFF2-40B4-BE49-F238E27FC236}">
                <a16:creationId xmlns:a16="http://schemas.microsoft.com/office/drawing/2014/main" id="{2B2CC658-EC90-0276-2A8F-DCC9D19C8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260350"/>
            <a:ext cx="2052637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player3">
            <a:extLst>
              <a:ext uri="{FF2B5EF4-FFF2-40B4-BE49-F238E27FC236}">
                <a16:creationId xmlns:a16="http://schemas.microsoft.com/office/drawing/2014/main" id="{1E4D151E-84DF-0A05-7F11-153264CC8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1433513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player4">
            <a:extLst>
              <a:ext uri="{FF2B5EF4-FFF2-40B4-BE49-F238E27FC236}">
                <a16:creationId xmlns:a16="http://schemas.microsoft.com/office/drawing/2014/main" id="{EE282965-C75E-9647-D809-F029015B5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213100"/>
            <a:ext cx="2271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22">
            <a:extLst>
              <a:ext uri="{FF2B5EF4-FFF2-40B4-BE49-F238E27FC236}">
                <a16:creationId xmlns:a16="http://schemas.microsoft.com/office/drawing/2014/main" id="{51573A39-C334-9692-D57D-5227CD89D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575" y="1971675"/>
            <a:ext cx="45148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600" b="1" i="1">
                <a:solidFill>
                  <a:srgbClr val="800000"/>
                </a:solidFill>
                <a:latin typeface="Century Gothic" panose="020B0502020202020204" pitchFamily="34" charset="0"/>
              </a:rPr>
              <a:t>Ramverk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600" b="1" i="1">
                <a:solidFill>
                  <a:srgbClr val="800000"/>
                </a:solidFill>
                <a:latin typeface="Century Gothic" panose="020B0502020202020204" pitchFamily="34" charset="0"/>
              </a:rPr>
              <a:t>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600" b="1" i="1">
                <a:solidFill>
                  <a:srgbClr val="800000"/>
                </a:solidFill>
                <a:latin typeface="Century Gothic" panose="020B0502020202020204" pitchFamily="34" charset="0"/>
              </a:rPr>
              <a:t>Värdegrund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600" b="1" i="1">
                <a:solidFill>
                  <a:srgbClr val="800000"/>
                </a:solidFill>
                <a:latin typeface="Century Gothic" panose="020B0502020202020204" pitchFamily="34" charset="0"/>
              </a:rPr>
              <a:t>Djurgården hockey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600" b="1" i="1">
                <a:solidFill>
                  <a:srgbClr val="800000"/>
                </a:solidFill>
                <a:latin typeface="Century Gothic" panose="020B0502020202020204" pitchFamily="34" charset="0"/>
              </a:rPr>
              <a:t>Ungdom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4E13ABA-4788-C659-35CD-C516E0C3466A}"/>
              </a:ext>
            </a:extLst>
          </p:cNvPr>
          <p:cNvSpPr/>
          <p:nvPr/>
        </p:nvSpPr>
        <p:spPr>
          <a:xfrm>
            <a:off x="2944813" y="5094288"/>
            <a:ext cx="3254375" cy="585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v-SE" altLang="sv-SE" sz="3200" b="1" i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” Alltid oavsett”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3416F0-00DA-922F-F590-B430192819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8763" y="125413"/>
            <a:ext cx="7772400" cy="1143000"/>
          </a:xfrm>
        </p:spPr>
        <p:txBody>
          <a:bodyPr/>
          <a:lstStyle/>
          <a:p>
            <a:pPr algn="l" eaLnBrk="1" hangingPunct="1"/>
            <a:r>
              <a:rPr lang="sv-SE" altLang="sv-SE" sz="3600" b="1" i="1">
                <a:solidFill>
                  <a:srgbClr val="990000"/>
                </a:solidFill>
                <a:latin typeface="Century Gothic" panose="020B0502020202020204" pitchFamily="34" charset="0"/>
              </a:rPr>
              <a:t>I omklädningsrummet:</a:t>
            </a:r>
          </a:p>
        </p:txBody>
      </p:sp>
      <p:pic>
        <p:nvPicPr>
          <p:cNvPr id="3075" name="Picture 3" descr="lowerborder">
            <a:extLst>
              <a:ext uri="{FF2B5EF4-FFF2-40B4-BE49-F238E27FC236}">
                <a16:creationId xmlns:a16="http://schemas.microsoft.com/office/drawing/2014/main" id="{BB0178B9-F72B-E989-B2FF-82BC51D3B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whosnext">
            <a:extLst>
              <a:ext uri="{FF2B5EF4-FFF2-40B4-BE49-F238E27FC236}">
                <a16:creationId xmlns:a16="http://schemas.microsoft.com/office/drawing/2014/main" id="{6D0A5D1A-8BF1-6DDF-5166-3DA286498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87313"/>
            <a:ext cx="34861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FCDBB15C-E0E3-3669-4436-B1653C0E9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884238"/>
            <a:ext cx="858202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2000" b="1">
              <a:latin typeface="Book Antiqua" panose="0204060205030503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</a:t>
            </a:r>
            <a:r>
              <a:rPr lang="sv-SE" altLang="sv-SE" sz="2400" b="1" i="1">
                <a:solidFill>
                  <a:srgbClr val="990000"/>
                </a:solidFill>
                <a:latin typeface="Century Gothic" panose="020B0502020202020204" pitchFamily="34" charset="0"/>
              </a:rPr>
              <a:t>Föräldrafritt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 i="1">
                <a:solidFill>
                  <a:srgbClr val="990000"/>
                </a:solidFill>
                <a:latin typeface="Century Gothic" panose="020B0502020202020204" pitchFamily="34" charset="0"/>
              </a:rPr>
              <a:t>(För att skapa en lugn och fokuserad miljö)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400" b="1" i="1">
                <a:solidFill>
                  <a:srgbClr val="990000"/>
                </a:solidFill>
                <a:latin typeface="Century Gothic" panose="020B0502020202020204" pitchFamily="34" charset="0"/>
              </a:rPr>
              <a:t> Ordning och reda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 i="1">
                <a:solidFill>
                  <a:srgbClr val="990000"/>
                </a:solidFill>
                <a:latin typeface="Century Gothic" panose="020B0502020202020204" pitchFamily="34" charset="0"/>
              </a:rPr>
              <a:t>(För att skapa en motiverande och trivsam miljö)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400" b="1" i="1">
                <a:solidFill>
                  <a:srgbClr val="990000"/>
                </a:solidFill>
                <a:latin typeface="Century Gothic" panose="020B0502020202020204" pitchFamily="34" charset="0"/>
              </a:rPr>
              <a:t> Rent och snyggt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 i="1">
                <a:solidFill>
                  <a:srgbClr val="990000"/>
                </a:solidFill>
                <a:latin typeface="Century Gothic" panose="020B0502020202020204" pitchFamily="34" charset="0"/>
              </a:rPr>
              <a:t>(För att skapa en hälsosam miljö)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400" b="1" i="1">
                <a:solidFill>
                  <a:srgbClr val="990000"/>
                </a:solidFill>
                <a:latin typeface="Century Gothic" panose="020B0502020202020204" pitchFamily="34" charset="0"/>
              </a:rPr>
              <a:t> Respekt mot varandra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 i="1">
                <a:solidFill>
                  <a:srgbClr val="990000"/>
                </a:solidFill>
                <a:latin typeface="Century Gothic" panose="020B0502020202020204" pitchFamily="34" charset="0"/>
              </a:rPr>
              <a:t>(För att skapa lagkänsla)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400" b="1" i="1">
                <a:solidFill>
                  <a:srgbClr val="990000"/>
                </a:solidFill>
                <a:latin typeface="Century Gothic" panose="020B0502020202020204" pitchFamily="34" charset="0"/>
              </a:rPr>
              <a:t> Inga telefoner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 i="1">
                <a:solidFill>
                  <a:srgbClr val="990000"/>
                </a:solidFill>
                <a:latin typeface="Century Gothic" panose="020B0502020202020204" pitchFamily="34" charset="0"/>
              </a:rPr>
              <a:t>(För att skapa rätt fokus)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A554D0BF-6EDC-4938-24B3-0948E102DEC8}"/>
              </a:ext>
            </a:extLst>
          </p:cNvPr>
          <p:cNvSpPr/>
          <p:nvPr/>
        </p:nvSpPr>
        <p:spPr>
          <a:xfrm>
            <a:off x="585788" y="5038725"/>
            <a:ext cx="79263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v-SE" altLang="sv-SE" b="1" i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” Skapa rutiner som utgår från omklädningsrummet”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5D718EB-7A43-C743-96C0-44EC042F6B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sv-SE" altLang="sv-SE" sz="3600" b="1" i="1">
                <a:solidFill>
                  <a:srgbClr val="990000"/>
                </a:solidFill>
                <a:latin typeface="Century Gothic" panose="020B0502020202020204" pitchFamily="34" charset="0"/>
              </a:rPr>
              <a:t>På fysen:</a:t>
            </a:r>
          </a:p>
        </p:txBody>
      </p:sp>
      <p:pic>
        <p:nvPicPr>
          <p:cNvPr id="4099" name="Picture 3" descr="lowerborder">
            <a:extLst>
              <a:ext uri="{FF2B5EF4-FFF2-40B4-BE49-F238E27FC236}">
                <a16:creationId xmlns:a16="http://schemas.microsoft.com/office/drawing/2014/main" id="{B05B5B91-EE2B-8389-F3B5-F32F16A2C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whosnext">
            <a:extLst>
              <a:ext uri="{FF2B5EF4-FFF2-40B4-BE49-F238E27FC236}">
                <a16:creationId xmlns:a16="http://schemas.microsoft.com/office/drawing/2014/main" id="{D5F4ABA0-3486-4E8B-C739-C99C22A7C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"/>
            <a:ext cx="34861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549E2720-12E0-5AC0-8BA9-2AA3EA72E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47838"/>
            <a:ext cx="84963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2800" b="1">
              <a:latin typeface="Book Antiqua" panose="0204060205030503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Var i tid.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Var förberedd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Noggrann och fokuserad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Rätt utrustning (DIF-profil)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Inga telefoner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2800" b="1" i="1">
              <a:solidFill>
                <a:srgbClr val="99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2800" b="1" i="1">
              <a:solidFill>
                <a:srgbClr val="99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12E92D9-B533-269A-9630-342C7D1027A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sv-SE" altLang="sv-SE" sz="3600" b="1" i="1">
                <a:solidFill>
                  <a:srgbClr val="990000"/>
                </a:solidFill>
                <a:latin typeface="Century Gothic" panose="020B0502020202020204" pitchFamily="34" charset="0"/>
              </a:rPr>
              <a:t>På isen:</a:t>
            </a:r>
          </a:p>
        </p:txBody>
      </p:sp>
      <p:pic>
        <p:nvPicPr>
          <p:cNvPr id="5123" name="Picture 3" descr="lowerborder">
            <a:extLst>
              <a:ext uri="{FF2B5EF4-FFF2-40B4-BE49-F238E27FC236}">
                <a16:creationId xmlns:a16="http://schemas.microsoft.com/office/drawing/2014/main" id="{DC27B617-EE0F-A275-BA7C-3F1BA40F7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whosnext">
            <a:extLst>
              <a:ext uri="{FF2B5EF4-FFF2-40B4-BE49-F238E27FC236}">
                <a16:creationId xmlns:a16="http://schemas.microsoft.com/office/drawing/2014/main" id="{9479A5D7-BD54-FD62-C5A4-4CF7E56F8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"/>
            <a:ext cx="34861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6BD8FC0A-773E-1BD1-9DD9-165822D8C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47838"/>
            <a:ext cx="777716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2000" b="1">
              <a:latin typeface="Book Antiqua" panose="0204060205030503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Var i tid (för direkt fokus)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Var förberedd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Noggrann och fokuserad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Rätt utrustning (minskar risken för skador)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DIF-profil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D7FD0F6A-B6E9-6885-86BF-0D3F2F5E47B9}"/>
              </a:ext>
            </a:extLst>
          </p:cNvPr>
          <p:cNvSpPr/>
          <p:nvPr/>
        </p:nvSpPr>
        <p:spPr>
          <a:xfrm>
            <a:off x="2735263" y="4941888"/>
            <a:ext cx="3622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v-SE" altLang="sv-SE" b="1" i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” Goda dagliga vanor”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BF71462-A83F-D11B-0228-4495958BB4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sv-SE" altLang="sv-SE" sz="3600" b="1" i="1">
                <a:solidFill>
                  <a:srgbClr val="990000"/>
                </a:solidFill>
                <a:latin typeface="Century Gothic" panose="020B0502020202020204" pitchFamily="34" charset="0"/>
              </a:rPr>
              <a:t>Förväntningar på varandra:</a:t>
            </a:r>
          </a:p>
        </p:txBody>
      </p:sp>
      <p:pic>
        <p:nvPicPr>
          <p:cNvPr id="6147" name="Picture 3" descr="lowerborder">
            <a:extLst>
              <a:ext uri="{FF2B5EF4-FFF2-40B4-BE49-F238E27FC236}">
                <a16:creationId xmlns:a16="http://schemas.microsoft.com/office/drawing/2014/main" id="{DAF86D23-6970-EA9A-8919-01DF9CF24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whosnext">
            <a:extLst>
              <a:ext uri="{FF2B5EF4-FFF2-40B4-BE49-F238E27FC236}">
                <a16:creationId xmlns:a16="http://schemas.microsoft.com/office/drawing/2014/main" id="{689090A3-6407-5403-189E-038C24E51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"/>
            <a:ext cx="34861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17163E48-4725-7AA4-7247-6DB542D7D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1296988"/>
            <a:ext cx="75596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v-SE" altLang="sv-SE" sz="2000" b="1">
              <a:latin typeface="Book Antiqua" panose="0204060205030503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Ta eget ansvar.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Alltid 100%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Hjälpa varandra.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Vara förberedd.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Stöttande och uppmuntrande.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sv-SE" altLang="sv-SE" sz="2800" b="1" i="1">
                <a:solidFill>
                  <a:srgbClr val="990000"/>
                </a:solidFill>
                <a:latin typeface="Century Gothic" panose="020B0502020202020204" pitchFamily="34" charset="0"/>
              </a:rPr>
              <a:t> Tala med och inte om din lagkamrat.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2800" b="1" i="1">
              <a:solidFill>
                <a:srgbClr val="99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CD9C9AC-E0E0-3EF0-8800-641E838A9EAD}"/>
              </a:ext>
            </a:extLst>
          </p:cNvPr>
          <p:cNvSpPr/>
          <p:nvPr/>
        </p:nvSpPr>
        <p:spPr>
          <a:xfrm>
            <a:off x="458788" y="4905375"/>
            <a:ext cx="76628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v-SE" altLang="sv-SE" b="1" i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” Framgångsrika lag föder framgångsrika spelare”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023C20E-31DA-534C-5993-5D05F05EF1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sv-SE" altLang="sv-SE" sz="3600" b="1" i="1">
                <a:solidFill>
                  <a:srgbClr val="990000"/>
                </a:solidFill>
                <a:latin typeface="Century Gothic" panose="020B0502020202020204" pitchFamily="34" charset="0"/>
              </a:rPr>
              <a:t>Så är vi som ledare:</a:t>
            </a:r>
          </a:p>
        </p:txBody>
      </p:sp>
      <p:pic>
        <p:nvPicPr>
          <p:cNvPr id="7171" name="Picture 3" descr="lowerborder">
            <a:extLst>
              <a:ext uri="{FF2B5EF4-FFF2-40B4-BE49-F238E27FC236}">
                <a16:creationId xmlns:a16="http://schemas.microsoft.com/office/drawing/2014/main" id="{B926208A-1F19-45A1-109A-DDEEBFE42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whosnext">
            <a:extLst>
              <a:ext uri="{FF2B5EF4-FFF2-40B4-BE49-F238E27FC236}">
                <a16:creationId xmlns:a16="http://schemas.microsoft.com/office/drawing/2014/main" id="{34157102-DA3A-8CAD-CDB8-59B5B3C11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"/>
            <a:ext cx="34861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EE8C0FDE-F7D2-C5E8-B3CC-E92A2990F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1206500"/>
            <a:ext cx="7559675" cy="45545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sv-SE" altLang="sv-SE" sz="1800" b="1" dirty="0">
              <a:latin typeface="Book Antiqua" pitchFamily="18" charset="0"/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 Öppen och lyhörd för att skapa tillit.</a:t>
            </a: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- Se och bekräfta varje individ.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 Ge och ta uppmuntrande feedback.</a:t>
            </a: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- Gilla samtalet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 Utbildande ledarskap.</a:t>
            </a: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- Vi lär för livet!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 Närvarande.	</a:t>
            </a: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Vara där </a:t>
            </a:r>
            <a:r>
              <a:rPr lang="sv-SE" altLang="sv-SE" sz="1800" b="1" i="1" u="sng" dirty="0">
                <a:solidFill>
                  <a:srgbClr val="990000"/>
                </a:solidFill>
                <a:latin typeface="Century Gothic" pitchFamily="34" charset="0"/>
              </a:rPr>
              <a:t>det</a:t>
            </a: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 händer.	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	Stil och profil</a:t>
            </a: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Var en förebild</a:t>
            </a:r>
          </a:p>
          <a:p>
            <a:pPr lvl="1" eaLnBrk="1" hangingPunct="1">
              <a:spcBef>
                <a:spcPct val="0"/>
              </a:spcBef>
              <a:buFontTx/>
              <a:buChar char="-"/>
              <a:defRPr/>
            </a:pPr>
            <a:r>
              <a:rPr lang="sv-SE" altLang="sv-SE" sz="1800" b="1" i="1" dirty="0">
                <a:solidFill>
                  <a:srgbClr val="990000"/>
                </a:solidFill>
                <a:latin typeface="Century Gothic" pitchFamily="34" charset="0"/>
              </a:rPr>
              <a:t>Tänk på hur du uppträder beträffande</a:t>
            </a:r>
          </a:p>
          <a:p>
            <a:pPr lvl="2" eaLnBrk="1" hangingPunct="1">
              <a:spcBef>
                <a:spcPct val="0"/>
              </a:spcBef>
              <a:buFontTx/>
              <a:buChar char="-"/>
              <a:defRPr/>
            </a:pPr>
            <a:r>
              <a:rPr lang="sv-SE" altLang="sv-SE" sz="1400" b="1" i="1" dirty="0">
                <a:solidFill>
                  <a:srgbClr val="990000"/>
                </a:solidFill>
                <a:latin typeface="Century Gothic" pitchFamily="34" charset="0"/>
              </a:rPr>
              <a:t>Laget</a:t>
            </a:r>
          </a:p>
          <a:p>
            <a:pPr lvl="2" eaLnBrk="1" hangingPunct="1">
              <a:spcBef>
                <a:spcPct val="0"/>
              </a:spcBef>
              <a:buFontTx/>
              <a:buChar char="-"/>
              <a:defRPr/>
            </a:pPr>
            <a:r>
              <a:rPr lang="sv-SE" altLang="sv-SE" sz="1400" b="1" i="1" dirty="0">
                <a:solidFill>
                  <a:srgbClr val="990000"/>
                </a:solidFill>
                <a:latin typeface="Century Gothic" pitchFamily="34" charset="0"/>
              </a:rPr>
              <a:t>Motståndare</a:t>
            </a:r>
          </a:p>
          <a:p>
            <a:pPr lvl="2" eaLnBrk="1" hangingPunct="1">
              <a:spcBef>
                <a:spcPct val="0"/>
              </a:spcBef>
              <a:buFontTx/>
              <a:buChar char="-"/>
              <a:defRPr/>
            </a:pPr>
            <a:r>
              <a:rPr lang="sv-SE" altLang="sv-SE" sz="1400" b="1" i="1" dirty="0">
                <a:solidFill>
                  <a:srgbClr val="990000"/>
                </a:solidFill>
                <a:latin typeface="Century Gothic" pitchFamily="34" charset="0"/>
              </a:rPr>
              <a:t>Domare</a:t>
            </a:r>
          </a:p>
          <a:p>
            <a:pPr lvl="2" eaLnBrk="1" hangingPunct="1">
              <a:spcBef>
                <a:spcPct val="0"/>
              </a:spcBef>
              <a:buFontTx/>
              <a:buChar char="-"/>
              <a:defRPr/>
            </a:pPr>
            <a:r>
              <a:rPr lang="sv-SE" altLang="sv-SE" sz="1400" b="1" i="1" dirty="0">
                <a:solidFill>
                  <a:srgbClr val="990000"/>
                </a:solidFill>
                <a:latin typeface="Century Gothic" pitchFamily="34" charset="0"/>
              </a:rPr>
              <a:t>Föräldrar				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800" b="1" i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” Lev som du lär”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2221462-0111-04BF-C075-41A8F8036F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61950" y="442913"/>
            <a:ext cx="7772400" cy="1143000"/>
          </a:xfrm>
        </p:spPr>
        <p:txBody>
          <a:bodyPr/>
          <a:lstStyle/>
          <a:p>
            <a:pPr algn="l" eaLnBrk="1" hangingPunct="1"/>
            <a:r>
              <a:rPr lang="sv-SE" altLang="sv-SE" sz="3600" b="1" i="1">
                <a:solidFill>
                  <a:srgbClr val="990000"/>
                </a:solidFill>
                <a:latin typeface="Century Gothic" panose="020B0502020202020204" pitchFamily="34" charset="0"/>
              </a:rPr>
              <a:t>Så är vi som förälder:</a:t>
            </a:r>
          </a:p>
        </p:txBody>
      </p:sp>
      <p:pic>
        <p:nvPicPr>
          <p:cNvPr id="8195" name="Picture 3" descr="lowerborder">
            <a:extLst>
              <a:ext uri="{FF2B5EF4-FFF2-40B4-BE49-F238E27FC236}">
                <a16:creationId xmlns:a16="http://schemas.microsoft.com/office/drawing/2014/main" id="{308E5489-8E42-C26D-7FAC-C21CB0031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whosnext">
            <a:extLst>
              <a:ext uri="{FF2B5EF4-FFF2-40B4-BE49-F238E27FC236}">
                <a16:creationId xmlns:a16="http://schemas.microsoft.com/office/drawing/2014/main" id="{60156195-F3DB-0440-B90C-41FE9F98C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"/>
            <a:ext cx="34861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C86B75AA-5FC5-1B17-E5E2-9F249A674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01738"/>
            <a:ext cx="7559675" cy="68627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sv-SE" altLang="sv-SE" sz="2000" b="1" dirty="0"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 Stöttande och uppmuntrande.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- Ishockeyn är en lustfylld och positiv fritid.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 Tänk på vad du säger.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- Tala </a:t>
            </a:r>
            <a:r>
              <a:rPr lang="sv-SE" altLang="sv-SE" sz="2000" b="1" i="1" u="sng" dirty="0">
                <a:solidFill>
                  <a:srgbClr val="990000"/>
                </a:solidFill>
                <a:latin typeface="Century Gothic" pitchFamily="34" charset="0"/>
              </a:rPr>
              <a:t>med</a:t>
            </a: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 och </a:t>
            </a:r>
            <a:r>
              <a:rPr lang="sv-SE" altLang="sv-SE" sz="2000" b="1" i="1" u="sng" dirty="0">
                <a:solidFill>
                  <a:srgbClr val="990000"/>
                </a:solidFill>
                <a:latin typeface="Century Gothic" pitchFamily="34" charset="0"/>
              </a:rPr>
              <a:t>inte</a:t>
            </a: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 </a:t>
            </a:r>
            <a:r>
              <a:rPr lang="sv-SE" altLang="sv-SE" sz="2000" b="1" i="1" u="sng" dirty="0">
                <a:solidFill>
                  <a:srgbClr val="990000"/>
                </a:solidFill>
                <a:latin typeface="Century Gothic" pitchFamily="34" charset="0"/>
              </a:rPr>
              <a:t>om</a:t>
            </a: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 för barnens och föreningens bästa.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 Ha tålamod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- Tillit till ledarna och föreningen. Utveckling tar tid.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 Alltid oavsett representerar du ditt barn, lag och förening.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- Tänk på hur du uppträder beträffande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	- Laget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	- Motståndare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	- Domare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000" b="1" i="1" dirty="0">
                <a:solidFill>
                  <a:srgbClr val="990000"/>
                </a:solidFill>
                <a:latin typeface="Century Gothic" pitchFamily="34" charset="0"/>
              </a:rPr>
              <a:t>	- Alkohol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000" b="1" i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”Du är Djurgården!”</a:t>
            </a:r>
            <a:endParaRPr lang="sv-SE" altLang="sv-SE" sz="2800" b="1" i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sv-SE" altLang="sv-SE" sz="2800" b="1" i="1" dirty="0">
              <a:solidFill>
                <a:srgbClr val="99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endParaRPr lang="sv-SE" altLang="sv-SE" sz="2800" b="1" i="1" dirty="0">
              <a:solidFill>
                <a:srgbClr val="99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sv-SE" altLang="sv-SE" sz="2000" b="1" i="1" dirty="0">
              <a:solidFill>
                <a:srgbClr val="99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2800" b="1" i="1" dirty="0">
                <a:solidFill>
                  <a:srgbClr val="990000"/>
                </a:solidFill>
                <a:latin typeface="Century Gothic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sv-SE" altLang="sv-SE" sz="2800" b="1" i="1" dirty="0">
              <a:solidFill>
                <a:srgbClr val="99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sv-SE" altLang="sv-SE" sz="2800" b="1" i="1" dirty="0">
              <a:solidFill>
                <a:srgbClr val="99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07A8C09-D24C-9270-A840-DD38485C6F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88913"/>
            <a:ext cx="4321175" cy="1143000"/>
          </a:xfrm>
        </p:spPr>
        <p:txBody>
          <a:bodyPr/>
          <a:lstStyle/>
          <a:p>
            <a:pPr algn="l" eaLnBrk="1" hangingPunct="1"/>
            <a:r>
              <a:rPr lang="sv-SE" altLang="sv-SE" sz="2400" b="1" i="1" dirty="0">
                <a:solidFill>
                  <a:srgbClr val="990000"/>
                </a:solidFill>
                <a:latin typeface="Century Gothic"/>
              </a:rPr>
              <a:t>Stockholm …......</a:t>
            </a:r>
            <a:br>
              <a:rPr lang="sv-SE" altLang="sv-SE" sz="2400" b="1" i="1" dirty="0">
                <a:solidFill>
                  <a:srgbClr val="990000"/>
                </a:solidFill>
                <a:latin typeface="Century Gothic"/>
              </a:rPr>
            </a:br>
            <a:br>
              <a:rPr lang="sv-SE" altLang="sv-SE" sz="2400" b="1" i="1" dirty="0">
                <a:latin typeface="Century Gothic" panose="020B0502020202020204" pitchFamily="34" charset="0"/>
              </a:rPr>
            </a:br>
            <a:endParaRPr lang="sv-SE" altLang="sv-SE" sz="2400" b="1" i="1" dirty="0">
              <a:latin typeface="Century Gothic" panose="020B0502020202020204" pitchFamily="34" charset="0"/>
            </a:endParaRPr>
          </a:p>
        </p:txBody>
      </p:sp>
      <p:pic>
        <p:nvPicPr>
          <p:cNvPr id="9219" name="Picture 3" descr="lowerborder">
            <a:extLst>
              <a:ext uri="{FF2B5EF4-FFF2-40B4-BE49-F238E27FC236}">
                <a16:creationId xmlns:a16="http://schemas.microsoft.com/office/drawing/2014/main" id="{8A7FA3D2-276A-4E09-16B1-D704A1D7B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whosnext">
            <a:extLst>
              <a:ext uri="{FF2B5EF4-FFF2-40B4-BE49-F238E27FC236}">
                <a16:creationId xmlns:a16="http://schemas.microsoft.com/office/drawing/2014/main" id="{EC2CC2E8-44A1-ED90-983E-7E3805533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"/>
            <a:ext cx="34861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>
            <a:extLst>
              <a:ext uri="{FF2B5EF4-FFF2-40B4-BE49-F238E27FC236}">
                <a16:creationId xmlns:a16="http://schemas.microsoft.com/office/drawing/2014/main" id="{0644EBBB-9A3E-51DD-5C3B-F6BAEC90F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7396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b="1" i="1">
                <a:solidFill>
                  <a:srgbClr val="000066"/>
                </a:solidFill>
                <a:latin typeface="Century Gothic" panose="020B0502020202020204" pitchFamily="34" charset="0"/>
              </a:rPr>
              <a:t>”Vi ska aldrig vara rädda att förlora. Vi ska älska att vinna”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6D26A49-52A6-54A3-14E6-44356D4D0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689" y="3599401"/>
            <a:ext cx="4321175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sv-SE" altLang="sv-SE" sz="2400" b="1" i="1" kern="0" dirty="0">
                <a:solidFill>
                  <a:srgbClr val="990000"/>
                </a:solidFill>
                <a:latin typeface="Century Gothic"/>
              </a:rPr>
              <a:t>________________</a:t>
            </a:r>
          </a:p>
          <a:p>
            <a:pPr algn="l">
              <a:defRPr/>
            </a:pPr>
            <a:r>
              <a:rPr lang="sv-SE" altLang="sv-SE" sz="2400" b="1" i="1" kern="0" dirty="0">
                <a:solidFill>
                  <a:srgbClr val="990000"/>
                </a:solidFill>
                <a:latin typeface="Century Gothic"/>
              </a:rPr>
              <a:t>Har tagit del av Djurgårdens Ramverk och värdegrund:</a:t>
            </a:r>
            <a:endParaRPr lang="sv-SE">
              <a:latin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323</Words>
  <Application>Microsoft Office PowerPoint</Application>
  <PresentationFormat>Bildspel på skärmen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Standardformgivning</vt:lpstr>
      <vt:lpstr>PowerPoint-presentation</vt:lpstr>
      <vt:lpstr>I omklädningsrummet:</vt:lpstr>
      <vt:lpstr>På fysen:</vt:lpstr>
      <vt:lpstr>På isen:</vt:lpstr>
      <vt:lpstr>Förväntningar på varandra:</vt:lpstr>
      <vt:lpstr>Så är vi som ledare:</vt:lpstr>
      <vt:lpstr>Så är vi som förälder:</vt:lpstr>
      <vt:lpstr>Stockholm …......  </vt:lpstr>
    </vt:vector>
  </TitlesOfParts>
  <Company>DIF Hockey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kgst</dc:creator>
  <cp:lastModifiedBy>marcus bergman</cp:lastModifiedBy>
  <cp:revision>208</cp:revision>
  <cp:lastPrinted>2014-06-16T08:50:11Z</cp:lastPrinted>
  <dcterms:created xsi:type="dcterms:W3CDTF">2009-05-27T10:37:22Z</dcterms:created>
  <dcterms:modified xsi:type="dcterms:W3CDTF">2023-03-10T21:13:22Z</dcterms:modified>
</cp:coreProperties>
</file>