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Bebas Neue" panose="020B0606020202050201" pitchFamily="34" charset="77"/>
      <p:regular r:id="rId22"/>
    </p:embeddedFont>
    <p:embeddedFont>
      <p:font typeface="Roboto" panose="02000000000000000000" pitchFamily="2" charset="0"/>
      <p:regular r:id="rId23"/>
      <p:bold r:id="rId24"/>
      <p:italic r:id="rId25"/>
      <p:boldItalic r:id="rId26"/>
    </p:embeddedFont>
    <p:embeddedFont>
      <p:font typeface="Roboto Light"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0mJ0uqdMUHiSZeBQK7TwRJfYK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43"/>
  </p:normalViewPr>
  <p:slideViewPr>
    <p:cSldViewPr snapToGrid="0">
      <p:cViewPr varScale="1">
        <p:scale>
          <a:sx n="115" d="100"/>
          <a:sy n="115" d="100"/>
        </p:scale>
        <p:origin x="57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6"/>
        <p:cNvGrpSpPr/>
        <p:nvPr/>
      </p:nvGrpSpPr>
      <p:grpSpPr>
        <a:xfrm>
          <a:off x="0" y="0"/>
          <a:ext cx="0" cy="0"/>
          <a:chOff x="0" y="0"/>
          <a:chExt cx="0" cy="0"/>
        </a:xfrm>
      </p:grpSpPr>
      <p:pic>
        <p:nvPicPr>
          <p:cNvPr id="17" name="Google Shape;17;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000"/>
              <a:buNone/>
              <a:defRPr sz="20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3" name="Google Shape;23;p20"/>
          <p:cNvPicPr preferRelativeResize="0"/>
          <p:nvPr/>
        </p:nvPicPr>
        <p:blipFill rotWithShape="1">
          <a:blip r:embed="rId3">
            <a:alphaModFix/>
          </a:blip>
          <a:srcRect/>
          <a:stretch/>
        </p:blipFill>
        <p:spPr>
          <a:xfrm>
            <a:off x="10350378" y="0"/>
            <a:ext cx="1003422" cy="126492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a:off x="838200" y="165071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body" idx="1"/>
          </p:nvPr>
        </p:nvSpPr>
        <p:spPr>
          <a:xfrm>
            <a:off x="838200" y="3111217"/>
            <a:ext cx="5181600" cy="2999872"/>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9"/>
          <p:cNvSpPr txBox="1">
            <a:spLocks noGrp="1"/>
          </p:cNvSpPr>
          <p:nvPr>
            <p:ph type="body" idx="2"/>
          </p:nvPr>
        </p:nvSpPr>
        <p:spPr>
          <a:xfrm>
            <a:off x="6172200" y="3111217"/>
            <a:ext cx="5181600" cy="2999872"/>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Avsnittsrubrik">
  <p:cSld name="1_Avsnittsrubrik">
    <p:spTree>
      <p:nvGrpSpPr>
        <p:cNvPr id="1" name="Shape 90"/>
        <p:cNvGrpSpPr/>
        <p:nvPr/>
      </p:nvGrpSpPr>
      <p:grpSpPr>
        <a:xfrm>
          <a:off x="0" y="0"/>
          <a:ext cx="0" cy="0"/>
          <a:chOff x="0" y="0"/>
          <a:chExt cx="0" cy="0"/>
        </a:xfrm>
      </p:grpSpPr>
      <p:sp>
        <p:nvSpPr>
          <p:cNvPr id="91" name="Google Shape;91;p30"/>
          <p:cNvSpPr txBox="1">
            <a:spLocks noGrp="1"/>
          </p:cNvSpPr>
          <p:nvPr>
            <p:ph type="title"/>
          </p:nvPr>
        </p:nvSpPr>
        <p:spPr>
          <a:xfrm>
            <a:off x="6096000" y="1709738"/>
            <a:ext cx="49171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body" idx="1"/>
          </p:nvPr>
        </p:nvSpPr>
        <p:spPr>
          <a:xfrm>
            <a:off x="6096000" y="4589463"/>
            <a:ext cx="4917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93" name="Google Shape;9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96" name="Google Shape;96;p30"/>
          <p:cNvSpPr>
            <a:spLocks noGrp="1"/>
          </p:cNvSpPr>
          <p:nvPr>
            <p:ph type="pic" idx="2"/>
          </p:nvPr>
        </p:nvSpPr>
        <p:spPr>
          <a:xfrm>
            <a:off x="4529" y="0"/>
            <a:ext cx="5315893" cy="6858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97"/>
        <p:cNvGrpSpPr/>
        <p:nvPr/>
      </p:nvGrpSpPr>
      <p:grpSpPr>
        <a:xfrm>
          <a:off x="0" y="0"/>
          <a:ext cx="0" cy="0"/>
          <a:chOff x="0" y="0"/>
          <a:chExt cx="0" cy="0"/>
        </a:xfrm>
      </p:grpSpPr>
      <p:sp>
        <p:nvSpPr>
          <p:cNvPr id="98" name="Google Shape;98;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atin typeface="Bebas Neue"/>
                <a:ea typeface="Bebas Neue"/>
                <a:cs typeface="Bebas Neue"/>
                <a:sym typeface="Bebas Neue"/>
              </a:defRPr>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atin typeface="Bebas Neue"/>
                <a:ea typeface="Bebas Neue"/>
                <a:cs typeface="Bebas Neue"/>
                <a:sym typeface="Bebas Neue"/>
              </a:defRPr>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06"/>
        <p:cNvGrpSpPr/>
        <p:nvPr/>
      </p:nvGrpSpPr>
      <p:grpSpPr>
        <a:xfrm>
          <a:off x="0" y="0"/>
          <a:ext cx="0" cy="0"/>
          <a:chOff x="0" y="0"/>
          <a:chExt cx="0" cy="0"/>
        </a:xfrm>
      </p:grpSpPr>
      <p:sp>
        <p:nvSpPr>
          <p:cNvPr id="107" name="Google Shape;107;p32"/>
          <p:cNvSpPr txBox="1">
            <a:spLocks noGrp="1"/>
          </p:cNvSpPr>
          <p:nvPr>
            <p:ph type="title"/>
          </p:nvPr>
        </p:nvSpPr>
        <p:spPr>
          <a:xfrm>
            <a:off x="1671119" y="2647030"/>
            <a:ext cx="8631725" cy="1563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9600"/>
              <a:buFont typeface="Bebas Neue"/>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med bildtext">
  <p:cSld name="Text med bildtext">
    <p:spTree>
      <p:nvGrpSpPr>
        <p:cNvPr id="1" name="Shape 111"/>
        <p:cNvGrpSpPr/>
        <p:nvPr/>
      </p:nvGrpSpPr>
      <p:grpSpPr>
        <a:xfrm>
          <a:off x="0" y="0"/>
          <a:ext cx="0" cy="0"/>
          <a:chOff x="0" y="0"/>
          <a:chExt cx="0" cy="0"/>
        </a:xfrm>
      </p:grpSpPr>
      <p:sp>
        <p:nvSpPr>
          <p:cNvPr id="112" name="Google Shape;112;p33"/>
          <p:cNvSpPr txBox="1">
            <a:spLocks noGrp="1"/>
          </p:cNvSpPr>
          <p:nvPr>
            <p:ph type="title"/>
          </p:nvPr>
        </p:nvSpPr>
        <p:spPr>
          <a:xfrm>
            <a:off x="1224639" y="860079"/>
            <a:ext cx="3932237" cy="318221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Bebas Neu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3"/>
          <p:cNvSpPr txBox="1">
            <a:spLocks noGrp="1"/>
          </p:cNvSpPr>
          <p:nvPr>
            <p:ph type="body" idx="1"/>
          </p:nvPr>
        </p:nvSpPr>
        <p:spPr>
          <a:xfrm>
            <a:off x="1224639" y="4042293"/>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17" name="Google Shape;117;p33"/>
          <p:cNvPicPr preferRelativeResize="0"/>
          <p:nvPr/>
        </p:nvPicPr>
        <p:blipFill rotWithShape="1">
          <a:blip r:embed="rId2">
            <a:alphaModFix/>
          </a:blip>
          <a:srcRect/>
          <a:stretch/>
        </p:blipFill>
        <p:spPr>
          <a:xfrm>
            <a:off x="0" y="0"/>
            <a:ext cx="895634" cy="6858000"/>
          </a:xfrm>
          <a:prstGeom prst="rect">
            <a:avLst/>
          </a:prstGeom>
          <a:noFill/>
          <a:ln>
            <a:noFill/>
          </a:ln>
        </p:spPr>
      </p:pic>
      <p:sp>
        <p:nvSpPr>
          <p:cNvPr id="118" name="Google Shape;118;p33"/>
          <p:cNvSpPr>
            <a:spLocks noGrp="1"/>
          </p:cNvSpPr>
          <p:nvPr>
            <p:ph type="pic" idx="2"/>
          </p:nvPr>
        </p:nvSpPr>
        <p:spPr>
          <a:xfrm>
            <a:off x="7035126" y="1620568"/>
            <a:ext cx="4320262" cy="4240481"/>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ld med bildtext">
  <p:cSld name="Bild med bildtext">
    <p:spTree>
      <p:nvGrpSpPr>
        <p:cNvPr id="1" name="Shape 119"/>
        <p:cNvGrpSpPr/>
        <p:nvPr/>
      </p:nvGrpSpPr>
      <p:grpSpPr>
        <a:xfrm>
          <a:off x="0" y="0"/>
          <a:ext cx="0" cy="0"/>
          <a:chOff x="0" y="0"/>
          <a:chExt cx="0" cy="0"/>
        </a:xfrm>
      </p:grpSpPr>
      <p:sp>
        <p:nvSpPr>
          <p:cNvPr id="120" name="Google Shape;1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23" name="Google Shape;123;p34"/>
          <p:cNvSpPr>
            <a:spLocks noGrp="1"/>
          </p:cNvSpPr>
          <p:nvPr>
            <p:ph type="pic" idx="2"/>
          </p:nvPr>
        </p:nvSpPr>
        <p:spPr>
          <a:xfrm>
            <a:off x="1224639" y="1620568"/>
            <a:ext cx="4320262" cy="4240481"/>
          </a:xfrm>
          <a:prstGeom prst="rect">
            <a:avLst/>
          </a:prstGeom>
          <a:noFill/>
          <a:ln>
            <a:noFill/>
          </a:ln>
        </p:spPr>
      </p:sp>
      <p:sp>
        <p:nvSpPr>
          <p:cNvPr id="124" name="Google Shape;124;p34"/>
          <p:cNvSpPr txBox="1">
            <a:spLocks noGrp="1"/>
          </p:cNvSpPr>
          <p:nvPr>
            <p:ph type="title"/>
          </p:nvPr>
        </p:nvSpPr>
        <p:spPr>
          <a:xfrm>
            <a:off x="6928322" y="923453"/>
            <a:ext cx="3932237" cy="31188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Bebas Neu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4"/>
          <p:cNvSpPr txBox="1">
            <a:spLocks noGrp="1"/>
          </p:cNvSpPr>
          <p:nvPr>
            <p:ph type="body" idx="1"/>
          </p:nvPr>
        </p:nvSpPr>
        <p:spPr>
          <a:xfrm>
            <a:off x="6928322" y="4042293"/>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37"/>
        <p:cNvGrpSpPr/>
        <p:nvPr/>
      </p:nvGrpSpPr>
      <p:grpSpPr>
        <a:xfrm>
          <a:off x="0" y="0"/>
          <a:ext cx="0" cy="0"/>
          <a:chOff x="0" y="0"/>
          <a:chExt cx="0" cy="0"/>
        </a:xfrm>
      </p:grpSpPr>
      <p:pic>
        <p:nvPicPr>
          <p:cNvPr id="138" name="Google Shape;138;p3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000"/>
              <a:buNone/>
              <a:defRPr sz="20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1" name="Google Shape;1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44" name="Google Shape;144;p36"/>
          <p:cNvPicPr preferRelativeResize="0"/>
          <p:nvPr/>
        </p:nvPicPr>
        <p:blipFill rotWithShape="1">
          <a:blip r:embed="rId3">
            <a:alphaModFix/>
          </a:blip>
          <a:srcRect/>
          <a:stretch/>
        </p:blipFill>
        <p:spPr>
          <a:xfrm>
            <a:off x="10350378" y="0"/>
            <a:ext cx="1003422" cy="126492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ubrikbild">
  <p:cSld name="1_Rubrikbild">
    <p:spTree>
      <p:nvGrpSpPr>
        <p:cNvPr id="1" name="Shape 145"/>
        <p:cNvGrpSpPr/>
        <p:nvPr/>
      </p:nvGrpSpPr>
      <p:grpSpPr>
        <a:xfrm>
          <a:off x="0" y="0"/>
          <a:ext cx="0" cy="0"/>
          <a:chOff x="0" y="0"/>
          <a:chExt cx="0" cy="0"/>
        </a:xfrm>
      </p:grpSpPr>
      <p:sp>
        <p:nvSpPr>
          <p:cNvPr id="146" name="Google Shape;146;p37"/>
          <p:cNvSpPr>
            <a:spLocks noGrp="1"/>
          </p:cNvSpPr>
          <p:nvPr>
            <p:ph type="pic" idx="2"/>
          </p:nvPr>
        </p:nvSpPr>
        <p:spPr>
          <a:xfrm>
            <a:off x="1" y="0"/>
            <a:ext cx="12192000" cy="6858000"/>
          </a:xfrm>
          <a:prstGeom prst="rect">
            <a:avLst/>
          </a:prstGeom>
          <a:noFill/>
          <a:ln>
            <a:noFill/>
          </a:ln>
        </p:spPr>
      </p:sp>
      <p:sp>
        <p:nvSpPr>
          <p:cNvPr id="147" name="Google Shape;14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50" name="Google Shape;150;p37"/>
          <p:cNvPicPr preferRelativeResize="0"/>
          <p:nvPr/>
        </p:nvPicPr>
        <p:blipFill rotWithShape="1">
          <a:blip r:embed="rId2">
            <a:alphaModFix/>
          </a:blip>
          <a:srcRect/>
          <a:stretch/>
        </p:blipFill>
        <p:spPr>
          <a:xfrm>
            <a:off x="10350378" y="0"/>
            <a:ext cx="1003422" cy="1264920"/>
          </a:xfrm>
          <a:prstGeom prst="rect">
            <a:avLst/>
          </a:prstGeom>
          <a:noFill/>
          <a:ln>
            <a:noFill/>
          </a:ln>
        </p:spPr>
      </p:pic>
      <p:sp>
        <p:nvSpPr>
          <p:cNvPr id="151" name="Google Shape;151;p37"/>
          <p:cNvSpPr txBox="1">
            <a:spLocks noGrp="1"/>
          </p:cNvSpPr>
          <p:nvPr>
            <p:ph type="ctrTitle"/>
          </p:nvPr>
        </p:nvSpPr>
        <p:spPr>
          <a:xfrm>
            <a:off x="2779414" y="1984375"/>
            <a:ext cx="6633172"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152"/>
        <p:cNvGrpSpPr/>
        <p:nvPr/>
      </p:nvGrpSpPr>
      <p:grpSpPr>
        <a:xfrm>
          <a:off x="0" y="0"/>
          <a:ext cx="0" cy="0"/>
          <a:chOff x="0" y="0"/>
          <a:chExt cx="0" cy="0"/>
        </a:xfrm>
      </p:grpSpPr>
      <p:sp>
        <p:nvSpPr>
          <p:cNvPr id="153" name="Google Shape;15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56" name="Google Shape;156;p38"/>
          <p:cNvSpPr/>
          <p:nvPr/>
        </p:nvSpPr>
        <p:spPr>
          <a:xfrm>
            <a:off x="-1" y="0"/>
            <a:ext cx="12192001"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38"/>
          <p:cNvSpPr>
            <a:spLocks noGrp="1"/>
          </p:cNvSpPr>
          <p:nvPr>
            <p:ph type="pic" idx="2"/>
          </p:nvPr>
        </p:nvSpPr>
        <p:spPr>
          <a:xfrm>
            <a:off x="6618083" y="0"/>
            <a:ext cx="5573917" cy="6858000"/>
          </a:xfrm>
          <a:prstGeom prst="rect">
            <a:avLst/>
          </a:prstGeom>
          <a:noFill/>
          <a:ln>
            <a:noFill/>
          </a:ln>
        </p:spPr>
      </p:sp>
      <p:pic>
        <p:nvPicPr>
          <p:cNvPr id="158" name="Google Shape;158;p38"/>
          <p:cNvPicPr preferRelativeResize="0"/>
          <p:nvPr/>
        </p:nvPicPr>
        <p:blipFill rotWithShape="1">
          <a:blip r:embed="rId2">
            <a:alphaModFix/>
          </a:blip>
          <a:srcRect/>
          <a:stretch/>
        </p:blipFill>
        <p:spPr>
          <a:xfrm>
            <a:off x="10350378" y="0"/>
            <a:ext cx="1003422" cy="1264920"/>
          </a:xfrm>
          <a:prstGeom prst="rect">
            <a:avLst/>
          </a:prstGeom>
          <a:noFill/>
          <a:ln>
            <a:noFill/>
          </a:ln>
        </p:spPr>
      </p:pic>
      <p:pic>
        <p:nvPicPr>
          <p:cNvPr id="159" name="Google Shape;159;p38"/>
          <p:cNvPicPr preferRelativeResize="0"/>
          <p:nvPr/>
        </p:nvPicPr>
        <p:blipFill rotWithShape="1">
          <a:blip r:embed="rId3">
            <a:alphaModFix/>
          </a:blip>
          <a:srcRect/>
          <a:stretch/>
        </p:blipFill>
        <p:spPr>
          <a:xfrm>
            <a:off x="706925" y="613572"/>
            <a:ext cx="6418152" cy="5413571"/>
          </a:xfrm>
          <a:prstGeom prst="rect">
            <a:avLst/>
          </a:prstGeom>
          <a:noFill/>
          <a:ln>
            <a:noFill/>
          </a:ln>
        </p:spPr>
      </p:pic>
      <p:sp>
        <p:nvSpPr>
          <p:cNvPr id="160" name="Google Shape;160;p38"/>
          <p:cNvSpPr txBox="1">
            <a:spLocks noGrp="1"/>
          </p:cNvSpPr>
          <p:nvPr>
            <p:ph type="title"/>
          </p:nvPr>
        </p:nvSpPr>
        <p:spPr>
          <a:xfrm>
            <a:off x="1516157" y="2204519"/>
            <a:ext cx="4587686"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Bebas Neu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8"/>
          <p:cNvSpPr txBox="1">
            <a:spLocks noGrp="1"/>
          </p:cNvSpPr>
          <p:nvPr>
            <p:ph type="body" idx="1"/>
          </p:nvPr>
        </p:nvSpPr>
        <p:spPr>
          <a:xfrm>
            <a:off x="1516157" y="3804719"/>
            <a:ext cx="4587686"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Avsnittsrubrik">
  <p:cSld name="2_Avsnittsrubrik">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1501807" y="1302332"/>
            <a:ext cx="49171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9"/>
          <p:cNvSpPr txBox="1">
            <a:spLocks noGrp="1"/>
          </p:cNvSpPr>
          <p:nvPr>
            <p:ph type="body" idx="1"/>
          </p:nvPr>
        </p:nvSpPr>
        <p:spPr>
          <a:xfrm>
            <a:off x="1501807" y="4182057"/>
            <a:ext cx="4917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65" name="Google Shape;1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68" name="Google Shape;168;p39"/>
          <p:cNvPicPr preferRelativeResize="0"/>
          <p:nvPr/>
        </p:nvPicPr>
        <p:blipFill rotWithShape="1">
          <a:blip r:embed="rId2">
            <a:alphaModFix/>
          </a:blip>
          <a:srcRect/>
          <a:stretch/>
        </p:blipFill>
        <p:spPr>
          <a:xfrm>
            <a:off x="0" y="0"/>
            <a:ext cx="895634" cy="6858000"/>
          </a:xfrm>
          <a:prstGeom prst="rect">
            <a:avLst/>
          </a:prstGeom>
          <a:noFill/>
          <a:ln>
            <a:noFill/>
          </a:ln>
        </p:spPr>
      </p:pic>
      <p:sp>
        <p:nvSpPr>
          <p:cNvPr id="169" name="Google Shape;169;p39"/>
          <p:cNvSpPr>
            <a:spLocks noGrp="1"/>
          </p:cNvSpPr>
          <p:nvPr>
            <p:ph type="pic" idx="2"/>
          </p:nvPr>
        </p:nvSpPr>
        <p:spPr>
          <a:xfrm>
            <a:off x="6876107" y="0"/>
            <a:ext cx="5315893" cy="6858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Rubrikbild">
  <p:cSld name="3_Rubrikbild">
    <p:spTree>
      <p:nvGrpSpPr>
        <p:cNvPr id="1" name="Shape 24"/>
        <p:cNvGrpSpPr/>
        <p:nvPr/>
      </p:nvGrpSpPr>
      <p:grpSpPr>
        <a:xfrm>
          <a:off x="0" y="0"/>
          <a:ext cx="0" cy="0"/>
          <a:chOff x="0" y="0"/>
          <a:chExt cx="0" cy="0"/>
        </a:xfrm>
      </p:grpSpPr>
      <p:sp>
        <p:nvSpPr>
          <p:cNvPr id="25" name="Google Shape;25;p21"/>
          <p:cNvSpPr>
            <a:spLocks noGrp="1"/>
          </p:cNvSpPr>
          <p:nvPr>
            <p:ph type="pic" idx="2"/>
          </p:nvPr>
        </p:nvSpPr>
        <p:spPr>
          <a:xfrm>
            <a:off x="0" y="0"/>
            <a:ext cx="12192000" cy="6858000"/>
          </a:xfrm>
          <a:prstGeom prst="rect">
            <a:avLst/>
          </a:prstGeom>
          <a:noFill/>
          <a:ln>
            <a:noFill/>
          </a:ln>
        </p:spPr>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9" name="Google Shape;29;p21"/>
          <p:cNvPicPr preferRelativeResize="0"/>
          <p:nvPr/>
        </p:nvPicPr>
        <p:blipFill rotWithShape="1">
          <a:blip r:embed="rId2">
            <a:alphaModFix/>
          </a:blip>
          <a:srcRect/>
          <a:stretch/>
        </p:blipFill>
        <p:spPr>
          <a:xfrm>
            <a:off x="10350378" y="0"/>
            <a:ext cx="1003422" cy="1264920"/>
          </a:xfrm>
          <a:prstGeom prst="rect">
            <a:avLst/>
          </a:prstGeom>
          <a:noFill/>
          <a:ln>
            <a:noFill/>
          </a:ln>
        </p:spPr>
      </p:pic>
      <p:sp>
        <p:nvSpPr>
          <p:cNvPr id="30" name="Google Shape;30;p21"/>
          <p:cNvSpPr txBox="1">
            <a:spLocks noGrp="1"/>
          </p:cNvSpPr>
          <p:nvPr>
            <p:ph type="ctrTitle"/>
          </p:nvPr>
        </p:nvSpPr>
        <p:spPr>
          <a:xfrm>
            <a:off x="1524000" y="1457342"/>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subTitle" idx="1"/>
          </p:nvPr>
        </p:nvSpPr>
        <p:spPr>
          <a:xfrm>
            <a:off x="1524000" y="3937017"/>
            <a:ext cx="9144000"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000"/>
              <a:buNone/>
              <a:defRPr sz="2000"/>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Rubrikbild">
  <p:cSld name="2_Rubrikbild">
    <p:spTree>
      <p:nvGrpSpPr>
        <p:cNvPr id="1" name="Shape 170"/>
        <p:cNvGrpSpPr/>
        <p:nvPr/>
      </p:nvGrpSpPr>
      <p:grpSpPr>
        <a:xfrm>
          <a:off x="0" y="0"/>
          <a:ext cx="0" cy="0"/>
          <a:chOff x="0" y="0"/>
          <a:chExt cx="0" cy="0"/>
        </a:xfrm>
      </p:grpSpPr>
      <p:sp>
        <p:nvSpPr>
          <p:cNvPr id="171" name="Google Shape;17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74" name="Google Shape;174;p40"/>
          <p:cNvPicPr preferRelativeResize="0"/>
          <p:nvPr/>
        </p:nvPicPr>
        <p:blipFill rotWithShape="1">
          <a:blip r:embed="rId2">
            <a:alphaModFix/>
          </a:blip>
          <a:srcRect/>
          <a:stretch/>
        </p:blipFill>
        <p:spPr>
          <a:xfrm>
            <a:off x="10350378" y="0"/>
            <a:ext cx="1003422" cy="1264920"/>
          </a:xfrm>
          <a:prstGeom prst="rect">
            <a:avLst/>
          </a:prstGeom>
          <a:noFill/>
          <a:ln>
            <a:noFill/>
          </a:ln>
        </p:spPr>
      </p:pic>
      <p:sp>
        <p:nvSpPr>
          <p:cNvPr id="175" name="Google Shape;175;p40"/>
          <p:cNvSpPr txBox="1">
            <a:spLocks noGrp="1"/>
          </p:cNvSpPr>
          <p:nvPr>
            <p:ph type="ctrTitle"/>
          </p:nvPr>
        </p:nvSpPr>
        <p:spPr>
          <a:xfrm>
            <a:off x="1674891" y="1955548"/>
            <a:ext cx="6633172" cy="3286408"/>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Clr>
                <a:schemeClr val="lt1"/>
              </a:buClr>
              <a:buSzPts val="8000"/>
              <a:buFont typeface="Bebas Neue"/>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6"/>
        <p:cNvGrpSpPr/>
        <p:nvPr/>
      </p:nvGrpSpPr>
      <p:grpSpPr>
        <a:xfrm>
          <a:off x="0" y="0"/>
          <a:ext cx="0" cy="0"/>
          <a:chOff x="0" y="0"/>
          <a:chExt cx="0" cy="0"/>
        </a:xfrm>
      </p:grpSpPr>
      <p:sp>
        <p:nvSpPr>
          <p:cNvPr id="177" name="Google Shape;177;p41"/>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81" name="Google Shape;181;p41"/>
          <p:cNvPicPr preferRelativeResize="0"/>
          <p:nvPr/>
        </p:nvPicPr>
        <p:blipFill rotWithShape="1">
          <a:blip r:embed="rId2">
            <a:alphaModFix/>
          </a:blip>
          <a:srcRect/>
          <a:stretch/>
        </p:blipFill>
        <p:spPr>
          <a:xfrm>
            <a:off x="10350378" y="0"/>
            <a:ext cx="1003422" cy="1264920"/>
          </a:xfrm>
          <a:prstGeom prst="rect">
            <a:avLst/>
          </a:prstGeom>
          <a:noFill/>
          <a:ln>
            <a:noFill/>
          </a:ln>
        </p:spPr>
      </p:pic>
      <p:sp>
        <p:nvSpPr>
          <p:cNvPr id="182" name="Google Shape;182;p41"/>
          <p:cNvSpPr txBox="1">
            <a:spLocks noGrp="1"/>
          </p:cNvSpPr>
          <p:nvPr>
            <p:ph type="title"/>
          </p:nvPr>
        </p:nvSpPr>
        <p:spPr>
          <a:xfrm>
            <a:off x="1671119" y="1955548"/>
            <a:ext cx="663694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1"/>
          <p:cNvSpPr txBox="1">
            <a:spLocks noGrp="1"/>
          </p:cNvSpPr>
          <p:nvPr>
            <p:ph type="body" idx="1"/>
          </p:nvPr>
        </p:nvSpPr>
        <p:spPr>
          <a:xfrm>
            <a:off x="1671119" y="3416048"/>
            <a:ext cx="663694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lt1"/>
              </a:buClr>
              <a:buSzPts val="1800"/>
              <a:buChar char="•"/>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xfrm>
            <a:off x="1674891" y="1121263"/>
            <a:ext cx="6762939"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2"/>
          <p:cNvSpPr txBox="1">
            <a:spLocks noGrp="1"/>
          </p:cNvSpPr>
          <p:nvPr>
            <p:ph type="body" idx="1"/>
          </p:nvPr>
        </p:nvSpPr>
        <p:spPr>
          <a:xfrm>
            <a:off x="1674891" y="4000988"/>
            <a:ext cx="6762939"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87" name="Google Shape;18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vå delar">
  <p:cSld name="Två delar">
    <p:spTree>
      <p:nvGrpSpPr>
        <p:cNvPr id="1" name="Shape 190"/>
        <p:cNvGrpSpPr/>
        <p:nvPr/>
      </p:nvGrpSpPr>
      <p:grpSpPr>
        <a:xfrm>
          <a:off x="0" y="0"/>
          <a:ext cx="0" cy="0"/>
          <a:chOff x="0" y="0"/>
          <a:chExt cx="0" cy="0"/>
        </a:xfrm>
      </p:grpSpPr>
      <p:sp>
        <p:nvSpPr>
          <p:cNvPr id="191" name="Google Shape;19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94" name="Google Shape;194;p43"/>
          <p:cNvSpPr txBox="1">
            <a:spLocks noGrp="1"/>
          </p:cNvSpPr>
          <p:nvPr>
            <p:ph type="title"/>
          </p:nvPr>
        </p:nvSpPr>
        <p:spPr>
          <a:xfrm>
            <a:off x="838200" y="165071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3"/>
          <p:cNvSpPr txBox="1">
            <a:spLocks noGrp="1"/>
          </p:cNvSpPr>
          <p:nvPr>
            <p:ph type="body" idx="1"/>
          </p:nvPr>
        </p:nvSpPr>
        <p:spPr>
          <a:xfrm>
            <a:off x="838200" y="3111217"/>
            <a:ext cx="5181600" cy="2999872"/>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3"/>
          <p:cNvSpPr txBox="1">
            <a:spLocks noGrp="1"/>
          </p:cNvSpPr>
          <p:nvPr>
            <p:ph type="body" idx="2"/>
          </p:nvPr>
        </p:nvSpPr>
        <p:spPr>
          <a:xfrm>
            <a:off x="6172200" y="3111217"/>
            <a:ext cx="5181600" cy="2999872"/>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Avsnittsrubrik">
  <p:cSld name="1_Avsnittsrubrik">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6096000" y="1709738"/>
            <a:ext cx="49171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4"/>
          <p:cNvSpPr txBox="1">
            <a:spLocks noGrp="1"/>
          </p:cNvSpPr>
          <p:nvPr>
            <p:ph type="body" idx="1"/>
          </p:nvPr>
        </p:nvSpPr>
        <p:spPr>
          <a:xfrm>
            <a:off x="6096000" y="4589463"/>
            <a:ext cx="4917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00" name="Google Shape;20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203" name="Google Shape;203;p44"/>
          <p:cNvSpPr>
            <a:spLocks noGrp="1"/>
          </p:cNvSpPr>
          <p:nvPr>
            <p:ph type="pic" idx="2"/>
          </p:nvPr>
        </p:nvSpPr>
        <p:spPr>
          <a:xfrm>
            <a:off x="4529" y="0"/>
            <a:ext cx="5315893" cy="6858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204"/>
        <p:cNvGrpSpPr/>
        <p:nvPr/>
      </p:nvGrpSpPr>
      <p:grpSpPr>
        <a:xfrm>
          <a:off x="0" y="0"/>
          <a:ext cx="0" cy="0"/>
          <a:chOff x="0" y="0"/>
          <a:chExt cx="0" cy="0"/>
        </a:xfrm>
      </p:grpSpPr>
      <p:sp>
        <p:nvSpPr>
          <p:cNvPr id="205" name="Google Shape;205;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atin typeface="Bebas Neue"/>
                <a:ea typeface="Bebas Neue"/>
                <a:cs typeface="Bebas Neue"/>
                <a:sym typeface="Bebas Neue"/>
              </a:defRPr>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7" name="Google Shape;207;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atin typeface="Bebas Neue"/>
                <a:ea typeface="Bebas Neue"/>
                <a:cs typeface="Bebas Neue"/>
                <a:sym typeface="Bebas Neue"/>
              </a:defRPr>
            </a:lvl1pPr>
            <a:lvl2pPr marL="914400" lvl="1" indent="-228600" algn="l">
              <a:lnSpc>
                <a:spcPct val="100000"/>
              </a:lnSpc>
              <a:spcBef>
                <a:spcPts val="500"/>
              </a:spcBef>
              <a:spcAft>
                <a:spcPts val="0"/>
              </a:spcAft>
              <a:buClr>
                <a:schemeClr val="lt1"/>
              </a:buClr>
              <a:buSzPts val="2000"/>
              <a:buNone/>
              <a:defRPr sz="2000" b="1"/>
            </a:lvl2pPr>
            <a:lvl3pPr marL="1371600" lvl="2" indent="-228600" algn="l">
              <a:lnSpc>
                <a:spcPct val="100000"/>
              </a:lnSpc>
              <a:spcBef>
                <a:spcPts val="500"/>
              </a:spcBef>
              <a:spcAft>
                <a:spcPts val="0"/>
              </a:spcAft>
              <a:buClr>
                <a:schemeClr val="lt1"/>
              </a:buClr>
              <a:buSzPts val="1800"/>
              <a:buNone/>
              <a:defRPr sz="1800" b="1"/>
            </a:lvl3pPr>
            <a:lvl4pPr marL="1828800" lvl="3" indent="-228600" algn="l">
              <a:lnSpc>
                <a:spcPct val="100000"/>
              </a:lnSpc>
              <a:spcBef>
                <a:spcPts val="500"/>
              </a:spcBef>
              <a:spcAft>
                <a:spcPts val="0"/>
              </a:spcAft>
              <a:buClr>
                <a:schemeClr val="lt1"/>
              </a:buClr>
              <a:buSzPts val="1600"/>
              <a:buNone/>
              <a:defRPr sz="1600" b="1"/>
            </a:lvl4pPr>
            <a:lvl5pPr marL="2286000" lvl="4" indent="-228600" algn="l">
              <a:lnSpc>
                <a:spcPct val="10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9" name="Google Shape;209;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213"/>
        <p:cNvGrpSpPr/>
        <p:nvPr/>
      </p:nvGrpSpPr>
      <p:grpSpPr>
        <a:xfrm>
          <a:off x="0" y="0"/>
          <a:ext cx="0" cy="0"/>
          <a:chOff x="0" y="0"/>
          <a:chExt cx="0" cy="0"/>
        </a:xfrm>
      </p:grpSpPr>
      <p:sp>
        <p:nvSpPr>
          <p:cNvPr id="214" name="Google Shape;21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217" name="Google Shape;217;p46"/>
          <p:cNvSpPr txBox="1">
            <a:spLocks noGrp="1"/>
          </p:cNvSpPr>
          <p:nvPr>
            <p:ph type="ctrTitle"/>
          </p:nvPr>
        </p:nvSpPr>
        <p:spPr>
          <a:xfrm>
            <a:off x="1674891" y="1955548"/>
            <a:ext cx="6633172" cy="3286408"/>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Clr>
                <a:schemeClr val="lt1"/>
              </a:buClr>
              <a:buSzPts val="8000"/>
              <a:buFont typeface="Bebas Neue"/>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med bildtext">
  <p:cSld name="Text med bildtext">
    <p:spTree>
      <p:nvGrpSpPr>
        <p:cNvPr id="1" name="Shape 218"/>
        <p:cNvGrpSpPr/>
        <p:nvPr/>
      </p:nvGrpSpPr>
      <p:grpSpPr>
        <a:xfrm>
          <a:off x="0" y="0"/>
          <a:ext cx="0" cy="0"/>
          <a:chOff x="0" y="0"/>
          <a:chExt cx="0" cy="0"/>
        </a:xfrm>
      </p:grpSpPr>
      <p:sp>
        <p:nvSpPr>
          <p:cNvPr id="219" name="Google Shape;219;p47"/>
          <p:cNvSpPr txBox="1">
            <a:spLocks noGrp="1"/>
          </p:cNvSpPr>
          <p:nvPr>
            <p:ph type="title"/>
          </p:nvPr>
        </p:nvSpPr>
        <p:spPr>
          <a:xfrm>
            <a:off x="1224639" y="805758"/>
            <a:ext cx="3932237" cy="323653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Bebas Neu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47"/>
          <p:cNvSpPr txBox="1">
            <a:spLocks noGrp="1"/>
          </p:cNvSpPr>
          <p:nvPr>
            <p:ph type="body" idx="1"/>
          </p:nvPr>
        </p:nvSpPr>
        <p:spPr>
          <a:xfrm>
            <a:off x="1224639" y="4042293"/>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24" name="Google Shape;224;p47"/>
          <p:cNvPicPr preferRelativeResize="0"/>
          <p:nvPr/>
        </p:nvPicPr>
        <p:blipFill rotWithShape="1">
          <a:blip r:embed="rId2">
            <a:alphaModFix/>
          </a:blip>
          <a:srcRect/>
          <a:stretch/>
        </p:blipFill>
        <p:spPr>
          <a:xfrm>
            <a:off x="0" y="0"/>
            <a:ext cx="895634" cy="6858000"/>
          </a:xfrm>
          <a:prstGeom prst="rect">
            <a:avLst/>
          </a:prstGeom>
          <a:noFill/>
          <a:ln>
            <a:noFill/>
          </a:ln>
        </p:spPr>
      </p:pic>
      <p:sp>
        <p:nvSpPr>
          <p:cNvPr id="225" name="Google Shape;225;p47"/>
          <p:cNvSpPr>
            <a:spLocks noGrp="1"/>
          </p:cNvSpPr>
          <p:nvPr>
            <p:ph type="pic" idx="2"/>
          </p:nvPr>
        </p:nvSpPr>
        <p:spPr>
          <a:xfrm>
            <a:off x="7035126" y="1620568"/>
            <a:ext cx="4320262" cy="4240481"/>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ld med bildtext">
  <p:cSld name="Bild med bildtext">
    <p:spTree>
      <p:nvGrpSpPr>
        <p:cNvPr id="1" name="Shape 226"/>
        <p:cNvGrpSpPr/>
        <p:nvPr/>
      </p:nvGrpSpPr>
      <p:grpSpPr>
        <a:xfrm>
          <a:off x="0" y="0"/>
          <a:ext cx="0" cy="0"/>
          <a:chOff x="0" y="0"/>
          <a:chExt cx="0" cy="0"/>
        </a:xfrm>
      </p:grpSpPr>
      <p:sp>
        <p:nvSpPr>
          <p:cNvPr id="227" name="Google Shape;22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230" name="Google Shape;230;p48"/>
          <p:cNvSpPr>
            <a:spLocks noGrp="1"/>
          </p:cNvSpPr>
          <p:nvPr>
            <p:ph type="pic" idx="2"/>
          </p:nvPr>
        </p:nvSpPr>
        <p:spPr>
          <a:xfrm>
            <a:off x="1224639" y="1620568"/>
            <a:ext cx="4320262" cy="4240481"/>
          </a:xfrm>
          <a:prstGeom prst="rect">
            <a:avLst/>
          </a:prstGeom>
          <a:noFill/>
          <a:ln>
            <a:noFill/>
          </a:ln>
        </p:spPr>
      </p:sp>
      <p:sp>
        <p:nvSpPr>
          <p:cNvPr id="231" name="Google Shape;231;p48"/>
          <p:cNvSpPr txBox="1">
            <a:spLocks noGrp="1"/>
          </p:cNvSpPr>
          <p:nvPr>
            <p:ph type="title"/>
          </p:nvPr>
        </p:nvSpPr>
        <p:spPr>
          <a:xfrm>
            <a:off x="6928323" y="896293"/>
            <a:ext cx="3932237" cy="3146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Bebas Neu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48"/>
          <p:cNvSpPr txBox="1">
            <a:spLocks noGrp="1"/>
          </p:cNvSpPr>
          <p:nvPr>
            <p:ph type="body" idx="1"/>
          </p:nvPr>
        </p:nvSpPr>
        <p:spPr>
          <a:xfrm>
            <a:off x="6928323" y="4042293"/>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1674891" y="1121263"/>
            <a:ext cx="6762939"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1674891" y="4000988"/>
            <a:ext cx="6762939"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Rubrikbild">
  <p:cSld name="4_Rubrikbild">
    <p:spTree>
      <p:nvGrpSpPr>
        <p:cNvPr id="1" name="Shape 38"/>
        <p:cNvGrpSpPr/>
        <p:nvPr/>
      </p:nvGrpSpPr>
      <p:grpSpPr>
        <a:xfrm>
          <a:off x="0" y="0"/>
          <a:ext cx="0" cy="0"/>
          <a:chOff x="0" y="0"/>
          <a:chExt cx="0" cy="0"/>
        </a:xfrm>
      </p:grpSpPr>
      <p:sp>
        <p:nvSpPr>
          <p:cNvPr id="39" name="Google Shape;39;p23"/>
          <p:cNvSpPr>
            <a:spLocks noGrp="1"/>
          </p:cNvSpPr>
          <p:nvPr>
            <p:ph type="pic" idx="2"/>
          </p:nvPr>
        </p:nvSpPr>
        <p:spPr>
          <a:xfrm>
            <a:off x="0" y="0"/>
            <a:ext cx="12192000" cy="6858000"/>
          </a:xfrm>
          <a:prstGeom prst="rect">
            <a:avLst/>
          </a:prstGeom>
          <a:noFill/>
          <a:ln>
            <a:noFill/>
          </a:ln>
        </p:spPr>
      </p:sp>
      <p:sp>
        <p:nvSpPr>
          <p:cNvPr id="40" name="Google Shape;4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3" name="Google Shape;43;p23"/>
          <p:cNvPicPr preferRelativeResize="0"/>
          <p:nvPr/>
        </p:nvPicPr>
        <p:blipFill rotWithShape="1">
          <a:blip r:embed="rId2">
            <a:alphaModFix/>
          </a:blip>
          <a:srcRect/>
          <a:stretch/>
        </p:blipFill>
        <p:spPr>
          <a:xfrm>
            <a:off x="10350378" y="0"/>
            <a:ext cx="1003422" cy="126492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ubrikbild">
  <p:cSld name="1_Rubrikbild">
    <p:spTree>
      <p:nvGrpSpPr>
        <p:cNvPr id="1" name="Shape 44"/>
        <p:cNvGrpSpPr/>
        <p:nvPr/>
      </p:nvGrpSpPr>
      <p:grpSpPr>
        <a:xfrm>
          <a:off x="0" y="0"/>
          <a:ext cx="0" cy="0"/>
          <a:chOff x="0" y="0"/>
          <a:chExt cx="0" cy="0"/>
        </a:xfrm>
      </p:grpSpPr>
      <p:sp>
        <p:nvSpPr>
          <p:cNvPr id="45" name="Google Shape;45;p24"/>
          <p:cNvSpPr>
            <a:spLocks noGrp="1"/>
          </p:cNvSpPr>
          <p:nvPr>
            <p:ph type="pic" idx="2"/>
          </p:nvPr>
        </p:nvSpPr>
        <p:spPr>
          <a:xfrm>
            <a:off x="0" y="0"/>
            <a:ext cx="12192000" cy="6858000"/>
          </a:xfrm>
          <a:prstGeom prst="rect">
            <a:avLst/>
          </a:prstGeom>
          <a:noFill/>
          <a:ln>
            <a:noFill/>
          </a:ln>
        </p:spPr>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9" name="Google Shape;49;p24"/>
          <p:cNvPicPr preferRelativeResize="0"/>
          <p:nvPr/>
        </p:nvPicPr>
        <p:blipFill rotWithShape="1">
          <a:blip r:embed="rId2">
            <a:alphaModFix/>
          </a:blip>
          <a:srcRect/>
          <a:stretch/>
        </p:blipFill>
        <p:spPr>
          <a:xfrm>
            <a:off x="10350378" y="0"/>
            <a:ext cx="1003422" cy="1264920"/>
          </a:xfrm>
          <a:prstGeom prst="rect">
            <a:avLst/>
          </a:prstGeom>
          <a:noFill/>
          <a:ln>
            <a:noFill/>
          </a:ln>
        </p:spPr>
      </p:pic>
      <p:sp>
        <p:nvSpPr>
          <p:cNvPr id="50" name="Google Shape;50;p24"/>
          <p:cNvSpPr txBox="1">
            <a:spLocks noGrp="1"/>
          </p:cNvSpPr>
          <p:nvPr>
            <p:ph type="ctrTitle"/>
          </p:nvPr>
        </p:nvSpPr>
        <p:spPr>
          <a:xfrm>
            <a:off x="2779414" y="1913411"/>
            <a:ext cx="6633172"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51"/>
        <p:cNvGrpSpPr/>
        <p:nvPr/>
      </p:nvGrpSpPr>
      <p:grpSpPr>
        <a:xfrm>
          <a:off x="0" y="0"/>
          <a:ext cx="0" cy="0"/>
          <a:chOff x="0" y="0"/>
          <a:chExt cx="0" cy="0"/>
        </a:xfrm>
      </p:grpSpPr>
      <p:sp>
        <p:nvSpPr>
          <p:cNvPr id="52" name="Google Shape;5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55" name="Google Shape;55;p25"/>
          <p:cNvSpPr/>
          <p:nvPr/>
        </p:nvSpPr>
        <p:spPr>
          <a:xfrm>
            <a:off x="-1" y="0"/>
            <a:ext cx="12192001"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5"/>
          <p:cNvSpPr>
            <a:spLocks noGrp="1"/>
          </p:cNvSpPr>
          <p:nvPr>
            <p:ph type="pic" idx="2"/>
          </p:nvPr>
        </p:nvSpPr>
        <p:spPr>
          <a:xfrm>
            <a:off x="6618083" y="0"/>
            <a:ext cx="5573917" cy="6858000"/>
          </a:xfrm>
          <a:prstGeom prst="rect">
            <a:avLst/>
          </a:prstGeom>
          <a:noFill/>
          <a:ln>
            <a:noFill/>
          </a:ln>
        </p:spPr>
      </p:sp>
      <p:pic>
        <p:nvPicPr>
          <p:cNvPr id="57" name="Google Shape;57;p25"/>
          <p:cNvPicPr preferRelativeResize="0"/>
          <p:nvPr/>
        </p:nvPicPr>
        <p:blipFill rotWithShape="1">
          <a:blip r:embed="rId2">
            <a:alphaModFix/>
          </a:blip>
          <a:srcRect/>
          <a:stretch/>
        </p:blipFill>
        <p:spPr>
          <a:xfrm>
            <a:off x="10350378" y="0"/>
            <a:ext cx="1003422" cy="1264920"/>
          </a:xfrm>
          <a:prstGeom prst="rect">
            <a:avLst/>
          </a:prstGeom>
          <a:noFill/>
          <a:ln>
            <a:noFill/>
          </a:ln>
        </p:spPr>
      </p:pic>
      <p:pic>
        <p:nvPicPr>
          <p:cNvPr id="58" name="Google Shape;58;p25"/>
          <p:cNvPicPr preferRelativeResize="0"/>
          <p:nvPr/>
        </p:nvPicPr>
        <p:blipFill rotWithShape="1">
          <a:blip r:embed="rId3">
            <a:alphaModFix/>
          </a:blip>
          <a:srcRect/>
          <a:stretch/>
        </p:blipFill>
        <p:spPr>
          <a:xfrm>
            <a:off x="706925" y="613572"/>
            <a:ext cx="6418152" cy="5413571"/>
          </a:xfrm>
          <a:prstGeom prst="rect">
            <a:avLst/>
          </a:prstGeom>
          <a:noFill/>
          <a:ln>
            <a:noFill/>
          </a:ln>
        </p:spPr>
      </p:pic>
      <p:sp>
        <p:nvSpPr>
          <p:cNvPr id="59" name="Google Shape;59;p25"/>
          <p:cNvSpPr txBox="1">
            <a:spLocks noGrp="1"/>
          </p:cNvSpPr>
          <p:nvPr>
            <p:ph type="title"/>
          </p:nvPr>
        </p:nvSpPr>
        <p:spPr>
          <a:xfrm>
            <a:off x="1516157" y="2204519"/>
            <a:ext cx="4587686"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Bebas Neu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1516157" y="3804719"/>
            <a:ext cx="4587686"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lvl1pPr>
            <a:lvl2pPr marL="914400" lvl="1" indent="-228600" algn="l">
              <a:lnSpc>
                <a:spcPct val="100000"/>
              </a:lnSpc>
              <a:spcBef>
                <a:spcPts val="500"/>
              </a:spcBef>
              <a:spcAft>
                <a:spcPts val="0"/>
              </a:spcAft>
              <a:buClr>
                <a:schemeClr val="lt1"/>
              </a:buClr>
              <a:buSzPts val="1400"/>
              <a:buNone/>
              <a:defRPr sz="1400"/>
            </a:lvl2pPr>
            <a:lvl3pPr marL="1371600" lvl="2" indent="-228600" algn="l">
              <a:lnSpc>
                <a:spcPct val="100000"/>
              </a:lnSpc>
              <a:spcBef>
                <a:spcPts val="500"/>
              </a:spcBef>
              <a:spcAft>
                <a:spcPts val="0"/>
              </a:spcAft>
              <a:buClr>
                <a:schemeClr val="lt1"/>
              </a:buClr>
              <a:buSzPts val="1200"/>
              <a:buNone/>
              <a:defRPr sz="1200"/>
            </a:lvl3pPr>
            <a:lvl4pPr marL="1828800" lvl="3" indent="-228600" algn="l">
              <a:lnSpc>
                <a:spcPct val="100000"/>
              </a:lnSpc>
              <a:spcBef>
                <a:spcPts val="500"/>
              </a:spcBef>
              <a:spcAft>
                <a:spcPts val="0"/>
              </a:spcAft>
              <a:buClr>
                <a:schemeClr val="lt1"/>
              </a:buClr>
              <a:buSzPts val="1000"/>
              <a:buNone/>
              <a:defRPr sz="1000"/>
            </a:lvl4pPr>
            <a:lvl5pPr marL="2286000" lvl="4" indent="-228600" algn="l">
              <a:lnSpc>
                <a:spcPct val="10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Avsnittsrubrik">
  <p:cSld name="2_Avsnittsrubrik">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501807" y="1302332"/>
            <a:ext cx="49171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body" idx="1"/>
          </p:nvPr>
        </p:nvSpPr>
        <p:spPr>
          <a:xfrm>
            <a:off x="1501807" y="4182057"/>
            <a:ext cx="4917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64" name="Google Shape;6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67" name="Google Shape;67;p26"/>
          <p:cNvPicPr preferRelativeResize="0"/>
          <p:nvPr/>
        </p:nvPicPr>
        <p:blipFill rotWithShape="1">
          <a:blip r:embed="rId2">
            <a:alphaModFix/>
          </a:blip>
          <a:srcRect/>
          <a:stretch/>
        </p:blipFill>
        <p:spPr>
          <a:xfrm>
            <a:off x="0" y="0"/>
            <a:ext cx="895634" cy="6858000"/>
          </a:xfrm>
          <a:prstGeom prst="rect">
            <a:avLst/>
          </a:prstGeom>
          <a:noFill/>
          <a:ln>
            <a:noFill/>
          </a:ln>
        </p:spPr>
      </p:pic>
      <p:sp>
        <p:nvSpPr>
          <p:cNvPr id="68" name="Google Shape;68;p26"/>
          <p:cNvSpPr>
            <a:spLocks noGrp="1"/>
          </p:cNvSpPr>
          <p:nvPr>
            <p:ph type="pic" idx="2"/>
          </p:nvPr>
        </p:nvSpPr>
        <p:spPr>
          <a:xfrm>
            <a:off x="6876107" y="0"/>
            <a:ext cx="5315893" cy="6858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Rubrikbild">
  <p:cSld name="2_Rubrikbild">
    <p:spTree>
      <p:nvGrpSpPr>
        <p:cNvPr id="1" name="Shape 69"/>
        <p:cNvGrpSpPr/>
        <p:nvPr/>
      </p:nvGrpSpPr>
      <p:grpSpPr>
        <a:xfrm>
          <a:off x="0" y="0"/>
          <a:ext cx="0" cy="0"/>
          <a:chOff x="0" y="0"/>
          <a:chExt cx="0" cy="0"/>
        </a:xfrm>
      </p:grpSpPr>
      <p:sp>
        <p:nvSpPr>
          <p:cNvPr id="70" name="Google Shape;7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73" name="Google Shape;73;p27"/>
          <p:cNvPicPr preferRelativeResize="0"/>
          <p:nvPr/>
        </p:nvPicPr>
        <p:blipFill rotWithShape="1">
          <a:blip r:embed="rId2">
            <a:alphaModFix/>
          </a:blip>
          <a:srcRect/>
          <a:stretch/>
        </p:blipFill>
        <p:spPr>
          <a:xfrm>
            <a:off x="10350378" y="0"/>
            <a:ext cx="1003422" cy="1264920"/>
          </a:xfrm>
          <a:prstGeom prst="rect">
            <a:avLst/>
          </a:prstGeom>
          <a:noFill/>
          <a:ln>
            <a:noFill/>
          </a:ln>
        </p:spPr>
      </p:pic>
      <p:sp>
        <p:nvSpPr>
          <p:cNvPr id="74" name="Google Shape;74;p27"/>
          <p:cNvSpPr txBox="1">
            <a:spLocks noGrp="1"/>
          </p:cNvSpPr>
          <p:nvPr>
            <p:ph type="ctrTitle"/>
          </p:nvPr>
        </p:nvSpPr>
        <p:spPr>
          <a:xfrm>
            <a:off x="1674891" y="1955548"/>
            <a:ext cx="6633172" cy="3286408"/>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Clr>
                <a:schemeClr val="lt1"/>
              </a:buClr>
              <a:buSzPts val="8000"/>
              <a:buFont typeface="Bebas Neue"/>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7"/>
          <p:cNvSpPr txBox="1"/>
          <p:nvPr/>
        </p:nvSpPr>
        <p:spPr>
          <a:xfrm>
            <a:off x="1674891" y="851025"/>
            <a:ext cx="6633172" cy="3286408"/>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lt1"/>
              </a:buClr>
              <a:buSzPts val="8000"/>
              <a:buFont typeface="Bebas Neue"/>
              <a:buNone/>
            </a:pPr>
            <a:endParaRPr sz="8000" b="1" i="0" u="none" strike="noStrike" cap="none">
              <a:solidFill>
                <a:schemeClr val="lt1"/>
              </a:solidFill>
              <a:latin typeface="Bebas Neue"/>
              <a:ea typeface="Bebas Neue"/>
              <a:cs typeface="Bebas Neue"/>
              <a:sym typeface="Bebas Neue"/>
            </a:endParaRPr>
          </a:p>
        </p:txBody>
      </p:sp>
    </p:spTree>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76"/>
        <p:cNvGrpSpPr/>
        <p:nvPr/>
      </p:nvGrpSpPr>
      <p:grpSpPr>
        <a:xfrm>
          <a:off x="0" y="0"/>
          <a:ext cx="0" cy="0"/>
          <a:chOff x="0" y="0"/>
          <a:chExt cx="0" cy="0"/>
        </a:xfrm>
      </p:grpSpPr>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80" name="Google Shape;80;p28"/>
          <p:cNvPicPr preferRelativeResize="0"/>
          <p:nvPr/>
        </p:nvPicPr>
        <p:blipFill rotWithShape="1">
          <a:blip r:embed="rId2">
            <a:alphaModFix/>
          </a:blip>
          <a:srcRect/>
          <a:stretch/>
        </p:blipFill>
        <p:spPr>
          <a:xfrm>
            <a:off x="10350378" y="0"/>
            <a:ext cx="1003422" cy="1264920"/>
          </a:xfrm>
          <a:prstGeom prst="rect">
            <a:avLst/>
          </a:prstGeom>
          <a:noFill/>
          <a:ln>
            <a:noFill/>
          </a:ln>
        </p:spPr>
      </p:pic>
      <p:sp>
        <p:nvSpPr>
          <p:cNvPr id="81" name="Google Shape;81;p28"/>
          <p:cNvSpPr txBox="1">
            <a:spLocks noGrp="1"/>
          </p:cNvSpPr>
          <p:nvPr>
            <p:ph type="title"/>
          </p:nvPr>
        </p:nvSpPr>
        <p:spPr>
          <a:xfrm>
            <a:off x="1671119" y="1955548"/>
            <a:ext cx="663694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1671119" y="3416048"/>
            <a:ext cx="6636944" cy="435133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lt1"/>
              </a:buClr>
              <a:buSzPts val="1600"/>
              <a:buChar char="•"/>
              <a:defRPr sz="1600"/>
            </a:lvl1pPr>
            <a:lvl2pPr marL="914400" lvl="1" indent="-330200" algn="l">
              <a:lnSpc>
                <a:spcPct val="100000"/>
              </a:lnSpc>
              <a:spcBef>
                <a:spcPts val="500"/>
              </a:spcBef>
              <a:spcAft>
                <a:spcPts val="0"/>
              </a:spcAft>
              <a:buClr>
                <a:schemeClr val="lt1"/>
              </a:buClr>
              <a:buSzPts val="1600"/>
              <a:buChar char="•"/>
              <a:defRPr sz="1600"/>
            </a:lvl2pPr>
            <a:lvl3pPr marL="1371600" lvl="2" indent="-330200" algn="l">
              <a:lnSpc>
                <a:spcPct val="100000"/>
              </a:lnSpc>
              <a:spcBef>
                <a:spcPts val="500"/>
              </a:spcBef>
              <a:spcAft>
                <a:spcPts val="0"/>
              </a:spcAft>
              <a:buClr>
                <a:schemeClr val="lt1"/>
              </a:buClr>
              <a:buSzPts val="1600"/>
              <a:buChar char="•"/>
              <a:defRPr sz="1600"/>
            </a:lvl3pPr>
            <a:lvl4pPr marL="1828800" lvl="3" indent="-330200" algn="l">
              <a:lnSpc>
                <a:spcPct val="100000"/>
              </a:lnSpc>
              <a:spcBef>
                <a:spcPts val="500"/>
              </a:spcBef>
              <a:spcAft>
                <a:spcPts val="0"/>
              </a:spcAft>
              <a:buClr>
                <a:schemeClr val="lt1"/>
              </a:buClr>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9"/>
          <p:cNvPicPr preferRelativeResize="0"/>
          <p:nvPr/>
        </p:nvPicPr>
        <p:blipFill rotWithShape="1">
          <a:blip r:embed="rId17">
            <a:alphaModFix/>
          </a:blip>
          <a:srcRect/>
          <a:stretch/>
        </p:blipFill>
        <p:spPr>
          <a:xfrm>
            <a:off x="0" y="0"/>
            <a:ext cx="12192000" cy="6858000"/>
          </a:xfrm>
          <a:prstGeom prst="rect">
            <a:avLst/>
          </a:prstGeom>
          <a:noFill/>
          <a:ln>
            <a:noFill/>
          </a:ln>
        </p:spPr>
      </p:pic>
      <p:sp>
        <p:nvSpPr>
          <p:cNvPr id="7" name="Google Shape;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400"/>
              <a:buFont typeface="Bebas Neue"/>
              <a:buNone/>
              <a:defRPr sz="5400" b="1" i="0" u="none" strike="noStrike" cap="none">
                <a:solidFill>
                  <a:schemeClr val="lt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1pPr>
            <a:lvl2pPr marL="914400" marR="0" lvl="1"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2" name="Google Shape;12;p19"/>
          <p:cNvSpPr txBox="1"/>
          <p:nvPr/>
        </p:nvSpPr>
        <p:spPr>
          <a:xfrm>
            <a:off x="11172825" y="3204025"/>
            <a:ext cx="1019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fld id="{00000000-1234-1234-1234-123412341234}" type="slidenum">
              <a:rPr lang="sv-SE" sz="4400" b="1" i="0" u="none" strike="noStrike" cap="none">
                <a:solidFill>
                  <a:schemeClr val="lt2"/>
                </a:solidFill>
                <a:latin typeface="Bebas Neue"/>
                <a:ea typeface="Bebas Neue"/>
                <a:cs typeface="Bebas Neue"/>
                <a:sym typeface="Bebas Neue"/>
              </a:rPr>
              <a:t>‹#›</a:t>
            </a:fld>
            <a:endParaRPr sz="4400" b="1" i="0" u="none" strike="noStrike" cap="none">
              <a:solidFill>
                <a:schemeClr val="lt2"/>
              </a:solidFill>
              <a:latin typeface="Bebas Neue"/>
              <a:ea typeface="Bebas Neue"/>
              <a:cs typeface="Bebas Neue"/>
              <a:sym typeface="Bebas Neue"/>
            </a:endParaRPr>
          </a:p>
        </p:txBody>
      </p:sp>
      <p:cxnSp>
        <p:nvCxnSpPr>
          <p:cNvPr id="13" name="Google Shape;13;p19"/>
          <p:cNvCxnSpPr/>
          <p:nvPr/>
        </p:nvCxnSpPr>
        <p:spPr>
          <a:xfrm>
            <a:off x="11682412" y="3161115"/>
            <a:ext cx="190526" cy="188548"/>
          </a:xfrm>
          <a:prstGeom prst="straightConnector1">
            <a:avLst/>
          </a:prstGeom>
          <a:noFill/>
          <a:ln w="15225" cap="flat" cmpd="sng">
            <a:solidFill>
              <a:schemeClr val="lt1"/>
            </a:solidFill>
            <a:prstDash val="solid"/>
            <a:miter lim="800000"/>
            <a:headEnd type="none" w="sm" len="sm"/>
            <a:tailEnd type="none" w="sm" len="sm"/>
          </a:ln>
        </p:spPr>
      </p:cxnSp>
      <p:sp>
        <p:nvSpPr>
          <p:cNvPr id="14" name="Google Shape;14;p19"/>
          <p:cNvSpPr txBox="1"/>
          <p:nvPr/>
        </p:nvSpPr>
        <p:spPr>
          <a:xfrm>
            <a:off x="11724403" y="3100557"/>
            <a:ext cx="416183" cy="24129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2"/>
              </a:buClr>
              <a:buSzPts val="1200"/>
              <a:buFont typeface="Arial"/>
              <a:buNone/>
            </a:pPr>
            <a:r>
              <a:rPr lang="sv-SE" sz="1200" b="1" i="0" u="none" strike="noStrike" cap="none">
                <a:solidFill>
                  <a:schemeClr val="lt2"/>
                </a:solidFill>
                <a:latin typeface="Bebas Neue"/>
                <a:ea typeface="Bebas Neue"/>
                <a:cs typeface="Bebas Neue"/>
                <a:sym typeface="Bebas Neue"/>
              </a:rPr>
              <a:t>18</a:t>
            </a:r>
            <a:endParaRPr sz="1400" b="0" i="0" u="none" strike="noStrike" cap="none">
              <a:solidFill>
                <a:srgbClr val="000000"/>
              </a:solidFill>
              <a:latin typeface="Arial"/>
              <a:ea typeface="Arial"/>
              <a:cs typeface="Arial"/>
              <a:sym typeface="Arial"/>
            </a:endParaRPr>
          </a:p>
        </p:txBody>
      </p:sp>
      <p:pic>
        <p:nvPicPr>
          <p:cNvPr id="15" name="Google Shape;15;p19"/>
          <p:cNvPicPr preferRelativeResize="0"/>
          <p:nvPr/>
        </p:nvPicPr>
        <p:blipFill rotWithShape="1">
          <a:blip r:embed="rId18">
            <a:alphaModFix/>
          </a:blip>
          <a:srcRect/>
          <a:stretch/>
        </p:blipFill>
        <p:spPr>
          <a:xfrm>
            <a:off x="10350378" y="0"/>
            <a:ext cx="1003422" cy="1264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35"/>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400"/>
              <a:buFont typeface="Bebas Neue"/>
              <a:buNone/>
              <a:defRPr sz="5400" b="1" i="0" u="none" strike="noStrike" cap="none">
                <a:solidFill>
                  <a:schemeClr val="lt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1pPr>
            <a:lvl2pPr marL="914400" marR="0" lvl="1"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4pPr>
            <a:lvl5pPr marL="2286000" marR="0" lvl="4"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Google Shape;13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1" name="Google Shape;13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2" name="Google Shape;1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33" name="Google Shape;133;p35"/>
          <p:cNvSpPr txBox="1"/>
          <p:nvPr/>
        </p:nvSpPr>
        <p:spPr>
          <a:xfrm>
            <a:off x="11172825" y="3204025"/>
            <a:ext cx="1019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fld id="{00000000-1234-1234-1234-123412341234}" type="slidenum">
              <a:rPr lang="sv-SE" sz="4400" b="1" i="0" u="none" strike="noStrike" cap="none">
                <a:solidFill>
                  <a:schemeClr val="lt2"/>
                </a:solidFill>
                <a:latin typeface="Bebas Neue"/>
                <a:ea typeface="Bebas Neue"/>
                <a:cs typeface="Bebas Neue"/>
                <a:sym typeface="Bebas Neue"/>
              </a:rPr>
              <a:t>‹#›</a:t>
            </a:fld>
            <a:endParaRPr sz="4400" b="1" i="0" u="none" strike="noStrike" cap="none">
              <a:solidFill>
                <a:schemeClr val="lt2"/>
              </a:solidFill>
              <a:latin typeface="Bebas Neue"/>
              <a:ea typeface="Bebas Neue"/>
              <a:cs typeface="Bebas Neue"/>
              <a:sym typeface="Bebas Neue"/>
            </a:endParaRPr>
          </a:p>
        </p:txBody>
      </p:sp>
      <p:cxnSp>
        <p:nvCxnSpPr>
          <p:cNvPr id="134" name="Google Shape;134;p35"/>
          <p:cNvCxnSpPr/>
          <p:nvPr/>
        </p:nvCxnSpPr>
        <p:spPr>
          <a:xfrm>
            <a:off x="11682412" y="3161115"/>
            <a:ext cx="190526" cy="188548"/>
          </a:xfrm>
          <a:prstGeom prst="straightConnector1">
            <a:avLst/>
          </a:prstGeom>
          <a:noFill/>
          <a:ln w="15225" cap="flat" cmpd="sng">
            <a:solidFill>
              <a:schemeClr val="lt1"/>
            </a:solidFill>
            <a:prstDash val="solid"/>
            <a:miter lim="800000"/>
            <a:headEnd type="none" w="sm" len="sm"/>
            <a:tailEnd type="none" w="sm" len="sm"/>
          </a:ln>
        </p:spPr>
      </p:cxnSp>
      <p:sp>
        <p:nvSpPr>
          <p:cNvPr id="135" name="Google Shape;135;p35"/>
          <p:cNvSpPr txBox="1"/>
          <p:nvPr/>
        </p:nvSpPr>
        <p:spPr>
          <a:xfrm>
            <a:off x="11724403" y="3100557"/>
            <a:ext cx="416183" cy="24129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2"/>
              </a:buClr>
              <a:buSzPts val="1200"/>
              <a:buFont typeface="Arial"/>
              <a:buNone/>
            </a:pPr>
            <a:r>
              <a:rPr lang="sv-SE" sz="1200" b="1" i="0" u="none" strike="noStrike" cap="none">
                <a:solidFill>
                  <a:schemeClr val="lt2"/>
                </a:solidFill>
                <a:latin typeface="Bebas Neue"/>
                <a:ea typeface="Bebas Neue"/>
                <a:cs typeface="Bebas Neue"/>
                <a:sym typeface="Bebas Neue"/>
              </a:rPr>
              <a:t>18</a:t>
            </a:r>
            <a:endParaRPr sz="1400" b="0" i="0" u="none" strike="noStrike" cap="none">
              <a:solidFill>
                <a:srgbClr val="000000"/>
              </a:solidFill>
              <a:latin typeface="Arial"/>
              <a:ea typeface="Arial"/>
              <a:cs typeface="Arial"/>
              <a:sym typeface="Arial"/>
            </a:endParaRPr>
          </a:p>
        </p:txBody>
      </p:sp>
      <p:pic>
        <p:nvPicPr>
          <p:cNvPr id="136" name="Google Shape;136;p35"/>
          <p:cNvPicPr preferRelativeResize="0"/>
          <p:nvPr/>
        </p:nvPicPr>
        <p:blipFill rotWithShape="1">
          <a:blip r:embed="rId15">
            <a:alphaModFix/>
          </a:blip>
          <a:srcRect/>
          <a:stretch/>
        </p:blipFill>
        <p:spPr>
          <a:xfrm>
            <a:off x="10350378" y="0"/>
            <a:ext cx="1003422" cy="1264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team.intersport.se/byttorps-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
          <p:cNvSpPr txBox="1">
            <a:spLocks noGrp="1"/>
          </p:cNvSpPr>
          <p:nvPr>
            <p:ph type="ctrTitle"/>
          </p:nvPr>
        </p:nvSpPr>
        <p:spPr>
          <a:xfrm>
            <a:off x="1524000" y="2786571"/>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Bebas Neue"/>
              <a:buNone/>
            </a:pPr>
            <a:r>
              <a:rPr lang="sv-SE"/>
              <a:t>FÖRÄLDRAMÖTE</a:t>
            </a:r>
            <a:endParaRPr/>
          </a:p>
        </p:txBody>
      </p:sp>
      <p:sp>
        <p:nvSpPr>
          <p:cNvPr id="238" name="Google Shape;238;p1"/>
          <p:cNvSpPr txBox="1">
            <a:spLocks noGrp="1"/>
          </p:cNvSpPr>
          <p:nvPr>
            <p:ph type="subTitle" idx="1"/>
          </p:nvPr>
        </p:nvSpPr>
        <p:spPr>
          <a:xfrm>
            <a:off x="1524000" y="5174171"/>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2000"/>
              <a:buNone/>
            </a:pPr>
            <a:r>
              <a:rPr lang="sv-SE"/>
              <a:t>Spelform 5 mot 5</a:t>
            </a:r>
            <a:endParaRPr/>
          </a:p>
        </p:txBody>
      </p:sp>
      <p:pic>
        <p:nvPicPr>
          <p:cNvPr id="239" name="Google Shape;239;p1"/>
          <p:cNvPicPr preferRelativeResize="0"/>
          <p:nvPr/>
        </p:nvPicPr>
        <p:blipFill rotWithShape="1">
          <a:blip r:embed="rId3">
            <a:alphaModFix/>
          </a:blip>
          <a:srcRect/>
          <a:stretch/>
        </p:blipFill>
        <p:spPr>
          <a:xfrm>
            <a:off x="4473003" y="939779"/>
            <a:ext cx="3245993" cy="2853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0"/>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304" name="Google Shape;304;p10"/>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spelarutbildningsplan</a:t>
            </a:r>
            <a:br>
              <a:rPr lang="sv-SE" sz="6000" b="1">
                <a:latin typeface="Bebas Neue"/>
                <a:ea typeface="Bebas Neue"/>
                <a:cs typeface="Bebas Neue"/>
                <a:sym typeface="Bebas Neue"/>
              </a:rPr>
            </a:br>
            <a:endParaRPr/>
          </a:p>
        </p:txBody>
      </p:sp>
      <p:sp>
        <p:nvSpPr>
          <p:cNvPr id="305" name="Google Shape;305;p10"/>
          <p:cNvSpPr txBox="1">
            <a:spLocks noGrp="1"/>
          </p:cNvSpPr>
          <p:nvPr>
            <p:ph type="body" idx="1"/>
          </p:nvPr>
        </p:nvSpPr>
        <p:spPr>
          <a:xfrm>
            <a:off x="655989" y="1388744"/>
            <a:ext cx="8869283" cy="44386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100"/>
              <a:buNone/>
            </a:pPr>
            <a:r>
              <a:rPr lang="sv-SE" sz="1100" b="1">
                <a:latin typeface="Roboto"/>
                <a:ea typeface="Roboto"/>
                <a:cs typeface="Roboto"/>
                <a:sym typeface="Roboto"/>
              </a:rPr>
              <a:t>Vad är en spelarutbildningsplan?</a:t>
            </a:r>
            <a:endParaRPr/>
          </a:p>
          <a:p>
            <a:pPr marL="0" lvl="0" indent="0" algn="l" rtl="0">
              <a:lnSpc>
                <a:spcPct val="100000"/>
              </a:lnSpc>
              <a:spcBef>
                <a:spcPts val="1000"/>
              </a:spcBef>
              <a:spcAft>
                <a:spcPts val="0"/>
              </a:spcAft>
              <a:buClr>
                <a:srgbClr val="A5A5A5"/>
              </a:buClr>
              <a:buSzPts val="1100"/>
              <a:buNone/>
            </a:pPr>
            <a:r>
              <a:rPr lang="sv-SE" sz="1100">
                <a:solidFill>
                  <a:srgbClr val="A5A5A5"/>
                </a:solidFill>
                <a:latin typeface="Roboto"/>
                <a:ea typeface="Roboto"/>
                <a:cs typeface="Roboto"/>
                <a:sym typeface="Roboto"/>
              </a:rPr>
              <a:t>	”Spelarutbildningsplanen är föreningens verktyg för att skapa kvalitet och kontinuitet i sin verksamhet för spelare. 	Spelarutbildningen bör innefatta både spelarnas utveckling som människor - fotbollsmiljön, och som fotbollsspelare – 	fotbollsutveckling”</a:t>
            </a:r>
            <a:endParaRPr/>
          </a:p>
          <a:p>
            <a:pPr marL="0" lvl="0" indent="0" algn="l" rtl="0">
              <a:lnSpc>
                <a:spcPct val="100000"/>
              </a:lnSpc>
              <a:spcBef>
                <a:spcPts val="1000"/>
              </a:spcBef>
              <a:spcAft>
                <a:spcPts val="0"/>
              </a:spcAft>
              <a:buClr>
                <a:srgbClr val="A5A5A5"/>
              </a:buClr>
              <a:buSzPts val="1100"/>
              <a:buNone/>
            </a:pPr>
            <a:r>
              <a:rPr lang="sv-SE" sz="1100">
                <a:solidFill>
                  <a:srgbClr val="A5A5A5"/>
                </a:solidFill>
                <a:latin typeface="Roboto"/>
                <a:ea typeface="Roboto"/>
                <a:cs typeface="Roboto"/>
                <a:sym typeface="Roboto"/>
              </a:rPr>
              <a:t>	Spelarutbildningsplanen  är framtagen av Svenska Fotbollsförbundet.</a:t>
            </a:r>
            <a:endParaRPr/>
          </a:p>
          <a:p>
            <a:pPr marL="0" lvl="0" indent="0" algn="l" rtl="0">
              <a:lnSpc>
                <a:spcPct val="100000"/>
              </a:lnSpc>
              <a:spcBef>
                <a:spcPts val="1000"/>
              </a:spcBef>
              <a:spcAft>
                <a:spcPts val="0"/>
              </a:spcAft>
              <a:buClr>
                <a:schemeClr val="lt1"/>
              </a:buClr>
              <a:buSzPts val="1100"/>
              <a:buNone/>
            </a:pPr>
            <a:r>
              <a:rPr lang="sv-SE" sz="1100" b="1">
                <a:latin typeface="Roboto"/>
                <a:ea typeface="Roboto"/>
                <a:cs typeface="Roboto"/>
                <a:sym typeface="Roboto"/>
              </a:rPr>
              <a:t>Vad säger spelarutbildningsplanen för spelform 5 mot 5?</a:t>
            </a:r>
            <a:endParaRPr/>
          </a:p>
          <a:p>
            <a:pPr marL="0" lvl="0" indent="0" algn="l" rtl="0">
              <a:lnSpc>
                <a:spcPct val="100000"/>
              </a:lnSpc>
              <a:spcBef>
                <a:spcPts val="1000"/>
              </a:spcBef>
              <a:spcAft>
                <a:spcPts val="0"/>
              </a:spcAft>
              <a:buClr>
                <a:schemeClr val="lt1"/>
              </a:buClr>
              <a:buSzPts val="1600"/>
              <a:buNone/>
            </a:pPr>
            <a:endParaRPr sz="1600">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a:p>
          <a:p>
            <a:pPr marL="0" lvl="0" indent="0" algn="l" rtl="0">
              <a:lnSpc>
                <a:spcPct val="100000"/>
              </a:lnSpc>
              <a:spcBef>
                <a:spcPts val="1000"/>
              </a:spcBef>
              <a:spcAft>
                <a:spcPts val="0"/>
              </a:spcAft>
              <a:buClr>
                <a:schemeClr val="lt1"/>
              </a:buClr>
              <a:buSzPts val="1600"/>
              <a:buNone/>
            </a:pPr>
            <a:endParaRPr sz="1600"/>
          </a:p>
        </p:txBody>
      </p:sp>
      <p:pic>
        <p:nvPicPr>
          <p:cNvPr id="306" name="Google Shape;306;p10"/>
          <p:cNvPicPr preferRelativeResize="0"/>
          <p:nvPr/>
        </p:nvPicPr>
        <p:blipFill rotWithShape="1">
          <a:blip r:embed="rId4">
            <a:alphaModFix/>
          </a:blip>
          <a:srcRect l="31740" t="26911" r="35142" b="43731"/>
          <a:stretch/>
        </p:blipFill>
        <p:spPr>
          <a:xfrm>
            <a:off x="2742761" y="2952550"/>
            <a:ext cx="7358971" cy="36693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1"/>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312" name="Google Shape;312;p11"/>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spelarutbildningsplan</a:t>
            </a:r>
            <a:br>
              <a:rPr lang="sv-SE" sz="6000" b="1">
                <a:latin typeface="Bebas Neue"/>
                <a:ea typeface="Bebas Neue"/>
                <a:cs typeface="Bebas Neue"/>
                <a:sym typeface="Bebas Neue"/>
              </a:rPr>
            </a:br>
            <a:endParaRPr/>
          </a:p>
        </p:txBody>
      </p:sp>
      <p:sp>
        <p:nvSpPr>
          <p:cNvPr id="313" name="Google Shape;313;p11"/>
          <p:cNvSpPr txBox="1">
            <a:spLocks noGrp="1"/>
          </p:cNvSpPr>
          <p:nvPr>
            <p:ph type="body" idx="1"/>
          </p:nvPr>
        </p:nvSpPr>
        <p:spPr>
          <a:xfrm>
            <a:off x="690824" y="1432288"/>
            <a:ext cx="10734822" cy="36709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400"/>
              <a:buNone/>
            </a:pPr>
            <a:r>
              <a:rPr lang="sv-SE" sz="1400" b="1">
                <a:latin typeface="Roboto"/>
                <a:ea typeface="Roboto"/>
                <a:cs typeface="Roboto"/>
                <a:sym typeface="Roboto"/>
              </a:rPr>
              <a:t>Fotbollsglädje (6-9 år)</a:t>
            </a:r>
            <a:endParaRPr/>
          </a:p>
          <a:p>
            <a:pPr marL="0" lvl="0" indent="0" algn="l" rtl="0">
              <a:lnSpc>
                <a:spcPct val="100000"/>
              </a:lnSpc>
              <a:spcBef>
                <a:spcPts val="1000"/>
              </a:spcBef>
              <a:spcAft>
                <a:spcPts val="0"/>
              </a:spcAft>
              <a:buClr>
                <a:schemeClr val="lt1"/>
              </a:buClr>
              <a:buSzPts val="1400"/>
              <a:buNone/>
            </a:pPr>
            <a:r>
              <a:rPr lang="sv-SE" sz="1400" b="1">
                <a:latin typeface="Roboto"/>
                <a:ea typeface="Roboto"/>
                <a:cs typeface="Roboto"/>
                <a:sym typeface="Roboto"/>
              </a:rPr>
              <a:t>	</a:t>
            </a:r>
            <a:r>
              <a:rPr lang="sv-SE" sz="1400">
                <a:solidFill>
                  <a:srgbClr val="A5A5A5"/>
                </a:solidFill>
                <a:latin typeface="Arial"/>
                <a:ea typeface="Arial"/>
                <a:cs typeface="Arial"/>
                <a:sym typeface="Arial"/>
              </a:rPr>
              <a:t>G</a:t>
            </a:r>
            <a:r>
              <a:rPr lang="sv-SE" sz="1400" b="0" i="0" u="none" strike="noStrike">
                <a:solidFill>
                  <a:srgbClr val="A5A5A5"/>
                </a:solidFill>
                <a:latin typeface="Arial"/>
                <a:ea typeface="Arial"/>
                <a:cs typeface="Arial"/>
                <a:sym typeface="Arial"/>
              </a:rPr>
              <a:t>e barnen en </a:t>
            </a:r>
            <a:r>
              <a:rPr lang="sv-SE" sz="1400" b="1" i="0" u="none" strike="noStrike">
                <a:solidFill>
                  <a:srgbClr val="A5A5A5"/>
                </a:solidFill>
                <a:latin typeface="Arial"/>
                <a:ea typeface="Arial"/>
                <a:cs typeface="Arial"/>
                <a:sym typeface="Arial"/>
              </a:rPr>
              <a:t>positiv bild</a:t>
            </a:r>
            <a:r>
              <a:rPr lang="sv-SE" sz="1400" b="0" i="0" u="none" strike="noStrike">
                <a:solidFill>
                  <a:srgbClr val="A5A5A5"/>
                </a:solidFill>
                <a:latin typeface="Arial"/>
                <a:ea typeface="Arial"/>
                <a:cs typeface="Arial"/>
                <a:sym typeface="Arial"/>
              </a:rPr>
              <a:t> av fotboll och </a:t>
            </a:r>
            <a:r>
              <a:rPr lang="sv-SE" sz="1400" b="1" i="0" u="none" strike="noStrike">
                <a:solidFill>
                  <a:srgbClr val="A5A5A5"/>
                </a:solidFill>
                <a:latin typeface="Arial"/>
                <a:ea typeface="Arial"/>
                <a:cs typeface="Arial"/>
                <a:sym typeface="Arial"/>
              </a:rPr>
              <a:t>stimulera (uppmuntra) till allsidig träning: kul, utmanande</a:t>
            </a:r>
            <a:r>
              <a:rPr lang="sv-SE" sz="1400" b="1">
                <a:solidFill>
                  <a:srgbClr val="A5A5A5"/>
                </a:solidFill>
                <a:latin typeface="Arial"/>
                <a:ea typeface="Arial"/>
                <a:cs typeface="Arial"/>
                <a:sym typeface="Arial"/>
              </a:rPr>
              <a:t> och</a:t>
            </a:r>
            <a:r>
              <a:rPr lang="sv-SE" sz="1400" b="1" i="0" u="none" strike="noStrike">
                <a:solidFill>
                  <a:srgbClr val="A5A5A5"/>
                </a:solidFill>
                <a:latin typeface="Arial"/>
                <a:ea typeface="Arial"/>
                <a:cs typeface="Arial"/>
                <a:sym typeface="Arial"/>
              </a:rPr>
              <a:t> socialt. </a:t>
            </a:r>
            <a:r>
              <a:rPr lang="sv-SE" sz="1400" i="0" u="none" strike="noStrike">
                <a:solidFill>
                  <a:srgbClr val="A5A5A5"/>
                </a:solidFill>
                <a:latin typeface="Arial"/>
                <a:ea typeface="Arial"/>
                <a:cs typeface="Arial"/>
                <a:sym typeface="Arial"/>
              </a:rPr>
              <a:t>Fokus 	på delaktighet och glädje. </a:t>
            </a:r>
            <a:endParaRPr sz="1400" b="1">
              <a:solidFill>
                <a:srgbClr val="A5A5A5"/>
              </a:solidFill>
              <a:latin typeface="Roboto"/>
              <a:ea typeface="Roboto"/>
              <a:cs typeface="Roboto"/>
              <a:sym typeface="Roboto"/>
            </a:endParaRPr>
          </a:p>
          <a:p>
            <a:pPr marL="0" lvl="0" indent="0" algn="l" rtl="0">
              <a:lnSpc>
                <a:spcPct val="100000"/>
              </a:lnSpc>
              <a:spcBef>
                <a:spcPts val="1000"/>
              </a:spcBef>
              <a:spcAft>
                <a:spcPts val="0"/>
              </a:spcAft>
              <a:buClr>
                <a:srgbClr val="A5A5A5"/>
              </a:buClr>
              <a:buSzPts val="1400"/>
              <a:buNone/>
            </a:pPr>
            <a:endParaRPr/>
          </a:p>
          <a:p>
            <a:pPr marL="0" lvl="0" indent="0" algn="l" rtl="0">
              <a:lnSpc>
                <a:spcPct val="100000"/>
              </a:lnSpc>
              <a:spcBef>
                <a:spcPts val="1000"/>
              </a:spcBef>
              <a:spcAft>
                <a:spcPts val="0"/>
              </a:spcAft>
              <a:buClr>
                <a:schemeClr val="lt1"/>
              </a:buClr>
              <a:buSzPts val="1600"/>
              <a:buNone/>
            </a:pPr>
            <a:endParaRPr sz="1600">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a:p>
          <a:p>
            <a:pPr marL="0" lvl="0" indent="0" algn="l" rtl="0">
              <a:lnSpc>
                <a:spcPct val="100000"/>
              </a:lnSpc>
              <a:spcBef>
                <a:spcPts val="1000"/>
              </a:spcBef>
              <a:spcAft>
                <a:spcPts val="0"/>
              </a:spcAft>
              <a:buClr>
                <a:schemeClr val="lt1"/>
              </a:buClr>
              <a:buSzPts val="1600"/>
              <a:buNone/>
            </a:pPr>
            <a:endParaRPr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2"/>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319" name="Google Shape;319;p12"/>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spelarutbildningsplan</a:t>
            </a:r>
            <a:br>
              <a:rPr lang="sv-SE" sz="6000" b="1">
                <a:latin typeface="Bebas Neue"/>
                <a:ea typeface="Bebas Neue"/>
                <a:cs typeface="Bebas Neue"/>
                <a:sym typeface="Bebas Neue"/>
              </a:rPr>
            </a:br>
            <a:endParaRPr/>
          </a:p>
        </p:txBody>
      </p:sp>
      <p:sp>
        <p:nvSpPr>
          <p:cNvPr id="320" name="Google Shape;320;p12"/>
          <p:cNvSpPr txBox="1">
            <a:spLocks noGrp="1"/>
          </p:cNvSpPr>
          <p:nvPr>
            <p:ph type="body" idx="1"/>
          </p:nvPr>
        </p:nvSpPr>
        <p:spPr>
          <a:xfrm>
            <a:off x="586322" y="1432545"/>
            <a:ext cx="4534318" cy="482020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lt1"/>
              </a:buClr>
              <a:buSzPct val="100000"/>
              <a:buNone/>
            </a:pPr>
            <a:r>
              <a:rPr lang="sv-SE" sz="1200" b="1">
                <a:latin typeface="Roboto"/>
                <a:ea typeface="Roboto"/>
                <a:cs typeface="Roboto"/>
                <a:sym typeface="Roboto"/>
              </a:rPr>
              <a:t>Hur skall man uppträda som ledare?</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Positiv feedback och uppmuntran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Tydliga men få anvisningar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Använd frågeteknik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Korta samlingar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Ge alla uppmärksamhet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Låt spelare ge feedback till varandra</a:t>
            </a:r>
            <a:endParaRPr/>
          </a:p>
          <a:p>
            <a:pPr marL="0" lvl="0" indent="0" algn="l" rtl="0">
              <a:lnSpc>
                <a:spcPct val="100000"/>
              </a:lnSpc>
              <a:spcBef>
                <a:spcPts val="1000"/>
              </a:spcBef>
              <a:spcAft>
                <a:spcPts val="0"/>
              </a:spcAft>
              <a:buClr>
                <a:schemeClr val="lt1"/>
              </a:buClr>
              <a:buSzPct val="100000"/>
              <a:buNone/>
            </a:pPr>
            <a:r>
              <a:rPr lang="sv-SE" sz="1200" b="1">
                <a:latin typeface="Roboto"/>
                <a:ea typeface="Roboto"/>
                <a:cs typeface="Roboto"/>
                <a:sym typeface="Roboto"/>
              </a:rPr>
              <a:t>Vilken karaktär skall träningarna genomsyras av?</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Spelträning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Variation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Enkla övningar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Positioner under spelträningen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Små ytor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Få spelare per lag/grupp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Hög aktivitet och många bollkontakter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Korta arbetsperioder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Fokus på prestation och att göra sitt bästa. • Glädje</a:t>
            </a:r>
            <a:endParaRPr/>
          </a:p>
          <a:p>
            <a:pPr marL="0" lvl="0" indent="0" algn="l" rtl="0">
              <a:lnSpc>
                <a:spcPct val="100000"/>
              </a:lnSpc>
              <a:spcBef>
                <a:spcPts val="1000"/>
              </a:spcBef>
              <a:spcAft>
                <a:spcPts val="0"/>
              </a:spcAft>
              <a:buClr>
                <a:schemeClr val="lt1"/>
              </a:buClr>
              <a:buSzPct val="100000"/>
              <a:buNone/>
            </a:pPr>
            <a:endParaRPr sz="1600">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endParaRPr sz="1600"/>
          </a:p>
          <a:p>
            <a:pPr marL="0" lvl="0" indent="0" algn="l" rtl="0">
              <a:lnSpc>
                <a:spcPct val="100000"/>
              </a:lnSpc>
              <a:spcBef>
                <a:spcPts val="1000"/>
              </a:spcBef>
              <a:spcAft>
                <a:spcPts val="0"/>
              </a:spcAft>
              <a:buClr>
                <a:schemeClr val="lt1"/>
              </a:buClr>
              <a:buSzPct val="100000"/>
              <a:buNone/>
            </a:pPr>
            <a:endParaRPr sz="1600"/>
          </a:p>
        </p:txBody>
      </p:sp>
      <p:sp>
        <p:nvSpPr>
          <p:cNvPr id="321" name="Google Shape;321;p12"/>
          <p:cNvSpPr txBox="1"/>
          <p:nvPr/>
        </p:nvSpPr>
        <p:spPr>
          <a:xfrm>
            <a:off x="5439735" y="1454301"/>
            <a:ext cx="6752265" cy="4560992"/>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chemeClr val="lt1"/>
              </a:buClr>
              <a:buSzPct val="100000"/>
              <a:buFont typeface="Arial"/>
              <a:buNone/>
            </a:pPr>
            <a:r>
              <a:rPr lang="sv-SE" sz="1400" b="1" i="0" u="none" strike="noStrike" cap="none">
                <a:solidFill>
                  <a:schemeClr val="lt1"/>
                </a:solidFill>
                <a:latin typeface="Roboto"/>
                <a:ea typeface="Roboto"/>
                <a:cs typeface="Roboto"/>
                <a:sym typeface="Roboto"/>
              </a:rPr>
              <a:t>Hur skall man uppträda som förälder och övrig publik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Tänk på vad du säger och gör, barn i publiken hör och lär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Inte störa ledarna och respektera deras beslut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Stötta spelarna men låt ledarna instruera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Inse att vi lär och utvecklas i både med- och motgång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Inse att domaren är mänsklig och kanske inte ser allt men att domarens beslut ändå gäller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Tänk på hur man pratar med barnen hemma och i bilen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lt1"/>
              </a:buClr>
              <a:buSzPct val="100000"/>
              <a:buFont typeface="Arial"/>
              <a:buNone/>
            </a:pPr>
            <a:r>
              <a:rPr lang="sv-SE" sz="1400" b="1" i="0" u="none" strike="noStrike" cap="none">
                <a:solidFill>
                  <a:schemeClr val="lt1"/>
                </a:solidFill>
                <a:latin typeface="Roboto"/>
                <a:ea typeface="Roboto"/>
                <a:cs typeface="Roboto"/>
                <a:sym typeface="Roboto"/>
              </a:rPr>
              <a:t>Vilken karaktär skall matcher genomsyras av?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Enkla rutiner och genomgångar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Jämna matcher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Mycket speltid, få avbytare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Alla spelar lika mycket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”Spela som vi tränar”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Prova olika positioner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Låt spelarna lösa matchsituationerna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Fokus på att göra sitt bästa och våga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A5A5A5"/>
              </a:buClr>
              <a:buSzPct val="100000"/>
              <a:buFont typeface="Arial"/>
              <a:buNone/>
            </a:pPr>
            <a:r>
              <a:rPr lang="sv-SE" sz="1400" b="0" i="0" u="none" strike="noStrike" cap="none">
                <a:solidFill>
                  <a:srgbClr val="A5A5A5"/>
                </a:solidFill>
                <a:latin typeface="Roboto"/>
                <a:ea typeface="Roboto"/>
                <a:cs typeface="Roboto"/>
                <a:sym typeface="Roboto"/>
              </a:rPr>
              <a:t>	Fair Play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lt1"/>
              </a:buClr>
              <a:buSzPct val="100000"/>
              <a:buFont typeface="Arial"/>
              <a:buNone/>
            </a:pPr>
            <a:endParaRPr sz="1400" b="0" i="0" u="none" strike="noStrike" cap="none">
              <a:solidFill>
                <a:srgbClr val="A5A5A5"/>
              </a:solidFill>
              <a:latin typeface="Roboto"/>
              <a:ea typeface="Roboto"/>
              <a:cs typeface="Roboto"/>
              <a:sym typeface="Roboto"/>
            </a:endParaRPr>
          </a:p>
          <a:p>
            <a:pPr marL="0" marR="0" lvl="0" indent="0" algn="l" rtl="0">
              <a:lnSpc>
                <a:spcPct val="100000"/>
              </a:lnSpc>
              <a:spcBef>
                <a:spcPts val="1000"/>
              </a:spcBef>
              <a:spcAft>
                <a:spcPts val="0"/>
              </a:spcAft>
              <a:buClr>
                <a:schemeClr val="lt1"/>
              </a:buClr>
              <a:buSzPct val="100000"/>
              <a:buFont typeface="Arial"/>
              <a:buNone/>
            </a:pPr>
            <a:endParaRPr sz="1600" b="0" i="0" u="none" strike="noStrike" cap="none">
              <a:solidFill>
                <a:schemeClr val="lt1"/>
              </a:solidFill>
              <a:latin typeface="Roboto"/>
              <a:ea typeface="Roboto"/>
              <a:cs typeface="Roboto"/>
              <a:sym typeface="Roboto"/>
            </a:endParaRPr>
          </a:p>
          <a:p>
            <a:pPr marL="0" marR="0" lvl="0" indent="0" algn="l" rtl="0">
              <a:lnSpc>
                <a:spcPct val="100000"/>
              </a:lnSpc>
              <a:spcBef>
                <a:spcPts val="1000"/>
              </a:spcBef>
              <a:spcAft>
                <a:spcPts val="0"/>
              </a:spcAft>
              <a:buClr>
                <a:schemeClr val="lt1"/>
              </a:buClr>
              <a:buSzPct val="100000"/>
              <a:buFont typeface="Arial"/>
              <a:buNone/>
            </a:pPr>
            <a:endParaRPr sz="1600" b="0" i="0" u="none" strike="noStrike" cap="none">
              <a:solidFill>
                <a:schemeClr val="lt1"/>
              </a:solidFill>
              <a:latin typeface="Roboto Light"/>
              <a:ea typeface="Roboto Light"/>
              <a:cs typeface="Roboto Light"/>
              <a:sym typeface="Roboto Light"/>
            </a:endParaRPr>
          </a:p>
          <a:p>
            <a:pPr marL="0" marR="0" lvl="0" indent="0" algn="l" rtl="0">
              <a:lnSpc>
                <a:spcPct val="100000"/>
              </a:lnSpc>
              <a:spcBef>
                <a:spcPts val="1000"/>
              </a:spcBef>
              <a:spcAft>
                <a:spcPts val="0"/>
              </a:spcAft>
              <a:buClr>
                <a:schemeClr val="lt1"/>
              </a:buClr>
              <a:buSzPct val="100000"/>
              <a:buFont typeface="Arial"/>
              <a:buNone/>
            </a:pPr>
            <a:endParaRPr sz="1600" b="0" i="0" u="none" strike="noStrike" cap="none">
              <a:solidFill>
                <a:schemeClr val="lt1"/>
              </a:solidFill>
              <a:latin typeface="Roboto Light"/>
              <a:ea typeface="Roboto Light"/>
              <a:cs typeface="Roboto Light"/>
              <a:sym typeface="Roboto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3"/>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327" name="Google Shape;327;p13"/>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spelarutbildningsplan</a:t>
            </a:r>
            <a:br>
              <a:rPr lang="sv-SE" sz="6000" b="1">
                <a:latin typeface="Bebas Neue"/>
                <a:ea typeface="Bebas Neue"/>
                <a:cs typeface="Bebas Neue"/>
                <a:sym typeface="Bebas Neue"/>
              </a:rPr>
            </a:br>
            <a:endParaRPr/>
          </a:p>
        </p:txBody>
      </p:sp>
      <p:sp>
        <p:nvSpPr>
          <p:cNvPr id="328" name="Google Shape;328;p13"/>
          <p:cNvSpPr txBox="1"/>
          <p:nvPr/>
        </p:nvSpPr>
        <p:spPr>
          <a:xfrm>
            <a:off x="644434" y="1517317"/>
            <a:ext cx="3175472" cy="2427666"/>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80000"/>
              </a:lnSpc>
              <a:spcBef>
                <a:spcPts val="0"/>
              </a:spcBef>
              <a:spcAft>
                <a:spcPts val="0"/>
              </a:spcAft>
              <a:buClr>
                <a:schemeClr val="lt1"/>
              </a:buClr>
              <a:buSzPct val="100000"/>
              <a:buFont typeface="Arial"/>
              <a:buNone/>
            </a:pPr>
            <a:r>
              <a:rPr lang="sv-SE" sz="2000" b="1" i="0" u="none" strike="noStrike" cap="none">
                <a:solidFill>
                  <a:schemeClr val="lt1"/>
                </a:solidFill>
                <a:latin typeface="Roboto"/>
                <a:ea typeface="Roboto"/>
                <a:cs typeface="Roboto"/>
                <a:sym typeface="Roboto"/>
              </a:rPr>
              <a:t>Vilken storlek på boll?</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500"/>
              </a:spcBef>
              <a:spcAft>
                <a:spcPts val="0"/>
              </a:spcAft>
              <a:buClr>
                <a:srgbClr val="A5A5A5"/>
              </a:buClr>
              <a:buSzPct val="100000"/>
              <a:buFont typeface="Arial"/>
              <a:buNone/>
            </a:pPr>
            <a:r>
              <a:rPr lang="sv-SE" sz="2000" b="0" i="0" u="none" strike="noStrike" cap="none">
                <a:solidFill>
                  <a:srgbClr val="A5A5A5"/>
                </a:solidFill>
                <a:latin typeface="Roboto"/>
                <a:ea typeface="Roboto"/>
                <a:cs typeface="Roboto"/>
                <a:sym typeface="Roboto"/>
              </a:rPr>
              <a:t>	3</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500"/>
              </a:spcBef>
              <a:spcAft>
                <a:spcPts val="0"/>
              </a:spcAft>
              <a:buClr>
                <a:srgbClr val="757575"/>
              </a:buClr>
              <a:buSzPct val="100000"/>
              <a:buFont typeface="Arial"/>
              <a:buNone/>
            </a:pPr>
            <a:endParaRPr sz="2000" b="0" i="0" u="none" strike="noStrike" cap="none">
              <a:solidFill>
                <a:srgbClr val="A5A5A5"/>
              </a:solidFill>
              <a:latin typeface="Roboto"/>
              <a:ea typeface="Roboto"/>
              <a:cs typeface="Roboto"/>
              <a:sym typeface="Roboto"/>
            </a:endParaRPr>
          </a:p>
          <a:p>
            <a:pPr marL="0" marR="0" lvl="0" indent="0" algn="l" rtl="0">
              <a:lnSpc>
                <a:spcPct val="80000"/>
              </a:lnSpc>
              <a:spcBef>
                <a:spcPts val="1000"/>
              </a:spcBef>
              <a:spcAft>
                <a:spcPts val="0"/>
              </a:spcAft>
              <a:buClr>
                <a:schemeClr val="lt1"/>
              </a:buClr>
              <a:buSzPct val="100000"/>
              <a:buFont typeface="Arial"/>
              <a:buNone/>
            </a:pPr>
            <a:r>
              <a:rPr lang="sv-SE" sz="2000" b="1" i="0" u="none" strike="noStrike" cap="none">
                <a:solidFill>
                  <a:schemeClr val="lt1"/>
                </a:solidFill>
                <a:latin typeface="Roboto"/>
                <a:ea typeface="Roboto"/>
                <a:cs typeface="Roboto"/>
                <a:sym typeface="Roboto"/>
              </a:rPr>
              <a:t>Vilken matchtid?</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500"/>
              </a:spcBef>
              <a:spcAft>
                <a:spcPts val="0"/>
              </a:spcAft>
              <a:buClr>
                <a:srgbClr val="A5A5A5"/>
              </a:buClr>
              <a:buSzPct val="100000"/>
              <a:buFont typeface="Arial"/>
              <a:buNone/>
            </a:pPr>
            <a:r>
              <a:rPr lang="sv-SE" sz="2000" b="0" i="0" u="none" strike="noStrike" cap="none">
                <a:solidFill>
                  <a:srgbClr val="A5A5A5"/>
                </a:solidFill>
                <a:latin typeface="Roboto"/>
                <a:ea typeface="Roboto"/>
                <a:cs typeface="Roboto"/>
                <a:sym typeface="Roboto"/>
              </a:rPr>
              <a:t>	3x10 min</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500"/>
              </a:spcBef>
              <a:spcAft>
                <a:spcPts val="0"/>
              </a:spcAft>
              <a:buClr>
                <a:srgbClr val="757575"/>
              </a:buClr>
              <a:buSzPct val="100000"/>
              <a:buFont typeface="Arial"/>
              <a:buNone/>
            </a:pPr>
            <a:endParaRPr sz="2000" b="0" i="0" u="none" strike="noStrike" cap="none">
              <a:solidFill>
                <a:srgbClr val="A5A5A5"/>
              </a:solidFill>
              <a:latin typeface="Roboto"/>
              <a:ea typeface="Roboto"/>
              <a:cs typeface="Roboto"/>
              <a:sym typeface="Roboto"/>
            </a:endParaRPr>
          </a:p>
          <a:p>
            <a:pPr marL="0" marR="0" lvl="0" indent="0" algn="l" rtl="0">
              <a:lnSpc>
                <a:spcPct val="80000"/>
              </a:lnSpc>
              <a:spcBef>
                <a:spcPts val="1000"/>
              </a:spcBef>
              <a:spcAft>
                <a:spcPts val="0"/>
              </a:spcAft>
              <a:buClr>
                <a:schemeClr val="lt1"/>
              </a:buClr>
              <a:buSzPct val="100000"/>
              <a:buFont typeface="Arial"/>
              <a:buNone/>
            </a:pPr>
            <a:r>
              <a:rPr lang="sv-SE" sz="2000" b="1" i="0" u="none" strike="noStrike" cap="none">
                <a:solidFill>
                  <a:schemeClr val="lt1"/>
                </a:solidFill>
                <a:latin typeface="Roboto"/>
                <a:ea typeface="Roboto"/>
                <a:cs typeface="Roboto"/>
                <a:sym typeface="Roboto"/>
              </a:rPr>
              <a:t>Vilken yta?</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500"/>
              </a:spcBef>
              <a:spcAft>
                <a:spcPts val="0"/>
              </a:spcAft>
              <a:buClr>
                <a:srgbClr val="A5A5A5"/>
              </a:buClr>
              <a:buSzPct val="100000"/>
              <a:buFont typeface="Arial"/>
              <a:buNone/>
            </a:pPr>
            <a:r>
              <a:rPr lang="sv-SE" sz="2000" b="0" i="0" u="none" strike="noStrike" cap="none">
                <a:solidFill>
                  <a:srgbClr val="A5A5A5"/>
                </a:solidFill>
                <a:latin typeface="Roboto"/>
                <a:ea typeface="Roboto"/>
                <a:cs typeface="Roboto"/>
                <a:sym typeface="Roboto"/>
              </a:rPr>
              <a:t>	30 × 15-20 m</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500"/>
              </a:spcBef>
              <a:spcAft>
                <a:spcPts val="0"/>
              </a:spcAft>
              <a:buClr>
                <a:srgbClr val="757575"/>
              </a:buClr>
              <a:buSzPct val="100000"/>
              <a:buFont typeface="Arial"/>
              <a:buNone/>
            </a:pPr>
            <a:endParaRPr sz="2000" b="0" i="0" u="none" strike="noStrike" cap="none">
              <a:solidFill>
                <a:srgbClr val="A5A5A5"/>
              </a:solidFill>
              <a:latin typeface="Roboto"/>
              <a:ea typeface="Roboto"/>
              <a:cs typeface="Roboto"/>
              <a:sym typeface="Roboto"/>
            </a:endParaRPr>
          </a:p>
          <a:p>
            <a:pPr marL="0" marR="0" lvl="0" indent="0" algn="l" rtl="0">
              <a:lnSpc>
                <a:spcPct val="80000"/>
              </a:lnSpc>
              <a:spcBef>
                <a:spcPts val="1000"/>
              </a:spcBef>
              <a:spcAft>
                <a:spcPts val="0"/>
              </a:spcAft>
              <a:buClr>
                <a:schemeClr val="lt1"/>
              </a:buClr>
              <a:buSzPct val="100000"/>
              <a:buFont typeface="Arial"/>
              <a:buNone/>
            </a:pPr>
            <a:r>
              <a:rPr lang="sv-SE" sz="2000" b="1" i="0" u="none" strike="noStrike" cap="none">
                <a:solidFill>
                  <a:schemeClr val="lt1"/>
                </a:solidFill>
                <a:latin typeface="Roboto"/>
                <a:ea typeface="Roboto"/>
                <a:cs typeface="Roboto"/>
                <a:sym typeface="Roboto"/>
              </a:rPr>
              <a:t>Vilken målstorlek?</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500"/>
              </a:spcBef>
              <a:spcAft>
                <a:spcPts val="0"/>
              </a:spcAft>
              <a:buClr>
                <a:srgbClr val="A5A5A5"/>
              </a:buClr>
              <a:buSzPct val="100000"/>
              <a:buFont typeface="Arial"/>
              <a:buNone/>
            </a:pPr>
            <a:r>
              <a:rPr lang="sv-SE" sz="2000" b="0" i="0" u="none" strike="noStrike" cap="none">
                <a:solidFill>
                  <a:srgbClr val="A5A5A5"/>
                </a:solidFill>
                <a:latin typeface="Roboto"/>
                <a:ea typeface="Roboto"/>
                <a:cs typeface="Roboto"/>
                <a:sym typeface="Roboto"/>
              </a:rPr>
              <a:t>	max. 3 x 1,5-2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lt1"/>
              </a:buClr>
              <a:buSzPct val="100000"/>
              <a:buFont typeface="Arial"/>
              <a:buNone/>
            </a:pPr>
            <a:endParaRPr sz="1600" b="0" i="0" u="none" strike="noStrike" cap="none">
              <a:solidFill>
                <a:schemeClr val="lt1"/>
              </a:solidFill>
              <a:latin typeface="Roboto"/>
              <a:ea typeface="Roboto"/>
              <a:cs typeface="Roboto"/>
              <a:sym typeface="Roboto"/>
            </a:endParaRPr>
          </a:p>
          <a:p>
            <a:pPr marL="0" marR="0" lvl="0" indent="0" algn="l" rtl="0">
              <a:lnSpc>
                <a:spcPct val="100000"/>
              </a:lnSpc>
              <a:spcBef>
                <a:spcPts val="1000"/>
              </a:spcBef>
              <a:spcAft>
                <a:spcPts val="0"/>
              </a:spcAft>
              <a:buClr>
                <a:schemeClr val="lt1"/>
              </a:buClr>
              <a:buSzPct val="100000"/>
              <a:buFont typeface="Arial"/>
              <a:buNone/>
            </a:pPr>
            <a:endParaRPr sz="1600" b="0" i="0" u="none" strike="noStrike" cap="none">
              <a:solidFill>
                <a:schemeClr val="lt1"/>
              </a:solidFill>
              <a:latin typeface="Roboto Light"/>
              <a:ea typeface="Roboto Light"/>
              <a:cs typeface="Roboto Light"/>
              <a:sym typeface="Roboto Light"/>
            </a:endParaRPr>
          </a:p>
          <a:p>
            <a:pPr marL="0" marR="0" lvl="0" indent="0" algn="l" rtl="0">
              <a:lnSpc>
                <a:spcPct val="100000"/>
              </a:lnSpc>
              <a:spcBef>
                <a:spcPts val="1000"/>
              </a:spcBef>
              <a:spcAft>
                <a:spcPts val="0"/>
              </a:spcAft>
              <a:buClr>
                <a:schemeClr val="lt1"/>
              </a:buClr>
              <a:buSzPct val="100000"/>
              <a:buFont typeface="Arial"/>
              <a:buNone/>
            </a:pPr>
            <a:endParaRPr sz="1600" b="0" i="0" u="none" strike="noStrike" cap="none">
              <a:solidFill>
                <a:schemeClr val="lt1"/>
              </a:solidFill>
              <a:latin typeface="Roboto Light"/>
              <a:ea typeface="Roboto Light"/>
              <a:cs typeface="Roboto Light"/>
              <a:sym typeface="Roboto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1674891" y="1121264"/>
            <a:ext cx="6762939" cy="97716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Målsättning 2025</a:t>
            </a:r>
            <a:endParaRPr/>
          </a:p>
        </p:txBody>
      </p:sp>
      <p:sp>
        <p:nvSpPr>
          <p:cNvPr id="334" name="Google Shape;334;p14"/>
          <p:cNvSpPr txBox="1">
            <a:spLocks noGrp="1"/>
          </p:cNvSpPr>
          <p:nvPr>
            <p:ph type="body" idx="1"/>
          </p:nvPr>
        </p:nvSpPr>
        <p:spPr>
          <a:xfrm>
            <a:off x="1674900" y="2297726"/>
            <a:ext cx="6762900" cy="2680500"/>
          </a:xfrm>
          <a:prstGeom prst="rect">
            <a:avLst/>
          </a:prstGeom>
          <a:noFill/>
          <a:ln>
            <a:noFill/>
          </a:ln>
        </p:spPr>
        <p:txBody>
          <a:bodyPr spcFirstLastPara="1" wrap="square" lIns="91425" tIns="45700" rIns="91425" bIns="45700" anchor="t" anchorCtr="0">
            <a:noAutofit/>
          </a:bodyPr>
          <a:lstStyle/>
          <a:p>
            <a:pPr marL="285750" lvl="0" indent="-279400" algn="l" rtl="0">
              <a:lnSpc>
                <a:spcPct val="100000"/>
              </a:lnSpc>
              <a:spcBef>
                <a:spcPts val="0"/>
              </a:spcBef>
              <a:spcAft>
                <a:spcPts val="0"/>
              </a:spcAft>
              <a:buClr>
                <a:schemeClr val="lt1"/>
              </a:buClr>
              <a:buSzPts val="1500"/>
              <a:buFont typeface="Roboto Light"/>
              <a:buChar char="-"/>
            </a:pPr>
            <a:r>
              <a:rPr lang="sv-SE" sz="1500"/>
              <a:t>Fair play: Hur ska vi vara mot varandra?</a:t>
            </a:r>
            <a:endParaRPr sz="1500"/>
          </a:p>
          <a:p>
            <a:pPr marL="0" lvl="0" indent="0" algn="l" rtl="0">
              <a:lnSpc>
                <a:spcPct val="100000"/>
              </a:lnSpc>
              <a:spcBef>
                <a:spcPts val="0"/>
              </a:spcBef>
              <a:spcAft>
                <a:spcPts val="0"/>
              </a:spcAft>
              <a:buSzPts val="2065"/>
              <a:buNone/>
            </a:pPr>
            <a:r>
              <a:rPr lang="sv-SE" sz="1500"/>
              <a:t>Vi jobbar kontinuerligt med attityder, beteenden och konsekvenser med utgångspunkt från barnens perspektiv.  </a:t>
            </a:r>
            <a:endParaRPr sz="1500"/>
          </a:p>
          <a:p>
            <a:pPr marL="285750" lvl="0" indent="-279400" algn="l" rtl="0">
              <a:lnSpc>
                <a:spcPct val="100000"/>
              </a:lnSpc>
              <a:spcBef>
                <a:spcPts val="1000"/>
              </a:spcBef>
              <a:spcAft>
                <a:spcPts val="0"/>
              </a:spcAft>
              <a:buClr>
                <a:schemeClr val="lt1"/>
              </a:buClr>
              <a:buSzPts val="1500"/>
              <a:buFont typeface="Roboto Light"/>
              <a:buChar char="-"/>
            </a:pPr>
            <a:r>
              <a:rPr lang="sv-SE" sz="1500"/>
              <a:t>Individuell utveckling: varje spelare ska utifrån sin nivå och sina förutsättningar utveckla sin spelförståelse, sina tekniska och fysiska färdigheter (bollbehandling, koordination) samt sin psykologiska förmåga (våga genomföra aktioner, tro på sig själv).</a:t>
            </a:r>
            <a:endParaRPr sz="1500"/>
          </a:p>
          <a:p>
            <a:pPr marL="285750" lvl="0" indent="-279400" algn="l" rtl="0">
              <a:lnSpc>
                <a:spcPct val="100000"/>
              </a:lnSpc>
              <a:spcBef>
                <a:spcPts val="1000"/>
              </a:spcBef>
              <a:spcAft>
                <a:spcPts val="0"/>
              </a:spcAft>
              <a:buClr>
                <a:schemeClr val="lt1"/>
              </a:buClr>
              <a:buSzPts val="1500"/>
              <a:buFont typeface="Roboto Light"/>
              <a:buChar char="-"/>
            </a:pPr>
            <a:r>
              <a:rPr lang="sv-SE" sz="1500"/>
              <a:t>Kollektiv utveckling: vi ska utvecklas som lag i en för oss ny spelform. Spelet ska successivt bli mer kollektivistiskt med fokus på närmaste medspelare.</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5"/>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340" name="Google Shape;340;p15"/>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sz="6000" b="1">
                <a:latin typeface="Bebas Neue"/>
                <a:ea typeface="Bebas Neue"/>
                <a:cs typeface="Bebas Neue"/>
                <a:sym typeface="Bebas Neue"/>
              </a:rPr>
              <a:t>åtaganden</a:t>
            </a:r>
            <a:br>
              <a:rPr lang="sv-SE" sz="6000" b="1">
                <a:latin typeface="Bebas Neue"/>
                <a:ea typeface="Bebas Neue"/>
                <a:cs typeface="Bebas Neue"/>
                <a:sym typeface="Bebas Neue"/>
              </a:rPr>
            </a:br>
            <a:endParaRPr/>
          </a:p>
        </p:txBody>
      </p:sp>
      <p:sp>
        <p:nvSpPr>
          <p:cNvPr id="341" name="Google Shape;341;p15"/>
          <p:cNvSpPr txBox="1">
            <a:spLocks noGrp="1"/>
          </p:cNvSpPr>
          <p:nvPr>
            <p:ph type="body" idx="1"/>
          </p:nvPr>
        </p:nvSpPr>
        <p:spPr>
          <a:xfrm>
            <a:off x="716950" y="1432698"/>
            <a:ext cx="8304900" cy="37611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ct val="100000"/>
              <a:buNone/>
            </a:pPr>
            <a:r>
              <a:rPr lang="sv-SE" sz="1800" b="1" dirty="0">
                <a:latin typeface="Roboto"/>
                <a:ea typeface="Roboto"/>
                <a:cs typeface="Roboto"/>
                <a:sym typeface="Roboto"/>
              </a:rPr>
              <a:t>Varför finns åtaganden?</a:t>
            </a:r>
            <a:endParaRPr dirty="0"/>
          </a:p>
          <a:p>
            <a:pPr marL="0" lvl="0" indent="0" algn="l" rtl="0">
              <a:lnSpc>
                <a:spcPct val="80000"/>
              </a:lnSpc>
              <a:spcBef>
                <a:spcPts val="1000"/>
              </a:spcBef>
              <a:spcAft>
                <a:spcPts val="0"/>
              </a:spcAft>
              <a:buClr>
                <a:srgbClr val="A5A5A5"/>
              </a:buClr>
              <a:buSzPct val="100000"/>
              <a:buNone/>
            </a:pPr>
            <a:r>
              <a:rPr lang="sv-SE" sz="1800" b="1" dirty="0">
                <a:solidFill>
                  <a:srgbClr val="A5A5A5"/>
                </a:solidFill>
                <a:latin typeface="Roboto"/>
                <a:ea typeface="Roboto"/>
                <a:cs typeface="Roboto"/>
                <a:sym typeface="Roboto"/>
              </a:rPr>
              <a:t>	</a:t>
            </a:r>
            <a:r>
              <a:rPr lang="sv-SE" sz="1800" dirty="0">
                <a:solidFill>
                  <a:srgbClr val="A5A5A5"/>
                </a:solidFill>
                <a:latin typeface="Roboto"/>
                <a:ea typeface="Roboto"/>
                <a:cs typeface="Roboto"/>
                <a:sym typeface="Roboto"/>
              </a:rPr>
              <a:t>För att kunna hålla nere medlemsavgifterna.</a:t>
            </a:r>
            <a:endParaRPr dirty="0"/>
          </a:p>
          <a:p>
            <a:pPr marL="0" lvl="0" indent="0" algn="l" rtl="0">
              <a:lnSpc>
                <a:spcPct val="80000"/>
              </a:lnSpc>
              <a:spcBef>
                <a:spcPts val="1000"/>
              </a:spcBef>
              <a:spcAft>
                <a:spcPts val="0"/>
              </a:spcAft>
              <a:buClr>
                <a:srgbClr val="A5A5A5"/>
              </a:buClr>
              <a:buSzPct val="100000"/>
              <a:buNone/>
            </a:pPr>
            <a:r>
              <a:rPr lang="sv-SE" sz="1800" dirty="0">
                <a:solidFill>
                  <a:srgbClr val="A5A5A5"/>
                </a:solidFill>
                <a:latin typeface="Roboto"/>
                <a:ea typeface="Roboto"/>
                <a:cs typeface="Roboto"/>
                <a:sym typeface="Roboto"/>
              </a:rPr>
              <a:t>	För att göra fotbollen tillgänglig för så många som möjligt.</a:t>
            </a:r>
            <a:endParaRPr dirty="0"/>
          </a:p>
          <a:p>
            <a:pPr marL="285750" lvl="0" indent="-214311" algn="l" rtl="0">
              <a:lnSpc>
                <a:spcPct val="100000"/>
              </a:lnSpc>
              <a:spcBef>
                <a:spcPts val="1000"/>
              </a:spcBef>
              <a:spcAft>
                <a:spcPts val="0"/>
              </a:spcAft>
              <a:buClr>
                <a:schemeClr val="lt1"/>
              </a:buClr>
              <a:buSzPct val="100000"/>
              <a:buFont typeface="Arial"/>
              <a:buNone/>
            </a:pPr>
            <a:endParaRPr sz="1800" dirty="0"/>
          </a:p>
          <a:p>
            <a:pPr marL="0" lvl="0" indent="0" algn="l" rtl="0">
              <a:lnSpc>
                <a:spcPct val="80000"/>
              </a:lnSpc>
              <a:spcBef>
                <a:spcPts val="1000"/>
              </a:spcBef>
              <a:spcAft>
                <a:spcPts val="0"/>
              </a:spcAft>
              <a:buClr>
                <a:schemeClr val="lt1"/>
              </a:buClr>
              <a:buSzPct val="100000"/>
              <a:buNone/>
            </a:pPr>
            <a:r>
              <a:rPr lang="sv-SE" sz="1800" b="1" dirty="0">
                <a:latin typeface="Roboto"/>
                <a:ea typeface="Roboto"/>
                <a:cs typeface="Roboto"/>
                <a:sym typeface="Roboto"/>
              </a:rPr>
              <a:t>Vilka åtaganden finns?</a:t>
            </a:r>
            <a:endParaRPr dirty="0"/>
          </a:p>
          <a:p>
            <a:pPr marL="0" lvl="0" indent="457200" algn="l" rtl="0">
              <a:lnSpc>
                <a:spcPct val="80000"/>
              </a:lnSpc>
              <a:spcBef>
                <a:spcPts val="1000"/>
              </a:spcBef>
              <a:spcAft>
                <a:spcPts val="0"/>
              </a:spcAft>
              <a:buClr>
                <a:srgbClr val="A5A5A5"/>
              </a:buClr>
              <a:buSzPct val="100000"/>
              <a:buFont typeface="Arial"/>
              <a:buNone/>
            </a:pPr>
            <a:r>
              <a:rPr lang="sv-SE" sz="1800" dirty="0">
                <a:solidFill>
                  <a:srgbClr val="A5A5A5"/>
                </a:solidFill>
                <a:latin typeface="Roboto"/>
                <a:ea typeface="Roboto"/>
                <a:cs typeface="Roboto"/>
                <a:sym typeface="Roboto"/>
              </a:rPr>
              <a:t>	Kiosk (Bra kompis-helgen)</a:t>
            </a:r>
            <a:endParaRPr dirty="0"/>
          </a:p>
          <a:p>
            <a:pPr marL="0" lvl="0" indent="0" algn="l" rtl="0">
              <a:lnSpc>
                <a:spcPct val="80000"/>
              </a:lnSpc>
              <a:spcBef>
                <a:spcPts val="1000"/>
              </a:spcBef>
              <a:spcAft>
                <a:spcPts val="0"/>
              </a:spcAft>
              <a:buClr>
                <a:srgbClr val="A5A5A5"/>
              </a:buClr>
              <a:buSzPct val="100000"/>
              <a:buFont typeface="Arial"/>
              <a:buNone/>
            </a:pPr>
            <a:r>
              <a:rPr lang="sv-SE" sz="1800" dirty="0">
                <a:solidFill>
                  <a:srgbClr val="A5A5A5"/>
                </a:solidFill>
                <a:latin typeface="Roboto"/>
                <a:ea typeface="Roboto"/>
                <a:cs typeface="Roboto"/>
                <a:sym typeface="Roboto"/>
              </a:rPr>
              <a:t>	Bra kompis på </a:t>
            </a:r>
            <a:r>
              <a:rPr lang="sv-SE" sz="1800" dirty="0" err="1">
                <a:solidFill>
                  <a:srgbClr val="A5A5A5"/>
                </a:solidFill>
                <a:latin typeface="Roboto"/>
                <a:ea typeface="Roboto"/>
                <a:cs typeface="Roboto"/>
                <a:sym typeface="Roboto"/>
              </a:rPr>
              <a:t>Ryda</a:t>
            </a:r>
            <a:r>
              <a:rPr lang="sv-SE" sz="1800" dirty="0">
                <a:solidFill>
                  <a:srgbClr val="A5A5A5"/>
                </a:solidFill>
                <a:latin typeface="Roboto"/>
                <a:ea typeface="Roboto"/>
                <a:cs typeface="Roboto"/>
                <a:sym typeface="Roboto"/>
              </a:rPr>
              <a:t>: lördag 24 maj - söndag 25 maj (v. 21)</a:t>
            </a:r>
            <a:endParaRPr sz="1800" b="1" dirty="0">
              <a:solidFill>
                <a:srgbClr val="A5A5A5"/>
              </a:solidFill>
              <a:latin typeface="Roboto"/>
              <a:ea typeface="Roboto"/>
              <a:cs typeface="Roboto"/>
              <a:sym typeface="Roboto"/>
            </a:endParaRPr>
          </a:p>
          <a:p>
            <a:pPr marL="0" lvl="0" indent="457200" algn="l" rtl="0">
              <a:lnSpc>
                <a:spcPct val="80000"/>
              </a:lnSpc>
              <a:spcBef>
                <a:spcPts val="1000"/>
              </a:spcBef>
              <a:spcAft>
                <a:spcPts val="0"/>
              </a:spcAft>
              <a:buClr>
                <a:srgbClr val="A5A5A5"/>
              </a:buClr>
              <a:buSzPct val="100000"/>
              <a:buFont typeface="Arial"/>
              <a:buNone/>
            </a:pPr>
            <a:r>
              <a:rPr lang="sv-SE" sz="1800" dirty="0">
                <a:solidFill>
                  <a:srgbClr val="A5A5A5"/>
                </a:solidFill>
                <a:latin typeface="Roboto"/>
                <a:ea typeface="Roboto"/>
                <a:cs typeface="Roboto"/>
                <a:sym typeface="Roboto"/>
              </a:rPr>
              <a:t>	Matchvärd: lördag 6 september, kl. 16.00</a:t>
            </a:r>
            <a:endParaRPr sz="1800" b="1" dirty="0">
              <a:solidFill>
                <a:srgbClr val="A5A5A5"/>
              </a:solidFill>
              <a:latin typeface="Roboto"/>
              <a:ea typeface="Roboto"/>
              <a:cs typeface="Roboto"/>
              <a:sym typeface="Roboto"/>
            </a:endParaRPr>
          </a:p>
          <a:p>
            <a:pPr marL="0" lvl="0" indent="0" algn="l" rtl="0">
              <a:lnSpc>
                <a:spcPct val="80000"/>
              </a:lnSpc>
              <a:spcBef>
                <a:spcPts val="1000"/>
              </a:spcBef>
              <a:spcAft>
                <a:spcPts val="0"/>
              </a:spcAft>
              <a:buClr>
                <a:srgbClr val="A5A5A5"/>
              </a:buClr>
              <a:buSzPct val="100000"/>
              <a:buNone/>
            </a:pPr>
            <a:r>
              <a:rPr lang="sv-SE" sz="1800" b="1" dirty="0">
                <a:solidFill>
                  <a:srgbClr val="A5A5A5"/>
                </a:solidFill>
                <a:latin typeface="Roboto"/>
                <a:ea typeface="Roboto"/>
                <a:cs typeface="Roboto"/>
                <a:sym typeface="Roboto"/>
              </a:rPr>
              <a:t>	</a:t>
            </a:r>
            <a:r>
              <a:rPr lang="sv-SE" sz="1800" dirty="0">
                <a:solidFill>
                  <a:srgbClr val="A5A5A5"/>
                </a:solidFill>
                <a:latin typeface="Roboto"/>
                <a:ea typeface="Roboto"/>
                <a:cs typeface="Roboto"/>
                <a:sym typeface="Roboto"/>
              </a:rPr>
              <a:t>Tipspromenad: lördag 25 oktober (Halloween)</a:t>
            </a:r>
            <a:endParaRPr sz="1800" dirty="0">
              <a:solidFill>
                <a:srgbClr val="A5A5A5"/>
              </a:solidFill>
              <a:latin typeface="Roboto"/>
              <a:ea typeface="Roboto"/>
              <a:cs typeface="Roboto"/>
              <a:sym typeface="Roboto"/>
            </a:endParaRPr>
          </a:p>
          <a:p>
            <a:pPr marL="0" lvl="0" indent="0" algn="l" rtl="0">
              <a:lnSpc>
                <a:spcPct val="80000"/>
              </a:lnSpc>
              <a:spcBef>
                <a:spcPts val="1000"/>
              </a:spcBef>
              <a:spcAft>
                <a:spcPts val="0"/>
              </a:spcAft>
              <a:buClr>
                <a:srgbClr val="A5A5A5"/>
              </a:buClr>
              <a:buSzPct val="100000"/>
              <a:buNone/>
            </a:pPr>
            <a:r>
              <a:rPr lang="sv-SE" sz="1800" dirty="0">
                <a:solidFill>
                  <a:srgbClr val="A5A5A5"/>
                </a:solidFill>
                <a:latin typeface="Roboto"/>
                <a:ea typeface="Roboto"/>
                <a:cs typeface="Roboto"/>
                <a:sym typeface="Roboto"/>
              </a:rPr>
              <a:t>	Julkalender Bingolotto: november-december</a:t>
            </a:r>
            <a:endParaRPr sz="1800" dirty="0">
              <a:solidFill>
                <a:srgbClr val="A5A5A5"/>
              </a:solidFill>
              <a:latin typeface="Roboto"/>
              <a:ea typeface="Roboto"/>
              <a:cs typeface="Roboto"/>
              <a:sym typeface="Roboto"/>
            </a:endParaRPr>
          </a:p>
          <a:p>
            <a:pPr marL="742950" lvl="1" indent="-230187" algn="l" rtl="0">
              <a:lnSpc>
                <a:spcPct val="100000"/>
              </a:lnSpc>
              <a:spcBef>
                <a:spcPts val="500"/>
              </a:spcBef>
              <a:spcAft>
                <a:spcPts val="0"/>
              </a:spcAft>
              <a:buClr>
                <a:srgbClr val="757575"/>
              </a:buClr>
              <a:buSzPct val="100000"/>
              <a:buFont typeface="Arial"/>
              <a:buNone/>
            </a:pPr>
            <a:endParaRPr sz="1400" dirty="0"/>
          </a:p>
          <a:p>
            <a:pPr marL="0" lvl="1" indent="0" algn="l" rtl="0">
              <a:lnSpc>
                <a:spcPct val="80000"/>
              </a:lnSpc>
              <a:spcBef>
                <a:spcPts val="1000"/>
              </a:spcBef>
              <a:spcAft>
                <a:spcPts val="0"/>
              </a:spcAft>
              <a:buClr>
                <a:srgbClr val="757575"/>
              </a:buClr>
              <a:buSzPct val="100000"/>
              <a:buNone/>
            </a:pPr>
            <a:endParaRPr b="1" dirty="0">
              <a:solidFill>
                <a:schemeClr val="lt1"/>
              </a:solidFill>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endParaRPr sz="1600" dirty="0">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endParaRPr sz="1600" dirty="0"/>
          </a:p>
          <a:p>
            <a:pPr marL="0" lvl="0" indent="0" algn="l" rtl="0">
              <a:lnSpc>
                <a:spcPct val="100000"/>
              </a:lnSpc>
              <a:spcBef>
                <a:spcPts val="1000"/>
              </a:spcBef>
              <a:spcAft>
                <a:spcPts val="0"/>
              </a:spcAft>
              <a:buClr>
                <a:schemeClr val="lt1"/>
              </a:buClr>
              <a:buSzPct val="100000"/>
              <a:buNone/>
            </a:pP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6"/>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347" name="Google Shape;347;p16"/>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sz="6000" b="1">
                <a:latin typeface="Bebas Neue"/>
                <a:ea typeface="Bebas Neue"/>
                <a:cs typeface="Bebas Neue"/>
                <a:sym typeface="Bebas Neue"/>
              </a:rPr>
              <a:t>lagkassa</a:t>
            </a:r>
            <a:br>
              <a:rPr lang="sv-SE" sz="6000" b="1">
                <a:latin typeface="Bebas Neue"/>
                <a:ea typeface="Bebas Neue"/>
                <a:cs typeface="Bebas Neue"/>
                <a:sym typeface="Bebas Neue"/>
              </a:rPr>
            </a:br>
            <a:endParaRPr/>
          </a:p>
        </p:txBody>
      </p:sp>
      <p:sp>
        <p:nvSpPr>
          <p:cNvPr id="348" name="Google Shape;348;p16"/>
          <p:cNvSpPr txBox="1">
            <a:spLocks noGrp="1"/>
          </p:cNvSpPr>
          <p:nvPr>
            <p:ph type="body" idx="1"/>
          </p:nvPr>
        </p:nvSpPr>
        <p:spPr>
          <a:xfrm>
            <a:off x="664697" y="1484539"/>
            <a:ext cx="9031208" cy="443865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chemeClr val="lt1"/>
              </a:buClr>
              <a:buSzPct val="100000"/>
              <a:buNone/>
            </a:pPr>
            <a:r>
              <a:rPr lang="sv-SE" sz="1200" b="1">
                <a:latin typeface="Roboto"/>
                <a:ea typeface="Roboto"/>
                <a:cs typeface="Roboto"/>
                <a:sym typeface="Roboto"/>
              </a:rPr>
              <a:t>100 kr betalas I samband med att faktura för medlemskap och aktivitetsavgift betalas. </a:t>
            </a:r>
            <a:endParaRPr/>
          </a:p>
          <a:p>
            <a:pPr marL="0" lvl="0" indent="0" algn="l" rtl="0">
              <a:lnSpc>
                <a:spcPct val="100000"/>
              </a:lnSpc>
              <a:spcBef>
                <a:spcPts val="1000"/>
              </a:spcBef>
              <a:spcAft>
                <a:spcPts val="0"/>
              </a:spcAft>
              <a:buClr>
                <a:schemeClr val="lt1"/>
              </a:buClr>
              <a:buSzPct val="100000"/>
              <a:buNone/>
            </a:pPr>
            <a:endParaRPr sz="1200" b="1">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r>
              <a:rPr lang="sv-SE" sz="1200" b="1">
                <a:latin typeface="Roboto"/>
                <a:ea typeface="Roboto"/>
                <a:cs typeface="Roboto"/>
                <a:sym typeface="Roboto"/>
              </a:rPr>
              <a:t>Varför finns lagkassa?</a:t>
            </a:r>
            <a:endParaRPr/>
          </a:p>
          <a:p>
            <a:pPr marL="0" lvl="0" indent="0" algn="l" rtl="0">
              <a:lnSpc>
                <a:spcPct val="100000"/>
              </a:lnSpc>
              <a:spcBef>
                <a:spcPts val="1000"/>
              </a:spcBef>
              <a:spcAft>
                <a:spcPts val="0"/>
              </a:spcAft>
              <a:buClr>
                <a:schemeClr val="lt1"/>
              </a:buClr>
              <a:buSzPct val="100000"/>
              <a:buNone/>
            </a:pPr>
            <a:r>
              <a:rPr lang="sv-SE" sz="1200" b="1">
                <a:latin typeface="Roboto"/>
                <a:ea typeface="Roboto"/>
                <a:cs typeface="Roboto"/>
                <a:sym typeface="Roboto"/>
              </a:rPr>
              <a:t>	</a:t>
            </a:r>
            <a:r>
              <a:rPr lang="sv-SE" sz="1200">
                <a:solidFill>
                  <a:srgbClr val="A5A5A5"/>
                </a:solidFill>
                <a:latin typeface="Roboto"/>
                <a:ea typeface="Roboto"/>
                <a:cs typeface="Roboto"/>
                <a:sym typeface="Roboto"/>
              </a:rPr>
              <a:t>För att kunna betala cuper</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För att kunna hitta på aktiviteter utanför fotbollsplanen</a:t>
            </a:r>
            <a:endParaRPr/>
          </a:p>
          <a:p>
            <a:pPr marL="0" lvl="0" indent="0" algn="l" rtl="0">
              <a:lnSpc>
                <a:spcPct val="100000"/>
              </a:lnSpc>
              <a:spcBef>
                <a:spcPts val="1000"/>
              </a:spcBef>
              <a:spcAft>
                <a:spcPts val="0"/>
              </a:spcAft>
              <a:buClr>
                <a:schemeClr val="lt1"/>
              </a:buClr>
              <a:buSzPct val="100000"/>
              <a:buNone/>
            </a:pPr>
            <a:r>
              <a:rPr lang="sv-SE" sz="1200" b="1">
                <a:latin typeface="Roboto"/>
                <a:ea typeface="Roboto"/>
                <a:cs typeface="Roboto"/>
                <a:sym typeface="Roboto"/>
              </a:rPr>
              <a:t>Hur kan man utöka sin lagkassa?</a:t>
            </a:r>
            <a:endParaRPr/>
          </a:p>
          <a:p>
            <a:pPr marL="0" lvl="0" indent="0" algn="l" rtl="0">
              <a:lnSpc>
                <a:spcPct val="100000"/>
              </a:lnSpc>
              <a:spcBef>
                <a:spcPts val="1000"/>
              </a:spcBef>
              <a:spcAft>
                <a:spcPts val="0"/>
              </a:spcAft>
              <a:buClr>
                <a:schemeClr val="lt1"/>
              </a:buClr>
              <a:buSzPct val="100000"/>
              <a:buNone/>
            </a:pPr>
            <a:r>
              <a:rPr lang="sv-SE" sz="1200" b="1">
                <a:latin typeface="Roboto"/>
                <a:ea typeface="Roboto"/>
                <a:cs typeface="Roboto"/>
                <a:sym typeface="Roboto"/>
              </a:rPr>
              <a:t>	</a:t>
            </a:r>
            <a:r>
              <a:rPr lang="sv-SE" sz="1200">
                <a:solidFill>
                  <a:srgbClr val="A5A5A5"/>
                </a:solidFill>
                <a:latin typeface="Roboto"/>
                <a:ea typeface="Roboto"/>
                <a:cs typeface="Roboto"/>
                <a:sym typeface="Roboto"/>
              </a:rPr>
              <a:t>Försäljning m.m.</a:t>
            </a:r>
            <a:endParaRPr/>
          </a:p>
          <a:p>
            <a:pPr marL="0" lvl="0" indent="0" algn="l" rtl="0">
              <a:lnSpc>
                <a:spcPct val="100000"/>
              </a:lnSpc>
              <a:spcBef>
                <a:spcPts val="1000"/>
              </a:spcBef>
              <a:spcAft>
                <a:spcPts val="0"/>
              </a:spcAft>
              <a:buClr>
                <a:schemeClr val="lt1"/>
              </a:buClr>
              <a:buSzPct val="100000"/>
              <a:buNone/>
            </a:pPr>
            <a:r>
              <a:rPr lang="sv-SE" sz="1200" b="1">
                <a:latin typeface="Roboto"/>
                <a:ea typeface="Roboto"/>
                <a:cs typeface="Roboto"/>
                <a:sym typeface="Roboto"/>
              </a:rPr>
              <a:t>Vad krävs för att utöka sin lagkassa?</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Engagerade tränare</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Engagerade barn </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Engagerade föräldrar</a:t>
            </a:r>
            <a:endParaRPr/>
          </a:p>
          <a:p>
            <a:pPr marL="0" lvl="0" indent="0" algn="l" rtl="0">
              <a:lnSpc>
                <a:spcPct val="100000"/>
              </a:lnSpc>
              <a:spcBef>
                <a:spcPts val="1000"/>
              </a:spcBef>
              <a:spcAft>
                <a:spcPts val="0"/>
              </a:spcAft>
              <a:buClr>
                <a:srgbClr val="A5A5A5"/>
              </a:buClr>
              <a:buSzPct val="100000"/>
              <a:buNone/>
            </a:pPr>
            <a:r>
              <a:rPr lang="sv-SE" sz="1200">
                <a:solidFill>
                  <a:srgbClr val="A5A5A5"/>
                </a:solidFill>
                <a:latin typeface="Roboto"/>
                <a:ea typeface="Roboto"/>
                <a:cs typeface="Roboto"/>
                <a:sym typeface="Roboto"/>
              </a:rPr>
              <a:t>	Engagerad administratör</a:t>
            </a:r>
            <a:endParaRPr/>
          </a:p>
          <a:p>
            <a:pPr marL="0" lvl="0" indent="0" algn="l" rtl="0">
              <a:lnSpc>
                <a:spcPct val="100000"/>
              </a:lnSpc>
              <a:spcBef>
                <a:spcPts val="1000"/>
              </a:spcBef>
              <a:spcAft>
                <a:spcPts val="0"/>
              </a:spcAft>
              <a:buClr>
                <a:schemeClr val="lt1"/>
              </a:buClr>
              <a:buSzPct val="100000"/>
              <a:buNone/>
            </a:pPr>
            <a:r>
              <a:rPr lang="sv-SE" sz="2000">
                <a:latin typeface="Roboto"/>
                <a:ea typeface="Roboto"/>
                <a:cs typeface="Roboto"/>
                <a:sym typeface="Roboto"/>
              </a:rPr>
              <a:t>	</a:t>
            </a:r>
            <a:endParaRPr/>
          </a:p>
          <a:p>
            <a:pPr marL="0" lvl="0" indent="0" algn="l" rtl="0">
              <a:lnSpc>
                <a:spcPct val="100000"/>
              </a:lnSpc>
              <a:spcBef>
                <a:spcPts val="1000"/>
              </a:spcBef>
              <a:spcAft>
                <a:spcPts val="0"/>
              </a:spcAft>
              <a:buClr>
                <a:schemeClr val="lt1"/>
              </a:buClr>
              <a:buSzPct val="100000"/>
              <a:buNone/>
            </a:pPr>
            <a:r>
              <a:rPr lang="sv-SE" sz="2000"/>
              <a:t> </a:t>
            </a:r>
            <a:endParaRPr b="1">
              <a:solidFill>
                <a:schemeClr val="lt1"/>
              </a:solidFill>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endParaRPr sz="1600">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endParaRPr sz="1600"/>
          </a:p>
          <a:p>
            <a:pPr marL="0" lvl="0" indent="0" algn="l" rtl="0">
              <a:lnSpc>
                <a:spcPct val="100000"/>
              </a:lnSpc>
              <a:spcBef>
                <a:spcPts val="1000"/>
              </a:spcBef>
              <a:spcAft>
                <a:spcPts val="0"/>
              </a:spcAft>
              <a:buClr>
                <a:schemeClr val="lt1"/>
              </a:buClr>
              <a:buSzPct val="100000"/>
              <a:buNone/>
            </a:pPr>
            <a:endParaRPr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7"/>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354" name="Google Shape;354;p17"/>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träningsställ</a:t>
            </a:r>
            <a:br>
              <a:rPr lang="sv-SE" sz="6000" b="1">
                <a:latin typeface="Bebas Neue"/>
                <a:ea typeface="Bebas Neue"/>
                <a:cs typeface="Bebas Neue"/>
                <a:sym typeface="Bebas Neue"/>
              </a:rPr>
            </a:br>
            <a:endParaRPr/>
          </a:p>
        </p:txBody>
      </p:sp>
      <p:sp>
        <p:nvSpPr>
          <p:cNvPr id="355" name="Google Shape;355;p17"/>
          <p:cNvSpPr txBox="1">
            <a:spLocks noGrp="1"/>
          </p:cNvSpPr>
          <p:nvPr>
            <p:ph type="body" idx="1"/>
          </p:nvPr>
        </p:nvSpPr>
        <p:spPr>
          <a:xfrm>
            <a:off x="629863" y="1310367"/>
            <a:ext cx="9031208" cy="44386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100"/>
              <a:buNone/>
            </a:pPr>
            <a:r>
              <a:rPr lang="sv-SE" sz="1100" b="1" dirty="0">
                <a:latin typeface="Roboto"/>
                <a:ea typeface="Roboto"/>
                <a:cs typeface="Roboto"/>
                <a:sym typeface="Roboto"/>
              </a:rPr>
              <a:t>Var kan jag beställa träningskläder med Byttorps IFs logotyp? </a:t>
            </a:r>
            <a:r>
              <a:rPr lang="sv-SE" sz="2000" dirty="0"/>
              <a:t>	</a:t>
            </a:r>
            <a:endParaRPr dirty="0"/>
          </a:p>
          <a:p>
            <a:pPr marL="0" lvl="0" indent="0" algn="l" rtl="0">
              <a:lnSpc>
                <a:spcPct val="100000"/>
              </a:lnSpc>
              <a:spcBef>
                <a:spcPts val="1000"/>
              </a:spcBef>
              <a:spcAft>
                <a:spcPts val="0"/>
              </a:spcAft>
              <a:buClr>
                <a:schemeClr val="lt1"/>
              </a:buClr>
              <a:buSzPts val="2000"/>
              <a:buNone/>
            </a:pPr>
            <a:r>
              <a:rPr lang="sv-SE" sz="2000" dirty="0"/>
              <a:t> 	</a:t>
            </a:r>
            <a:r>
              <a:rPr lang="sv-SE" sz="1100" u="sng" dirty="0">
                <a:solidFill>
                  <a:srgbClr val="A5A5A5"/>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https://team.intersport.se/byttorps-if</a:t>
            </a:r>
            <a:r>
              <a:rPr lang="sv-SE" sz="1100" dirty="0">
                <a:solidFill>
                  <a:srgbClr val="A5A5A5"/>
                </a:solidFill>
                <a:latin typeface="Roboto"/>
                <a:ea typeface="Roboto"/>
                <a:cs typeface="Roboto"/>
                <a:sym typeface="Roboto"/>
              </a:rPr>
              <a:t> </a:t>
            </a:r>
            <a:endParaRPr dirty="0"/>
          </a:p>
          <a:p>
            <a:pPr marL="0" lvl="1" indent="0" algn="l" rtl="0">
              <a:lnSpc>
                <a:spcPct val="80000"/>
              </a:lnSpc>
              <a:spcBef>
                <a:spcPts val="1000"/>
              </a:spcBef>
              <a:spcAft>
                <a:spcPts val="0"/>
              </a:spcAft>
              <a:buClr>
                <a:srgbClr val="757575"/>
              </a:buClr>
              <a:buSzPts val="2000"/>
              <a:buNone/>
            </a:pPr>
            <a:endParaRPr b="1" dirty="0">
              <a:solidFill>
                <a:schemeClr val="lt1"/>
              </a:solidFill>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dirty="0">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dirty="0"/>
          </a:p>
          <a:p>
            <a:pPr marL="0" lvl="0" indent="0" algn="l" rtl="0">
              <a:lnSpc>
                <a:spcPct val="100000"/>
              </a:lnSpc>
              <a:spcBef>
                <a:spcPts val="1000"/>
              </a:spcBef>
              <a:spcAft>
                <a:spcPts val="0"/>
              </a:spcAft>
              <a:buClr>
                <a:schemeClr val="lt1"/>
              </a:buClr>
              <a:buSzPts val="1600"/>
              <a:buNone/>
            </a:pPr>
            <a:endParaRPr sz="1600" dirty="0"/>
          </a:p>
        </p:txBody>
      </p:sp>
      <p:pic>
        <p:nvPicPr>
          <p:cNvPr id="356" name="Google Shape;356;p17"/>
          <p:cNvPicPr preferRelativeResize="0"/>
          <p:nvPr/>
        </p:nvPicPr>
        <p:blipFill rotWithShape="1">
          <a:blip r:embed="rId5">
            <a:alphaModFix/>
          </a:blip>
          <a:srcRect l="5778" t="41768" r="80791" b="37289"/>
          <a:stretch/>
        </p:blipFill>
        <p:spPr>
          <a:xfrm>
            <a:off x="1395239" y="2665085"/>
            <a:ext cx="3878183" cy="3401662"/>
          </a:xfrm>
          <a:prstGeom prst="rect">
            <a:avLst/>
          </a:prstGeom>
          <a:noFill/>
          <a:ln>
            <a:noFill/>
          </a:ln>
        </p:spPr>
      </p:pic>
      <p:pic>
        <p:nvPicPr>
          <p:cNvPr id="357" name="Google Shape;357;p17"/>
          <p:cNvPicPr preferRelativeResize="0"/>
          <p:nvPr/>
        </p:nvPicPr>
        <p:blipFill rotWithShape="1">
          <a:blip r:embed="rId6">
            <a:alphaModFix/>
          </a:blip>
          <a:srcRect l="53416" t="32515" r="33419" b="45725"/>
          <a:stretch/>
        </p:blipFill>
        <p:spPr>
          <a:xfrm>
            <a:off x="6096000" y="2683709"/>
            <a:ext cx="3638550" cy="33830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8"/>
          <p:cNvSpPr txBox="1">
            <a:spLocks noGrp="1"/>
          </p:cNvSpPr>
          <p:nvPr>
            <p:ph type="ctrTitle"/>
          </p:nvPr>
        </p:nvSpPr>
        <p:spPr>
          <a:xfrm>
            <a:off x="1524000" y="3187165"/>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Bebas Neue"/>
              <a:buNone/>
            </a:pPr>
            <a:r>
              <a:rPr lang="sv-SE"/>
              <a:t>Tack för visat intresse</a:t>
            </a:r>
            <a:br>
              <a:rPr lang="sv-SE"/>
            </a:br>
            <a:r>
              <a:rPr lang="sv-SE"/>
              <a:t>Vi ses på fotbollsplanen</a:t>
            </a:r>
            <a:endParaRPr/>
          </a:p>
        </p:txBody>
      </p:sp>
      <p:sp>
        <p:nvSpPr>
          <p:cNvPr id="363" name="Google Shape;363;p18"/>
          <p:cNvSpPr txBox="1">
            <a:spLocks noGrp="1"/>
          </p:cNvSpPr>
          <p:nvPr>
            <p:ph type="subTitle" idx="1"/>
          </p:nvPr>
        </p:nvSpPr>
        <p:spPr>
          <a:xfrm>
            <a:off x="1524000" y="5640191"/>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2000"/>
              <a:buNone/>
            </a:pPr>
            <a:endParaRPr/>
          </a:p>
        </p:txBody>
      </p:sp>
      <p:pic>
        <p:nvPicPr>
          <p:cNvPr id="364" name="Google Shape;364;p18"/>
          <p:cNvPicPr preferRelativeResize="0"/>
          <p:nvPr/>
        </p:nvPicPr>
        <p:blipFill rotWithShape="1">
          <a:blip r:embed="rId3">
            <a:alphaModFix/>
          </a:blip>
          <a:srcRect/>
          <a:stretch/>
        </p:blipFill>
        <p:spPr>
          <a:xfrm>
            <a:off x="4473003" y="939779"/>
            <a:ext cx="3245993" cy="2853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5" name="Google Shape;245;p2"/>
          <p:cNvPicPr preferRelativeResize="0"/>
          <p:nvPr/>
        </p:nvPicPr>
        <p:blipFill rotWithShape="1">
          <a:blip r:embed="rId4">
            <a:alphaModFix/>
          </a:blip>
          <a:srcRect/>
          <a:stretch/>
        </p:blipFill>
        <p:spPr>
          <a:xfrm>
            <a:off x="6096000" y="3773299"/>
            <a:ext cx="5340487" cy="2506748"/>
          </a:xfrm>
          <a:prstGeom prst="rect">
            <a:avLst/>
          </a:prstGeom>
          <a:noFill/>
          <a:ln>
            <a:noFill/>
          </a:ln>
        </p:spPr>
      </p:pic>
      <p:pic>
        <p:nvPicPr>
          <p:cNvPr id="246" name="Google Shape;246;p2"/>
          <p:cNvPicPr preferRelativeResize="0"/>
          <p:nvPr/>
        </p:nvPicPr>
        <p:blipFill rotWithShape="1">
          <a:blip r:embed="rId5">
            <a:alphaModFix/>
          </a:blip>
          <a:srcRect/>
          <a:stretch/>
        </p:blipFill>
        <p:spPr>
          <a:xfrm>
            <a:off x="10350378" y="0"/>
            <a:ext cx="1003422" cy="1264920"/>
          </a:xfrm>
          <a:prstGeom prst="rect">
            <a:avLst/>
          </a:prstGeom>
          <a:noFill/>
          <a:ln>
            <a:noFill/>
          </a:ln>
        </p:spPr>
      </p:pic>
      <p:pic>
        <p:nvPicPr>
          <p:cNvPr id="247" name="Google Shape;247;p2"/>
          <p:cNvPicPr preferRelativeResize="0"/>
          <p:nvPr/>
        </p:nvPicPr>
        <p:blipFill rotWithShape="1">
          <a:blip r:embed="rId6">
            <a:alphaModFix/>
          </a:blip>
          <a:srcRect/>
          <a:stretch/>
        </p:blipFill>
        <p:spPr>
          <a:xfrm>
            <a:off x="979829" y="1453896"/>
            <a:ext cx="4301290" cy="4078224"/>
          </a:xfrm>
          <a:prstGeom prst="rect">
            <a:avLst/>
          </a:prstGeom>
          <a:noFill/>
          <a:ln>
            <a:noFill/>
          </a:ln>
        </p:spPr>
      </p:pic>
      <p:sp>
        <p:nvSpPr>
          <p:cNvPr id="248" name="Google Shape;248;p2"/>
          <p:cNvSpPr txBox="1">
            <a:spLocks noGrp="1"/>
          </p:cNvSpPr>
          <p:nvPr>
            <p:ph type="subTitle" idx="1"/>
          </p:nvPr>
        </p:nvSpPr>
        <p:spPr>
          <a:xfrm>
            <a:off x="6537960" y="4057475"/>
            <a:ext cx="4605528" cy="29492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600"/>
              <a:buNone/>
            </a:pPr>
            <a:r>
              <a:rPr lang="sv-SE" sz="1600">
                <a:latin typeface="Roboto Light"/>
                <a:ea typeface="Roboto Light"/>
                <a:cs typeface="Roboto Light"/>
                <a:sym typeface="Roboto Light"/>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endParaRPr/>
          </a:p>
          <a:p>
            <a:pPr marL="0" lvl="0" indent="0" algn="l" rtl="0">
              <a:lnSpc>
                <a:spcPct val="100000"/>
              </a:lnSpc>
              <a:spcBef>
                <a:spcPts val="1000"/>
              </a:spcBef>
              <a:spcAft>
                <a:spcPts val="0"/>
              </a:spcAft>
              <a:buClr>
                <a:schemeClr val="lt1"/>
              </a:buClr>
              <a:buSzPts val="1600"/>
              <a:buNone/>
            </a:pPr>
            <a:endParaRPr sz="1600">
              <a:latin typeface="Roboto Light"/>
              <a:ea typeface="Roboto Light"/>
              <a:cs typeface="Roboto Light"/>
              <a:sym typeface="Roboto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4" name="Google Shape;254;p3"/>
          <p:cNvPicPr preferRelativeResize="0"/>
          <p:nvPr/>
        </p:nvPicPr>
        <p:blipFill rotWithShape="1">
          <a:blip r:embed="rId4">
            <a:alphaModFix/>
          </a:blip>
          <a:srcRect/>
          <a:stretch/>
        </p:blipFill>
        <p:spPr>
          <a:xfrm>
            <a:off x="488651" y="813671"/>
            <a:ext cx="4498911" cy="5362338"/>
          </a:xfrm>
          <a:prstGeom prst="rect">
            <a:avLst/>
          </a:prstGeom>
          <a:noFill/>
          <a:ln>
            <a:noFill/>
          </a:ln>
        </p:spPr>
      </p:pic>
      <p:pic>
        <p:nvPicPr>
          <p:cNvPr id="255" name="Google Shape;255;p3"/>
          <p:cNvPicPr preferRelativeResize="0"/>
          <p:nvPr/>
        </p:nvPicPr>
        <p:blipFill rotWithShape="1">
          <a:blip r:embed="rId5">
            <a:alphaModFix/>
          </a:blip>
          <a:srcRect/>
          <a:stretch/>
        </p:blipFill>
        <p:spPr>
          <a:xfrm>
            <a:off x="10350378" y="0"/>
            <a:ext cx="1003422" cy="1264920"/>
          </a:xfrm>
          <a:prstGeom prst="rect">
            <a:avLst/>
          </a:prstGeom>
          <a:noFill/>
          <a:ln>
            <a:noFill/>
          </a:ln>
        </p:spPr>
      </p:pic>
      <p:sp>
        <p:nvSpPr>
          <p:cNvPr id="256" name="Google Shape;256;p3"/>
          <p:cNvSpPr txBox="1">
            <a:spLocks noGrp="1"/>
          </p:cNvSpPr>
          <p:nvPr>
            <p:ph type="subTitle" idx="1"/>
          </p:nvPr>
        </p:nvSpPr>
        <p:spPr>
          <a:xfrm>
            <a:off x="1055915" y="632460"/>
            <a:ext cx="6896099" cy="53720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endParaRPr sz="3600">
              <a:latin typeface="Roboto"/>
              <a:ea typeface="Roboto"/>
              <a:cs typeface="Roboto"/>
              <a:sym typeface="Roboto"/>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Tränare + lagadmin.</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Laginformation</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Gröna Tråden</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Breddförening</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Byttorps IF riktlinjer</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Spelarutbildningsplan</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Åtagande</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Lagkassa</a:t>
            </a:r>
            <a:endParaRPr/>
          </a:p>
          <a:p>
            <a:pPr marL="342900" lvl="0" indent="-342900" algn="l" rtl="0">
              <a:lnSpc>
                <a:spcPct val="100000"/>
              </a:lnSpc>
              <a:spcBef>
                <a:spcPts val="1000"/>
              </a:spcBef>
              <a:spcAft>
                <a:spcPts val="0"/>
              </a:spcAft>
              <a:buClr>
                <a:srgbClr val="A5A5A5"/>
              </a:buClr>
              <a:buSzPts val="2000"/>
              <a:buFont typeface="Courier New"/>
              <a:buChar char="o"/>
            </a:pPr>
            <a:r>
              <a:rPr lang="sv-SE">
                <a:solidFill>
                  <a:srgbClr val="A5A5A5"/>
                </a:solidFill>
                <a:latin typeface="Roboto"/>
                <a:ea typeface="Roboto"/>
                <a:cs typeface="Roboto"/>
                <a:sym typeface="Roboto"/>
              </a:rPr>
              <a:t>Träningsställ</a:t>
            </a:r>
            <a:endParaRPr/>
          </a:p>
          <a:p>
            <a:pPr marL="0" lvl="0" indent="0" algn="l" rtl="0">
              <a:lnSpc>
                <a:spcPct val="100000"/>
              </a:lnSpc>
              <a:spcBef>
                <a:spcPts val="1000"/>
              </a:spcBef>
              <a:spcAft>
                <a:spcPts val="0"/>
              </a:spcAft>
              <a:buClr>
                <a:schemeClr val="lt1"/>
              </a:buClr>
              <a:buSzPts val="1600"/>
              <a:buNone/>
            </a:pPr>
            <a:endParaRPr sz="1600">
              <a:latin typeface="Roboto Light"/>
              <a:ea typeface="Roboto Light"/>
              <a:cs typeface="Roboto Light"/>
              <a:sym typeface="Roboto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262" name="Google Shape;262;p4"/>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sz="6000" b="1">
                <a:latin typeface="Bebas Neue"/>
                <a:ea typeface="Bebas Neue"/>
                <a:cs typeface="Bebas Neue"/>
                <a:sym typeface="Bebas Neue"/>
              </a:rPr>
              <a:t>Tränare + Lagadmin</a:t>
            </a:r>
            <a:br>
              <a:rPr lang="sv-SE" sz="6000" b="1">
                <a:latin typeface="Bebas Neue"/>
                <a:ea typeface="Bebas Neue"/>
                <a:cs typeface="Bebas Neue"/>
                <a:sym typeface="Bebas Neue"/>
              </a:rPr>
            </a:br>
            <a:endParaRPr/>
          </a:p>
        </p:txBody>
      </p:sp>
      <p:sp>
        <p:nvSpPr>
          <p:cNvPr id="263" name="Google Shape;263;p4"/>
          <p:cNvSpPr txBox="1">
            <a:spLocks noGrp="1"/>
          </p:cNvSpPr>
          <p:nvPr>
            <p:ph type="body" idx="1"/>
          </p:nvPr>
        </p:nvSpPr>
        <p:spPr>
          <a:xfrm>
            <a:off x="673567" y="1449704"/>
            <a:ext cx="6762939" cy="36247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100"/>
              <a:buNone/>
            </a:pPr>
            <a:r>
              <a:rPr lang="sv-SE" sz="1100" dirty="0">
                <a:latin typeface="Roboto"/>
                <a:ea typeface="Roboto"/>
                <a:cs typeface="Roboto"/>
                <a:sym typeface="Roboto"/>
              </a:rPr>
              <a:t>Alexander </a:t>
            </a:r>
            <a:r>
              <a:rPr lang="sv-SE" sz="1100" dirty="0" err="1">
                <a:latin typeface="Roboto"/>
                <a:ea typeface="Roboto"/>
                <a:cs typeface="Roboto"/>
                <a:sym typeface="Roboto"/>
              </a:rPr>
              <a:t>Joobin</a:t>
            </a:r>
            <a:r>
              <a:rPr lang="sv-SE" sz="1100" dirty="0">
                <a:latin typeface="Roboto"/>
                <a:ea typeface="Roboto"/>
                <a:cs typeface="Roboto"/>
                <a:sym typeface="Roboto"/>
              </a:rPr>
              <a:t>	ledare 		</a:t>
            </a:r>
            <a:endParaRPr dirty="0"/>
          </a:p>
          <a:p>
            <a:pPr marL="0" lvl="0" indent="0" algn="l" rtl="0">
              <a:lnSpc>
                <a:spcPct val="100000"/>
              </a:lnSpc>
              <a:spcBef>
                <a:spcPts val="1000"/>
              </a:spcBef>
              <a:spcAft>
                <a:spcPts val="0"/>
              </a:spcAft>
              <a:buClr>
                <a:schemeClr val="lt1"/>
              </a:buClr>
              <a:buSzPts val="1100"/>
              <a:buNone/>
            </a:pPr>
            <a:r>
              <a:rPr lang="sv-SE" sz="1100" dirty="0">
                <a:latin typeface="Roboto"/>
                <a:ea typeface="Roboto"/>
                <a:cs typeface="Roboto"/>
                <a:sym typeface="Roboto"/>
              </a:rPr>
              <a:t>Fredrik Johansson	ledare 				</a:t>
            </a:r>
            <a:endParaRPr dirty="0"/>
          </a:p>
          <a:p>
            <a:pPr marL="0" lvl="0" indent="0" algn="l" rtl="0">
              <a:lnSpc>
                <a:spcPct val="100000"/>
              </a:lnSpc>
              <a:spcBef>
                <a:spcPts val="1000"/>
              </a:spcBef>
              <a:spcAft>
                <a:spcPts val="0"/>
              </a:spcAft>
              <a:buClr>
                <a:schemeClr val="lt1"/>
              </a:buClr>
              <a:buSzPts val="1100"/>
              <a:buNone/>
            </a:pPr>
            <a:r>
              <a:rPr lang="sv-SE" sz="1100" dirty="0" err="1">
                <a:latin typeface="Roboto"/>
                <a:ea typeface="Roboto"/>
                <a:cs typeface="Roboto"/>
                <a:sym typeface="Roboto"/>
              </a:rPr>
              <a:t>Zoltán</a:t>
            </a:r>
            <a:r>
              <a:rPr lang="sv-SE" sz="1100" dirty="0">
                <a:latin typeface="Roboto"/>
                <a:ea typeface="Roboto"/>
                <a:cs typeface="Roboto"/>
                <a:sym typeface="Roboto"/>
              </a:rPr>
              <a:t> Tar		ledare</a:t>
            </a:r>
            <a:endParaRPr sz="1100" dirty="0">
              <a:latin typeface="Roboto"/>
              <a:ea typeface="Roboto"/>
              <a:cs typeface="Roboto"/>
              <a:sym typeface="Roboto"/>
            </a:endParaRPr>
          </a:p>
          <a:p>
            <a:pPr marL="0" lvl="0" indent="0" algn="l" rtl="0">
              <a:lnSpc>
                <a:spcPct val="100000"/>
              </a:lnSpc>
              <a:spcBef>
                <a:spcPts val="1000"/>
              </a:spcBef>
              <a:spcAft>
                <a:spcPts val="0"/>
              </a:spcAft>
              <a:buClr>
                <a:schemeClr val="lt1"/>
              </a:buClr>
              <a:buSzPts val="1100"/>
              <a:buNone/>
            </a:pPr>
            <a:endParaRPr sz="1100" dirty="0">
              <a:latin typeface="Roboto"/>
              <a:ea typeface="Roboto"/>
              <a:cs typeface="Roboto"/>
              <a:sym typeface="Roboto"/>
            </a:endParaRPr>
          </a:p>
          <a:p>
            <a:pPr marL="0" lvl="0" indent="0" algn="l" rtl="0">
              <a:lnSpc>
                <a:spcPct val="100000"/>
              </a:lnSpc>
              <a:spcBef>
                <a:spcPts val="1000"/>
              </a:spcBef>
              <a:spcAft>
                <a:spcPts val="0"/>
              </a:spcAft>
              <a:buClr>
                <a:schemeClr val="lt1"/>
              </a:buClr>
              <a:buSzPts val="1100"/>
              <a:buNone/>
            </a:pPr>
            <a:r>
              <a:rPr lang="sv-SE" sz="1100" dirty="0">
                <a:latin typeface="Roboto"/>
                <a:ea typeface="Roboto"/>
                <a:cs typeface="Roboto"/>
                <a:sym typeface="Roboto"/>
              </a:rPr>
              <a:t>Lisa Nilsson		lagförälder</a:t>
            </a:r>
            <a:endParaRPr dirty="0"/>
          </a:p>
          <a:p>
            <a:pPr marL="0" lvl="0" indent="0" algn="l" rtl="0">
              <a:lnSpc>
                <a:spcPct val="100000"/>
              </a:lnSpc>
              <a:spcBef>
                <a:spcPts val="1000"/>
              </a:spcBef>
              <a:spcAft>
                <a:spcPts val="0"/>
              </a:spcAft>
              <a:buClr>
                <a:schemeClr val="lt1"/>
              </a:buClr>
              <a:buSzPts val="1100"/>
              <a:buNone/>
            </a:pPr>
            <a:endParaRPr sz="1100" dirty="0">
              <a:latin typeface="Roboto"/>
              <a:ea typeface="Roboto"/>
              <a:cs typeface="Roboto"/>
              <a:sym typeface="Roboto"/>
            </a:endParaRPr>
          </a:p>
          <a:p>
            <a:pPr marL="0" lvl="0" indent="0" algn="l" rtl="0">
              <a:lnSpc>
                <a:spcPct val="100000"/>
              </a:lnSpc>
              <a:spcBef>
                <a:spcPts val="1000"/>
              </a:spcBef>
              <a:spcAft>
                <a:spcPts val="0"/>
              </a:spcAft>
              <a:buClr>
                <a:schemeClr val="lt1"/>
              </a:buClr>
              <a:buSzPts val="1100"/>
              <a:buNone/>
            </a:pPr>
            <a:r>
              <a:rPr lang="sv-SE" sz="1100" dirty="0">
                <a:latin typeface="Roboto"/>
                <a:ea typeface="Roboto"/>
                <a:cs typeface="Roboto"/>
                <a:sym typeface="Roboto"/>
              </a:rPr>
              <a:t>Alla ledare inom Byttorps IFs verksamhet lämnar in utdrag från belastningsregistret.</a:t>
            </a:r>
            <a:endParaRPr dirty="0"/>
          </a:p>
          <a:p>
            <a:pPr marL="0" lvl="0" indent="0" algn="l" rtl="0">
              <a:lnSpc>
                <a:spcPct val="100000"/>
              </a:lnSpc>
              <a:spcBef>
                <a:spcPts val="1000"/>
              </a:spcBef>
              <a:spcAft>
                <a:spcPts val="0"/>
              </a:spcAft>
              <a:buClr>
                <a:schemeClr val="lt1"/>
              </a:buClr>
              <a:buSzPts val="1100"/>
              <a:buNone/>
            </a:pPr>
            <a:r>
              <a:rPr lang="sv-SE" sz="1100" dirty="0">
                <a:latin typeface="Roboto"/>
                <a:ea typeface="Roboto"/>
                <a:cs typeface="Roboto"/>
                <a:sym typeface="Roboto"/>
              </a:rPr>
              <a:t>Alla ledare erbjuds och uppmuntras att gå tränarutbildningar.</a:t>
            </a:r>
            <a:endParaRPr dirty="0"/>
          </a:p>
          <a:p>
            <a:pPr marL="0" lvl="0" indent="0" algn="l" rtl="0">
              <a:lnSpc>
                <a:spcPct val="100000"/>
              </a:lnSpc>
              <a:spcBef>
                <a:spcPts val="1000"/>
              </a:spcBef>
              <a:spcAft>
                <a:spcPts val="0"/>
              </a:spcAft>
              <a:buClr>
                <a:schemeClr val="lt1"/>
              </a:buClr>
              <a:buSzPts val="1600"/>
              <a:buNone/>
            </a:pPr>
            <a:endParaRPr sz="1600" dirty="0">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dirty="0"/>
          </a:p>
          <a:p>
            <a:pPr marL="0" lvl="0" indent="0" algn="l" rtl="0">
              <a:lnSpc>
                <a:spcPct val="100000"/>
              </a:lnSpc>
              <a:spcBef>
                <a:spcPts val="1000"/>
              </a:spcBef>
              <a:spcAft>
                <a:spcPts val="0"/>
              </a:spcAft>
              <a:buClr>
                <a:schemeClr val="lt1"/>
              </a:buClr>
              <a:buSzPts val="1600"/>
              <a:buNone/>
            </a:pP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269" name="Google Shape;269;p5"/>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laginfo</a:t>
            </a:r>
            <a:br>
              <a:rPr lang="sv-SE" sz="6000" b="1">
                <a:latin typeface="Bebas Neue"/>
                <a:ea typeface="Bebas Neue"/>
                <a:cs typeface="Bebas Neue"/>
                <a:sym typeface="Bebas Neue"/>
              </a:rPr>
            </a:br>
            <a:endParaRPr/>
          </a:p>
        </p:txBody>
      </p:sp>
      <p:sp>
        <p:nvSpPr>
          <p:cNvPr id="270" name="Google Shape;270;p5"/>
          <p:cNvSpPr txBox="1">
            <a:spLocks noGrp="1"/>
          </p:cNvSpPr>
          <p:nvPr>
            <p:ph type="body" idx="1"/>
          </p:nvPr>
        </p:nvSpPr>
        <p:spPr>
          <a:xfrm>
            <a:off x="664699" y="1393373"/>
            <a:ext cx="8322548" cy="4293324"/>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00000"/>
              </a:lnSpc>
              <a:spcBef>
                <a:spcPts val="0"/>
              </a:spcBef>
              <a:spcAft>
                <a:spcPts val="0"/>
              </a:spcAft>
              <a:buClr>
                <a:schemeClr val="lt1"/>
              </a:buClr>
              <a:buSzPct val="100000"/>
              <a:buNone/>
            </a:pPr>
            <a:r>
              <a:rPr lang="sv-SE" sz="2500" b="1" dirty="0">
                <a:latin typeface="Roboto"/>
                <a:ea typeface="Roboto"/>
                <a:cs typeface="Roboto"/>
                <a:sym typeface="Roboto"/>
              </a:rPr>
              <a:t>Hur många spelare ingår i laget?</a:t>
            </a:r>
            <a:endParaRPr sz="2500" dirty="0"/>
          </a:p>
          <a:p>
            <a:pPr marL="0" lvl="0" indent="0" algn="l" rtl="0">
              <a:lnSpc>
                <a:spcPct val="100000"/>
              </a:lnSpc>
              <a:spcBef>
                <a:spcPts val="1000"/>
              </a:spcBef>
              <a:spcAft>
                <a:spcPts val="0"/>
              </a:spcAft>
              <a:buClr>
                <a:srgbClr val="A5A5A5"/>
              </a:buClr>
              <a:buSzPct val="100000"/>
              <a:buNone/>
            </a:pPr>
            <a:r>
              <a:rPr lang="sv-SE" sz="2500" b="1" dirty="0">
                <a:solidFill>
                  <a:srgbClr val="A5A5A5"/>
                </a:solidFill>
                <a:latin typeface="Roboto"/>
                <a:ea typeface="Roboto"/>
                <a:cs typeface="Roboto"/>
                <a:sym typeface="Roboto"/>
              </a:rPr>
              <a:t>	28 </a:t>
            </a:r>
            <a:r>
              <a:rPr lang="sv-SE" sz="2500" dirty="0">
                <a:solidFill>
                  <a:srgbClr val="A5A5A5"/>
                </a:solidFill>
                <a:latin typeface="Roboto"/>
                <a:ea typeface="Roboto"/>
                <a:cs typeface="Roboto"/>
                <a:sym typeface="Roboto"/>
              </a:rPr>
              <a:t>st., födda 2017</a:t>
            </a:r>
            <a:endParaRPr sz="2500" dirty="0"/>
          </a:p>
          <a:p>
            <a:pPr marL="0" lvl="0" indent="0" algn="l" rtl="0">
              <a:lnSpc>
                <a:spcPct val="100000"/>
              </a:lnSpc>
              <a:spcBef>
                <a:spcPts val="1000"/>
              </a:spcBef>
              <a:spcAft>
                <a:spcPts val="0"/>
              </a:spcAft>
              <a:buClr>
                <a:schemeClr val="lt1"/>
              </a:buClr>
              <a:buSzPct val="100000"/>
              <a:buNone/>
            </a:pPr>
            <a:r>
              <a:rPr lang="sv-SE" sz="2500" b="1" dirty="0">
                <a:latin typeface="Roboto"/>
                <a:ea typeface="Roboto"/>
                <a:cs typeface="Roboto"/>
                <a:sym typeface="Roboto"/>
              </a:rPr>
              <a:t>När bedrivs träningar?</a:t>
            </a:r>
            <a:endParaRPr sz="2500" dirty="0"/>
          </a:p>
          <a:p>
            <a:pPr marL="0" lvl="0" indent="0" algn="l" rtl="0">
              <a:lnSpc>
                <a:spcPct val="100000"/>
              </a:lnSpc>
              <a:spcBef>
                <a:spcPts val="1000"/>
              </a:spcBef>
              <a:spcAft>
                <a:spcPts val="0"/>
              </a:spcAft>
              <a:buClr>
                <a:srgbClr val="A5A5A5"/>
              </a:buClr>
              <a:buSzPct val="100000"/>
              <a:buNone/>
            </a:pPr>
            <a:r>
              <a:rPr lang="sv-SE" sz="2500" b="1" dirty="0">
                <a:solidFill>
                  <a:srgbClr val="A5A5A5"/>
                </a:solidFill>
                <a:latin typeface="Roboto"/>
                <a:ea typeface="Roboto"/>
                <a:cs typeface="Roboto"/>
                <a:sym typeface="Roboto"/>
              </a:rPr>
              <a:t>	</a:t>
            </a:r>
            <a:r>
              <a:rPr lang="sv-SE" sz="2500" dirty="0">
                <a:solidFill>
                  <a:srgbClr val="A5A5A5"/>
                </a:solidFill>
                <a:latin typeface="Roboto"/>
                <a:ea typeface="Roboto"/>
                <a:cs typeface="Roboto"/>
                <a:sym typeface="Roboto"/>
              </a:rPr>
              <a:t>Måndagar  17.30-19.00</a:t>
            </a:r>
            <a:endParaRPr sz="2500" dirty="0"/>
          </a:p>
          <a:p>
            <a:pPr marL="0" lvl="0" indent="0" algn="l" rtl="0">
              <a:lnSpc>
                <a:spcPct val="100000"/>
              </a:lnSpc>
              <a:spcBef>
                <a:spcPts val="1000"/>
              </a:spcBef>
              <a:spcAft>
                <a:spcPts val="0"/>
              </a:spcAft>
              <a:buClr>
                <a:schemeClr val="lt1"/>
              </a:buClr>
              <a:buSzPct val="100000"/>
              <a:buNone/>
            </a:pPr>
            <a:r>
              <a:rPr lang="sv-SE" sz="2500" b="1" dirty="0">
                <a:latin typeface="Roboto"/>
                <a:ea typeface="Roboto"/>
                <a:cs typeface="Roboto"/>
                <a:sym typeface="Roboto"/>
              </a:rPr>
              <a:t>Var bedrivs träningarna?</a:t>
            </a:r>
            <a:endParaRPr sz="2500" dirty="0"/>
          </a:p>
          <a:p>
            <a:pPr marL="0" lvl="0" indent="0" algn="l" rtl="0">
              <a:lnSpc>
                <a:spcPct val="100000"/>
              </a:lnSpc>
              <a:spcBef>
                <a:spcPts val="1000"/>
              </a:spcBef>
              <a:spcAft>
                <a:spcPts val="0"/>
              </a:spcAft>
              <a:buClr>
                <a:srgbClr val="A5A5A5"/>
              </a:buClr>
              <a:buSzPct val="100000"/>
              <a:buNone/>
            </a:pPr>
            <a:r>
              <a:rPr lang="sv-SE" sz="2500" b="1" dirty="0">
                <a:solidFill>
                  <a:srgbClr val="A5A5A5"/>
                </a:solidFill>
                <a:latin typeface="Roboto"/>
                <a:ea typeface="Roboto"/>
                <a:cs typeface="Roboto"/>
                <a:sym typeface="Roboto"/>
              </a:rPr>
              <a:t>	</a:t>
            </a:r>
            <a:r>
              <a:rPr lang="sv-SE" sz="2500" dirty="0">
                <a:solidFill>
                  <a:srgbClr val="A5A5A5"/>
                </a:solidFill>
                <a:latin typeface="Roboto"/>
                <a:ea typeface="Roboto"/>
                <a:cs typeface="Roboto"/>
                <a:sym typeface="Roboto"/>
              </a:rPr>
              <a:t>Byttorps IP: 7-mannaplanen</a:t>
            </a:r>
            <a:endParaRPr sz="2500" dirty="0"/>
          </a:p>
          <a:p>
            <a:pPr marL="0" lvl="0" indent="0" algn="l" rtl="0">
              <a:lnSpc>
                <a:spcPct val="100000"/>
              </a:lnSpc>
              <a:spcBef>
                <a:spcPts val="1000"/>
              </a:spcBef>
              <a:spcAft>
                <a:spcPts val="0"/>
              </a:spcAft>
              <a:buClr>
                <a:schemeClr val="lt1"/>
              </a:buClr>
              <a:buSzPct val="100000"/>
              <a:buNone/>
            </a:pPr>
            <a:r>
              <a:rPr lang="sv-SE" sz="2500" b="1" dirty="0">
                <a:latin typeface="Roboto"/>
                <a:ea typeface="Roboto"/>
                <a:cs typeface="Roboto"/>
                <a:sym typeface="Roboto"/>
              </a:rPr>
              <a:t>Vad behöver man ta med till träningen?</a:t>
            </a:r>
            <a:endParaRPr sz="2500" dirty="0"/>
          </a:p>
          <a:p>
            <a:pPr marL="0" lvl="0" indent="0" algn="l" rtl="0">
              <a:lnSpc>
                <a:spcPct val="100000"/>
              </a:lnSpc>
              <a:spcBef>
                <a:spcPts val="1000"/>
              </a:spcBef>
              <a:spcAft>
                <a:spcPts val="0"/>
              </a:spcAft>
              <a:buClr>
                <a:srgbClr val="A5A5A5"/>
              </a:buClr>
              <a:buSzPct val="100000"/>
              <a:buNone/>
            </a:pPr>
            <a:r>
              <a:rPr lang="sv-SE" sz="2500" b="1" dirty="0">
                <a:solidFill>
                  <a:srgbClr val="A5A5A5"/>
                </a:solidFill>
                <a:latin typeface="Roboto"/>
                <a:ea typeface="Roboto"/>
                <a:cs typeface="Roboto"/>
                <a:sym typeface="Roboto"/>
              </a:rPr>
              <a:t>	</a:t>
            </a:r>
            <a:r>
              <a:rPr lang="sv-SE" sz="2500" dirty="0">
                <a:solidFill>
                  <a:srgbClr val="A5A5A5"/>
                </a:solidFill>
                <a:latin typeface="Roboto"/>
                <a:ea typeface="Roboto"/>
                <a:cs typeface="Roboto"/>
                <a:sym typeface="Roboto"/>
              </a:rPr>
              <a:t>Fotbollsskor,</a:t>
            </a:r>
            <a:r>
              <a:rPr lang="sv-SE" sz="2500" b="1" dirty="0">
                <a:solidFill>
                  <a:srgbClr val="A5A5A5"/>
                </a:solidFill>
                <a:latin typeface="Roboto"/>
                <a:ea typeface="Roboto"/>
                <a:cs typeface="Roboto"/>
                <a:sym typeface="Roboto"/>
              </a:rPr>
              <a:t> </a:t>
            </a:r>
            <a:r>
              <a:rPr lang="sv-SE" sz="2500" dirty="0">
                <a:solidFill>
                  <a:srgbClr val="A5A5A5"/>
                </a:solidFill>
                <a:latin typeface="Roboto"/>
                <a:ea typeface="Roboto"/>
                <a:cs typeface="Roboto"/>
                <a:sym typeface="Roboto"/>
              </a:rPr>
              <a:t>benskydd samt namnad vattenflaska</a:t>
            </a:r>
            <a:endParaRPr sz="2500" dirty="0"/>
          </a:p>
          <a:p>
            <a:pPr marL="0" lvl="0" indent="0" algn="l" rtl="0">
              <a:lnSpc>
                <a:spcPct val="100000"/>
              </a:lnSpc>
              <a:spcBef>
                <a:spcPts val="1000"/>
              </a:spcBef>
              <a:spcAft>
                <a:spcPts val="0"/>
              </a:spcAft>
              <a:buClr>
                <a:schemeClr val="lt1"/>
              </a:buClr>
              <a:buSzPct val="100000"/>
              <a:buNone/>
            </a:pPr>
            <a:r>
              <a:rPr lang="sv-SE" sz="2500" b="1" dirty="0">
                <a:latin typeface="Roboto"/>
                <a:ea typeface="Roboto"/>
                <a:cs typeface="Roboto"/>
                <a:sym typeface="Roboto"/>
              </a:rPr>
              <a:t>Vad behöver man ta med till match/cup?</a:t>
            </a:r>
            <a:endParaRPr sz="2500" dirty="0"/>
          </a:p>
          <a:p>
            <a:pPr marL="0" lvl="0" indent="0" algn="l" rtl="0">
              <a:lnSpc>
                <a:spcPct val="100000"/>
              </a:lnSpc>
              <a:spcBef>
                <a:spcPts val="1000"/>
              </a:spcBef>
              <a:spcAft>
                <a:spcPts val="0"/>
              </a:spcAft>
              <a:buClr>
                <a:srgbClr val="A5A5A5"/>
              </a:buClr>
              <a:buSzPct val="100000"/>
              <a:buNone/>
            </a:pPr>
            <a:r>
              <a:rPr lang="sv-SE" sz="2500" dirty="0">
                <a:solidFill>
                  <a:srgbClr val="A5A5A5"/>
                </a:solidFill>
                <a:latin typeface="Roboto"/>
                <a:ea typeface="Roboto"/>
                <a:cs typeface="Roboto"/>
                <a:sym typeface="Roboto"/>
              </a:rPr>
              <a:t>	Fotbollsskor, benskydd samt namnad vattenflaska. Tröja, shorts och strumpor erhålls av Byttorps IF.</a:t>
            </a:r>
            <a:endParaRPr sz="2500" dirty="0"/>
          </a:p>
          <a:p>
            <a:pPr marL="0" lvl="0" indent="0" algn="l" rtl="0">
              <a:lnSpc>
                <a:spcPct val="100000"/>
              </a:lnSpc>
              <a:spcBef>
                <a:spcPts val="1000"/>
              </a:spcBef>
              <a:spcAft>
                <a:spcPts val="0"/>
              </a:spcAft>
              <a:buClr>
                <a:schemeClr val="lt1"/>
              </a:buClr>
              <a:buSzPct val="100000"/>
              <a:buNone/>
            </a:pPr>
            <a:r>
              <a:rPr lang="sv-SE" sz="2500" b="1" dirty="0">
                <a:latin typeface="Roboto"/>
                <a:ea typeface="Roboto"/>
                <a:cs typeface="Roboto"/>
                <a:sym typeface="Roboto"/>
              </a:rPr>
              <a:t>Hur många lag har anmälts till matchspel?</a:t>
            </a:r>
            <a:endParaRPr sz="2500" dirty="0"/>
          </a:p>
          <a:p>
            <a:pPr marL="0" lvl="0" indent="0" algn="l" rtl="0">
              <a:lnSpc>
                <a:spcPct val="100000"/>
              </a:lnSpc>
              <a:spcBef>
                <a:spcPts val="1000"/>
              </a:spcBef>
              <a:spcAft>
                <a:spcPts val="0"/>
              </a:spcAft>
              <a:buClr>
                <a:srgbClr val="A5A5A5"/>
              </a:buClr>
              <a:buSzPct val="100000"/>
              <a:buNone/>
            </a:pPr>
            <a:r>
              <a:rPr lang="sv-SE" sz="2500" dirty="0">
                <a:solidFill>
                  <a:srgbClr val="A5A5A5"/>
                </a:solidFill>
                <a:latin typeface="Roboto"/>
                <a:ea typeface="Roboto"/>
                <a:cs typeface="Roboto"/>
                <a:sym typeface="Roboto"/>
              </a:rPr>
              <a:t>	3 </a:t>
            </a:r>
            <a:r>
              <a:rPr lang="sv-SE" sz="2500" dirty="0" err="1">
                <a:solidFill>
                  <a:srgbClr val="A5A5A5"/>
                </a:solidFill>
                <a:latin typeface="Roboto"/>
                <a:ea typeface="Roboto"/>
                <a:cs typeface="Roboto"/>
                <a:sym typeface="Roboto"/>
              </a:rPr>
              <a:t>st</a:t>
            </a:r>
            <a:endParaRPr sz="2500" dirty="0">
              <a:solidFill>
                <a:srgbClr val="A5A5A5"/>
              </a:solidFill>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r>
              <a:rPr lang="sv-SE" sz="2500" b="1" dirty="0">
                <a:latin typeface="Roboto"/>
                <a:ea typeface="Roboto"/>
                <a:cs typeface="Roboto"/>
                <a:sym typeface="Roboto"/>
              </a:rPr>
              <a:t>Vilken division är laget anmält till?</a:t>
            </a:r>
            <a:endParaRPr sz="2500" dirty="0"/>
          </a:p>
          <a:p>
            <a:pPr marL="0" lvl="0" indent="0" algn="l" rtl="0">
              <a:lnSpc>
                <a:spcPct val="100000"/>
              </a:lnSpc>
              <a:spcBef>
                <a:spcPts val="1000"/>
              </a:spcBef>
              <a:spcAft>
                <a:spcPts val="0"/>
              </a:spcAft>
              <a:buClr>
                <a:srgbClr val="A5A5A5"/>
              </a:buClr>
              <a:buSzPct val="100000"/>
              <a:buNone/>
            </a:pPr>
            <a:r>
              <a:rPr lang="sv-SE" sz="2500" dirty="0">
                <a:solidFill>
                  <a:srgbClr val="A5A5A5"/>
                </a:solidFill>
                <a:latin typeface="Roboto"/>
                <a:ea typeface="Roboto"/>
                <a:cs typeface="Roboto"/>
                <a:sym typeface="Roboto"/>
              </a:rPr>
              <a:t>	</a:t>
            </a:r>
            <a:r>
              <a:rPr lang="sv-SE" sz="2500" dirty="0" err="1">
                <a:solidFill>
                  <a:srgbClr val="A5A5A5"/>
                </a:solidFill>
                <a:latin typeface="Roboto"/>
                <a:ea typeface="Roboto"/>
                <a:cs typeface="Roboto"/>
                <a:sym typeface="Roboto"/>
              </a:rPr>
              <a:t>VFFs</a:t>
            </a:r>
            <a:r>
              <a:rPr lang="sv-SE" sz="2500" dirty="0">
                <a:solidFill>
                  <a:srgbClr val="A5A5A5"/>
                </a:solidFill>
                <a:latin typeface="Roboto"/>
                <a:ea typeface="Roboto"/>
                <a:cs typeface="Roboto"/>
                <a:sym typeface="Roboto"/>
              </a:rPr>
              <a:t> sammandragsspel, div. 16</a:t>
            </a:r>
            <a:endParaRPr sz="2500" dirty="0"/>
          </a:p>
          <a:p>
            <a:pPr marL="0" lvl="0" indent="0" algn="l" rtl="0">
              <a:lnSpc>
                <a:spcPct val="100000"/>
              </a:lnSpc>
              <a:spcBef>
                <a:spcPts val="1000"/>
              </a:spcBef>
              <a:spcAft>
                <a:spcPts val="0"/>
              </a:spcAft>
              <a:buClr>
                <a:schemeClr val="lt1"/>
              </a:buClr>
              <a:buSzPct val="100000"/>
              <a:buNone/>
            </a:pPr>
            <a:r>
              <a:rPr lang="sv-SE" sz="2500" b="1" dirty="0">
                <a:latin typeface="Roboto"/>
                <a:ea typeface="Roboto"/>
                <a:cs typeface="Roboto"/>
                <a:sym typeface="Roboto"/>
              </a:rPr>
              <a:t>Vilken spelform spelar vi?</a:t>
            </a:r>
            <a:endParaRPr sz="2500" dirty="0"/>
          </a:p>
          <a:p>
            <a:pPr marL="0" lvl="0" indent="0" algn="l" rtl="0">
              <a:lnSpc>
                <a:spcPct val="100000"/>
              </a:lnSpc>
              <a:spcBef>
                <a:spcPts val="1000"/>
              </a:spcBef>
              <a:spcAft>
                <a:spcPts val="0"/>
              </a:spcAft>
              <a:buClr>
                <a:srgbClr val="A5A5A5"/>
              </a:buClr>
              <a:buSzPct val="100000"/>
              <a:buNone/>
            </a:pPr>
            <a:r>
              <a:rPr lang="sv-SE" sz="2500" dirty="0">
                <a:solidFill>
                  <a:srgbClr val="A5A5A5"/>
                </a:solidFill>
                <a:latin typeface="Roboto"/>
                <a:ea typeface="Roboto"/>
                <a:cs typeface="Roboto"/>
                <a:sym typeface="Roboto"/>
              </a:rPr>
              <a:t>	5 mot 5</a:t>
            </a:r>
            <a:endParaRPr sz="2500" dirty="0"/>
          </a:p>
          <a:p>
            <a:pPr marL="0" lvl="0" indent="0" algn="l" rtl="0">
              <a:lnSpc>
                <a:spcPct val="100000"/>
              </a:lnSpc>
              <a:spcBef>
                <a:spcPts val="1000"/>
              </a:spcBef>
              <a:spcAft>
                <a:spcPts val="0"/>
              </a:spcAft>
              <a:buClr>
                <a:schemeClr val="lt1"/>
              </a:buClr>
              <a:buSzPct val="100000"/>
              <a:buNone/>
            </a:pPr>
            <a:endParaRPr sz="1600" dirty="0">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endParaRPr sz="1600" dirty="0"/>
          </a:p>
          <a:p>
            <a:pPr marL="0" lvl="0" indent="0" algn="l" rtl="0">
              <a:lnSpc>
                <a:spcPct val="100000"/>
              </a:lnSpc>
              <a:spcBef>
                <a:spcPts val="1000"/>
              </a:spcBef>
              <a:spcAft>
                <a:spcPts val="0"/>
              </a:spcAft>
              <a:buClr>
                <a:schemeClr val="lt1"/>
              </a:buClr>
              <a:buSzPct val="100000"/>
              <a:buNone/>
            </a:pP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6"/>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276" name="Google Shape;276;p6"/>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laginfo</a:t>
            </a:r>
            <a:br>
              <a:rPr lang="sv-SE" sz="6000" b="1">
                <a:latin typeface="Bebas Neue"/>
                <a:ea typeface="Bebas Neue"/>
                <a:cs typeface="Bebas Neue"/>
                <a:sym typeface="Bebas Neue"/>
              </a:rPr>
            </a:br>
            <a:endParaRPr/>
          </a:p>
        </p:txBody>
      </p:sp>
      <p:sp>
        <p:nvSpPr>
          <p:cNvPr id="277" name="Google Shape;277;p6"/>
          <p:cNvSpPr txBox="1">
            <a:spLocks noGrp="1"/>
          </p:cNvSpPr>
          <p:nvPr>
            <p:ph type="body" idx="1"/>
          </p:nvPr>
        </p:nvSpPr>
        <p:spPr>
          <a:xfrm>
            <a:off x="664698" y="1393372"/>
            <a:ext cx="9602708" cy="54646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100"/>
              <a:buNone/>
            </a:pPr>
            <a:r>
              <a:rPr lang="sv-SE" sz="1100" b="1" dirty="0">
                <a:latin typeface="Roboto"/>
                <a:ea typeface="Roboto"/>
                <a:cs typeface="Roboto"/>
                <a:sym typeface="Roboto"/>
              </a:rPr>
              <a:t>När spelar vi matcher?</a:t>
            </a:r>
            <a:endParaRPr dirty="0"/>
          </a:p>
          <a:p>
            <a:pPr marL="0" lvl="0" indent="0" algn="l" rtl="0">
              <a:lnSpc>
                <a:spcPct val="100000"/>
              </a:lnSpc>
              <a:spcBef>
                <a:spcPts val="1000"/>
              </a:spcBef>
              <a:spcAft>
                <a:spcPts val="0"/>
              </a:spcAft>
              <a:buClr>
                <a:schemeClr val="lt1"/>
              </a:buClr>
              <a:buSzPts val="1100"/>
              <a:buNone/>
            </a:pPr>
            <a:endParaRPr sz="1100" b="1" dirty="0">
              <a:latin typeface="Roboto"/>
              <a:ea typeface="Roboto"/>
              <a:cs typeface="Roboto"/>
              <a:sym typeface="Roboto"/>
            </a:endParaRPr>
          </a:p>
          <a:p>
            <a:pPr marL="0" lvl="0" indent="0" algn="l" rtl="0">
              <a:lnSpc>
                <a:spcPct val="100000"/>
              </a:lnSpc>
              <a:spcBef>
                <a:spcPts val="0"/>
              </a:spcBef>
              <a:spcAft>
                <a:spcPts val="0"/>
              </a:spcAft>
              <a:buClr>
                <a:schemeClr val="lt1"/>
              </a:buClr>
              <a:buSzPts val="1800"/>
              <a:buNone/>
            </a:pPr>
            <a:r>
              <a:rPr lang="sv-SE" sz="1800" dirty="0">
                <a:latin typeface="Arial"/>
                <a:ea typeface="Arial"/>
                <a:cs typeface="Arial"/>
                <a:sym typeface="Arial"/>
              </a:rPr>
              <a:t>v</a:t>
            </a:r>
            <a:r>
              <a:rPr lang="sv-SE" sz="1800" b="0" i="0" u="none" strike="noStrike" dirty="0">
                <a:latin typeface="Arial"/>
                <a:ea typeface="Arial"/>
                <a:cs typeface="Arial"/>
                <a:sym typeface="Arial"/>
              </a:rPr>
              <a:t>åren:</a:t>
            </a:r>
            <a:endParaRPr sz="1800" b="0" i="0" u="none" strike="noStrike" dirty="0">
              <a:latin typeface="Arial"/>
              <a:ea typeface="Arial"/>
              <a:cs typeface="Arial"/>
              <a:sym typeface="Arial"/>
            </a:endParaRPr>
          </a:p>
          <a:p>
            <a:pPr marL="0" lvl="0" indent="0" algn="l" rtl="0">
              <a:lnSpc>
                <a:spcPct val="100000"/>
              </a:lnSpc>
              <a:spcBef>
                <a:spcPts val="0"/>
              </a:spcBef>
              <a:spcAft>
                <a:spcPts val="0"/>
              </a:spcAft>
              <a:buClr>
                <a:schemeClr val="lt1"/>
              </a:buClr>
              <a:buSzPts val="1800"/>
              <a:buNone/>
            </a:pPr>
            <a:r>
              <a:rPr lang="sv-SE" sz="1800" dirty="0">
                <a:latin typeface="Arial"/>
                <a:ea typeface="Arial"/>
                <a:cs typeface="Arial"/>
                <a:sym typeface="Arial"/>
              </a:rPr>
              <a:t>- </a:t>
            </a:r>
            <a:r>
              <a:rPr lang="sv-SE" sz="1800" dirty="0" err="1">
                <a:latin typeface="Arial"/>
                <a:ea typeface="Arial"/>
                <a:cs typeface="Arial"/>
                <a:sym typeface="Arial"/>
              </a:rPr>
              <a:t>Bolist</a:t>
            </a:r>
            <a:r>
              <a:rPr lang="sv-SE" sz="1800" dirty="0">
                <a:latin typeface="Arial"/>
                <a:ea typeface="Arial"/>
                <a:cs typeface="Arial"/>
                <a:sym typeface="Arial"/>
              </a:rPr>
              <a:t> Fristad Cup (två lag): 12 april, ca. 10.00-14.00</a:t>
            </a:r>
            <a:endParaRPr sz="1800" dirty="0">
              <a:latin typeface="Arial"/>
              <a:ea typeface="Arial"/>
              <a:cs typeface="Arial"/>
              <a:sym typeface="Arial"/>
            </a:endParaRPr>
          </a:p>
          <a:p>
            <a:pPr marL="0" lvl="0" indent="0" algn="l" rtl="0">
              <a:lnSpc>
                <a:spcPct val="100000"/>
              </a:lnSpc>
              <a:spcBef>
                <a:spcPts val="0"/>
              </a:spcBef>
              <a:spcAft>
                <a:spcPts val="0"/>
              </a:spcAft>
              <a:buClr>
                <a:schemeClr val="lt1"/>
              </a:buClr>
              <a:buSzPts val="1800"/>
              <a:buNone/>
            </a:pPr>
            <a:r>
              <a:rPr lang="sv-SE" sz="1800" b="0" i="0" u="none" strike="noStrike" dirty="0">
                <a:latin typeface="Arial"/>
                <a:ea typeface="Arial"/>
                <a:cs typeface="Arial"/>
                <a:sym typeface="Arial"/>
              </a:rPr>
              <a:t>- Sammandrag (tre lag): </a:t>
            </a:r>
            <a:r>
              <a:rPr lang="sv-SE" sz="1800" dirty="0">
                <a:latin typeface="Arial"/>
                <a:ea typeface="Arial"/>
                <a:cs typeface="Arial"/>
                <a:sym typeface="Arial"/>
              </a:rPr>
              <a:t>10-11 maj, 31 maj -1 juni, 14-15 juni (Byttorps IP?)</a:t>
            </a:r>
            <a:endParaRPr sz="1800" b="0" i="0" u="none" strike="noStrike" dirty="0">
              <a:latin typeface="Arial"/>
              <a:ea typeface="Arial"/>
              <a:cs typeface="Arial"/>
              <a:sym typeface="Arial"/>
            </a:endParaRPr>
          </a:p>
          <a:p>
            <a:pPr marL="0" lvl="0" indent="0" algn="l" rtl="0">
              <a:lnSpc>
                <a:spcPct val="100000"/>
              </a:lnSpc>
              <a:spcBef>
                <a:spcPts val="0"/>
              </a:spcBef>
              <a:spcAft>
                <a:spcPts val="0"/>
              </a:spcAft>
              <a:buClr>
                <a:schemeClr val="lt1"/>
              </a:buClr>
              <a:buSzPts val="1200"/>
              <a:buNone/>
            </a:pPr>
            <a:br>
              <a:rPr lang="sv-SE" sz="1200" b="0" dirty="0"/>
            </a:br>
            <a:r>
              <a:rPr lang="sv-SE" sz="1800" b="0" i="0" u="none" strike="noStrike" dirty="0">
                <a:latin typeface="Arial"/>
                <a:ea typeface="Arial"/>
                <a:cs typeface="Arial"/>
                <a:sym typeface="Arial"/>
              </a:rPr>
              <a:t>hösten:</a:t>
            </a:r>
            <a:endParaRPr sz="1200" b="0" dirty="0"/>
          </a:p>
          <a:p>
            <a:pPr marL="0" lvl="0" indent="0" algn="l" rtl="0">
              <a:lnSpc>
                <a:spcPct val="100000"/>
              </a:lnSpc>
              <a:spcBef>
                <a:spcPts val="0"/>
              </a:spcBef>
              <a:spcAft>
                <a:spcPts val="0"/>
              </a:spcAft>
              <a:buClr>
                <a:schemeClr val="lt1"/>
              </a:buClr>
              <a:buSzPts val="1800"/>
              <a:buNone/>
            </a:pPr>
            <a:r>
              <a:rPr lang="sv-SE" sz="1800" b="0" i="0" u="none" strike="noStrike" dirty="0">
                <a:latin typeface="Arial"/>
                <a:ea typeface="Arial"/>
                <a:cs typeface="Arial"/>
                <a:sym typeface="Arial"/>
              </a:rPr>
              <a:t>- Sammandrag </a:t>
            </a:r>
            <a:r>
              <a:rPr lang="sv-SE" sz="1800" dirty="0">
                <a:latin typeface="Arial"/>
                <a:ea typeface="Arial"/>
                <a:cs typeface="Arial"/>
                <a:sym typeface="Arial"/>
              </a:rPr>
              <a:t>(</a:t>
            </a:r>
            <a:r>
              <a:rPr lang="sv-SE" sz="1800" b="0" i="0" u="none" strike="noStrike" dirty="0">
                <a:latin typeface="Arial"/>
                <a:ea typeface="Arial"/>
                <a:cs typeface="Arial"/>
                <a:sym typeface="Arial"/>
              </a:rPr>
              <a:t>tre lag)</a:t>
            </a:r>
            <a:r>
              <a:rPr lang="sv-SE" sz="1800" dirty="0">
                <a:latin typeface="Arial"/>
                <a:ea typeface="Arial"/>
                <a:cs typeface="Arial"/>
                <a:sym typeface="Arial"/>
              </a:rPr>
              <a:t>: 23-24 augusti, 6-7 september, 20-21 september</a:t>
            </a:r>
            <a:endParaRPr sz="1200" b="0" dirty="0"/>
          </a:p>
          <a:p>
            <a:pPr marL="0" lvl="0" indent="0" algn="l" rtl="0">
              <a:lnSpc>
                <a:spcPct val="100000"/>
              </a:lnSpc>
              <a:spcBef>
                <a:spcPts val="1000"/>
              </a:spcBef>
              <a:spcAft>
                <a:spcPts val="0"/>
              </a:spcAft>
              <a:buClr>
                <a:schemeClr val="lt1"/>
              </a:buClr>
              <a:buSzPts val="1200"/>
              <a:buNone/>
            </a:pPr>
            <a:br>
              <a:rPr lang="sv-SE" sz="1200" dirty="0"/>
            </a:br>
            <a:r>
              <a:rPr lang="sv-SE" sz="1100" dirty="0">
                <a:solidFill>
                  <a:srgbClr val="A5A5A5"/>
                </a:solidFill>
                <a:latin typeface="Roboto"/>
                <a:ea typeface="Roboto"/>
                <a:cs typeface="Roboto"/>
                <a:sym typeface="Roboto"/>
              </a:rPr>
              <a:t>		</a:t>
            </a:r>
            <a:endParaRPr dirty="0"/>
          </a:p>
          <a:p>
            <a:pPr marL="0" lvl="0" indent="0" algn="l" rtl="0">
              <a:lnSpc>
                <a:spcPct val="100000"/>
              </a:lnSpc>
              <a:spcBef>
                <a:spcPts val="1000"/>
              </a:spcBef>
              <a:spcAft>
                <a:spcPts val="0"/>
              </a:spcAft>
              <a:buClr>
                <a:schemeClr val="lt1"/>
              </a:buClr>
              <a:buSzPts val="1100"/>
              <a:buNone/>
            </a:pPr>
            <a:endParaRPr sz="1100" b="1" dirty="0">
              <a:solidFill>
                <a:srgbClr val="A5A5A5"/>
              </a:solidFill>
              <a:latin typeface="Roboto"/>
              <a:ea typeface="Roboto"/>
              <a:cs typeface="Roboto"/>
              <a:sym typeface="Roboto"/>
            </a:endParaRPr>
          </a:p>
          <a:p>
            <a:pPr marL="0" lvl="0" indent="0" algn="l" rtl="0">
              <a:lnSpc>
                <a:spcPct val="100000"/>
              </a:lnSpc>
              <a:spcBef>
                <a:spcPts val="1000"/>
              </a:spcBef>
              <a:spcAft>
                <a:spcPts val="0"/>
              </a:spcAft>
              <a:buClr>
                <a:schemeClr val="lt1"/>
              </a:buClr>
              <a:buSzPts val="1800"/>
              <a:buNone/>
            </a:pPr>
            <a:endParaRPr sz="1800" b="1" dirty="0">
              <a:latin typeface="Roboto"/>
              <a:ea typeface="Roboto"/>
              <a:cs typeface="Roboto"/>
              <a:sym typeface="Roboto"/>
            </a:endParaRPr>
          </a:p>
          <a:p>
            <a:pPr marL="0" lvl="0" indent="0" algn="l" rtl="0">
              <a:lnSpc>
                <a:spcPct val="100000"/>
              </a:lnSpc>
              <a:spcBef>
                <a:spcPts val="1000"/>
              </a:spcBef>
              <a:spcAft>
                <a:spcPts val="0"/>
              </a:spcAft>
              <a:buClr>
                <a:srgbClr val="A5A5A5"/>
              </a:buClr>
              <a:buSzPts val="1800"/>
              <a:buNone/>
            </a:pPr>
            <a:r>
              <a:rPr lang="sv-SE" sz="1800" b="1" dirty="0">
                <a:solidFill>
                  <a:srgbClr val="A5A5A5"/>
                </a:solidFill>
                <a:latin typeface="Roboto"/>
                <a:ea typeface="Roboto"/>
                <a:cs typeface="Roboto"/>
                <a:sym typeface="Roboto"/>
              </a:rPr>
              <a:t>	</a:t>
            </a:r>
            <a:endParaRPr sz="1600" dirty="0">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dirty="0"/>
          </a:p>
          <a:p>
            <a:pPr marL="0" lvl="0" indent="0" algn="l" rtl="0">
              <a:lnSpc>
                <a:spcPct val="100000"/>
              </a:lnSpc>
              <a:spcBef>
                <a:spcPts val="1000"/>
              </a:spcBef>
              <a:spcAft>
                <a:spcPts val="0"/>
              </a:spcAft>
              <a:buClr>
                <a:schemeClr val="lt1"/>
              </a:buClr>
              <a:buSzPts val="1600"/>
              <a:buNone/>
            </a:pPr>
            <a:endParaRP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7"/>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283" name="Google Shape;283;p7"/>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sz="6000" b="1">
                <a:latin typeface="Bebas Neue"/>
                <a:ea typeface="Bebas Neue"/>
                <a:cs typeface="Bebas Neue"/>
                <a:sym typeface="Bebas Neue"/>
              </a:rPr>
              <a:t>Gröna Tråden</a:t>
            </a:r>
            <a:br>
              <a:rPr lang="sv-SE" sz="6000" b="1">
                <a:latin typeface="Bebas Neue"/>
                <a:ea typeface="Bebas Neue"/>
                <a:cs typeface="Bebas Neue"/>
                <a:sym typeface="Bebas Neue"/>
              </a:rPr>
            </a:br>
            <a:endParaRPr/>
          </a:p>
        </p:txBody>
      </p:sp>
      <p:sp>
        <p:nvSpPr>
          <p:cNvPr id="284" name="Google Shape;284;p7"/>
          <p:cNvSpPr txBox="1">
            <a:spLocks noGrp="1"/>
          </p:cNvSpPr>
          <p:nvPr>
            <p:ph type="body" idx="1"/>
          </p:nvPr>
        </p:nvSpPr>
        <p:spPr>
          <a:xfrm>
            <a:off x="633129" y="1340821"/>
            <a:ext cx="10612358" cy="671839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100"/>
              <a:buNone/>
            </a:pPr>
            <a:r>
              <a:rPr lang="sv-SE" sz="1100" b="1">
                <a:latin typeface="Roboto"/>
                <a:ea typeface="Roboto"/>
                <a:cs typeface="Roboto"/>
                <a:sym typeface="Roboto"/>
              </a:rPr>
              <a:t>Var hittar jag Gröna Tråden?</a:t>
            </a:r>
            <a:endParaRPr/>
          </a:p>
          <a:p>
            <a:pPr marL="0" lvl="0" indent="0" algn="l" rtl="0">
              <a:lnSpc>
                <a:spcPct val="100000"/>
              </a:lnSpc>
              <a:spcBef>
                <a:spcPts val="1000"/>
              </a:spcBef>
              <a:spcAft>
                <a:spcPts val="0"/>
              </a:spcAft>
              <a:buClr>
                <a:srgbClr val="757575"/>
              </a:buClr>
              <a:buSzPts val="1300"/>
              <a:buNone/>
            </a:pPr>
            <a:r>
              <a:rPr lang="sv-SE" sz="1300">
                <a:solidFill>
                  <a:srgbClr val="757575"/>
                </a:solidFill>
                <a:latin typeface="Roboto"/>
                <a:ea typeface="Roboto"/>
                <a:cs typeface="Roboto"/>
                <a:sym typeface="Roboto"/>
              </a:rPr>
              <a:t>	</a:t>
            </a:r>
            <a:r>
              <a:rPr lang="sv-SE" sz="1100">
                <a:solidFill>
                  <a:srgbClr val="A5A5A5"/>
                </a:solidFill>
                <a:latin typeface="Roboto"/>
                <a:ea typeface="Roboto"/>
                <a:cs typeface="Roboto"/>
                <a:sym typeface="Roboto"/>
              </a:rPr>
              <a:t>Laget.se – byttorpsifklubbsida – mer – policys - grönatråden </a:t>
            </a:r>
            <a:endParaRPr/>
          </a:p>
          <a:p>
            <a:pPr marL="0" lvl="0" indent="0" algn="l" rtl="0">
              <a:lnSpc>
                <a:spcPct val="100000"/>
              </a:lnSpc>
              <a:spcBef>
                <a:spcPts val="1000"/>
              </a:spcBef>
              <a:spcAft>
                <a:spcPts val="0"/>
              </a:spcAft>
              <a:buClr>
                <a:schemeClr val="lt1"/>
              </a:buClr>
              <a:buSzPts val="1100"/>
              <a:buNone/>
            </a:pPr>
            <a:r>
              <a:rPr lang="sv-SE" sz="1100" b="1">
                <a:latin typeface="Roboto"/>
                <a:ea typeface="Roboto"/>
                <a:cs typeface="Roboto"/>
                <a:sym typeface="Roboto"/>
              </a:rPr>
              <a:t>Vad är Gröna Tråden?</a:t>
            </a:r>
            <a:endParaRPr/>
          </a:p>
          <a:p>
            <a:pPr marL="0" lvl="0" indent="0" algn="l" rtl="0">
              <a:lnSpc>
                <a:spcPct val="100000"/>
              </a:lnSpc>
              <a:spcBef>
                <a:spcPts val="1000"/>
              </a:spcBef>
              <a:spcAft>
                <a:spcPts val="0"/>
              </a:spcAft>
              <a:buClr>
                <a:srgbClr val="757575"/>
              </a:buClr>
              <a:buSzPts val="1300"/>
              <a:buNone/>
            </a:pPr>
            <a:r>
              <a:rPr lang="sv-SE" sz="1300">
                <a:solidFill>
                  <a:srgbClr val="757575"/>
                </a:solidFill>
                <a:latin typeface="Roboto"/>
                <a:ea typeface="Roboto"/>
                <a:cs typeface="Roboto"/>
                <a:sym typeface="Roboto"/>
              </a:rPr>
              <a:t>	</a:t>
            </a:r>
            <a:r>
              <a:rPr lang="sv-SE" sz="1100">
                <a:solidFill>
                  <a:srgbClr val="A5A5A5"/>
                </a:solidFill>
                <a:latin typeface="Roboto"/>
                <a:ea typeface="Roboto"/>
                <a:cs typeface="Roboto"/>
                <a:sym typeface="Roboto"/>
              </a:rPr>
              <a:t>Byttorps IF Gröna Tråden är ett dokument som beskriver föreningens värdegrund.</a:t>
            </a:r>
            <a:endParaRPr/>
          </a:p>
          <a:p>
            <a:pPr marL="0" lvl="0" indent="0" algn="l" rtl="0">
              <a:lnSpc>
                <a:spcPct val="100000"/>
              </a:lnSpc>
              <a:spcBef>
                <a:spcPts val="1000"/>
              </a:spcBef>
              <a:spcAft>
                <a:spcPts val="0"/>
              </a:spcAft>
              <a:buClr>
                <a:schemeClr val="lt1"/>
              </a:buClr>
              <a:buSzPts val="1100"/>
              <a:buNone/>
            </a:pPr>
            <a:r>
              <a:rPr lang="sv-SE" sz="1100" b="1">
                <a:latin typeface="Roboto"/>
                <a:ea typeface="Roboto"/>
                <a:cs typeface="Roboto"/>
                <a:sym typeface="Roboto"/>
              </a:rPr>
              <a:t>Värdegrund</a:t>
            </a:r>
            <a:endParaRPr/>
          </a:p>
          <a:p>
            <a:pPr marL="0" lvl="0" indent="0" algn="l" rtl="0">
              <a:lnSpc>
                <a:spcPct val="115000"/>
              </a:lnSpc>
              <a:spcBef>
                <a:spcPts val="1000"/>
              </a:spcBef>
              <a:spcAft>
                <a:spcPts val="0"/>
              </a:spcAft>
              <a:buClr>
                <a:srgbClr val="757575"/>
              </a:buClr>
              <a:buSzPts val="1300"/>
              <a:buNone/>
            </a:pPr>
            <a:r>
              <a:rPr lang="sv-SE" sz="1300">
                <a:solidFill>
                  <a:srgbClr val="757575"/>
                </a:solidFill>
                <a:latin typeface="Roboto"/>
                <a:ea typeface="Roboto"/>
                <a:cs typeface="Roboto"/>
                <a:sym typeface="Roboto"/>
              </a:rPr>
              <a:t>	</a:t>
            </a:r>
            <a:r>
              <a:rPr lang="sv-SE" sz="1100">
                <a:solidFill>
                  <a:srgbClr val="A5A5A5"/>
                </a:solidFill>
                <a:latin typeface="Roboto"/>
                <a:ea typeface="Roboto"/>
                <a:cs typeface="Roboto"/>
                <a:sym typeface="Roboto"/>
              </a:rPr>
              <a:t>Barnkonventionen och barnperspektivet är styrande i verksamheten.</a:t>
            </a:r>
            <a:endParaRPr/>
          </a:p>
          <a:p>
            <a:pPr marL="0" lvl="0" indent="0" algn="l" rtl="0">
              <a:lnSpc>
                <a:spcPct val="115000"/>
              </a:lnSpc>
              <a:spcBef>
                <a:spcPts val="2000"/>
              </a:spcBef>
              <a:spcAft>
                <a:spcPts val="0"/>
              </a:spcAft>
              <a:buClr>
                <a:srgbClr val="A5A5A5"/>
              </a:buClr>
              <a:buSzPts val="1100"/>
              <a:buNone/>
            </a:pPr>
            <a:r>
              <a:rPr lang="sv-SE" sz="1100">
                <a:solidFill>
                  <a:srgbClr val="A5A5A5"/>
                </a:solidFill>
                <a:latin typeface="Roboto"/>
                <a:ea typeface="Roboto"/>
                <a:cs typeface="Roboto"/>
                <a:sym typeface="Roboto"/>
              </a:rPr>
              <a:t>	Alla får var med på sina villkor, ingen diskrimineras utifrån kön, ursprung, sexuell läggning, nivå m.m., (alla deltar och får lika speltid, gäller 14 år och 	yngre).  Diskriminering, trakasserier, kränkningar och mobbing ska aktivt motverkas. Vuxna ska vara goda förebilder för barnen och är barnens 	trygghetsgaranti. Det förekommer ingen nivågruppering/nivåindelning vid någon eller några situationer för spelare under 18 år. Barnen ska uppmuntras 	och ges möjlighet att utföra fler idrotter och andra fritidssysselsättningar. Idrottens “fair play” genomsyrar verksamheten.</a:t>
            </a:r>
            <a:endParaRPr/>
          </a:p>
          <a:p>
            <a:pPr marL="0" lvl="0" indent="0" algn="l" rtl="0">
              <a:lnSpc>
                <a:spcPct val="100000"/>
              </a:lnSpc>
              <a:spcBef>
                <a:spcPts val="2000"/>
              </a:spcBef>
              <a:spcAft>
                <a:spcPts val="0"/>
              </a:spcAft>
              <a:buClr>
                <a:schemeClr val="lt1"/>
              </a:buClr>
              <a:buSzPts val="1100"/>
              <a:buNone/>
            </a:pPr>
            <a:r>
              <a:rPr lang="sv-SE" sz="1100" b="1">
                <a:latin typeface="Roboto"/>
                <a:ea typeface="Roboto"/>
                <a:cs typeface="Roboto"/>
                <a:sym typeface="Roboto"/>
              </a:rPr>
              <a:t>Utdrag ur Byttorps IF Gröna Tråden</a:t>
            </a:r>
            <a:endParaRPr/>
          </a:p>
          <a:p>
            <a:pPr marL="0" lvl="0" indent="0" algn="l" rtl="0">
              <a:lnSpc>
                <a:spcPct val="100000"/>
              </a:lnSpc>
              <a:spcBef>
                <a:spcPts val="1000"/>
              </a:spcBef>
              <a:spcAft>
                <a:spcPts val="0"/>
              </a:spcAft>
              <a:buClr>
                <a:srgbClr val="757575"/>
              </a:buClr>
              <a:buSzPts val="1300"/>
              <a:buNone/>
            </a:pPr>
            <a:r>
              <a:rPr lang="sv-SE" sz="1300">
                <a:solidFill>
                  <a:srgbClr val="757575"/>
                </a:solidFill>
                <a:latin typeface="Roboto"/>
                <a:ea typeface="Roboto"/>
                <a:cs typeface="Roboto"/>
                <a:sym typeface="Roboto"/>
              </a:rPr>
              <a:t>	</a:t>
            </a:r>
            <a:r>
              <a:rPr lang="sv-SE" sz="1100">
                <a:solidFill>
                  <a:srgbClr val="A5A5A5"/>
                </a:solidFill>
                <a:latin typeface="Roboto"/>
                <a:ea typeface="Roboto"/>
                <a:cs typeface="Roboto"/>
                <a:sym typeface="Roboto"/>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a:t>
            </a:r>
            <a:endParaRPr/>
          </a:p>
          <a:p>
            <a:pPr marL="0" lvl="0" indent="0" algn="l" rtl="0">
              <a:lnSpc>
                <a:spcPct val="100000"/>
              </a:lnSpc>
              <a:spcBef>
                <a:spcPts val="1000"/>
              </a:spcBef>
              <a:spcAft>
                <a:spcPts val="0"/>
              </a:spcAft>
              <a:buClr>
                <a:srgbClr val="A5A5A5"/>
              </a:buClr>
              <a:buSzPts val="1100"/>
              <a:buNone/>
            </a:pPr>
            <a:r>
              <a:rPr lang="sv-SE" sz="1100">
                <a:solidFill>
                  <a:srgbClr val="A5A5A5"/>
                </a:solidFill>
                <a:latin typeface="Roboto"/>
                <a:ea typeface="Roboto"/>
                <a:cs typeface="Roboto"/>
                <a:sym typeface="Roboto"/>
              </a:rPr>
              <a:t>	Byttorps IF arbetar för att motverka våld och machokultur inom idrotten. Våld är inte bara slag och sparkar utan även elaka kommentarer, taskiga skämt, 	blickar, nedvärderande bilder, hot och även rasistiska, sexistiska eller funkofobiska skämt.</a:t>
            </a:r>
            <a:endParaRPr/>
          </a:p>
          <a:p>
            <a:pPr marL="0" lvl="0" indent="0" algn="l" rtl="0">
              <a:lnSpc>
                <a:spcPct val="100000"/>
              </a:lnSpc>
              <a:spcBef>
                <a:spcPts val="1000"/>
              </a:spcBef>
              <a:spcAft>
                <a:spcPts val="0"/>
              </a:spcAft>
              <a:buClr>
                <a:schemeClr val="lt1"/>
              </a:buClr>
              <a:buSzPts val="1300"/>
              <a:buNone/>
            </a:pPr>
            <a:endParaRPr sz="1300" b="1">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a:p>
          <a:p>
            <a:pPr marL="0" lvl="0" indent="0" algn="l" rtl="0">
              <a:lnSpc>
                <a:spcPct val="100000"/>
              </a:lnSpc>
              <a:spcBef>
                <a:spcPts val="1000"/>
              </a:spcBef>
              <a:spcAft>
                <a:spcPts val="0"/>
              </a:spcAft>
              <a:buClr>
                <a:schemeClr val="lt1"/>
              </a:buClr>
              <a:buSzPts val="1600"/>
              <a:buNone/>
            </a:pPr>
            <a:endParaRPr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8"/>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290" name="Google Shape;290;p8"/>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sz="6000" b="1">
                <a:latin typeface="Bebas Neue"/>
                <a:ea typeface="Bebas Neue"/>
                <a:cs typeface="Bebas Neue"/>
                <a:sym typeface="Bebas Neue"/>
              </a:rPr>
              <a:t>breddförening</a:t>
            </a:r>
            <a:br>
              <a:rPr lang="sv-SE" sz="6000" b="1">
                <a:latin typeface="Bebas Neue"/>
                <a:ea typeface="Bebas Neue"/>
                <a:cs typeface="Bebas Neue"/>
                <a:sym typeface="Bebas Neue"/>
              </a:rPr>
            </a:br>
            <a:endParaRPr/>
          </a:p>
        </p:txBody>
      </p:sp>
      <p:sp>
        <p:nvSpPr>
          <p:cNvPr id="291" name="Google Shape;291;p8"/>
          <p:cNvSpPr txBox="1">
            <a:spLocks noGrp="1"/>
          </p:cNvSpPr>
          <p:nvPr>
            <p:ph type="body" idx="1"/>
          </p:nvPr>
        </p:nvSpPr>
        <p:spPr>
          <a:xfrm>
            <a:off x="638571" y="1528081"/>
            <a:ext cx="8801520" cy="44386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100"/>
              <a:buNone/>
            </a:pPr>
            <a:r>
              <a:rPr lang="sv-SE" sz="1100" b="1">
                <a:latin typeface="Roboto"/>
                <a:ea typeface="Roboto"/>
                <a:cs typeface="Roboto"/>
                <a:sym typeface="Roboto"/>
              </a:rPr>
              <a:t>Vad står Breddförening för i Byttorps IF?</a:t>
            </a:r>
            <a:endParaRPr/>
          </a:p>
          <a:p>
            <a:pPr marL="0" lvl="0" indent="0" algn="l" rtl="0">
              <a:lnSpc>
                <a:spcPct val="100000"/>
              </a:lnSpc>
              <a:spcBef>
                <a:spcPts val="1000"/>
              </a:spcBef>
              <a:spcAft>
                <a:spcPts val="0"/>
              </a:spcAft>
              <a:buClr>
                <a:srgbClr val="A5A5A5"/>
              </a:buClr>
              <a:buSzPts val="1100"/>
              <a:buNone/>
            </a:pPr>
            <a:r>
              <a:rPr lang="sv-SE" sz="1100" b="1">
                <a:solidFill>
                  <a:srgbClr val="A5A5A5"/>
                </a:solidFill>
                <a:latin typeface="Roboto"/>
                <a:ea typeface="Roboto"/>
                <a:cs typeface="Roboto"/>
                <a:sym typeface="Roboto"/>
              </a:rPr>
              <a:t>	</a:t>
            </a:r>
            <a:r>
              <a:rPr lang="sv-SE" sz="1100">
                <a:solidFill>
                  <a:srgbClr val="A5A5A5"/>
                </a:solidFill>
                <a:latin typeface="Roboto"/>
                <a:ea typeface="Roboto"/>
                <a:cs typeface="Roboto"/>
                <a:sym typeface="Roboto"/>
              </a:rPr>
              <a:t>Öppen träningsverksamhet/motionsidrottande för personer i alla åldrar.</a:t>
            </a:r>
            <a:endParaRPr/>
          </a:p>
          <a:p>
            <a:pPr marL="0" lvl="0" indent="0" algn="l" rtl="0">
              <a:lnSpc>
                <a:spcPct val="100000"/>
              </a:lnSpc>
              <a:spcBef>
                <a:spcPts val="1000"/>
              </a:spcBef>
              <a:spcAft>
                <a:spcPts val="0"/>
              </a:spcAft>
              <a:buClr>
                <a:srgbClr val="A5A5A5"/>
              </a:buClr>
              <a:buSzPts val="1100"/>
              <a:buNone/>
            </a:pPr>
            <a:r>
              <a:rPr lang="sv-SE" sz="1100">
                <a:solidFill>
                  <a:srgbClr val="A5A5A5"/>
                </a:solidFill>
                <a:latin typeface="Roboto"/>
                <a:ea typeface="Roboto"/>
                <a:cs typeface="Roboto"/>
                <a:sym typeface="Roboto"/>
              </a:rPr>
              <a:t>	Byttorps IF skall erbjuda en öppen verksamhet för de som inte vill delta i den ordinarie tävlings- och 	träningsverksamheten. Den öppna verksamheten innefattar verksamheter såsom fritidsgård, idrottsskola, 	sommarläger, allsidig träning och ”prova-på-verksamhet”. Byttorps ambition är att ha verksamhet som passar alla åldrar.</a:t>
            </a:r>
            <a:endParaRPr/>
          </a:p>
          <a:p>
            <a:pPr marL="0" lvl="0" indent="0" algn="l" rtl="0">
              <a:lnSpc>
                <a:spcPct val="100000"/>
              </a:lnSpc>
              <a:spcBef>
                <a:spcPts val="1000"/>
              </a:spcBef>
              <a:spcAft>
                <a:spcPts val="0"/>
              </a:spcAft>
              <a:buClr>
                <a:schemeClr val="lt1"/>
              </a:buClr>
              <a:buSzPts val="1600"/>
              <a:buNone/>
            </a:pPr>
            <a:endParaRPr sz="1600">
              <a:latin typeface="Roboto"/>
              <a:ea typeface="Roboto"/>
              <a:cs typeface="Roboto"/>
              <a:sym typeface="Roboto"/>
            </a:endParaRPr>
          </a:p>
          <a:p>
            <a:pPr marL="0" lvl="0" indent="0" algn="l" rtl="0">
              <a:lnSpc>
                <a:spcPct val="100000"/>
              </a:lnSpc>
              <a:spcBef>
                <a:spcPts val="1000"/>
              </a:spcBef>
              <a:spcAft>
                <a:spcPts val="0"/>
              </a:spcAft>
              <a:buClr>
                <a:schemeClr val="lt1"/>
              </a:buClr>
              <a:buSzPts val="1600"/>
              <a:buNone/>
            </a:pPr>
            <a:endParaRPr sz="1600"/>
          </a:p>
          <a:p>
            <a:pPr marL="0" lvl="0" indent="0" algn="l" rtl="0">
              <a:lnSpc>
                <a:spcPct val="100000"/>
              </a:lnSpc>
              <a:spcBef>
                <a:spcPts val="1000"/>
              </a:spcBef>
              <a:spcAft>
                <a:spcPts val="0"/>
              </a:spcAft>
              <a:buClr>
                <a:schemeClr val="lt1"/>
              </a:buClr>
              <a:buSzPts val="1600"/>
              <a:buNone/>
            </a:pPr>
            <a:endParaRPr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9"/>
          <p:cNvPicPr preferRelativeResize="0"/>
          <p:nvPr/>
        </p:nvPicPr>
        <p:blipFill rotWithShape="1">
          <a:blip r:embed="rId3">
            <a:alphaModFix/>
          </a:blip>
          <a:srcRect/>
          <a:stretch/>
        </p:blipFill>
        <p:spPr>
          <a:xfrm>
            <a:off x="1265682" y="306419"/>
            <a:ext cx="2554224" cy="850392"/>
          </a:xfrm>
          <a:prstGeom prst="rect">
            <a:avLst/>
          </a:prstGeom>
          <a:noFill/>
          <a:ln>
            <a:noFill/>
          </a:ln>
        </p:spPr>
      </p:pic>
      <p:sp>
        <p:nvSpPr>
          <p:cNvPr id="297" name="Google Shape;297;p9"/>
          <p:cNvSpPr txBox="1">
            <a:spLocks noGrp="1"/>
          </p:cNvSpPr>
          <p:nvPr>
            <p:ph type="title"/>
          </p:nvPr>
        </p:nvSpPr>
        <p:spPr>
          <a:xfrm>
            <a:off x="1395239" y="-694753"/>
            <a:ext cx="69387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Bebas Neue"/>
              <a:buNone/>
            </a:pPr>
            <a:r>
              <a:rPr lang="sv-SE"/>
              <a:t>Byttorps if riktlinjer</a:t>
            </a:r>
            <a:br>
              <a:rPr lang="sv-SE" sz="6000" b="1">
                <a:latin typeface="Bebas Neue"/>
                <a:ea typeface="Bebas Neue"/>
                <a:cs typeface="Bebas Neue"/>
                <a:sym typeface="Bebas Neue"/>
              </a:rPr>
            </a:br>
            <a:endParaRPr/>
          </a:p>
        </p:txBody>
      </p:sp>
      <p:sp>
        <p:nvSpPr>
          <p:cNvPr id="298" name="Google Shape;298;p9"/>
          <p:cNvSpPr txBox="1">
            <a:spLocks noGrp="1"/>
          </p:cNvSpPr>
          <p:nvPr>
            <p:ph type="body" idx="1"/>
          </p:nvPr>
        </p:nvSpPr>
        <p:spPr>
          <a:xfrm>
            <a:off x="187234" y="1156810"/>
            <a:ext cx="11308080" cy="5583623"/>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lt1"/>
              </a:buClr>
              <a:buSzPct val="100000"/>
              <a:buNone/>
            </a:pPr>
            <a:r>
              <a:rPr lang="sv-SE" sz="1500" b="1">
                <a:latin typeface="Roboto"/>
                <a:ea typeface="Roboto"/>
                <a:cs typeface="Roboto"/>
                <a:sym typeface="Roboto"/>
              </a:rPr>
              <a:t>Fotbollsglädje (6-9 år)</a:t>
            </a:r>
            <a:endParaRPr/>
          </a:p>
          <a:p>
            <a:pPr marL="0" lvl="0" indent="0" algn="l" rtl="0">
              <a:lnSpc>
                <a:spcPct val="100000"/>
              </a:lnSpc>
              <a:spcBef>
                <a:spcPts val="1000"/>
              </a:spcBef>
              <a:spcAft>
                <a:spcPts val="0"/>
              </a:spcAft>
              <a:buClr>
                <a:schemeClr val="lt1"/>
              </a:buClr>
              <a:buSzPct val="136363"/>
              <a:buNone/>
            </a:pPr>
            <a:r>
              <a:rPr lang="sv-SE" sz="1100">
                <a:latin typeface="Roboto"/>
                <a:ea typeface="Roboto"/>
                <a:cs typeface="Roboto"/>
                <a:sym typeface="Roboto"/>
              </a:rPr>
              <a:t>Lära sig träna (9-12 år)</a:t>
            </a:r>
            <a:r>
              <a:rPr lang="sv-SE" sz="1500" b="1">
                <a:latin typeface="Roboto"/>
                <a:ea typeface="Roboto"/>
                <a:cs typeface="Roboto"/>
                <a:sym typeface="Roboto"/>
              </a:rPr>
              <a:t> </a:t>
            </a:r>
            <a:endParaRPr/>
          </a:p>
          <a:p>
            <a:pPr marL="0" lvl="0" indent="0" algn="l" rtl="0">
              <a:lnSpc>
                <a:spcPct val="100000"/>
              </a:lnSpc>
              <a:spcBef>
                <a:spcPts val="1000"/>
              </a:spcBef>
              <a:spcAft>
                <a:spcPts val="0"/>
              </a:spcAft>
              <a:buClr>
                <a:schemeClr val="lt1"/>
              </a:buClr>
              <a:buSzPct val="100000"/>
              <a:buNone/>
            </a:pPr>
            <a:r>
              <a:rPr lang="sv-SE" sz="1100">
                <a:latin typeface="Roboto"/>
                <a:ea typeface="Roboto"/>
                <a:cs typeface="Roboto"/>
                <a:sym typeface="Roboto"/>
              </a:rPr>
              <a:t>Träna för att träna (13-16 år)</a:t>
            </a:r>
            <a:endParaRPr/>
          </a:p>
          <a:p>
            <a:pPr marL="0" lvl="0" indent="0" algn="l" rtl="0">
              <a:lnSpc>
                <a:spcPct val="100000"/>
              </a:lnSpc>
              <a:spcBef>
                <a:spcPts val="1000"/>
              </a:spcBef>
              <a:spcAft>
                <a:spcPts val="0"/>
              </a:spcAft>
              <a:buClr>
                <a:schemeClr val="lt1"/>
              </a:buClr>
              <a:buSzPct val="100000"/>
              <a:buNone/>
            </a:pPr>
            <a:r>
              <a:rPr lang="sv-SE" sz="1100">
                <a:latin typeface="Roboto"/>
                <a:ea typeface="Roboto"/>
                <a:cs typeface="Roboto"/>
                <a:sym typeface="Roboto"/>
              </a:rPr>
              <a:t>Träna för att tävla (17-19 år)</a:t>
            </a:r>
            <a:endParaRPr/>
          </a:p>
          <a:p>
            <a:pPr marL="0" lvl="0" indent="0" algn="l" rtl="0">
              <a:lnSpc>
                <a:spcPct val="115000"/>
              </a:lnSpc>
              <a:spcBef>
                <a:spcPts val="1000"/>
              </a:spcBef>
              <a:spcAft>
                <a:spcPts val="0"/>
              </a:spcAft>
              <a:buClr>
                <a:srgbClr val="757575"/>
              </a:buClr>
              <a:buSzPct val="100000"/>
              <a:buNone/>
            </a:pPr>
            <a:r>
              <a:rPr lang="sv-SE" sz="2600">
                <a:solidFill>
                  <a:srgbClr val="757575"/>
                </a:solidFill>
                <a:latin typeface="Roboto"/>
                <a:ea typeface="Roboto"/>
                <a:cs typeface="Roboto"/>
                <a:sym typeface="Roboto"/>
              </a:rPr>
              <a:t>	</a:t>
            </a:r>
            <a:r>
              <a:rPr lang="sv-SE" sz="1300">
                <a:latin typeface="Calibri"/>
                <a:ea typeface="Calibri"/>
                <a:cs typeface="Calibri"/>
                <a:sym typeface="Calibri"/>
              </a:rPr>
              <a:t>All verksamhet sker i enlighet med barnkonventionens riktlinjer. </a:t>
            </a:r>
            <a:endParaRPr/>
          </a:p>
          <a:p>
            <a:pPr marL="0" lvl="0" indent="0" algn="l" rtl="0">
              <a:lnSpc>
                <a:spcPct val="115000"/>
              </a:lnSpc>
              <a:spcBef>
                <a:spcPts val="2000"/>
              </a:spcBef>
              <a:spcAft>
                <a:spcPts val="0"/>
              </a:spcAft>
              <a:buClr>
                <a:schemeClr val="lt1"/>
              </a:buClr>
              <a:buSzPct val="100000"/>
              <a:buNone/>
            </a:pPr>
            <a:r>
              <a:rPr lang="sv-SE" sz="1300">
                <a:latin typeface="Calibri"/>
                <a:ea typeface="Calibri"/>
                <a:cs typeface="Calibri"/>
                <a:sym typeface="Calibri"/>
              </a:rPr>
              <a:t>	Uppmuntra till andra idrotter, men även okej att spela fotboll hela året.</a:t>
            </a:r>
            <a:endParaRPr/>
          </a:p>
          <a:p>
            <a:pPr marL="0" lvl="0" indent="0" algn="l" rtl="0">
              <a:lnSpc>
                <a:spcPct val="115000"/>
              </a:lnSpc>
              <a:spcBef>
                <a:spcPts val="2000"/>
              </a:spcBef>
              <a:spcAft>
                <a:spcPts val="0"/>
              </a:spcAft>
              <a:buClr>
                <a:schemeClr val="lt1"/>
              </a:buClr>
              <a:buSzPct val="100000"/>
              <a:buNone/>
            </a:pPr>
            <a:r>
              <a:rPr lang="sv-SE" sz="1300">
                <a:latin typeface="Calibri"/>
                <a:ea typeface="Calibri"/>
                <a:cs typeface="Calibri"/>
                <a:sym typeface="Calibri"/>
              </a:rPr>
              <a:t>	Detta är en föräldraledd verksamhet. En förutsättning för att bedriva lagverksamhet är att det finns erforderligt antal föräldraledare i laget. </a:t>
            </a:r>
            <a:endParaRPr/>
          </a:p>
          <a:p>
            <a:pPr marL="0" lvl="0" indent="0" algn="l" rtl="0">
              <a:lnSpc>
                <a:spcPct val="115000"/>
              </a:lnSpc>
              <a:spcBef>
                <a:spcPts val="2000"/>
              </a:spcBef>
              <a:spcAft>
                <a:spcPts val="0"/>
              </a:spcAft>
              <a:buClr>
                <a:schemeClr val="lt1"/>
              </a:buClr>
              <a:buSzPct val="100000"/>
              <a:buNone/>
            </a:pPr>
            <a:r>
              <a:rPr lang="sv-SE" sz="1300">
                <a:latin typeface="Calibri"/>
                <a:ea typeface="Calibri"/>
                <a:cs typeface="Calibri"/>
                <a:sym typeface="Calibri"/>
              </a:rPr>
              <a:t>	Alla ledare som tränar laget och/eller coachar laget på matcher genomför klubbens internutbildning med T2E*.</a:t>
            </a:r>
            <a:endParaRPr/>
          </a:p>
          <a:p>
            <a:pPr marL="0" lvl="0" indent="0" algn="l" rtl="0">
              <a:lnSpc>
                <a:spcPct val="115000"/>
              </a:lnSpc>
              <a:spcBef>
                <a:spcPts val="2000"/>
              </a:spcBef>
              <a:spcAft>
                <a:spcPts val="0"/>
              </a:spcAft>
              <a:buClr>
                <a:schemeClr val="lt1"/>
              </a:buClr>
              <a:buSzPct val="100000"/>
              <a:buNone/>
            </a:pPr>
            <a:r>
              <a:rPr lang="sv-SE" sz="1300">
                <a:latin typeface="Calibri"/>
                <a:ea typeface="Calibri"/>
                <a:cs typeface="Calibri"/>
                <a:sym typeface="Calibri"/>
              </a:rPr>
              <a:t>	I enlighet med Svenska Fotbollförbundets ”Spela, lek och lär” handlar verksamheten om att skapa nyfikenhet och intresse för fotbollen genom lekfulla träningar där bollen är i fokus. </a:t>
            </a:r>
            <a:endParaRPr/>
          </a:p>
          <a:p>
            <a:pPr marL="0" lvl="0" indent="0" algn="l" rtl="0">
              <a:lnSpc>
                <a:spcPct val="115000"/>
              </a:lnSpc>
              <a:spcBef>
                <a:spcPts val="2000"/>
              </a:spcBef>
              <a:spcAft>
                <a:spcPts val="0"/>
              </a:spcAft>
              <a:buClr>
                <a:schemeClr val="lt1"/>
              </a:buClr>
              <a:buSzPct val="100000"/>
              <a:buNone/>
            </a:pPr>
            <a:r>
              <a:rPr lang="sv-SE" sz="1300">
                <a:latin typeface="Calibri"/>
                <a:ea typeface="Calibri"/>
                <a:cs typeface="Calibri"/>
                <a:sym typeface="Calibri"/>
              </a:rPr>
              <a:t>	Så många som möjligt, så länge som möjligt och så bra som möjligt är alltid vårt motto!</a:t>
            </a:r>
            <a:endParaRPr/>
          </a:p>
          <a:p>
            <a:pPr marL="0" lvl="0" indent="0" algn="l" rtl="0">
              <a:lnSpc>
                <a:spcPct val="115000"/>
              </a:lnSpc>
              <a:spcBef>
                <a:spcPts val="2000"/>
              </a:spcBef>
              <a:spcAft>
                <a:spcPts val="0"/>
              </a:spcAft>
              <a:buClr>
                <a:schemeClr val="lt1"/>
              </a:buClr>
              <a:buSzPct val="100000"/>
              <a:buNone/>
            </a:pPr>
            <a:r>
              <a:rPr lang="sv-SE" sz="1300">
                <a:latin typeface="Calibri"/>
                <a:ea typeface="Calibri"/>
                <a:cs typeface="Calibri"/>
                <a:sym typeface="Calibri"/>
              </a:rPr>
              <a:t>	Det ska finnas minst två ledare/vuxna per lag/grupp vid varje träning/match, alternativt en ledare per grupp om den innehåller max 10 barn. 	Rekommendationen för antal träningar är 1-2 ggr/veckan och 60-75 minuter vid varje tillfälle. Säsong året runt.</a:t>
            </a:r>
            <a:endParaRPr/>
          </a:p>
          <a:p>
            <a:pPr marL="0" lvl="0" indent="0" algn="l" rtl="0">
              <a:lnSpc>
                <a:spcPct val="115000"/>
              </a:lnSpc>
              <a:spcBef>
                <a:spcPts val="2000"/>
              </a:spcBef>
              <a:spcAft>
                <a:spcPts val="0"/>
              </a:spcAft>
              <a:buClr>
                <a:schemeClr val="lt1"/>
              </a:buClr>
              <a:buSzPct val="100000"/>
              <a:buNone/>
            </a:pPr>
            <a:r>
              <a:rPr lang="sv-SE" sz="1300">
                <a:latin typeface="Calibri"/>
                <a:ea typeface="Calibri"/>
                <a:cs typeface="Calibri"/>
                <a:sym typeface="Calibri"/>
              </a:rPr>
              <a:t>	Alla ska spela lika mycket. Alla ska under året starta och avsluta ungefär lika många matcher. ”Toppning” ska inte ske. ”Toppning” är en form av selektering 	som innebär att de bästa vid ett givet tillfälle får en eller flera följande fördelar i tävlingssammanhang: en given plats i laget, mer speltid eller av de aktiva 	betraktat en attraktivare position i laget/gruppen.</a:t>
            </a:r>
            <a:endParaRPr/>
          </a:p>
          <a:p>
            <a:pPr marL="0" lvl="0" indent="0" algn="l" rtl="0">
              <a:lnSpc>
                <a:spcPct val="100000"/>
              </a:lnSpc>
              <a:spcBef>
                <a:spcPts val="2000"/>
              </a:spcBef>
              <a:spcAft>
                <a:spcPts val="0"/>
              </a:spcAft>
              <a:buClr>
                <a:schemeClr val="lt1"/>
              </a:buClr>
              <a:buSzPct val="100000"/>
              <a:buNone/>
            </a:pPr>
            <a:endParaRPr sz="1800">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lt1"/>
              </a:buClr>
              <a:buSzPct val="100000"/>
              <a:buNone/>
            </a:pPr>
            <a:endParaRPr sz="1600">
              <a:latin typeface="Roboto"/>
              <a:ea typeface="Roboto"/>
              <a:cs typeface="Roboto"/>
              <a:sym typeface="Roboto"/>
            </a:endParaRPr>
          </a:p>
          <a:p>
            <a:pPr marL="0" lvl="0" indent="0" algn="l" rtl="0">
              <a:lnSpc>
                <a:spcPct val="100000"/>
              </a:lnSpc>
              <a:spcBef>
                <a:spcPts val="1000"/>
              </a:spcBef>
              <a:spcAft>
                <a:spcPts val="0"/>
              </a:spcAft>
              <a:buClr>
                <a:schemeClr val="lt1"/>
              </a:buClr>
              <a:buSzPct val="100000"/>
              <a:buNone/>
            </a:pPr>
            <a:endParaRPr sz="1600"/>
          </a:p>
          <a:p>
            <a:pPr marL="0" lvl="0" indent="0" algn="l" rtl="0">
              <a:lnSpc>
                <a:spcPct val="100000"/>
              </a:lnSpc>
              <a:spcBef>
                <a:spcPts val="1000"/>
              </a:spcBef>
              <a:spcAft>
                <a:spcPts val="0"/>
              </a:spcAft>
              <a:buClr>
                <a:schemeClr val="lt1"/>
              </a:buClr>
              <a:buSzPct val="100000"/>
              <a:buNone/>
            </a:pPr>
            <a:endParaRPr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1525</Words>
  <Application>Microsoft Macintosh PowerPoint</Application>
  <PresentationFormat>Bredbild</PresentationFormat>
  <Paragraphs>189</Paragraphs>
  <Slides>18</Slides>
  <Notes>18</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18</vt:i4>
      </vt:variant>
    </vt:vector>
  </HeadingPairs>
  <TitlesOfParts>
    <vt:vector size="27" baseType="lpstr">
      <vt:lpstr>Arial</vt:lpstr>
      <vt:lpstr>Times New Roman</vt:lpstr>
      <vt:lpstr>Roboto</vt:lpstr>
      <vt:lpstr>Calibri</vt:lpstr>
      <vt:lpstr>Bebas Neue</vt:lpstr>
      <vt:lpstr>Roboto Light</vt:lpstr>
      <vt:lpstr>Courier New</vt:lpstr>
      <vt:lpstr>Office-tema</vt:lpstr>
      <vt:lpstr>1_Office-tema</vt:lpstr>
      <vt:lpstr>FÖRÄLDRAMÖTE</vt:lpstr>
      <vt:lpstr>PowerPoint-presentation</vt:lpstr>
      <vt:lpstr>PowerPoint-presentation</vt:lpstr>
      <vt:lpstr>Tränare + Lagadmin </vt:lpstr>
      <vt:lpstr>laginfo </vt:lpstr>
      <vt:lpstr>laginfo </vt:lpstr>
      <vt:lpstr>Gröna Tråden </vt:lpstr>
      <vt:lpstr>breddförening </vt:lpstr>
      <vt:lpstr>Byttorps if riktlinjer </vt:lpstr>
      <vt:lpstr>spelarutbildningsplan </vt:lpstr>
      <vt:lpstr>spelarutbildningsplan </vt:lpstr>
      <vt:lpstr>spelarutbildningsplan </vt:lpstr>
      <vt:lpstr>spelarutbildningsplan </vt:lpstr>
      <vt:lpstr>Målsättning 2025</vt:lpstr>
      <vt:lpstr>åtaganden </vt:lpstr>
      <vt:lpstr>lagkassa </vt:lpstr>
      <vt:lpstr>träningsställ </vt:lpstr>
      <vt:lpstr>Tack för visat intresse Vi ses på fotbollsplanen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Magnus Wallmark</dc:creator>
  <cp:lastModifiedBy>Zoltan Tar</cp:lastModifiedBy>
  <cp:revision>2</cp:revision>
  <dcterms:created xsi:type="dcterms:W3CDTF">2024-01-28T16:58:03Z</dcterms:created>
  <dcterms:modified xsi:type="dcterms:W3CDTF">2025-04-03T21:07:20Z</dcterms:modified>
</cp:coreProperties>
</file>