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4" r:id="rId6"/>
    <p:sldId id="273" r:id="rId7"/>
    <p:sldId id="271" r:id="rId8"/>
    <p:sldId id="272" r:id="rId9"/>
    <p:sldId id="286" r:id="rId10"/>
    <p:sldId id="287" r:id="rId11"/>
    <p:sldId id="282" r:id="rId12"/>
    <p:sldId id="275" r:id="rId13"/>
    <p:sldId id="279" r:id="rId14"/>
    <p:sldId id="281" r:id="rId15"/>
    <p:sldId id="280" r:id="rId16"/>
    <p:sldId id="285" r:id="rId17"/>
  </p:sldIdLst>
  <p:sldSz cx="12192000" cy="6858000"/>
  <p:notesSz cx="6858000" cy="9144000"/>
  <p:embeddedFontLst>
    <p:embeddedFont>
      <p:font typeface="Bebas Neue Bold" panose="020B0606020202050201" charset="0"/>
      <p:bold r:id="rId18"/>
    </p:embeddedFont>
    <p:embeddedFont>
      <p:font typeface="Roboto" panose="02000000000000000000" pitchFamily="2" charset="0"/>
      <p:regular r:id="rId19"/>
      <p:bold r:id="rId20"/>
      <p:italic r:id="rId21"/>
      <p:boldItalic r:id="rId22"/>
    </p:embeddedFont>
    <p:embeddedFont>
      <p:font typeface="ROBOTO LIGHT" panose="02000000000000000000" pitchFamily="2" charset="0"/>
      <p:regular r:id="rId23"/>
      <p:italic r:id="rId2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5CCC4-2446-4E1A-9D5D-A394C42FF917}" v="6" dt="2026-03-04T16:00:18.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57" autoAdjust="0"/>
  </p:normalViewPr>
  <p:slideViewPr>
    <p:cSldViewPr snapToGrid="0" showGuides="1">
      <p:cViewPr varScale="1">
        <p:scale>
          <a:sx n="106" d="100"/>
          <a:sy n="106" d="100"/>
        </p:scale>
        <p:origin x="119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us Persson" userId="d163d1b3-effd-4c36-bc59-11973c95b8c7" providerId="ADAL" clId="{73611414-0E01-4296-AEA1-28CFFCC897B1}"/>
    <pc:docChg chg="custSel modSld">
      <pc:chgData name="Linus Persson" userId="d163d1b3-effd-4c36-bc59-11973c95b8c7" providerId="ADAL" clId="{73611414-0E01-4296-AEA1-28CFFCC897B1}" dt="2026-03-04T14:16:57.592" v="25" actId="20577"/>
      <pc:docMkLst>
        <pc:docMk/>
      </pc:docMkLst>
      <pc:sldChg chg="modSp mod">
        <pc:chgData name="Linus Persson" userId="d163d1b3-effd-4c36-bc59-11973c95b8c7" providerId="ADAL" clId="{73611414-0E01-4296-AEA1-28CFFCC897B1}" dt="2026-03-04T14:15:44.101" v="5" actId="20577"/>
        <pc:sldMkLst>
          <pc:docMk/>
          <pc:sldMk cId="914963158" sldId="256"/>
        </pc:sldMkLst>
        <pc:spChg chg="mod">
          <ac:chgData name="Linus Persson" userId="d163d1b3-effd-4c36-bc59-11973c95b8c7" providerId="ADAL" clId="{73611414-0E01-4296-AEA1-28CFFCC897B1}" dt="2026-03-04T14:15:44.101" v="5" actId="20577"/>
          <ac:spMkLst>
            <pc:docMk/>
            <pc:sldMk cId="914963158" sldId="256"/>
            <ac:spMk id="3" creationId="{2BBE9634-30C6-0674-2F5C-78D5EEB079B9}"/>
          </ac:spMkLst>
        </pc:spChg>
      </pc:sldChg>
      <pc:sldChg chg="modSp mod">
        <pc:chgData name="Linus Persson" userId="d163d1b3-effd-4c36-bc59-11973c95b8c7" providerId="ADAL" clId="{73611414-0E01-4296-AEA1-28CFFCC897B1}" dt="2026-03-04T14:16:00.472" v="11" actId="20577"/>
        <pc:sldMkLst>
          <pc:docMk/>
          <pc:sldMk cId="1433259908" sldId="272"/>
        </pc:sldMkLst>
        <pc:spChg chg="mod">
          <ac:chgData name="Linus Persson" userId="d163d1b3-effd-4c36-bc59-11973c95b8c7" providerId="ADAL" clId="{73611414-0E01-4296-AEA1-28CFFCC897B1}" dt="2026-03-04T14:16:00.472" v="11" actId="20577"/>
          <ac:spMkLst>
            <pc:docMk/>
            <pc:sldMk cId="1433259908" sldId="272"/>
            <ac:spMk id="3" creationId="{AB9EF330-B8A7-7B64-8B12-677674657FA5}"/>
          </ac:spMkLst>
        </pc:spChg>
      </pc:sldChg>
      <pc:sldChg chg="addSp delSp modSp mod">
        <pc:chgData name="Linus Persson" userId="d163d1b3-effd-4c36-bc59-11973c95b8c7" providerId="ADAL" clId="{73611414-0E01-4296-AEA1-28CFFCC897B1}" dt="2026-03-04T14:16:43.654" v="19" actId="1076"/>
        <pc:sldMkLst>
          <pc:docMk/>
          <pc:sldMk cId="3626957337" sldId="275"/>
        </pc:sldMkLst>
        <pc:picChg chg="del">
          <ac:chgData name="Linus Persson" userId="d163d1b3-effd-4c36-bc59-11973c95b8c7" providerId="ADAL" clId="{73611414-0E01-4296-AEA1-28CFFCC897B1}" dt="2026-03-04T14:16:28.241" v="15" actId="478"/>
          <ac:picMkLst>
            <pc:docMk/>
            <pc:sldMk cId="3626957337" sldId="275"/>
            <ac:picMk id="28" creationId="{5F931624-F655-74D3-7C25-D26D58738F4F}"/>
          </ac:picMkLst>
        </pc:picChg>
        <pc:picChg chg="add mod">
          <ac:chgData name="Linus Persson" userId="d163d1b3-effd-4c36-bc59-11973c95b8c7" providerId="ADAL" clId="{73611414-0E01-4296-AEA1-28CFFCC897B1}" dt="2026-03-04T14:16:43.654" v="19" actId="1076"/>
          <ac:picMkLst>
            <pc:docMk/>
            <pc:sldMk cId="3626957337" sldId="275"/>
            <ac:picMk id="29" creationId="{331BBA61-72C8-8F33-CFB3-F41AEBB50041}"/>
          </ac:picMkLst>
        </pc:picChg>
      </pc:sldChg>
      <pc:sldChg chg="addSp delSp modSp mod">
        <pc:chgData name="Linus Persson" userId="d163d1b3-effd-4c36-bc59-11973c95b8c7" providerId="ADAL" clId="{73611414-0E01-4296-AEA1-28CFFCC897B1}" dt="2026-03-04T14:16:23.773" v="14" actId="1076"/>
        <pc:sldMkLst>
          <pc:docMk/>
          <pc:sldMk cId="2343061323" sldId="282"/>
        </pc:sldMkLst>
        <pc:picChg chg="del">
          <ac:chgData name="Linus Persson" userId="d163d1b3-effd-4c36-bc59-11973c95b8c7" providerId="ADAL" clId="{73611414-0E01-4296-AEA1-28CFFCC897B1}" dt="2026-03-04T14:16:07.829" v="12" actId="478"/>
          <ac:picMkLst>
            <pc:docMk/>
            <pc:sldMk cId="2343061323" sldId="282"/>
            <ac:picMk id="5" creationId="{BC9B8227-75E1-41EC-A523-657E9C590B32}"/>
          </ac:picMkLst>
        </pc:picChg>
        <pc:picChg chg="add mod">
          <ac:chgData name="Linus Persson" userId="d163d1b3-effd-4c36-bc59-11973c95b8c7" providerId="ADAL" clId="{73611414-0E01-4296-AEA1-28CFFCC897B1}" dt="2026-03-04T14:16:23.773" v="14" actId="1076"/>
          <ac:picMkLst>
            <pc:docMk/>
            <pc:sldMk cId="2343061323" sldId="282"/>
            <ac:picMk id="6" creationId="{691F6C99-3E58-1138-B594-E240872BFCCE}"/>
          </ac:picMkLst>
        </pc:picChg>
      </pc:sldChg>
      <pc:sldChg chg="modSp mod">
        <pc:chgData name="Linus Persson" userId="d163d1b3-effd-4c36-bc59-11973c95b8c7" providerId="ADAL" clId="{73611414-0E01-4296-AEA1-28CFFCC897B1}" dt="2026-03-04T14:16:57.592" v="25" actId="20577"/>
        <pc:sldMkLst>
          <pc:docMk/>
          <pc:sldMk cId="3269351084" sldId="285"/>
        </pc:sldMkLst>
        <pc:spChg chg="mod">
          <ac:chgData name="Linus Persson" userId="d163d1b3-effd-4c36-bc59-11973c95b8c7" providerId="ADAL" clId="{73611414-0E01-4296-AEA1-28CFFCC897B1}" dt="2026-03-04T14:16:57.592" v="25" actId="20577"/>
          <ac:spMkLst>
            <pc:docMk/>
            <pc:sldMk cId="3269351084" sldId="285"/>
            <ac:spMk id="3" creationId="{2BBE9634-30C6-0674-2F5C-78D5EEB079B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team.intersport.se/byttorps-if" TargetMode="External"/><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11 mot 11</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74957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pic>
        <p:nvPicPr>
          <p:cNvPr id="6" name="Picture 5">
            <a:extLst>
              <a:ext uri="{FF2B5EF4-FFF2-40B4-BE49-F238E27FC236}">
                <a16:creationId xmlns:a16="http://schemas.microsoft.com/office/drawing/2014/main" id="{691F6C99-3E58-1138-B594-E240872BFCCE}"/>
              </a:ext>
            </a:extLst>
          </p:cNvPr>
          <p:cNvPicPr>
            <a:picLocks noChangeAspect="1"/>
          </p:cNvPicPr>
          <p:nvPr/>
        </p:nvPicPr>
        <p:blipFill>
          <a:blip r:embed="rId3"/>
          <a:stretch>
            <a:fillRect/>
          </a:stretch>
        </p:blipFill>
        <p:spPr>
          <a:xfrm>
            <a:off x="177458" y="1296374"/>
            <a:ext cx="11601694" cy="5255207"/>
          </a:xfrm>
          <a:prstGeom prst="rect">
            <a:avLst/>
          </a:prstGeom>
        </p:spPr>
      </p:pic>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708428" cy="2852737"/>
          </a:xfrm>
        </p:spPr>
        <p:txBody>
          <a:bodyPr/>
          <a:lstStyle/>
          <a:p>
            <a:r>
              <a:rPr lang="sv-SE" sz="6000" b="1" dirty="0">
                <a:effectLst/>
                <a:latin typeface="Bebas Neue Bold" panose="020B0606020202050201" pitchFamily="34" charset="77"/>
              </a:rPr>
              <a:t>Riktlinjer &amp; rekommendationer</a:t>
            </a:r>
            <a:br>
              <a:rPr lang="sv-SE" sz="6000" b="1" dirty="0">
                <a:effectLst/>
                <a:latin typeface="Bebas Neue Bold" panose="020B0606020202050201" pitchFamily="34" charset="77"/>
              </a:rPr>
            </a:br>
            <a:endParaRPr lang="sv-SE" dirty="0"/>
          </a:p>
        </p:txBody>
      </p:sp>
      <p:sp>
        <p:nvSpPr>
          <p:cNvPr id="9" name="TextBox 8">
            <a:extLst>
              <a:ext uri="{FF2B5EF4-FFF2-40B4-BE49-F238E27FC236}">
                <a16:creationId xmlns:a16="http://schemas.microsoft.com/office/drawing/2014/main" id="{5F6EFB8D-DA62-74BB-BAB1-7E0E75FB8E24}"/>
              </a:ext>
            </a:extLst>
          </p:cNvPr>
          <p:cNvSpPr txBox="1"/>
          <p:nvPr/>
        </p:nvSpPr>
        <p:spPr>
          <a:xfrm>
            <a:off x="0" y="6230421"/>
            <a:ext cx="12534900" cy="400110"/>
          </a:xfrm>
          <a:prstGeom prst="rect">
            <a:avLst/>
          </a:prstGeom>
          <a:noFill/>
        </p:spPr>
        <p:txBody>
          <a:bodyPr wrap="square">
            <a:spAutoFit/>
          </a:bodyPr>
          <a:lstStyle/>
          <a:p>
            <a:r>
              <a:rPr lang="sv-SE" sz="2000" b="1" dirty="0">
                <a:solidFill>
                  <a:schemeClr val="bg1"/>
                </a:solidFill>
              </a:rPr>
              <a:t>Föräldrar - Uppmuntra och ge barnen/ledare support, men instruera aldrig barn/ledare på träning/match.</a:t>
            </a:r>
          </a:p>
        </p:txBody>
      </p:sp>
      <p:pic>
        <p:nvPicPr>
          <p:cNvPr id="29" name="Picture 28">
            <a:extLst>
              <a:ext uri="{FF2B5EF4-FFF2-40B4-BE49-F238E27FC236}">
                <a16:creationId xmlns:a16="http://schemas.microsoft.com/office/drawing/2014/main" id="{331BBA61-72C8-8F33-CFB3-F41AEBB500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848" y="1420756"/>
            <a:ext cx="9896913" cy="4728184"/>
          </a:xfrm>
          <a:prstGeom prst="rect">
            <a:avLst/>
          </a:prstGeom>
        </p:spPr>
      </p:pic>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2"/>
            <a:ext cx="9312875" cy="4263247"/>
          </a:xfrm>
        </p:spPr>
        <p:txBody>
          <a:bodyPr>
            <a:normAutofit/>
          </a:bodyPr>
          <a:lstStyle/>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kunna hålla nere medlemsavgifterna</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inköp av material – bollar, konor, matchställ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hyra av planer och klubbstuga</a:t>
            </a:r>
          </a:p>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Tipspromenad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Föreningsförsäljning</a:t>
            </a:r>
          </a:p>
          <a:p>
            <a:pPr marL="742950" lvl="1" indent="-285750">
              <a:buFont typeface="Arial" panose="020B0604020202020204" pitchFamily="34" charset="0"/>
              <a:buChar char="•"/>
            </a:pPr>
            <a:endParaRPr lang="sv-SE" sz="1600" dirty="0"/>
          </a:p>
          <a:p>
            <a:pPr marL="0" lvl="1">
              <a:lnSpc>
                <a:spcPct val="80000"/>
              </a:lnSpc>
              <a:spcBef>
                <a:spcPts val="1000"/>
              </a:spcBef>
            </a:pP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100kr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I </a:t>
            </a:r>
            <a:r>
              <a:rPr lang="en-US" b="1" dirty="0" err="1">
                <a:latin typeface="Roboto" panose="02000000000000000000" pitchFamily="2" charset="0"/>
                <a:ea typeface="Roboto" panose="02000000000000000000" pitchFamily="2" charset="0"/>
                <a:cs typeface="Roboto" panose="02000000000000000000" pitchFamily="2" charset="0"/>
              </a:rPr>
              <a:t>samband</a:t>
            </a:r>
            <a:r>
              <a:rPr lang="en-US" b="1" dirty="0">
                <a:latin typeface="Roboto" panose="02000000000000000000" pitchFamily="2" charset="0"/>
                <a:ea typeface="Roboto" panose="02000000000000000000" pitchFamily="2" charset="0"/>
                <a:cs typeface="Roboto" panose="02000000000000000000" pitchFamily="2" charset="0"/>
              </a:rPr>
              <a:t> med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faktura för </a:t>
            </a:r>
            <a:r>
              <a:rPr lang="en-US" b="1" dirty="0" err="1">
                <a:latin typeface="Roboto" panose="02000000000000000000" pitchFamily="2" charset="0"/>
                <a:ea typeface="Roboto" panose="02000000000000000000" pitchFamily="2" charset="0"/>
                <a:cs typeface="Roboto" panose="02000000000000000000" pitchFamily="2" charset="0"/>
              </a:rPr>
              <a:t>medlemskap</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och</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aktivitetsavgift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err="1">
                <a:latin typeface="Roboto" panose="02000000000000000000" pitchFamily="2" charset="0"/>
                <a:ea typeface="Roboto" panose="02000000000000000000" pitchFamily="2" charset="0"/>
                <a:cs typeface="Roboto" panose="02000000000000000000" pitchFamily="2" charset="0"/>
              </a:rPr>
              <a:t>Varför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finns</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Hur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man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Vad </a:t>
            </a:r>
            <a:r>
              <a:rPr lang="en-US" b="1" dirty="0" err="1">
                <a:latin typeface="Roboto" panose="02000000000000000000" pitchFamily="2" charset="0"/>
                <a:ea typeface="Roboto" panose="02000000000000000000" pitchFamily="2" charset="0"/>
                <a:cs typeface="Roboto" panose="02000000000000000000" pitchFamily="2" charset="0"/>
              </a:rPr>
              <a:t>krävs</a:t>
            </a:r>
            <a:r>
              <a:rPr lang="en-US" b="1" dirty="0">
                <a:latin typeface="Roboto" panose="02000000000000000000" pitchFamily="2" charset="0"/>
                <a:ea typeface="Roboto" panose="02000000000000000000" pitchFamily="2" charset="0"/>
                <a:cs typeface="Roboto" panose="02000000000000000000" pitchFamily="2" charset="0"/>
              </a:rPr>
              <a:t> för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Lagförälder</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Var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jag </a:t>
            </a:r>
            <a:r>
              <a:rPr lang="en-US" b="1" dirty="0" err="1">
                <a:latin typeface="Roboto" panose="02000000000000000000" pitchFamily="2" charset="0"/>
                <a:ea typeface="Roboto" panose="02000000000000000000" pitchFamily="2" charset="0"/>
                <a:cs typeface="Roboto" panose="02000000000000000000" pitchFamily="2" charset="0"/>
              </a:rPr>
              <a:t>beställa</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träningskläder</a:t>
            </a:r>
            <a:r>
              <a:rPr lang="en-US" b="1" dirty="0">
                <a:latin typeface="Roboto" panose="02000000000000000000" pitchFamily="2" charset="0"/>
                <a:ea typeface="Roboto" panose="02000000000000000000" pitchFamily="2" charset="0"/>
                <a:cs typeface="Roboto" panose="02000000000000000000" pitchFamily="2" charset="0"/>
              </a:rPr>
              <a:t> med Byttorps IF logo? </a:t>
            </a:r>
            <a:r>
              <a:rPr lang="en-US" dirty="0"/>
              <a:t>	</a:t>
            </a:r>
          </a:p>
          <a:p>
            <a:pPr marL="0" indent="0">
              <a:buNone/>
            </a:pPr>
            <a:r>
              <a:rPr lang="en-US" dirty="0"/>
              <a:t> </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23" name="Picture 22">
            <a:extLst>
              <a:ext uri="{FF2B5EF4-FFF2-40B4-BE49-F238E27FC236}">
                <a16:creationId xmlns:a16="http://schemas.microsoft.com/office/drawing/2014/main" id="{E860FC8E-F4B8-44B6-C47B-B799073A5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2061" y="2704573"/>
            <a:ext cx="1582961" cy="1690599"/>
          </a:xfrm>
          <a:prstGeom prst="rect">
            <a:avLst/>
          </a:prstGeom>
        </p:spPr>
      </p:pic>
      <p:pic>
        <p:nvPicPr>
          <p:cNvPr id="25" name="Picture 24">
            <a:extLst>
              <a:ext uri="{FF2B5EF4-FFF2-40B4-BE49-F238E27FC236}">
                <a16:creationId xmlns:a16="http://schemas.microsoft.com/office/drawing/2014/main" id="{8DA605F5-342A-AAD7-C91B-E49113280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8621" y="2704573"/>
            <a:ext cx="4031586" cy="3879860"/>
          </a:xfrm>
          <a:prstGeom prst="rect">
            <a:avLst/>
          </a:prstGeom>
        </p:spPr>
      </p:pic>
      <p:pic>
        <p:nvPicPr>
          <p:cNvPr id="27" name="Picture 26">
            <a:extLst>
              <a:ext uri="{FF2B5EF4-FFF2-40B4-BE49-F238E27FC236}">
                <a16:creationId xmlns:a16="http://schemas.microsoft.com/office/drawing/2014/main" id="{515F4AA6-C148-6C09-7EF6-C2A52E6C80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075" y="2704573"/>
            <a:ext cx="3606555" cy="3879860"/>
          </a:xfrm>
          <a:prstGeom prst="rect">
            <a:avLst/>
          </a:prstGeom>
        </p:spPr>
      </p:pic>
      <p:pic>
        <p:nvPicPr>
          <p:cNvPr id="29" name="Picture 28">
            <a:extLst>
              <a:ext uri="{FF2B5EF4-FFF2-40B4-BE49-F238E27FC236}">
                <a16:creationId xmlns:a16="http://schemas.microsoft.com/office/drawing/2014/main" id="{B2F0F5D6-331B-3843-4254-6080F61751A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179240" y="4463300"/>
            <a:ext cx="1565782" cy="2117209"/>
          </a:xfrm>
          <a:prstGeom prst="rect">
            <a:avLst/>
          </a:prstGeom>
        </p:spPr>
      </p:pic>
      <p:pic>
        <p:nvPicPr>
          <p:cNvPr id="31" name="Picture 30">
            <a:extLst>
              <a:ext uri="{FF2B5EF4-FFF2-40B4-BE49-F238E27FC236}">
                <a16:creationId xmlns:a16="http://schemas.microsoft.com/office/drawing/2014/main" id="{DAC6D0A0-3254-D89E-925B-267F64A0E4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2925" y="4467224"/>
            <a:ext cx="1535741" cy="2113285"/>
          </a:xfrm>
          <a:prstGeom prst="rect">
            <a:avLst/>
          </a:prstGeom>
        </p:spPr>
      </p:pic>
      <p:pic>
        <p:nvPicPr>
          <p:cNvPr id="33" name="Picture 32">
            <a:extLst>
              <a:ext uri="{FF2B5EF4-FFF2-40B4-BE49-F238E27FC236}">
                <a16:creationId xmlns:a16="http://schemas.microsoft.com/office/drawing/2014/main" id="{82F6092B-1AC4-A023-6EEC-DF137E596A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12925" y="2704572"/>
            <a:ext cx="1535741" cy="1690599"/>
          </a:xfrm>
          <a:prstGeom prst="rect">
            <a:avLst/>
          </a:prstGeom>
        </p:spPr>
      </p:pic>
      <p:sp>
        <p:nvSpPr>
          <p:cNvPr id="21" name="TextBox 20">
            <a:extLst>
              <a:ext uri="{FF2B5EF4-FFF2-40B4-BE49-F238E27FC236}">
                <a16:creationId xmlns:a16="http://schemas.microsoft.com/office/drawing/2014/main" id="{D2A982A4-872E-AFD9-CFE3-B3C03768BB6F}"/>
              </a:ext>
            </a:extLst>
          </p:cNvPr>
          <p:cNvSpPr txBox="1"/>
          <p:nvPr/>
        </p:nvSpPr>
        <p:spPr>
          <a:xfrm>
            <a:off x="168075" y="2246612"/>
            <a:ext cx="2803268" cy="369332"/>
          </a:xfrm>
          <a:prstGeom prst="rect">
            <a:avLst/>
          </a:prstGeom>
          <a:noFill/>
        </p:spPr>
        <p:txBody>
          <a:bodyPr wrap="none" rtlCol="0">
            <a:spAutoFit/>
          </a:bodyPr>
          <a:lstStyle/>
          <a:p>
            <a:r>
              <a:rPr lang="sv-SE" dirty="0">
                <a:solidFill>
                  <a:schemeClr val="bg1"/>
                </a:solidFill>
              </a:rPr>
              <a:t>Lilla träningspaketet 479kr</a:t>
            </a:r>
          </a:p>
        </p:txBody>
      </p:sp>
      <p:sp>
        <p:nvSpPr>
          <p:cNvPr id="34" name="TextBox 33">
            <a:extLst>
              <a:ext uri="{FF2B5EF4-FFF2-40B4-BE49-F238E27FC236}">
                <a16:creationId xmlns:a16="http://schemas.microsoft.com/office/drawing/2014/main" id="{2793CA19-4712-31CD-A0AD-FD1A1F514124}"/>
              </a:ext>
            </a:extLst>
          </p:cNvPr>
          <p:cNvSpPr txBox="1"/>
          <p:nvPr/>
        </p:nvSpPr>
        <p:spPr>
          <a:xfrm>
            <a:off x="3878621" y="2258463"/>
            <a:ext cx="3038909" cy="369332"/>
          </a:xfrm>
          <a:prstGeom prst="rect">
            <a:avLst/>
          </a:prstGeom>
          <a:noFill/>
        </p:spPr>
        <p:txBody>
          <a:bodyPr wrap="none" rtlCol="0">
            <a:spAutoFit/>
          </a:bodyPr>
          <a:lstStyle/>
          <a:p>
            <a:r>
              <a:rPr lang="sv-SE" dirty="0">
                <a:solidFill>
                  <a:schemeClr val="bg1"/>
                </a:solidFill>
              </a:rPr>
              <a:t>Stora träningspaketet 1305kr</a:t>
            </a:r>
          </a:p>
        </p:txBody>
      </p:sp>
      <p:sp>
        <p:nvSpPr>
          <p:cNvPr id="35" name="TextBox 34">
            <a:extLst>
              <a:ext uri="{FF2B5EF4-FFF2-40B4-BE49-F238E27FC236}">
                <a16:creationId xmlns:a16="http://schemas.microsoft.com/office/drawing/2014/main" id="{9EFD12CE-0227-1F6F-ECC3-AE07A6E89D13}"/>
              </a:ext>
            </a:extLst>
          </p:cNvPr>
          <p:cNvSpPr txBox="1"/>
          <p:nvPr/>
        </p:nvSpPr>
        <p:spPr>
          <a:xfrm>
            <a:off x="8141616" y="2204397"/>
            <a:ext cx="776175" cy="369332"/>
          </a:xfrm>
          <a:prstGeom prst="rect">
            <a:avLst/>
          </a:prstGeom>
          <a:noFill/>
        </p:spPr>
        <p:txBody>
          <a:bodyPr wrap="none" rtlCol="0">
            <a:spAutoFit/>
          </a:bodyPr>
          <a:lstStyle/>
          <a:p>
            <a:r>
              <a:rPr lang="sv-SE" dirty="0">
                <a:solidFill>
                  <a:schemeClr val="bg1"/>
                </a:solidFill>
              </a:rPr>
              <a:t>Övrigt</a:t>
            </a:r>
          </a:p>
        </p:txBody>
      </p:sp>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a:t>Spelform 11 mot 11</a:t>
            </a:r>
            <a:endParaRPr lang="sv-SE" dirty="0"/>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942975" y="1068942"/>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 En Breddförening</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 + Lagförälder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Laginformation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Matcher + Aktiviteter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Riktlinjer och rekommendationer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609044" cy="2852737"/>
          </a:xfrm>
        </p:spPr>
        <p:txBody>
          <a:bodyPr/>
          <a:lstStyle/>
          <a:p>
            <a:r>
              <a:rPr lang="sv-SE" dirty="0"/>
              <a:t>Byttorps IF – En </a:t>
            </a:r>
            <a:r>
              <a:rPr lang="sv-SE" dirty="0" err="1"/>
              <a:t>BREDD</a:t>
            </a:r>
            <a:r>
              <a:rPr lang="sv-SE" sz="6000" b="1" dirty="0" err="1">
                <a:effectLst/>
                <a:latin typeface="Bebas Neue Bold" panose="020B0606020202050201" pitchFamily="34" charset="77"/>
              </a:rPr>
              <a:t>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0" y="1528081"/>
            <a:ext cx="10943829" cy="44386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Öppen träningsverksamhet/motionsidrottande för personer 1-100år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samt numera Öppen Träning. Byttorp IF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16" name="Picture 15">
            <a:extLst>
              <a:ext uri="{FF2B5EF4-FFF2-40B4-BE49-F238E27FC236}">
                <a16:creationId xmlns:a16="http://schemas.microsoft.com/office/drawing/2014/main" id="{2D784EF5-79A2-8874-D003-F77E52AF15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43234" y="3105381"/>
            <a:ext cx="9072391" cy="3674438"/>
          </a:xfrm>
          <a:prstGeom prst="rect">
            <a:avLst/>
          </a:prstGeom>
        </p:spPr>
      </p:pic>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8" y="1340821"/>
            <a:ext cx="11254072" cy="671839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Var hittar jag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b="1" dirty="0">
                <a:latin typeface="Roboto" panose="02000000000000000000" pitchFamily="2" charset="0"/>
                <a:ea typeface="Roboto" panose="02000000000000000000" pitchFamily="2" charset="0"/>
                <a:cs typeface="Roboto" panose="02000000000000000000" pitchFamily="2" charset="0"/>
              </a:rPr>
              <a:t>Vad är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 är ett dokument som beskriver förenings värdegrund</a:t>
            </a:r>
          </a:p>
          <a:p>
            <a:r>
              <a:rPr lang="sv-SE" b="1" dirty="0">
                <a:latin typeface="Roboto" panose="02000000000000000000" pitchFamily="2" charset="0"/>
                <a:ea typeface="Roboto" panose="02000000000000000000" pitchFamily="2" charset="0"/>
                <a:cs typeface="Roboto" panose="02000000000000000000" pitchFamily="2" charset="0"/>
              </a:rPr>
              <a:t>Värdegrund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verksamheten.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ursprung,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kränkningar och mobbing ska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uppmuntras och ges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andra fritidssysselsättningar. Idrottens “fair play” 					genomsyrar verksamheten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Utdrag ur Byttorps IF Gröna Tråden</a:t>
            </a:r>
            <a:r>
              <a:rPr lang="sv-SE" sz="1300"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 Byttorps IF arbetar för att motverka våld och 					machokultur inom idrotten. Våld är inte bara slag och sparkar utan även elaka 					kommentarer, taskiga skämt, blickar, nedvärderande bilder, hot och även 					rasistiska, sexistiska eller funkofobiska skämt.</a:t>
            </a:r>
          </a:p>
          <a:p>
            <a:r>
              <a:rPr lang="sv-SE"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659042" cy="2852737"/>
          </a:xfrm>
        </p:spPr>
        <p:txBody>
          <a:bodyPr/>
          <a:lstStyle/>
          <a:p>
            <a:r>
              <a:rPr lang="sv-SE" dirty="0"/>
              <a:t>LEDARE</a:t>
            </a:r>
            <a:r>
              <a:rPr lang="sv-SE" sz="6000" b="1" dirty="0">
                <a:effectLst/>
                <a:latin typeface="Bebas Neue Bold" panose="020B0606020202050201" pitchFamily="34" charset="77"/>
              </a:rPr>
              <a:t> + </a:t>
            </a:r>
            <a:r>
              <a:rPr lang="sv-SE" sz="6000" b="1" dirty="0" err="1">
                <a:effectLst/>
                <a:latin typeface="Bebas Neue Bold" panose="020B0606020202050201" pitchFamily="34" charset="77"/>
              </a:rPr>
              <a:t>LagFÖRÄLDER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9421047" cy="36247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Lagförälder</a:t>
            </a:r>
          </a:p>
          <a:p>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b="1"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laginfoRMATION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11005218" cy="4293324"/>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Hur många tjejer/pojkar tillhör laget: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b="1" dirty="0">
                <a:latin typeface="Roboto" panose="02000000000000000000" pitchFamily="2" charset="0"/>
                <a:ea typeface="Roboto" panose="02000000000000000000" pitchFamily="2" charset="0"/>
                <a:cs typeface="Roboto" panose="02000000000000000000" pitchFamily="2" charset="0"/>
              </a:rPr>
              <a:t>När bedrivs träningar:</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Träning XXXdagar och XXXdagar XX:XX-XX:XX</a:t>
            </a:r>
          </a:p>
          <a:p>
            <a:r>
              <a:rPr lang="sv-SE" b="1" dirty="0">
                <a:latin typeface="Roboto" panose="02000000000000000000" pitchFamily="2" charset="0"/>
                <a:ea typeface="Roboto" panose="02000000000000000000" pitchFamily="2" charset="0"/>
                <a:cs typeface="Roboto" panose="02000000000000000000" pitchFamily="2" charset="0"/>
              </a:rPr>
              <a:t>Var bedrivs träningarna?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träningen?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match/cup?</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(Matchdräkt erhålls av BIF)</a:t>
            </a:r>
          </a:p>
          <a:p>
            <a:r>
              <a:rPr lang="sv-SE" b="1" dirty="0">
                <a:latin typeface="Roboto" panose="02000000000000000000" pitchFamily="2" charset="0"/>
                <a:ea typeface="Roboto" panose="02000000000000000000" pitchFamily="2" charset="0"/>
                <a:cs typeface="Roboto" panose="02000000000000000000" pitchFamily="2" charset="0"/>
              </a:rPr>
              <a:t>Hur många lag har anmälts till sammandrag:</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Vilken spelform spelar vi?</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11 mot 11</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4E42-4C95-2BB8-EB1C-D497489D07CF}"/>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4687EFB9-E08A-9D57-1668-4DD811BD9E24}"/>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A63732C7-4A4B-4FD8-069D-F1EA149AA4D6}"/>
              </a:ext>
            </a:extLst>
          </p:cNvPr>
          <p:cNvSpPr>
            <a:spLocks noGrp="1"/>
          </p:cNvSpPr>
          <p:nvPr>
            <p:ph type="title"/>
          </p:nvPr>
        </p:nvSpPr>
        <p:spPr>
          <a:xfrm>
            <a:off x="1395239" y="-694753"/>
            <a:ext cx="9618331" cy="2852737"/>
          </a:xfrm>
        </p:spPr>
        <p:txBody>
          <a:bodyPr/>
          <a:lstStyle/>
          <a:p>
            <a:r>
              <a:rPr lang="sv-SE" dirty="0"/>
              <a:t>MATCHER + AKTIVITETER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3D4337FB-6CAC-3941-C226-901456F298C8}"/>
              </a:ext>
            </a:extLst>
          </p:cNvPr>
          <p:cNvSpPr>
            <a:spLocks noGrp="1"/>
          </p:cNvSpPr>
          <p:nvPr>
            <p:ph type="body" idx="1"/>
          </p:nvPr>
        </p:nvSpPr>
        <p:spPr>
          <a:xfrm>
            <a:off x="664697" y="1393372"/>
            <a:ext cx="10348873" cy="5464628"/>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Vilka träningsmatcher skall vi spela?</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cuper skall vi medverka i?</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sociala aktiviteter skall vi genomföra i 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Allsvensk match</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Baik</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Futsal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Landskamp</a:t>
            </a: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Vilken serie spelar vi i år?</a:t>
            </a:r>
          </a:p>
          <a:p>
            <a:pPr>
              <a:spcBef>
                <a:spcPts val="0"/>
              </a:spcBef>
              <a:spcAft>
                <a:spcPts val="800"/>
              </a:spcAft>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X Borås</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6064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D2A8-83C7-6316-A810-98C75D44B7D9}"/>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BE161FF6-9FFD-EAA7-6080-DF3866388543}"/>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CAE90485-115C-4B65-C3EF-E252C9078B31}"/>
              </a:ext>
            </a:extLst>
          </p:cNvPr>
          <p:cNvSpPr>
            <a:spLocks noGrp="1"/>
          </p:cNvSpPr>
          <p:nvPr>
            <p:ph type="title"/>
          </p:nvPr>
        </p:nvSpPr>
        <p:spPr>
          <a:xfrm>
            <a:off x="1395239" y="-694753"/>
            <a:ext cx="6938757" cy="2852737"/>
          </a:xfrm>
        </p:spPr>
        <p:txBody>
          <a:bodyPr/>
          <a:lstStyle/>
          <a:p>
            <a:r>
              <a:rPr lang="sv-SE" dirty="0"/>
              <a:t>Laget.se + MIN fotboll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BC740847-2E40-C910-5998-2BCEC3A8CD77}"/>
              </a:ext>
            </a:extLst>
          </p:cNvPr>
          <p:cNvSpPr>
            <a:spLocks noGrp="1"/>
          </p:cNvSpPr>
          <p:nvPr>
            <p:ph type="body" idx="1"/>
          </p:nvPr>
        </p:nvSpPr>
        <p:spPr>
          <a:xfrm>
            <a:off x="638571" y="1528081"/>
            <a:ext cx="10629504" cy="5329919"/>
          </a:xfrm>
        </p:spPr>
        <p:txBody>
          <a:bodyPr>
            <a:normAutofit/>
          </a:bodyPr>
          <a:lstStyle/>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Har ni inte redan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Laget.se så ladda gärna ner den!</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-Svara på kallelser i tid för att ge ledare möjlighet att planera både träningar och matcher.</a:t>
            </a:r>
          </a:p>
          <a:p>
            <a:pPr>
              <a:spcBef>
                <a:spcPts val="0"/>
              </a:spcBef>
            </a:pP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-Prenumerera gärna på kalendern så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 </a:t>
            </a: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 ständigt är uppdaterade om aktivitet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er</a:t>
            </a:r>
          </a:p>
          <a:p>
            <a:pPr>
              <a:spcBef>
                <a:spcPts val="0"/>
              </a:spcBef>
            </a:pPr>
            <a:endPar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Ladda ner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Min fotboll för att följa laget</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8" name="Picture 7">
            <a:extLst>
              <a:ext uri="{FF2B5EF4-FFF2-40B4-BE49-F238E27FC236}">
                <a16:creationId xmlns:a16="http://schemas.microsoft.com/office/drawing/2014/main" id="{D833C400-D70F-B82D-9432-42248C860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8575" y="5196689"/>
            <a:ext cx="1211180" cy="1205937"/>
          </a:xfrm>
          <a:prstGeom prst="rect">
            <a:avLst/>
          </a:prstGeom>
        </p:spPr>
      </p:pic>
      <p:pic>
        <p:nvPicPr>
          <p:cNvPr id="10" name="Picture 9">
            <a:extLst>
              <a:ext uri="{FF2B5EF4-FFF2-40B4-BE49-F238E27FC236}">
                <a16:creationId xmlns:a16="http://schemas.microsoft.com/office/drawing/2014/main" id="{6CD05ED4-1DEC-4F15-2E93-651A0A7DAB1C}"/>
              </a:ext>
            </a:extLst>
          </p:cNvPr>
          <p:cNvPicPr>
            <a:picLocks noChangeAspect="1"/>
          </p:cNvPicPr>
          <p:nvPr/>
        </p:nvPicPr>
        <p:blipFill>
          <a:blip r:embed="rId4" cstate="screen">
            <a:extLst>
              <a:ext uri="{28A0092B-C50C-407E-A947-70E740481C1C}">
                <a14:useLocalDpi xmlns:a14="http://schemas.microsoft.com/office/drawing/2010/main"/>
              </a:ext>
            </a:extLst>
          </a:blip>
          <a:srcRect l="629" r="839" b="-443"/>
          <a:stretch>
            <a:fillRect/>
          </a:stretch>
        </p:blipFill>
        <p:spPr>
          <a:xfrm>
            <a:off x="1216081" y="3566714"/>
            <a:ext cx="1593794" cy="2852737"/>
          </a:xfrm>
          <a:prstGeom prst="rect">
            <a:avLst/>
          </a:prstGeom>
        </p:spPr>
      </p:pic>
      <p:pic>
        <p:nvPicPr>
          <p:cNvPr id="5" name="Picture 4">
            <a:extLst>
              <a:ext uri="{FF2B5EF4-FFF2-40B4-BE49-F238E27FC236}">
                <a16:creationId xmlns:a16="http://schemas.microsoft.com/office/drawing/2014/main" id="{685B6494-F972-309B-014A-97C8A40123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08501" y="5106154"/>
            <a:ext cx="1283036" cy="1296471"/>
          </a:xfrm>
          <a:prstGeom prst="rect">
            <a:avLst/>
          </a:prstGeom>
        </p:spPr>
      </p:pic>
      <p:pic>
        <p:nvPicPr>
          <p:cNvPr id="6" name="Picture 5">
            <a:extLst>
              <a:ext uri="{FF2B5EF4-FFF2-40B4-BE49-F238E27FC236}">
                <a16:creationId xmlns:a16="http://schemas.microsoft.com/office/drawing/2014/main" id="{E12CE03D-62BA-9885-1450-43CEF9AC7A88}"/>
              </a:ext>
            </a:extLst>
          </p:cNvPr>
          <p:cNvPicPr>
            <a:picLocks noChangeAspect="1"/>
          </p:cNvPicPr>
          <p:nvPr/>
        </p:nvPicPr>
        <p:blipFill>
          <a:blip r:embed="rId6"/>
          <a:stretch>
            <a:fillRect/>
          </a:stretch>
        </p:blipFill>
        <p:spPr>
          <a:xfrm>
            <a:off x="6304902" y="3429000"/>
            <a:ext cx="1646610" cy="2973626"/>
          </a:xfrm>
          <a:prstGeom prst="rect">
            <a:avLst/>
          </a:prstGeom>
        </p:spPr>
      </p:pic>
    </p:spTree>
    <p:extLst>
      <p:ext uri="{BB962C8B-B14F-4D97-AF65-F5344CB8AC3E}">
        <p14:creationId xmlns:p14="http://schemas.microsoft.com/office/powerpoint/2010/main" val="38736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4820</TotalTime>
  <Words>1012</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Courier New</vt:lpstr>
      <vt:lpstr>Arial</vt:lpstr>
      <vt:lpstr>Aptos</vt:lpstr>
      <vt:lpstr>Roboto</vt:lpstr>
      <vt:lpstr>Bebas Neue Bold</vt:lpstr>
      <vt:lpstr>ROBOTO LIGHT</vt:lpstr>
      <vt:lpstr>Office-tema</vt:lpstr>
      <vt:lpstr>1_Office-tema</vt:lpstr>
      <vt:lpstr>FÖRÄLDRAMÖTE</vt:lpstr>
      <vt:lpstr>PowerPoint Presentation</vt:lpstr>
      <vt:lpstr>PowerPoint Presentation</vt:lpstr>
      <vt:lpstr>Byttorps IF – En BREDDförening </vt:lpstr>
      <vt:lpstr>Gröna Tråden </vt:lpstr>
      <vt:lpstr>LEDARE + LagFÖRÄLDER </vt:lpstr>
      <vt:lpstr>laginfoRMATION </vt:lpstr>
      <vt:lpstr>MATCHER + AKTIVITETER </vt:lpstr>
      <vt:lpstr>Laget.se + MIN fotboll </vt:lpstr>
      <vt:lpstr>SPELARUTBILDNINGSPLAN </vt:lpstr>
      <vt:lpstr>Riktlinjer &amp; rekommendationer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16</cp:revision>
  <dcterms:created xsi:type="dcterms:W3CDTF">2024-01-28T16:58:03Z</dcterms:created>
  <dcterms:modified xsi:type="dcterms:W3CDTF">2026-03-04T16:00:28Z</dcterms:modified>
</cp:coreProperties>
</file>