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hn Sandberg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92" d="100"/>
          <a:sy n="92" d="100"/>
        </p:scale>
        <p:origin x="90" y="8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accent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9/26/2016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accent1"/>
          </a:soli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20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8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6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15"/>
          <p:cNvSpPr/>
          <p:nvPr/>
        </p:nvSpPr>
        <p:spPr>
          <a:xfrm>
            <a:off x="4153241" y="1853514"/>
            <a:ext cx="3777247" cy="1540476"/>
          </a:xfrm>
          <a:prstGeom prst="roundRect">
            <a:avLst>
              <a:gd name="adj" fmla="val 11644"/>
            </a:avLst>
          </a:prstGeom>
          <a:solidFill>
            <a:schemeClr val="tx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8156" y="3917022"/>
            <a:ext cx="9807415" cy="1905000"/>
          </a:xfrm>
        </p:spPr>
        <p:txBody>
          <a:bodyPr/>
          <a:lstStyle/>
          <a:p>
            <a:r>
              <a:rPr lang="en-US" sz="3200" dirty="0" err="1"/>
              <a:t>Föräldramöte</a:t>
            </a:r>
            <a:r>
              <a:rPr lang="en-US" sz="3200" dirty="0"/>
              <a:t> Brooklyn Tigers/</a:t>
            </a:r>
            <a:r>
              <a:rPr lang="en-US" sz="3200" dirty="0" err="1"/>
              <a:t>antnäs</a:t>
            </a:r>
            <a:r>
              <a:rPr lang="en-US" sz="3200" dirty="0"/>
              <a:t> U8 (P09)</a:t>
            </a:r>
          </a:p>
          <a:p>
            <a:r>
              <a:rPr lang="en-US" dirty="0"/>
              <a:t>160926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981199" y="2117124"/>
            <a:ext cx="2084107" cy="1000898"/>
            <a:chOff x="10596761" y="0"/>
            <a:chExt cx="1595239" cy="766118"/>
          </a:xfrm>
        </p:grpSpPr>
        <p:pic>
          <p:nvPicPr>
            <p:cNvPr id="1028" name="Picture 4" descr="http://www6.idrottonline.se/globalassets/antnas-bk---ishockey/bilder/abk.png?w=57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8627" y="0"/>
              <a:ext cx="783373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http://www.cuponline.se/graphics/cup/teamlogo/38650-100px.gif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3" t="8194" r="7612" b="7141"/>
            <a:stretch/>
          </p:blipFill>
          <p:spPr bwMode="auto">
            <a:xfrm>
              <a:off x="10596761" y="0"/>
              <a:ext cx="811866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99942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Samarbetet</a:t>
            </a:r>
            <a:r>
              <a:rPr lang="en-US" dirty="0">
                <a:solidFill>
                  <a:schemeClr val="tx1"/>
                </a:solidFill>
              </a:rPr>
              <a:t> Brooklyn Tigers – </a:t>
            </a:r>
            <a:r>
              <a:rPr lang="en-US" dirty="0" err="1">
                <a:solidFill>
                  <a:schemeClr val="tx1"/>
                </a:solidFill>
              </a:rPr>
              <a:t>antnäs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bk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388443"/>
            <a:ext cx="12192000" cy="46955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11214271" y="6388443"/>
            <a:ext cx="977729" cy="469557"/>
            <a:chOff x="10596761" y="0"/>
            <a:chExt cx="1595239" cy="766118"/>
          </a:xfrm>
        </p:grpSpPr>
        <p:pic>
          <p:nvPicPr>
            <p:cNvPr id="7" name="Picture 4" descr="http://www6.idrottonline.se/globalassets/antnas-bk---ishockey/bilder/abk.png?w=57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8627" y="0"/>
              <a:ext cx="783373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6" descr="http://www.cuponline.se/graphics/cup/teamlogo/38650-100px.gif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3" t="8194" r="7612" b="7141"/>
            <a:stretch/>
          </p:blipFill>
          <p:spPr bwMode="auto">
            <a:xfrm>
              <a:off x="10596761" y="0"/>
              <a:ext cx="811866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ounded Rectangle 15"/>
          <p:cNvSpPr/>
          <p:nvPr/>
        </p:nvSpPr>
        <p:spPr>
          <a:xfrm>
            <a:off x="1278236" y="2067696"/>
            <a:ext cx="9769175" cy="3822357"/>
          </a:xfrm>
          <a:prstGeom prst="roundRect">
            <a:avLst>
              <a:gd name="adj" fmla="val 4229"/>
            </a:avLst>
          </a:prstGeom>
          <a:solidFill>
            <a:schemeClr val="tx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507068" y="2329934"/>
            <a:ext cx="938106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Vi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är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ett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lag men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spelarna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tillhör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både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Brooklyn Tigers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Unga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Antnäs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BK. (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Vanligt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kallat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slashlag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)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Samarbetsavtalet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innebär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att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Antnäs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tar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något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administrativt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ansvarar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de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yngsta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lagen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som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exempel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redovisar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BT LOK-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stöd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genom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ABK. Vi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bokar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istider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etc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mha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Antnäs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kansli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de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faktureras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istiderna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 Vi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gör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avstämning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efter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varje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säsong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att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LOK-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stöd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täcker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etc.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Spelare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skrivs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in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resp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klubb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beroende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på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var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man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bor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(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postadress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).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Avgifter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betalas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till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resp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klubb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(se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finanser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1239312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Hur</a:t>
            </a:r>
            <a:r>
              <a:rPr lang="en-US" dirty="0">
                <a:solidFill>
                  <a:schemeClr val="tx1"/>
                </a:solidFill>
              </a:rPr>
              <a:t> vi </a:t>
            </a:r>
            <a:r>
              <a:rPr lang="en-US" dirty="0" err="1">
                <a:solidFill>
                  <a:schemeClr val="tx1"/>
                </a:solidFill>
              </a:rPr>
              <a:t>jobbar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388443"/>
            <a:ext cx="12192000" cy="46955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11214271" y="6388443"/>
            <a:ext cx="977729" cy="469557"/>
            <a:chOff x="10596761" y="0"/>
            <a:chExt cx="1595239" cy="766118"/>
          </a:xfrm>
        </p:grpSpPr>
        <p:pic>
          <p:nvPicPr>
            <p:cNvPr id="7" name="Picture 4" descr="http://www6.idrottonline.se/globalassets/antnas-bk---ishockey/bilder/abk.png?w=57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8627" y="0"/>
              <a:ext cx="783373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6" descr="http://www.cuponline.se/graphics/cup/teamlogo/38650-100px.gif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3" t="8194" r="7612" b="7141"/>
            <a:stretch/>
          </p:blipFill>
          <p:spPr bwMode="auto">
            <a:xfrm>
              <a:off x="10596761" y="0"/>
              <a:ext cx="811866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ounded Rectangle 15"/>
          <p:cNvSpPr/>
          <p:nvPr/>
        </p:nvSpPr>
        <p:spPr>
          <a:xfrm>
            <a:off x="1278236" y="2067696"/>
            <a:ext cx="9769175" cy="3822357"/>
          </a:xfrm>
          <a:prstGeom prst="roundRect">
            <a:avLst>
              <a:gd name="adj" fmla="val 4229"/>
            </a:avLst>
          </a:prstGeom>
          <a:solidFill>
            <a:schemeClr val="tx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07068" y="2177537"/>
            <a:ext cx="93810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Vi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följer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resp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förenings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stadgar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som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sin tur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speglar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Svenska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Hockeyförbundets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riktlinjer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Det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finns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att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läsa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bl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a </a:t>
            </a:r>
            <a:r>
              <a:rPr lang="en-US" i="1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Brooklynmallen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som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finns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på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laget.se.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Hos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oss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är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alla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välkomna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 Vi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behandlar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varandra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med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respekt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</a:t>
            </a: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ü"/>
            </a:pPr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Vi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har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framför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allt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kul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tillsammans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 Vi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sår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ett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långsiktigt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intresse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hockey.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Alla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får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naturligtvis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spela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lika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mycket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 </a:t>
            </a: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ü"/>
            </a:pPr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Vi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nivåanpassar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>
                <a:solidFill>
                  <a:schemeClr val="bg1">
                    <a:lumMod val="50000"/>
                    <a:lumOff val="50000"/>
                  </a:schemeClr>
                </a:solidFill>
              </a:rPr>
              <a:t>i 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den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mån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det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behövs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finns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möjlighet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Varje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spelare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ska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få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chans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att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utvecklas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utifrån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sin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egen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nivå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utvecklingen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</a:t>
            </a: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ü"/>
            </a:pPr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Spelare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varje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ålder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tillhör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sin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årskull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77040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16530" y="117518"/>
            <a:ext cx="5538382" cy="1905000"/>
          </a:xfrm>
        </p:spPr>
        <p:txBody>
          <a:bodyPr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Finanser</a:t>
            </a:r>
            <a:r>
              <a:rPr lang="en-US" dirty="0">
                <a:solidFill>
                  <a:schemeClr val="tx1"/>
                </a:solidFill>
              </a:rPr>
              <a:t> BT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388443"/>
            <a:ext cx="12192000" cy="46955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11214271" y="6388443"/>
            <a:ext cx="977729" cy="469557"/>
            <a:chOff x="10596761" y="0"/>
            <a:chExt cx="1595239" cy="766118"/>
          </a:xfrm>
        </p:grpSpPr>
        <p:pic>
          <p:nvPicPr>
            <p:cNvPr id="7" name="Picture 4" descr="http://www6.idrottonline.se/globalassets/antnas-bk---ishockey/bilder/abk.png?w=57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8627" y="0"/>
              <a:ext cx="783373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6" descr="http://www.cuponline.se/graphics/cup/teamlogo/38650-100px.gif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3" t="8194" r="7612" b="7141"/>
            <a:stretch/>
          </p:blipFill>
          <p:spPr bwMode="auto">
            <a:xfrm>
              <a:off x="10596761" y="0"/>
              <a:ext cx="811866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Oval 1"/>
          <p:cNvSpPr/>
          <p:nvPr/>
        </p:nvSpPr>
        <p:spPr>
          <a:xfrm>
            <a:off x="1896533" y="2370666"/>
            <a:ext cx="1879600" cy="1879600"/>
          </a:xfrm>
          <a:prstGeom prst="ellipse">
            <a:avLst/>
          </a:prstGeom>
          <a:solidFill>
            <a:schemeClr val="tx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9042928" y="2363612"/>
            <a:ext cx="1879600" cy="1879600"/>
          </a:xfrm>
          <a:prstGeom prst="ellipse">
            <a:avLst/>
          </a:prstGeom>
          <a:solidFill>
            <a:schemeClr val="tx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012266" y="3585975"/>
            <a:ext cx="1879600" cy="1879600"/>
          </a:xfrm>
          <a:prstGeom prst="ellipse">
            <a:avLst/>
          </a:prstGeom>
          <a:solidFill>
            <a:schemeClr val="tx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040466" y="2614192"/>
            <a:ext cx="1591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Lagkassa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Brooklyn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86861" y="2601900"/>
            <a:ext cx="1591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Lagkassa</a:t>
            </a:r>
            <a:r>
              <a:rPr lang="en-US" dirty="0"/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Antnäs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56199" y="3805190"/>
            <a:ext cx="1591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Lagkassa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L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a</a:t>
            </a:r>
            <a:r>
              <a:rPr lang="en-US" dirty="0" err="1">
                <a:solidFill>
                  <a:srgbClr val="FF0000"/>
                </a:solidFill>
              </a:rPr>
              <a:t>g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e</a:t>
            </a:r>
            <a:r>
              <a:rPr lang="en-US" dirty="0" err="1">
                <a:solidFill>
                  <a:srgbClr val="FF0000"/>
                </a:solidFill>
              </a:rPr>
              <a:t>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75367" y="3206635"/>
            <a:ext cx="1921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Lagavgift</a:t>
            </a:r>
            <a:r>
              <a:rPr lang="en-US" sz="12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/ </a:t>
            </a:r>
            <a:r>
              <a:rPr lang="en-US" sz="12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medlemsavgift</a:t>
            </a:r>
            <a:endParaRPr lang="en-US" sz="12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021761" y="3194771"/>
            <a:ext cx="1921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Lagavgift</a:t>
            </a:r>
            <a:r>
              <a:rPr lang="en-US" sz="12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/ </a:t>
            </a:r>
            <a:r>
              <a:rPr lang="en-US" sz="12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medlemsavgift</a:t>
            </a:r>
            <a:endParaRPr lang="en-US" sz="12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96041" y="3725157"/>
            <a:ext cx="1280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500 SEK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342435" y="3718103"/>
            <a:ext cx="1280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400 SEK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649133" y="1614727"/>
            <a:ext cx="16224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Kallax</a:t>
            </a:r>
            <a:r>
              <a:rPr lang="en-US" b="1" dirty="0"/>
              <a:t> </a:t>
            </a:r>
            <a:r>
              <a:rPr lang="en-US" b="1" dirty="0" err="1"/>
              <a:t>och</a:t>
            </a:r>
            <a:r>
              <a:rPr lang="en-US" b="1" dirty="0"/>
              <a:t> “</a:t>
            </a:r>
            <a:r>
              <a:rPr lang="en-US" b="1" dirty="0" err="1"/>
              <a:t>norrut</a:t>
            </a:r>
            <a:r>
              <a:rPr lang="en-US" b="1" dirty="0"/>
              <a:t>”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696727" y="1607673"/>
            <a:ext cx="1829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Måttsund</a:t>
            </a:r>
            <a:r>
              <a:rPr lang="en-US" b="1" dirty="0"/>
              <a:t> </a:t>
            </a:r>
            <a:r>
              <a:rPr lang="en-US" b="1" dirty="0" err="1"/>
              <a:t>och</a:t>
            </a:r>
            <a:r>
              <a:rPr lang="en-US" b="1" dirty="0"/>
              <a:t> “</a:t>
            </a:r>
            <a:r>
              <a:rPr lang="en-US" b="1" dirty="0" err="1"/>
              <a:t>söderut</a:t>
            </a:r>
            <a:r>
              <a:rPr lang="en-US" b="1" dirty="0"/>
              <a:t>”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8534928" y="2335918"/>
            <a:ext cx="486833" cy="35548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3928533" y="2342972"/>
            <a:ext cx="491067" cy="35548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820442" y="2412936"/>
            <a:ext cx="23352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Lagförsäljning</a:t>
            </a:r>
            <a:r>
              <a:rPr lang="en-US" b="1" dirty="0"/>
              <a:t>/</a:t>
            </a:r>
            <a:r>
              <a:rPr lang="en-US" b="1" dirty="0" err="1"/>
              <a:t>jobb</a:t>
            </a:r>
            <a:r>
              <a:rPr lang="en-US" b="1" dirty="0"/>
              <a:t>/</a:t>
            </a:r>
            <a:r>
              <a:rPr lang="en-US" b="1" dirty="0" err="1"/>
              <a:t>sponsorer</a:t>
            </a:r>
            <a:endParaRPr lang="en-US" b="1" dirty="0"/>
          </a:p>
        </p:txBody>
      </p:sp>
      <p:cxnSp>
        <p:nvCxnSpPr>
          <p:cNvPr id="25" name="Straight Arrow Connector 24"/>
          <p:cNvCxnSpPr>
            <a:cxnSpLocks/>
          </p:cNvCxnSpPr>
          <p:nvPr/>
        </p:nvCxnSpPr>
        <p:spPr>
          <a:xfrm>
            <a:off x="5988050" y="3093133"/>
            <a:ext cx="0" cy="38652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958157" y="4586701"/>
            <a:ext cx="1987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srgbClr val="FF0000"/>
                </a:solidFill>
              </a:rPr>
              <a:t>Säsongsslut</a:t>
            </a:r>
            <a:r>
              <a:rPr lang="en-US" sz="1400" b="1" dirty="0">
                <a:solidFill>
                  <a:srgbClr val="FF0000"/>
                </a:solidFill>
              </a:rPr>
              <a:t> ~15/4</a:t>
            </a:r>
          </a:p>
          <a:p>
            <a:pPr algn="ctr"/>
            <a:r>
              <a:rPr lang="en-US" sz="1400" b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Min: 20,000</a:t>
            </a:r>
            <a:r>
              <a:rPr lang="en-US" sz="1400" b="1" dirty="0">
                <a:solidFill>
                  <a:srgbClr val="FFC000"/>
                </a:solidFill>
              </a:rPr>
              <a:t>*</a:t>
            </a:r>
            <a:r>
              <a:rPr lang="en-US" sz="1400" b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SEK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25612" y="4848311"/>
            <a:ext cx="36484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charset="0"/>
              <a:buChar char="•"/>
            </a:pPr>
            <a:r>
              <a:rPr lang="en-US" sz="1200" dirty="0"/>
              <a:t>I </a:t>
            </a:r>
            <a:r>
              <a:rPr lang="en-US" sz="1200" dirty="0" err="1"/>
              <a:t>år</a:t>
            </a:r>
            <a:r>
              <a:rPr lang="en-US" sz="1200" dirty="0"/>
              <a:t>: </a:t>
            </a:r>
            <a:r>
              <a:rPr lang="en-US" sz="1200" dirty="0" err="1"/>
              <a:t>Egentligen</a:t>
            </a:r>
            <a:r>
              <a:rPr lang="en-US" sz="1200" dirty="0"/>
              <a:t> </a:t>
            </a:r>
            <a:r>
              <a:rPr lang="en-US" sz="1200" dirty="0" err="1"/>
              <a:t>inga</a:t>
            </a:r>
            <a:r>
              <a:rPr lang="en-US" sz="1200" dirty="0"/>
              <a:t> </a:t>
            </a:r>
            <a:r>
              <a:rPr lang="en-US" sz="1200" dirty="0" err="1"/>
              <a:t>krav</a:t>
            </a:r>
            <a:r>
              <a:rPr lang="en-US" sz="1200" dirty="0"/>
              <a:t> men bra </a:t>
            </a:r>
            <a:r>
              <a:rPr lang="en-US" sz="1200" dirty="0" err="1"/>
              <a:t>att</a:t>
            </a:r>
            <a:r>
              <a:rPr lang="en-US" sz="1200" dirty="0"/>
              <a:t> </a:t>
            </a:r>
            <a:r>
              <a:rPr lang="en-US" sz="1200" dirty="0" err="1"/>
              <a:t>börja</a:t>
            </a:r>
            <a:r>
              <a:rPr lang="en-US" sz="1200" dirty="0"/>
              <a:t> </a:t>
            </a:r>
            <a:r>
              <a:rPr lang="en-US" sz="1200" dirty="0" err="1"/>
              <a:t>bygga</a:t>
            </a:r>
            <a:r>
              <a:rPr lang="en-US" sz="1200" dirty="0"/>
              <a:t> </a:t>
            </a:r>
            <a:r>
              <a:rPr lang="en-US" sz="1200" dirty="0" err="1"/>
              <a:t>kassa</a:t>
            </a:r>
            <a:r>
              <a:rPr lang="en-US" sz="1200" dirty="0"/>
              <a:t>, </a:t>
            </a:r>
            <a:r>
              <a:rPr lang="en-US" sz="1200" dirty="0" err="1"/>
              <a:t>senare</a:t>
            </a:r>
            <a:r>
              <a:rPr lang="en-US" sz="1200" dirty="0"/>
              <a:t> 20,000 </a:t>
            </a:r>
            <a:r>
              <a:rPr lang="en-US" sz="1200" dirty="0" err="1"/>
              <a:t>kr</a:t>
            </a:r>
            <a:r>
              <a:rPr lang="en-US" sz="1200" dirty="0"/>
              <a:t> </a:t>
            </a:r>
            <a:r>
              <a:rPr lang="en-US" sz="1200" dirty="0" err="1"/>
              <a:t>efter</a:t>
            </a:r>
            <a:r>
              <a:rPr lang="en-US" sz="1200" dirty="0"/>
              <a:t> </a:t>
            </a:r>
            <a:r>
              <a:rPr lang="en-US" sz="1200" dirty="0" err="1"/>
              <a:t>säsong</a:t>
            </a:r>
            <a:endParaRPr lang="en-US" sz="1200" dirty="0"/>
          </a:p>
          <a:p>
            <a:pPr marL="171450" indent="-171450">
              <a:buFont typeface="Arial" charset="0"/>
              <a:buChar char="•"/>
            </a:pPr>
            <a:r>
              <a:rPr lang="en-US" sz="1200" dirty="0" err="1"/>
              <a:t>Mål</a:t>
            </a:r>
            <a:r>
              <a:rPr lang="en-US" sz="1200" dirty="0"/>
              <a:t> </a:t>
            </a:r>
            <a:r>
              <a:rPr lang="en-US" sz="1200" dirty="0" err="1"/>
              <a:t>för</a:t>
            </a:r>
            <a:r>
              <a:rPr lang="en-US" sz="1200" dirty="0"/>
              <a:t> </a:t>
            </a:r>
            <a:r>
              <a:rPr lang="en-US" sz="1200" dirty="0" err="1"/>
              <a:t>säsongen</a:t>
            </a:r>
            <a:r>
              <a:rPr lang="en-US" sz="1200" dirty="0"/>
              <a:t>: </a:t>
            </a:r>
            <a:r>
              <a:rPr lang="en-US" sz="1200" dirty="0" err="1"/>
              <a:t>A</a:t>
            </a:r>
            <a:r>
              <a:rPr lang="en-US" sz="1200" dirty="0" err="1">
                <a:sym typeface="Wingdings" panose="05000000000000000000" pitchFamily="2" charset="2"/>
              </a:rPr>
              <a:t>tt</a:t>
            </a:r>
            <a:r>
              <a:rPr lang="en-US" sz="1200" dirty="0">
                <a:sym typeface="Wingdings" panose="05000000000000000000" pitchFamily="2" charset="2"/>
              </a:rPr>
              <a:t> </a:t>
            </a:r>
            <a:r>
              <a:rPr lang="en-US" sz="1200" dirty="0" err="1">
                <a:sym typeface="Wingdings" panose="05000000000000000000" pitchFamily="2" charset="2"/>
              </a:rPr>
              <a:t>dra</a:t>
            </a:r>
            <a:r>
              <a:rPr lang="en-US" sz="1200" dirty="0">
                <a:sym typeface="Wingdings" panose="05000000000000000000" pitchFamily="2" charset="2"/>
              </a:rPr>
              <a:t> in ca 7,000 </a:t>
            </a:r>
            <a:r>
              <a:rPr lang="en-US" sz="1200" dirty="0" err="1">
                <a:sym typeface="Wingdings" panose="05000000000000000000" pitchFamily="2" charset="2"/>
              </a:rPr>
              <a:t>i</a:t>
            </a:r>
            <a:r>
              <a:rPr lang="en-US" sz="1200" dirty="0">
                <a:sym typeface="Wingdings" panose="05000000000000000000" pitchFamily="2" charset="2"/>
              </a:rPr>
              <a:t> </a:t>
            </a:r>
            <a:r>
              <a:rPr lang="en-US" sz="1200" dirty="0" err="1">
                <a:sym typeface="Wingdings" panose="05000000000000000000" pitchFamily="2" charset="2"/>
              </a:rPr>
              <a:t>år</a:t>
            </a:r>
            <a:r>
              <a:rPr lang="en-US" sz="1200" dirty="0">
                <a:sym typeface="Wingdings" panose="05000000000000000000" pitchFamily="2" charset="2"/>
              </a:rPr>
              <a:t> </a:t>
            </a:r>
            <a:r>
              <a:rPr lang="en-US" sz="1200" dirty="0" err="1">
                <a:sym typeface="Wingdings" panose="05000000000000000000" pitchFamily="2" charset="2"/>
              </a:rPr>
              <a:t>på</a:t>
            </a:r>
            <a:r>
              <a:rPr lang="en-US" sz="1200" dirty="0">
                <a:sym typeface="Wingdings" panose="05000000000000000000" pitchFamily="2" charset="2"/>
              </a:rPr>
              <a:t> </a:t>
            </a:r>
            <a:r>
              <a:rPr lang="en-US" sz="1200" dirty="0" err="1">
                <a:sym typeface="Wingdings" panose="05000000000000000000" pitchFamily="2" charset="2"/>
              </a:rPr>
              <a:t>försäljning</a:t>
            </a:r>
            <a:r>
              <a:rPr lang="en-US" sz="1200" dirty="0">
                <a:sym typeface="Wingdings" panose="05000000000000000000" pitchFamily="2" charset="2"/>
              </a:rPr>
              <a:t> </a:t>
            </a:r>
            <a:r>
              <a:rPr lang="en-US" sz="1200" dirty="0" err="1">
                <a:sym typeface="Wingdings" panose="05000000000000000000" pitchFamily="2" charset="2"/>
              </a:rPr>
              <a:t>etc</a:t>
            </a:r>
            <a:r>
              <a:rPr lang="en-US" sz="1200" dirty="0">
                <a:sym typeface="Wingdings" panose="05000000000000000000" pitchFamily="2" charset="2"/>
              </a:rPr>
              <a:t> (plus </a:t>
            </a:r>
            <a:r>
              <a:rPr lang="en-US" sz="1200" dirty="0" err="1">
                <a:sym typeface="Wingdings" panose="05000000000000000000" pitchFamily="2" charset="2"/>
              </a:rPr>
              <a:t>ev</a:t>
            </a:r>
            <a:r>
              <a:rPr lang="en-US" sz="1200" dirty="0">
                <a:sym typeface="Wingdings" panose="05000000000000000000" pitchFamily="2" charset="2"/>
              </a:rPr>
              <a:t> </a:t>
            </a:r>
            <a:r>
              <a:rPr lang="en-US" sz="1200" dirty="0" err="1">
                <a:sym typeface="Wingdings" panose="05000000000000000000" pitchFamily="2" charset="2"/>
              </a:rPr>
              <a:t>inköp</a:t>
            </a:r>
            <a:r>
              <a:rPr lang="en-US" sz="1200" dirty="0">
                <a:sym typeface="Wingdings" panose="05000000000000000000" pitchFamily="2" charset="2"/>
              </a:rPr>
              <a:t> (se </a:t>
            </a:r>
            <a:r>
              <a:rPr lang="en-US" sz="1200" dirty="0" err="1">
                <a:sym typeface="Wingdings" panose="05000000000000000000" pitchFamily="2" charset="2"/>
              </a:rPr>
              <a:t>Inköp</a:t>
            </a:r>
            <a:r>
              <a:rPr lang="en-US" sz="1200" dirty="0">
                <a:sym typeface="Wingdings" panose="05000000000000000000" pitchFamily="2" charset="2"/>
              </a:rPr>
              <a:t>)</a:t>
            </a:r>
          </a:p>
          <a:p>
            <a:pPr marL="171450" indent="-171450">
              <a:buFont typeface="Arial" charset="0"/>
              <a:buChar char="•"/>
            </a:pPr>
            <a:endParaRPr lang="en-US" sz="1200" dirty="0"/>
          </a:p>
        </p:txBody>
      </p:sp>
      <p:sp>
        <p:nvSpPr>
          <p:cNvPr id="30" name="TextBox 29"/>
          <p:cNvSpPr txBox="1"/>
          <p:nvPr/>
        </p:nvSpPr>
        <p:spPr>
          <a:xfrm>
            <a:off x="1697801" y="4338990"/>
            <a:ext cx="22124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Ökar</a:t>
            </a:r>
            <a:r>
              <a:rPr lang="en-US" sz="1200" dirty="0"/>
              <a:t> </a:t>
            </a:r>
            <a:r>
              <a:rPr lang="en-US" sz="1200" dirty="0" err="1"/>
              <a:t>när</a:t>
            </a:r>
            <a:r>
              <a:rPr lang="en-US" sz="1200" dirty="0"/>
              <a:t> </a:t>
            </a:r>
            <a:r>
              <a:rPr lang="en-US" sz="1200" dirty="0" err="1"/>
              <a:t>spelarna</a:t>
            </a:r>
            <a:r>
              <a:rPr lang="en-US" sz="1200" dirty="0"/>
              <a:t> </a:t>
            </a:r>
            <a:r>
              <a:rPr lang="en-US" sz="1200" dirty="0" err="1"/>
              <a:t>blir</a:t>
            </a:r>
            <a:r>
              <a:rPr lang="en-US" sz="1200" dirty="0"/>
              <a:t> </a:t>
            </a:r>
            <a:r>
              <a:rPr lang="en-US" sz="1200" dirty="0" err="1"/>
              <a:t>äldre</a:t>
            </a:r>
            <a:endParaRPr lang="en-US" sz="1200" dirty="0"/>
          </a:p>
        </p:txBody>
      </p:sp>
      <p:sp>
        <p:nvSpPr>
          <p:cNvPr id="31" name="TextBox 30"/>
          <p:cNvSpPr txBox="1"/>
          <p:nvPr/>
        </p:nvSpPr>
        <p:spPr>
          <a:xfrm>
            <a:off x="8911027" y="4331935"/>
            <a:ext cx="22124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Ökar</a:t>
            </a:r>
            <a:r>
              <a:rPr lang="en-US" sz="1200" dirty="0"/>
              <a:t> </a:t>
            </a:r>
            <a:r>
              <a:rPr lang="en-US" sz="1200" dirty="0" err="1"/>
              <a:t>när</a:t>
            </a:r>
            <a:r>
              <a:rPr lang="en-US" sz="1200" dirty="0"/>
              <a:t> </a:t>
            </a:r>
            <a:r>
              <a:rPr lang="en-US" sz="1200" dirty="0" err="1"/>
              <a:t>spelarna</a:t>
            </a:r>
            <a:r>
              <a:rPr lang="en-US" sz="1200" dirty="0"/>
              <a:t> </a:t>
            </a:r>
            <a:r>
              <a:rPr lang="en-US" sz="1200" dirty="0" err="1"/>
              <a:t>blir</a:t>
            </a:r>
            <a:r>
              <a:rPr lang="en-US" sz="1200" dirty="0"/>
              <a:t> </a:t>
            </a:r>
            <a:r>
              <a:rPr lang="en-US" sz="1200" dirty="0" err="1"/>
              <a:t>äldre</a:t>
            </a:r>
            <a:endParaRPr lang="en-US" sz="1200" dirty="0"/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3797299" y="3805190"/>
            <a:ext cx="1160858" cy="445076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400489" y="3989855"/>
            <a:ext cx="20072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U8: 2000 </a:t>
            </a:r>
            <a:r>
              <a:rPr lang="en-US" sz="1200" dirty="0" err="1"/>
              <a:t>kr</a:t>
            </a:r>
            <a:r>
              <a:rPr lang="en-US" sz="1200" dirty="0"/>
              <a:t> till </a:t>
            </a:r>
            <a:r>
              <a:rPr lang="en-US" sz="1200" dirty="0" err="1"/>
              <a:t>föreningen</a:t>
            </a:r>
            <a:endParaRPr lang="en-US" sz="1200" dirty="0"/>
          </a:p>
        </p:txBody>
      </p:sp>
      <p:cxnSp>
        <p:nvCxnSpPr>
          <p:cNvPr id="32" name="Straight Arrow Connector 32"/>
          <p:cNvCxnSpPr/>
          <p:nvPr/>
        </p:nvCxnSpPr>
        <p:spPr>
          <a:xfrm flipH="1">
            <a:off x="1407560" y="3697035"/>
            <a:ext cx="467807" cy="29282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ktangel 19"/>
          <p:cNvSpPr/>
          <p:nvPr/>
        </p:nvSpPr>
        <p:spPr>
          <a:xfrm>
            <a:off x="215757" y="1397285"/>
            <a:ext cx="7089169" cy="47466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5" name="Rektangel 34"/>
          <p:cNvSpPr/>
          <p:nvPr/>
        </p:nvSpPr>
        <p:spPr>
          <a:xfrm>
            <a:off x="7459038" y="1397284"/>
            <a:ext cx="4608836" cy="474666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6" name="Title 3"/>
          <p:cNvSpPr txBox="1">
            <a:spLocks/>
          </p:cNvSpPr>
          <p:nvPr/>
        </p:nvSpPr>
        <p:spPr>
          <a:xfrm>
            <a:off x="6912414" y="148341"/>
            <a:ext cx="517600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solidFill>
                  <a:schemeClr val="accent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dirty="0" err="1">
                <a:solidFill>
                  <a:schemeClr val="tx1"/>
                </a:solidFill>
              </a:rPr>
              <a:t>Finanser</a:t>
            </a:r>
            <a:r>
              <a:rPr lang="en-US" dirty="0">
                <a:solidFill>
                  <a:schemeClr val="tx1"/>
                </a:solidFill>
              </a:rPr>
              <a:t> ABK</a:t>
            </a:r>
          </a:p>
        </p:txBody>
      </p:sp>
    </p:spTree>
    <p:extLst>
      <p:ext uri="{BB962C8B-B14F-4D97-AF65-F5344CB8AC3E}">
        <p14:creationId xmlns:p14="http://schemas.microsoft.com/office/powerpoint/2010/main" val="2714951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Organisation</a:t>
            </a:r>
            <a:r>
              <a:rPr lang="en-US" dirty="0">
                <a:solidFill>
                  <a:schemeClr val="tx1"/>
                </a:solidFill>
              </a:rPr>
              <a:t> runt </a:t>
            </a:r>
            <a:r>
              <a:rPr lang="en-US" dirty="0" err="1">
                <a:solidFill>
                  <a:schemeClr val="tx1"/>
                </a:solidFill>
              </a:rPr>
              <a:t>laget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388443"/>
            <a:ext cx="12192000" cy="46955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11214271" y="6388443"/>
            <a:ext cx="977729" cy="469557"/>
            <a:chOff x="10596761" y="0"/>
            <a:chExt cx="1595239" cy="766118"/>
          </a:xfrm>
        </p:grpSpPr>
        <p:pic>
          <p:nvPicPr>
            <p:cNvPr id="7" name="Picture 4" descr="http://www6.idrottonline.se/globalassets/antnas-bk---ishockey/bilder/abk.png?w=57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8627" y="0"/>
              <a:ext cx="783373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6" descr="http://www.cuponline.se/graphics/cup/teamlogo/38650-100px.gif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3" t="8194" r="7612" b="7141"/>
            <a:stretch/>
          </p:blipFill>
          <p:spPr bwMode="auto">
            <a:xfrm>
              <a:off x="10596761" y="0"/>
              <a:ext cx="811866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ounded Rectangle 15"/>
          <p:cNvSpPr/>
          <p:nvPr/>
        </p:nvSpPr>
        <p:spPr>
          <a:xfrm>
            <a:off x="1278236" y="2067696"/>
            <a:ext cx="9769175" cy="3822357"/>
          </a:xfrm>
          <a:prstGeom prst="roundRect">
            <a:avLst>
              <a:gd name="adj" fmla="val 4229"/>
            </a:avLst>
          </a:prstGeom>
          <a:solidFill>
            <a:schemeClr val="tx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540933" y="2394463"/>
            <a:ext cx="9265678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Tränare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: </a:t>
            </a:r>
            <a:r>
              <a:rPr lang="en-US" dirty="0">
                <a:solidFill>
                  <a:srgbClr val="FF0000"/>
                </a:solidFill>
              </a:rPr>
              <a:t>Marcus Lindberg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,</a:t>
            </a:r>
            <a:r>
              <a:rPr lang="en-US" dirty="0">
                <a:solidFill>
                  <a:srgbClr val="FF0000"/>
                </a:solidFill>
              </a:rPr>
              <a:t> John Sandberg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, 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Daniel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Ström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,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(</a:t>
            </a:r>
            <a:r>
              <a:rPr lang="en-US" dirty="0">
                <a:solidFill>
                  <a:srgbClr val="FF0000"/>
                </a:solidFill>
              </a:rPr>
              <a:t>Jonas </a:t>
            </a:r>
            <a:r>
              <a:rPr lang="en-US" dirty="0" err="1">
                <a:solidFill>
                  <a:srgbClr val="FF0000"/>
                </a:solidFill>
              </a:rPr>
              <a:t>Blanck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hjälper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till)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Lagledare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(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boka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cuper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/matcher): NN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Kassör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(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finansminister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): NN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Försäljning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/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jobb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(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sammanhålla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att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vi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har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aktiviteter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som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drar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in cash): NN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dirty="0" err="1">
                <a:solidFill>
                  <a:srgbClr val="FF0000"/>
                </a:solidFill>
              </a:rPr>
              <a:t>Styrelsemedlem</a:t>
            </a:r>
            <a:r>
              <a:rPr lang="en-US" dirty="0">
                <a:solidFill>
                  <a:srgbClr val="FF0000"/>
                </a:solidFill>
              </a:rPr>
              <a:t>, Brooklyn?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 err="1">
                <a:solidFill>
                  <a:srgbClr val="0070C0"/>
                </a:solidFill>
              </a:rPr>
              <a:t>Styrelsemedlem</a:t>
            </a:r>
            <a:r>
              <a:rPr lang="en-US" dirty="0">
                <a:solidFill>
                  <a:srgbClr val="0070C0"/>
                </a:solidFill>
              </a:rPr>
              <a:t>, </a:t>
            </a:r>
            <a:r>
              <a:rPr lang="en-US" dirty="0" err="1">
                <a:solidFill>
                  <a:srgbClr val="0070C0"/>
                </a:solidFill>
              </a:rPr>
              <a:t>Antnäs</a:t>
            </a:r>
            <a:r>
              <a:rPr lang="en-US" dirty="0">
                <a:solidFill>
                  <a:srgbClr val="0070C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33173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Inköp</a:t>
            </a:r>
            <a:r>
              <a:rPr lang="en-US" dirty="0">
                <a:solidFill>
                  <a:schemeClr val="tx1"/>
                </a:solidFill>
              </a:rPr>
              <a:t> – </a:t>
            </a:r>
            <a:r>
              <a:rPr lang="en-US" dirty="0" err="1">
                <a:solidFill>
                  <a:schemeClr val="tx1"/>
                </a:solidFill>
              </a:rPr>
              <a:t>Lagkläder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utrustning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388443"/>
            <a:ext cx="12192000" cy="46955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11214271" y="6388443"/>
            <a:ext cx="977729" cy="469557"/>
            <a:chOff x="10596761" y="0"/>
            <a:chExt cx="1595239" cy="766118"/>
          </a:xfrm>
        </p:grpSpPr>
        <p:pic>
          <p:nvPicPr>
            <p:cNvPr id="7" name="Picture 4" descr="http://www6.idrottonline.se/globalassets/antnas-bk---ishockey/bilder/abk.png?w=57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8627" y="0"/>
              <a:ext cx="783373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6" descr="http://www.cuponline.se/graphics/cup/teamlogo/38650-100px.gif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3" t="8194" r="7612" b="7141"/>
            <a:stretch/>
          </p:blipFill>
          <p:spPr bwMode="auto">
            <a:xfrm>
              <a:off x="10596761" y="0"/>
              <a:ext cx="811866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ounded Rectangle 15"/>
          <p:cNvSpPr/>
          <p:nvPr/>
        </p:nvSpPr>
        <p:spPr>
          <a:xfrm>
            <a:off x="1278236" y="2067696"/>
            <a:ext cx="9769175" cy="3822357"/>
          </a:xfrm>
          <a:prstGeom prst="roundRect">
            <a:avLst>
              <a:gd name="adj" fmla="val 4229"/>
            </a:avLst>
          </a:prstGeom>
          <a:solidFill>
            <a:schemeClr val="tx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507067" y="2329934"/>
            <a:ext cx="9584675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Klubbarna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står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matchtröja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målvaktsutrustning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(MV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gäller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U9-).</a:t>
            </a:r>
          </a:p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Varje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spelare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står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sin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egen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utrustning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övrigt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b="1" dirty="0" err="1">
                <a:solidFill>
                  <a:srgbClr val="00B050"/>
                </a:solidFill>
              </a:rPr>
              <a:t>Träningströjor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–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Vill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vi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köpa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in?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Sponsorer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? (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kostnad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~200 SEK/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m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tryck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), TKH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tröjorna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b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</a:b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kan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fungera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ännu</a:t>
            </a:r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b="1" dirty="0" err="1">
                <a:solidFill>
                  <a:srgbClr val="00B050"/>
                </a:solidFill>
              </a:rPr>
              <a:t>Värmeställ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–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Vill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vi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köpa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in?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Sponsorer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? (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kostnad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~600 SEK/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ställ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vid 30%)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b="1" dirty="0" err="1">
                <a:solidFill>
                  <a:srgbClr val="00B050"/>
                </a:solidFill>
              </a:rPr>
              <a:t>Puckar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– Vi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har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blåa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svarta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behöver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köpas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in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av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laget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(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kostnad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~500 SEK)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b="1" dirty="0" err="1">
                <a:solidFill>
                  <a:srgbClr val="00B050"/>
                </a:solidFill>
              </a:rPr>
              <a:t>Koner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–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Behöver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köpas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in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av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laget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(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kostnad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~250 SEK)</a:t>
            </a:r>
          </a:p>
        </p:txBody>
      </p:sp>
    </p:spTree>
    <p:extLst>
      <p:ext uri="{BB962C8B-B14F-4D97-AF65-F5344CB8AC3E}">
        <p14:creationId xmlns:p14="http://schemas.microsoft.com/office/powerpoint/2010/main" val="3948370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Träningar</a:t>
            </a:r>
            <a:r>
              <a:rPr lang="en-US" dirty="0">
                <a:solidFill>
                  <a:schemeClr val="tx1"/>
                </a:solidFill>
              </a:rPr>
              <a:t>/Matcher/</a:t>
            </a:r>
            <a:r>
              <a:rPr lang="en-US" dirty="0" err="1">
                <a:solidFill>
                  <a:schemeClr val="tx1"/>
                </a:solidFill>
              </a:rPr>
              <a:t>cuper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etc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388443"/>
            <a:ext cx="12192000" cy="46955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11214271" y="6388443"/>
            <a:ext cx="977729" cy="469557"/>
            <a:chOff x="10596761" y="0"/>
            <a:chExt cx="1595239" cy="766118"/>
          </a:xfrm>
        </p:grpSpPr>
        <p:pic>
          <p:nvPicPr>
            <p:cNvPr id="7" name="Picture 4" descr="http://www6.idrottonline.se/globalassets/antnas-bk---ishockey/bilder/abk.png?w=57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8627" y="0"/>
              <a:ext cx="783373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6" descr="http://www.cuponline.se/graphics/cup/teamlogo/38650-100px.gif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3" t="8194" r="7612" b="7141"/>
            <a:stretch/>
          </p:blipFill>
          <p:spPr bwMode="auto">
            <a:xfrm>
              <a:off x="10596761" y="0"/>
              <a:ext cx="811866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ounded Rectangle 15"/>
          <p:cNvSpPr/>
          <p:nvPr/>
        </p:nvSpPr>
        <p:spPr>
          <a:xfrm>
            <a:off x="1278236" y="2067696"/>
            <a:ext cx="9769175" cy="3822357"/>
          </a:xfrm>
          <a:prstGeom prst="roundRect">
            <a:avLst>
              <a:gd name="adj" fmla="val 4229"/>
            </a:avLst>
          </a:prstGeom>
          <a:solidFill>
            <a:schemeClr val="tx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07067" y="2143665"/>
            <a:ext cx="931333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Ambitionen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är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två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träningstider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veckan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mån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av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istid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 Om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vintern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tillåter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försöker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vi ta extra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tider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/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spontanträningar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på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Bergvallens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uterink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Träningstider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sätts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I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kalendern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via laget.se – </a:t>
            </a:r>
            <a:r>
              <a:rPr lang="en-US" b="1" dirty="0" err="1">
                <a:solidFill>
                  <a:srgbClr val="00B050"/>
                </a:solidFill>
              </a:rPr>
              <a:t>håll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koll</a:t>
            </a:r>
            <a:r>
              <a:rPr lang="en-US" b="1" dirty="0">
                <a:solidFill>
                  <a:srgbClr val="00B050"/>
                </a:solidFill>
              </a:rPr>
              <a:t>!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Det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finns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inget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seriespel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(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förts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från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U10-). Vi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försöker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komma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med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få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spela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Björnligan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(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Piteå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Rosvik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Älvsbyn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). Finns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normalt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inte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utrymme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alla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Luleålagen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där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, men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Antnäs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brukar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kunna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komma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med om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möjligt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 Vi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siktar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på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matchdag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månaden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(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väldigt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svårt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att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få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tider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Luleå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).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Utnyttjar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kontakter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andra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klubbar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länet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(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Kalix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, Luleå,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Sunderbyn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mfl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). 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Lagledare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samarbete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med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tränarna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bokar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matcher/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cuper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/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träningstider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Vi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siktar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på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att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vara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med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cup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närområdet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år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58639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kontakter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388443"/>
            <a:ext cx="12192000" cy="46955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11214271" y="6388443"/>
            <a:ext cx="977729" cy="469557"/>
            <a:chOff x="10596761" y="0"/>
            <a:chExt cx="1595239" cy="766118"/>
          </a:xfrm>
        </p:grpSpPr>
        <p:pic>
          <p:nvPicPr>
            <p:cNvPr id="7" name="Picture 4" descr="http://www6.idrottonline.se/globalassets/antnas-bk---ishockey/bilder/abk.png?w=57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8627" y="0"/>
              <a:ext cx="783373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6" descr="http://www.cuponline.se/graphics/cup/teamlogo/38650-100px.gif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3" t="8194" r="7612" b="7141"/>
            <a:stretch/>
          </p:blipFill>
          <p:spPr bwMode="auto">
            <a:xfrm>
              <a:off x="10596761" y="0"/>
              <a:ext cx="811866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ounded Rectangle 15"/>
          <p:cNvSpPr/>
          <p:nvPr/>
        </p:nvSpPr>
        <p:spPr>
          <a:xfrm>
            <a:off x="1278236" y="2067696"/>
            <a:ext cx="9769175" cy="3822357"/>
          </a:xfrm>
          <a:prstGeom prst="roundRect">
            <a:avLst>
              <a:gd name="adj" fmla="val 4229"/>
            </a:avLst>
          </a:prstGeom>
          <a:solidFill>
            <a:schemeClr val="tx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07067" y="2143665"/>
            <a:ext cx="9313333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Ni </a:t>
            </a:r>
            <a:r>
              <a:rPr lang="en-US" sz="24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hittar</a:t>
            </a:r>
            <a:r>
              <a:rPr lang="en-US" sz="24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all info </a:t>
            </a:r>
            <a:r>
              <a:rPr lang="en-US" sz="24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på</a:t>
            </a:r>
            <a:r>
              <a:rPr lang="en-US" sz="24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: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 algn="ctr"/>
            <a:endParaRPr lang="en-US" sz="32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http://www.laget.se/BROOKLYNTIGERS_P09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546004" y="4642603"/>
            <a:ext cx="7096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Ladda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gärna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ner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appen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/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eller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prenumerera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på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kalendern</a:t>
            </a:r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3843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5AD0B8"/>
      </a:accent1>
      <a:accent2>
        <a:srgbClr val="47BB7E"/>
      </a:accent2>
      <a:accent3>
        <a:srgbClr val="96CD4B"/>
      </a:accent3>
      <a:accent4>
        <a:srgbClr val="61C7DD"/>
      </a:accent4>
      <a:accent5>
        <a:srgbClr val="2495CF"/>
      </a:accent5>
      <a:accent6>
        <a:srgbClr val="5A74D1"/>
      </a:accent6>
      <a:hlink>
        <a:srgbClr val="72CEBB"/>
      </a:hlink>
      <a:folHlink>
        <a:srgbClr val="98E6D6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0F262FD6-3409-4039-A531-64BD4D2F99E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TM03457485[[fn=Mesh]]</Template>
  <TotalTime>4</TotalTime>
  <Words>542</Words>
  <Application>Microsoft Office PowerPoint</Application>
  <PresentationFormat>Widescreen</PresentationFormat>
  <Paragraphs>75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</vt:lpstr>
      <vt:lpstr>Mesh</vt:lpstr>
      <vt:lpstr>PowerPoint Presentation</vt:lpstr>
      <vt:lpstr>Samarbetet Brooklyn Tigers – antnäs bk</vt:lpstr>
      <vt:lpstr>Hur vi jobbar</vt:lpstr>
      <vt:lpstr>Finanser BT</vt:lpstr>
      <vt:lpstr>Organisation runt laget</vt:lpstr>
      <vt:lpstr>Inköp – Lagkläder, utrustning</vt:lpstr>
      <vt:lpstr>Träningar/Matcher/cuper etc</vt:lpstr>
      <vt:lpstr>kontakter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Sandberg</dc:creator>
  <cp:lastModifiedBy>John Sandberg</cp:lastModifiedBy>
  <cp:revision>25</cp:revision>
  <dcterms:created xsi:type="dcterms:W3CDTF">2016-09-16T12:03:08Z</dcterms:created>
  <dcterms:modified xsi:type="dcterms:W3CDTF">2016-09-26T09:42:05Z</dcterms:modified>
</cp:coreProperties>
</file>