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2"/>
  </p:sldMasterIdLst>
  <p:notesMasterIdLst>
    <p:notesMasterId r:id="rId22"/>
  </p:notesMasterIdLst>
  <p:sldIdLst>
    <p:sldId id="256" r:id="rId3"/>
    <p:sldId id="257" r:id="rId4"/>
    <p:sldId id="258" r:id="rId5"/>
    <p:sldId id="267" r:id="rId6"/>
    <p:sldId id="259" r:id="rId7"/>
    <p:sldId id="262" r:id="rId8"/>
    <p:sldId id="263" r:id="rId9"/>
    <p:sldId id="266" r:id="rId10"/>
    <p:sldId id="264" r:id="rId11"/>
    <p:sldId id="260" r:id="rId12"/>
    <p:sldId id="265" r:id="rId13"/>
    <p:sldId id="268" r:id="rId14"/>
    <p:sldId id="273" r:id="rId15"/>
    <p:sldId id="269" r:id="rId16"/>
    <p:sldId id="271" r:id="rId17"/>
    <p:sldId id="272" r:id="rId18"/>
    <p:sldId id="261" r:id="rId19"/>
    <p:sldId id="274" r:id="rId20"/>
    <p:sldId id="270" r:id="rId21"/>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Word_Removed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hQnDiYjGkaDV+oToymWLlJ4yUL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4660"/>
  </p:normalViewPr>
  <p:slideViewPr>
    <p:cSldViewPr snapToGrid="0">
      <p:cViewPr varScale="1">
        <p:scale>
          <a:sx n="93" d="100"/>
          <a:sy n="93" d="100"/>
        </p:scale>
        <p:origin x="102"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2075" y="744538"/>
            <a:ext cx="6615113" cy="3722687"/>
          </a:xfrm>
        </p:spPr>
      </p:sp>
      <p:sp>
        <p:nvSpPr>
          <p:cNvPr id="3" name="Platshållare för anteckningar 2"/>
          <p:cNvSpPr>
            <a:spLocks noGrp="1"/>
          </p:cNvSpPr>
          <p:nvPr>
            <p:ph type="body" idx="1"/>
          </p:nvPr>
        </p:nvSpPr>
        <p:spPr/>
        <p:txBody>
          <a:bodyPr/>
          <a:lstStyle/>
          <a:p>
            <a:endParaRPr lang="sv-SE"/>
          </a:p>
        </p:txBody>
      </p:sp>
    </p:spTree>
    <p:extLst>
      <p:ext uri="{BB962C8B-B14F-4D97-AF65-F5344CB8AC3E}">
        <p14:creationId xmlns:p14="http://schemas.microsoft.com/office/powerpoint/2010/main" val="3323737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6504f80202_0_0: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6504f80202_0_0: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4: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1"/>
        <p:cNvGrpSpPr/>
        <p:nvPr/>
      </p:nvGrpSpPr>
      <p:grpSpPr>
        <a:xfrm>
          <a:off x="0" y="0"/>
          <a:ext cx="0" cy="0"/>
          <a:chOff x="0" y="0"/>
          <a:chExt cx="0" cy="0"/>
        </a:xfrm>
      </p:grpSpPr>
      <p:sp>
        <p:nvSpPr>
          <p:cNvPr id="12" name="Google Shape;12;p7"/>
          <p:cNvSpPr txBox="1">
            <a:spLocks noGrp="1"/>
          </p:cNvSpPr>
          <p:nvPr>
            <p:ph type="ctrTitle"/>
          </p:nvPr>
        </p:nvSpPr>
        <p:spPr>
          <a:xfrm>
            <a:off x="1524000" y="1837113"/>
            <a:ext cx="9144000" cy="1672850"/>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7" name="Google Shape;17;p7"/>
          <p:cNvPicPr preferRelativeResize="0"/>
          <p:nvPr/>
        </p:nvPicPr>
        <p:blipFill rotWithShape="1">
          <a:blip r:embed="rId2">
            <a:alphaModFix/>
          </a:blip>
          <a:srcRect/>
          <a:stretch/>
        </p:blipFill>
        <p:spPr>
          <a:xfrm>
            <a:off x="0" y="0"/>
            <a:ext cx="12192000" cy="2129731"/>
          </a:xfrm>
          <a:prstGeom prst="rect">
            <a:avLst/>
          </a:prstGeom>
          <a:noFill/>
          <a:ln>
            <a:noFill/>
          </a:ln>
        </p:spPr>
      </p:pic>
      <p:pic>
        <p:nvPicPr>
          <p:cNvPr id="18" name="Google Shape;18;p7" descr="C:\Janne\Arbetsmapp\BT\Styrelse 2016\Sponsring 2016-2017\Brooklyn Loggor\Brooklyn_Tigers_2017.png"/>
          <p:cNvPicPr preferRelativeResize="0"/>
          <p:nvPr/>
        </p:nvPicPr>
        <p:blipFill rotWithShape="1">
          <a:blip r:embed="rId3">
            <a:alphaModFix/>
          </a:blip>
          <a:srcRect/>
          <a:stretch/>
        </p:blipFill>
        <p:spPr>
          <a:xfrm>
            <a:off x="22225" y="52388"/>
            <a:ext cx="2172891" cy="202555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ubrik och lodrät text">
  <p:cSld name="Rubrik och lodrät text">
    <p:spTree>
      <p:nvGrpSpPr>
        <p:cNvPr id="1" name="Shape 80"/>
        <p:cNvGrpSpPr/>
        <p:nvPr/>
      </p:nvGrpSpPr>
      <p:grpSpPr>
        <a:xfrm>
          <a:off x="0" y="0"/>
          <a:ext cx="0" cy="0"/>
          <a:chOff x="0" y="0"/>
          <a:chExt cx="0" cy="0"/>
        </a:xfrm>
      </p:grpSpPr>
      <p:sp>
        <p:nvSpPr>
          <p:cNvPr id="81" name="Google Shape;81;p16"/>
          <p:cNvSpPr txBox="1">
            <a:spLocks noGrp="1"/>
          </p:cNvSpPr>
          <p:nvPr>
            <p:ph type="body" idx="1"/>
          </p:nvPr>
        </p:nvSpPr>
        <p:spPr>
          <a:xfrm rot="5400000">
            <a:off x="4096486" y="-1080351"/>
            <a:ext cx="399902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85" name="Google Shape;85;p16"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86" name="Google Shape;86;p16"/>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p:cSld name="Rubrik och innehåll">
    <p:spTree>
      <p:nvGrpSpPr>
        <p:cNvPr id="1" name="Shape 19"/>
        <p:cNvGrpSpPr/>
        <p:nvPr/>
      </p:nvGrpSpPr>
      <p:grpSpPr>
        <a:xfrm>
          <a:off x="0" y="0"/>
          <a:ext cx="0" cy="0"/>
          <a:chOff x="0" y="0"/>
          <a:chExt cx="0" cy="0"/>
        </a:xfrm>
      </p:grpSpPr>
      <p:sp>
        <p:nvSpPr>
          <p:cNvPr id="20" name="Google Shape;20;p8"/>
          <p:cNvSpPr txBox="1">
            <a:spLocks noGrp="1"/>
          </p:cNvSpPr>
          <p:nvPr>
            <p:ph type="body" idx="1"/>
          </p:nvPr>
        </p:nvSpPr>
        <p:spPr>
          <a:xfrm>
            <a:off x="838200" y="2244435"/>
            <a:ext cx="10515600" cy="393252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8"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25" name="Google Shape;25;p8"/>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vå delar">
  <p:cSld name="Två delar">
    <p:spTree>
      <p:nvGrpSpPr>
        <p:cNvPr id="1" name="Shape 26"/>
        <p:cNvGrpSpPr/>
        <p:nvPr/>
      </p:nvGrpSpPr>
      <p:grpSpPr>
        <a:xfrm>
          <a:off x="0" y="0"/>
          <a:ext cx="0" cy="0"/>
          <a:chOff x="0" y="0"/>
          <a:chExt cx="0" cy="0"/>
        </a:xfrm>
      </p:grpSpPr>
      <p:sp>
        <p:nvSpPr>
          <p:cNvPr id="27" name="Google Shape;27;p9"/>
          <p:cNvSpPr txBox="1">
            <a:spLocks noGrp="1"/>
          </p:cNvSpPr>
          <p:nvPr>
            <p:ph type="body" idx="1"/>
          </p:nvPr>
        </p:nvSpPr>
        <p:spPr>
          <a:xfrm>
            <a:off x="688573" y="2194559"/>
            <a:ext cx="5181600" cy="398240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9"/>
          <p:cNvSpPr txBox="1">
            <a:spLocks noGrp="1"/>
          </p:cNvSpPr>
          <p:nvPr>
            <p:ph type="body" idx="2"/>
          </p:nvPr>
        </p:nvSpPr>
        <p:spPr>
          <a:xfrm>
            <a:off x="6172200" y="2194559"/>
            <a:ext cx="5181600" cy="39824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2" name="Google Shape;32;p9"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33" name="Google Shape;33;p9"/>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Jämförelse">
  <p:cSld name="Jämförelse">
    <p:spTree>
      <p:nvGrpSpPr>
        <p:cNvPr id="1" name="Shape 34"/>
        <p:cNvGrpSpPr/>
        <p:nvPr/>
      </p:nvGrpSpPr>
      <p:grpSpPr>
        <a:xfrm>
          <a:off x="0" y="0"/>
          <a:ext cx="0" cy="0"/>
          <a:chOff x="0" y="0"/>
          <a:chExt cx="0" cy="0"/>
        </a:xfrm>
      </p:grpSpPr>
      <p:sp>
        <p:nvSpPr>
          <p:cNvPr id="35" name="Google Shape;35;p10"/>
          <p:cNvSpPr txBox="1">
            <a:spLocks noGrp="1"/>
          </p:cNvSpPr>
          <p:nvPr>
            <p:ph type="body" idx="1"/>
          </p:nvPr>
        </p:nvSpPr>
        <p:spPr>
          <a:xfrm>
            <a:off x="839788" y="1816044"/>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10"/>
          <p:cNvSpPr txBox="1">
            <a:spLocks noGrp="1"/>
          </p:cNvSpPr>
          <p:nvPr>
            <p:ph type="body" idx="2"/>
          </p:nvPr>
        </p:nvSpPr>
        <p:spPr>
          <a:xfrm>
            <a:off x="839788" y="2671761"/>
            <a:ext cx="5157787" cy="351790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body" idx="3"/>
          </p:nvPr>
        </p:nvSpPr>
        <p:spPr>
          <a:xfrm>
            <a:off x="6172200" y="1822484"/>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 name="Google Shape;38;p10"/>
          <p:cNvSpPr txBox="1">
            <a:spLocks noGrp="1"/>
          </p:cNvSpPr>
          <p:nvPr>
            <p:ph type="body" idx="4"/>
          </p:nvPr>
        </p:nvSpPr>
        <p:spPr>
          <a:xfrm>
            <a:off x="6172200" y="2671761"/>
            <a:ext cx="5183188" cy="351790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2" name="Google Shape;42;p10"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43" name="Google Shape;43;p10"/>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Endast rubrik">
  <p:cSld name="Endast rubrik">
    <p:spTree>
      <p:nvGrpSpPr>
        <p:cNvPr id="1" name="Shape 44"/>
        <p:cNvGrpSpPr/>
        <p:nvPr/>
      </p:nvGrpSpPr>
      <p:grpSpPr>
        <a:xfrm>
          <a:off x="0" y="0"/>
          <a:ext cx="0" cy="0"/>
          <a:chOff x="0" y="0"/>
          <a:chExt cx="0" cy="0"/>
        </a:xfrm>
      </p:grpSpPr>
      <p:sp>
        <p:nvSpPr>
          <p:cNvPr id="45" name="Google Shape;4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8" name="Google Shape;48;p11"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49" name="Google Shape;49;p11"/>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4" name="Google Shape;54;p12"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839788" y="1554773"/>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13"/>
          <p:cNvSpPr txBox="1">
            <a:spLocks noGrp="1"/>
          </p:cNvSpPr>
          <p:nvPr>
            <p:ph type="body" idx="1"/>
          </p:nvPr>
        </p:nvSpPr>
        <p:spPr>
          <a:xfrm>
            <a:off x="5183188" y="1554773"/>
            <a:ext cx="6172200" cy="4306277"/>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8" name="Google Shape;58;p13"/>
          <p:cNvSpPr txBox="1">
            <a:spLocks noGrp="1"/>
          </p:cNvSpPr>
          <p:nvPr>
            <p:ph type="body" idx="2"/>
          </p:nvPr>
        </p:nvSpPr>
        <p:spPr>
          <a:xfrm>
            <a:off x="839788" y="3208713"/>
            <a:ext cx="3932237" cy="266027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 name="Google Shape;59;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62" name="Google Shape;62;p13"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63" name="Google Shape;63;p13"/>
          <p:cNvSpPr txBox="1"/>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Klicka här för att ändra format</a:t>
            </a:r>
            <a:endParaRPr sz="44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ld med bildtext">
  <p:cSld name="Bild med bildtext">
    <p:spTree>
      <p:nvGrpSpPr>
        <p:cNvPr id="1" name="Shape 64"/>
        <p:cNvGrpSpPr/>
        <p:nvPr/>
      </p:nvGrpSpPr>
      <p:grpSpPr>
        <a:xfrm>
          <a:off x="0" y="0"/>
          <a:ext cx="0" cy="0"/>
          <a:chOff x="0" y="0"/>
          <a:chExt cx="0" cy="0"/>
        </a:xfrm>
      </p:grpSpPr>
      <p:sp>
        <p:nvSpPr>
          <p:cNvPr id="65" name="Google Shape;65;p14"/>
          <p:cNvSpPr>
            <a:spLocks noGrp="1"/>
          </p:cNvSpPr>
          <p:nvPr>
            <p:ph type="pic" idx="2"/>
          </p:nvPr>
        </p:nvSpPr>
        <p:spPr>
          <a:xfrm>
            <a:off x="5183188" y="1554773"/>
            <a:ext cx="6172200" cy="4306277"/>
          </a:xfrm>
          <a:prstGeom prst="rect">
            <a:avLst/>
          </a:prstGeom>
          <a:noFill/>
          <a:ln>
            <a:noFill/>
          </a:ln>
        </p:spPr>
      </p:sp>
      <p:sp>
        <p:nvSpPr>
          <p:cNvPr id="66" name="Google Shape;6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9" name="Google Shape;69;p14"/>
          <p:cNvSpPr txBox="1">
            <a:spLocks noGrp="1"/>
          </p:cNvSpPr>
          <p:nvPr>
            <p:ph type="title"/>
          </p:nvPr>
        </p:nvSpPr>
        <p:spPr>
          <a:xfrm>
            <a:off x="839788" y="1554773"/>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0" name="Google Shape;70;p14"/>
          <p:cNvSpPr txBox="1">
            <a:spLocks noGrp="1"/>
          </p:cNvSpPr>
          <p:nvPr>
            <p:ph type="body" idx="1"/>
          </p:nvPr>
        </p:nvSpPr>
        <p:spPr>
          <a:xfrm>
            <a:off x="839788" y="3208713"/>
            <a:ext cx="3932237" cy="266027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pic>
        <p:nvPicPr>
          <p:cNvPr id="71" name="Google Shape;71;p14"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
        <p:nvSpPr>
          <p:cNvPr id="72" name="Google Shape;72;p14"/>
          <p:cNvSpPr txBox="1"/>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4400"/>
              <a:buFont typeface="Calibri"/>
              <a:buNone/>
            </a:pPr>
            <a:r>
              <a:rPr lang="en-US" sz="4400" b="0" i="0" u="none" strike="noStrike" cap="none">
                <a:solidFill>
                  <a:schemeClr val="dk1"/>
                </a:solidFill>
                <a:latin typeface="Calibri"/>
                <a:ea typeface="Calibri"/>
                <a:cs typeface="Calibri"/>
                <a:sym typeface="Calibri"/>
              </a:rPr>
              <a:t>Klicka här för att ändra format</a:t>
            </a:r>
            <a:endParaRPr sz="4400" b="0" i="0" u="none" strike="noStrike" cap="none">
              <a:solidFill>
                <a:schemeClr val="dk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Google Shape;75;p1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6" name="Google Shape;76;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79" name="Google Shape;79;p15" descr="C:\Janne\Arbetsmapp\BT\Styrelse 2016\Sponsring 2016-2017\Brooklyn Loggor\Brooklyn_Tigers_2017.png"/>
          <p:cNvPicPr preferRelativeResize="0"/>
          <p:nvPr/>
        </p:nvPicPr>
        <p:blipFill rotWithShape="1">
          <a:blip r:embed="rId2">
            <a:alphaModFix/>
          </a:blip>
          <a:srcRect/>
          <a:stretch/>
        </p:blipFill>
        <p:spPr>
          <a:xfrm>
            <a:off x="22225" y="52388"/>
            <a:ext cx="2172891" cy="20255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body" idx="1"/>
          </p:nvPr>
        </p:nvSpPr>
        <p:spPr>
          <a:xfrm>
            <a:off x="838200" y="2177935"/>
            <a:ext cx="10515600" cy="399902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 name="Google Shape;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0" name="Google Shape;10;p6" descr="C:\Janne\Arbetsmapp\BT\Styrelse 2016\Sponsring 2016-2017\Brooklyn Loggor\Brooklyn_Tigers_2017.png"/>
          <p:cNvPicPr preferRelativeResize="0"/>
          <p:nvPr/>
        </p:nvPicPr>
        <p:blipFill rotWithShape="1">
          <a:blip r:embed="rId12">
            <a:alphaModFix/>
          </a:blip>
          <a:srcRect/>
          <a:stretch/>
        </p:blipFill>
        <p:spPr>
          <a:xfrm>
            <a:off x="22225" y="52388"/>
            <a:ext cx="2172891" cy="202555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jocke.darhammar@luleahockey.s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txBox="1">
            <a:spLocks noGrp="1"/>
          </p:cNvSpPr>
          <p:nvPr>
            <p:ph type="ctrTitle"/>
          </p:nvPr>
        </p:nvSpPr>
        <p:spPr>
          <a:xfrm>
            <a:off x="420624" y="2962656"/>
            <a:ext cx="11192256" cy="296697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5300"/>
              <a:buFont typeface="Calibri"/>
              <a:buNone/>
            </a:pPr>
            <a:r>
              <a:rPr lang="en-US" sz="5300" b="1" dirty="0" err="1" smtClean="0"/>
              <a:t>Välkomna</a:t>
            </a:r>
            <a:r>
              <a:rPr lang="en-US" sz="5300" b="1" dirty="0" smtClean="0"/>
              <a:t> till </a:t>
            </a:r>
            <a:r>
              <a:rPr lang="en-US" sz="5300" b="1" dirty="0" err="1"/>
              <a:t>f</a:t>
            </a:r>
            <a:r>
              <a:rPr lang="en-US" sz="5300" b="1" dirty="0" err="1" smtClean="0"/>
              <a:t>öräldramöte</a:t>
            </a:r>
            <a:r>
              <a:rPr lang="en-US" sz="5300" b="1" dirty="0"/>
              <a:t/>
            </a:r>
            <a:br>
              <a:rPr lang="en-US" sz="5300" b="1" dirty="0"/>
            </a:br>
            <a:r>
              <a:rPr lang="en-US" sz="5300" b="1" dirty="0"/>
              <a:t>Brooklyn Tigers U18HF 25/26</a:t>
            </a:r>
            <a:r>
              <a:rPr lang="en-US" b="1" dirty="0"/>
              <a:t/>
            </a:r>
            <a:br>
              <a:rPr lang="en-US" b="1" dirty="0"/>
            </a:br>
            <a:r>
              <a:rPr lang="en-US" sz="2200" b="1" dirty="0"/>
              <a:t/>
            </a:r>
            <a:br>
              <a:rPr lang="en-US" sz="2200" b="1" dirty="0"/>
            </a:br>
            <a:r>
              <a:rPr lang="en-US" sz="2200" dirty="0"/>
              <a:t>2025-08-31</a:t>
            </a:r>
            <a:r>
              <a:rPr lang="en-US" sz="4400" dirty="0"/>
              <a:t/>
            </a:r>
            <a:br>
              <a:rPr lang="en-US" sz="4400" dirty="0"/>
            </a:br>
            <a:r>
              <a:rPr lang="en-US" dirty="0"/>
              <a:t>	</a:t>
            </a:r>
            <a:endParaRP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36504f80202_0_0"/>
          <p:cNvSpPr txBox="1">
            <a:spLocks noGrp="1"/>
          </p:cNvSpPr>
          <p:nvPr>
            <p:ph type="body" idx="1"/>
          </p:nvPr>
        </p:nvSpPr>
        <p:spPr>
          <a:xfrm>
            <a:off x="838200" y="2244435"/>
            <a:ext cx="10515600" cy="39324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r>
              <a:rPr lang="sv-SE" dirty="0" smtClean="0"/>
              <a:t>DM Sunderbyn 5-7 September: </a:t>
            </a:r>
          </a:p>
          <a:p>
            <a:pPr lvl="0" indent="-457200" algn="l" rtl="0">
              <a:spcBef>
                <a:spcPts val="1000"/>
              </a:spcBef>
              <a:spcAft>
                <a:spcPts val="0"/>
              </a:spcAft>
              <a:buFont typeface="Arial" panose="020B0604020202020204" pitchFamily="34" charset="0"/>
              <a:buChar char="•"/>
            </a:pPr>
            <a:r>
              <a:rPr lang="sv-SE" dirty="0" smtClean="0"/>
              <a:t>Kostnad för mat under DM. Alla har möjlighet att äta även om man inte spelar en viss match. </a:t>
            </a:r>
            <a:br>
              <a:rPr lang="sv-SE" dirty="0" smtClean="0"/>
            </a:br>
            <a:r>
              <a:rPr lang="sv-SE" dirty="0" smtClean="0"/>
              <a:t>Middag fredag, lunch/middag lördag och lunch söndag. </a:t>
            </a:r>
            <a:br>
              <a:rPr lang="sv-SE" dirty="0" smtClean="0"/>
            </a:br>
            <a:r>
              <a:rPr lang="sv-SE" dirty="0" smtClean="0"/>
              <a:t>Överskjutande pengar går direkt till laget. Anmält 24+3.</a:t>
            </a:r>
          </a:p>
          <a:p>
            <a:pPr indent="-457200"/>
            <a:r>
              <a:rPr lang="sv-SE" dirty="0" smtClean="0"/>
              <a:t>Betalning 600kr till 123 123 68 76, skriv DM och barnets namn, senast 4/9. Ska jag skicka ut en kalenderpåminnelse?</a:t>
            </a:r>
            <a:endParaRPr dirty="0"/>
          </a:p>
        </p:txBody>
      </p:sp>
      <p:sp>
        <p:nvSpPr>
          <p:cNvPr id="115" name="Google Shape;115;g36504f80202_0_0"/>
          <p:cNvSpPr txBox="1">
            <a:spLocks noGrp="1"/>
          </p:cNvSpPr>
          <p:nvPr>
            <p:ph type="title"/>
          </p:nvPr>
        </p:nvSpPr>
        <p:spPr>
          <a:xfrm>
            <a:off x="2635134" y="365125"/>
            <a:ext cx="87204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Praktiska saker</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a:xfrm>
            <a:off x="2286989" y="1690688"/>
            <a:ext cx="10515600" cy="3932527"/>
          </a:xfrm>
        </p:spPr>
        <p:txBody>
          <a:bodyPr/>
          <a:lstStyle/>
          <a:p>
            <a:pPr marL="114300" indent="0">
              <a:buNone/>
            </a:pPr>
            <a:r>
              <a:rPr lang="sv-SE" dirty="0" smtClean="0"/>
              <a:t>Önskemål om inköp av matchställ, behov av sponsorer.  </a:t>
            </a:r>
            <a:endParaRPr lang="sv-SE" dirty="0"/>
          </a:p>
        </p:txBody>
      </p:sp>
      <p:sp>
        <p:nvSpPr>
          <p:cNvPr id="3" name="Rubrik 2"/>
          <p:cNvSpPr>
            <a:spLocks noGrp="1"/>
          </p:cNvSpPr>
          <p:nvPr>
            <p:ph type="title"/>
          </p:nvPr>
        </p:nvSpPr>
        <p:spPr/>
        <p:txBody>
          <a:bodyPr/>
          <a:lstStyle/>
          <a:p>
            <a:r>
              <a:rPr lang="sv-SE" dirty="0" smtClean="0"/>
              <a:t>Praktiska saker</a:t>
            </a:r>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866" y="2434096"/>
            <a:ext cx="8464385" cy="4181202"/>
          </a:xfrm>
          <a:prstGeom prst="rect">
            <a:avLst/>
          </a:prstGeom>
        </p:spPr>
      </p:pic>
    </p:spTree>
    <p:extLst>
      <p:ext uri="{BB962C8B-B14F-4D97-AF65-F5344CB8AC3E}">
        <p14:creationId xmlns:p14="http://schemas.microsoft.com/office/powerpoint/2010/main" val="2073351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Klubbförsäljning av </a:t>
            </a:r>
            <a:r>
              <a:rPr lang="sv-SE" dirty="0" err="1" smtClean="0"/>
              <a:t>Bambusa</a:t>
            </a:r>
            <a:r>
              <a:rPr lang="sv-SE" dirty="0" smtClean="0"/>
              <a:t> (strumpor) V40-41 som oavkortat går till Brooklyn Tigers klubbkassa. (ca 50% av försäljningspriset)</a:t>
            </a:r>
          </a:p>
          <a:p>
            <a:endParaRPr lang="sv-SE" dirty="0"/>
          </a:p>
          <a:p>
            <a:pPr lvl="1"/>
            <a:r>
              <a:rPr lang="sv-SE" dirty="0" smtClean="0"/>
              <a:t>Varje spelare ska sälja 1 påse (innehållande 5 paket), 1100kr/spelare. </a:t>
            </a:r>
            <a:r>
              <a:rPr lang="sv-SE" dirty="0"/>
              <a:t>I</a:t>
            </a:r>
            <a:r>
              <a:rPr lang="sv-SE" dirty="0" smtClean="0"/>
              <a:t>nbetalning till vårt konto </a:t>
            </a:r>
            <a:r>
              <a:rPr lang="sv-SE" dirty="0" err="1"/>
              <a:t>S</a:t>
            </a:r>
            <a:r>
              <a:rPr lang="sv-SE" dirty="0" err="1" smtClean="0"/>
              <a:t>wish</a:t>
            </a:r>
            <a:r>
              <a:rPr lang="sv-SE" dirty="0" smtClean="0"/>
              <a:t> 123 123 68 70, märk med barnets namn. Senast 13/10 V42. </a:t>
            </a:r>
            <a:br>
              <a:rPr lang="sv-SE" dirty="0" smtClean="0"/>
            </a:br>
            <a:r>
              <a:rPr lang="sv-SE" dirty="0" smtClean="0"/>
              <a:t>Önskar </a:t>
            </a:r>
            <a:r>
              <a:rPr lang="sv-SE" dirty="0"/>
              <a:t>ni att jag lägger en kalenderpåminnelse?</a:t>
            </a:r>
          </a:p>
          <a:p>
            <a:pPr lvl="1"/>
            <a:endParaRPr lang="sv-SE" dirty="0" smtClean="0"/>
          </a:p>
          <a:p>
            <a:pPr lvl="1"/>
            <a:r>
              <a:rPr lang="sv-SE" dirty="0" smtClean="0"/>
              <a:t>Pengar dras från vårt konto V43.</a:t>
            </a:r>
          </a:p>
        </p:txBody>
      </p:sp>
      <p:sp>
        <p:nvSpPr>
          <p:cNvPr id="3" name="Rubrik 2"/>
          <p:cNvSpPr>
            <a:spLocks noGrp="1"/>
          </p:cNvSpPr>
          <p:nvPr>
            <p:ph type="title"/>
          </p:nvPr>
        </p:nvSpPr>
        <p:spPr/>
        <p:txBody>
          <a:bodyPr/>
          <a:lstStyle/>
          <a:p>
            <a:r>
              <a:rPr lang="sv-SE" dirty="0" smtClean="0"/>
              <a:t>Praktiska saker forts.</a:t>
            </a:r>
            <a:endParaRPr lang="sv-SE" dirty="0"/>
          </a:p>
        </p:txBody>
      </p:sp>
    </p:spTree>
    <p:extLst>
      <p:ext uri="{BB962C8B-B14F-4D97-AF65-F5344CB8AC3E}">
        <p14:creationId xmlns:p14="http://schemas.microsoft.com/office/powerpoint/2010/main" val="21308333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a:xfrm>
            <a:off x="839787" y="1947552"/>
            <a:ext cx="10515600" cy="3932527"/>
          </a:xfrm>
        </p:spPr>
        <p:txBody>
          <a:bodyPr>
            <a:normAutofit/>
          </a:bodyPr>
          <a:lstStyle/>
          <a:p>
            <a:r>
              <a:rPr lang="sv-SE" dirty="0" smtClean="0"/>
              <a:t>Säsongskort ståplats, kortet gäller SHL, CHL och SDHL för säsong 25/26, ej slutspel.</a:t>
            </a:r>
          </a:p>
          <a:p>
            <a:r>
              <a:rPr lang="sv-SE" b="1" dirty="0" smtClean="0"/>
              <a:t>Jag behöver någon som löser det praktiska med detta, annars blir det tyvärr inga kort. </a:t>
            </a:r>
          </a:p>
          <a:p>
            <a:pPr lvl="1"/>
            <a:r>
              <a:rPr lang="sv-SE" dirty="0" smtClean="0"/>
              <a:t>U18 spelare, kostnad 750kr</a:t>
            </a:r>
          </a:p>
          <a:p>
            <a:pPr lvl="1"/>
            <a:r>
              <a:rPr lang="sv-SE" dirty="0" smtClean="0"/>
              <a:t>Digitalt foto, märkt med spelares namn</a:t>
            </a:r>
          </a:p>
          <a:p>
            <a:pPr lvl="1"/>
            <a:r>
              <a:rPr lang="sv-SE" dirty="0" smtClean="0"/>
              <a:t>Lagets beställning görs till </a:t>
            </a:r>
            <a:r>
              <a:rPr lang="sv-SE" dirty="0" smtClean="0">
                <a:hlinkClick r:id="rId2"/>
              </a:rPr>
              <a:t>jocke.darhammar@luleahockey.se</a:t>
            </a:r>
            <a:r>
              <a:rPr lang="sv-SE" dirty="0" smtClean="0"/>
              <a:t>, alt. till Jocke på Luleå hockeys kansli.</a:t>
            </a:r>
          </a:p>
          <a:p>
            <a:pPr lvl="1"/>
            <a:r>
              <a:rPr lang="sv-SE" dirty="0" smtClean="0"/>
              <a:t>Vid uthämtning betalas samtliga beställda kort av koordinator.</a:t>
            </a:r>
            <a:endParaRPr lang="sv-SE" dirty="0"/>
          </a:p>
          <a:p>
            <a:pPr lvl="1"/>
            <a:endParaRPr lang="sv-SE" dirty="0"/>
          </a:p>
        </p:txBody>
      </p:sp>
      <p:sp>
        <p:nvSpPr>
          <p:cNvPr id="3" name="Rubrik 2"/>
          <p:cNvSpPr>
            <a:spLocks noGrp="1"/>
          </p:cNvSpPr>
          <p:nvPr>
            <p:ph type="title"/>
          </p:nvPr>
        </p:nvSpPr>
        <p:spPr/>
        <p:txBody>
          <a:bodyPr/>
          <a:lstStyle/>
          <a:p>
            <a:r>
              <a:rPr lang="sv-SE" dirty="0" smtClean="0"/>
              <a:t>Praktiska saker forts.</a:t>
            </a:r>
            <a:endParaRPr lang="sv-SE" dirty="0"/>
          </a:p>
        </p:txBody>
      </p:sp>
    </p:spTree>
    <p:extLst>
      <p:ext uri="{BB962C8B-B14F-4D97-AF65-F5344CB8AC3E}">
        <p14:creationId xmlns:p14="http://schemas.microsoft.com/office/powerpoint/2010/main" val="5786406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Något att ta upp?</a:t>
            </a:r>
            <a:endParaRPr lang="sv-SE" dirty="0"/>
          </a:p>
        </p:txBody>
      </p:sp>
      <p:sp>
        <p:nvSpPr>
          <p:cNvPr id="3" name="Rubrik 2"/>
          <p:cNvSpPr>
            <a:spLocks noGrp="1"/>
          </p:cNvSpPr>
          <p:nvPr>
            <p:ph type="title"/>
          </p:nvPr>
        </p:nvSpPr>
        <p:spPr/>
        <p:txBody>
          <a:bodyPr/>
          <a:lstStyle/>
          <a:p>
            <a:r>
              <a:rPr lang="sv-SE" dirty="0" smtClean="0"/>
              <a:t>Sekretariat grupp</a:t>
            </a:r>
            <a:endParaRPr lang="sv-SE" dirty="0"/>
          </a:p>
        </p:txBody>
      </p:sp>
    </p:spTree>
    <p:extLst>
      <p:ext uri="{BB962C8B-B14F-4D97-AF65-F5344CB8AC3E}">
        <p14:creationId xmlns:p14="http://schemas.microsoft.com/office/powerpoint/2010/main" val="3898638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Något att ta upp?</a:t>
            </a:r>
            <a:endParaRPr lang="sv-SE" dirty="0"/>
          </a:p>
        </p:txBody>
      </p:sp>
      <p:sp>
        <p:nvSpPr>
          <p:cNvPr id="3" name="Rubrik 2"/>
          <p:cNvSpPr>
            <a:spLocks noGrp="1"/>
          </p:cNvSpPr>
          <p:nvPr>
            <p:ph type="title"/>
          </p:nvPr>
        </p:nvSpPr>
        <p:spPr/>
        <p:txBody>
          <a:bodyPr/>
          <a:lstStyle/>
          <a:p>
            <a:r>
              <a:rPr lang="sv-SE" dirty="0" smtClean="0"/>
              <a:t>Fikagrupp</a:t>
            </a:r>
            <a:endParaRPr lang="sv-SE" dirty="0"/>
          </a:p>
        </p:txBody>
      </p:sp>
    </p:spTree>
    <p:extLst>
      <p:ext uri="{BB962C8B-B14F-4D97-AF65-F5344CB8AC3E}">
        <p14:creationId xmlns:p14="http://schemas.microsoft.com/office/powerpoint/2010/main" val="3376880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Något att ta upp?</a:t>
            </a:r>
            <a:endParaRPr lang="sv-SE" dirty="0"/>
          </a:p>
        </p:txBody>
      </p:sp>
      <p:sp>
        <p:nvSpPr>
          <p:cNvPr id="3" name="Rubrik 2"/>
          <p:cNvSpPr>
            <a:spLocks noGrp="1"/>
          </p:cNvSpPr>
          <p:nvPr>
            <p:ph type="title"/>
          </p:nvPr>
        </p:nvSpPr>
        <p:spPr/>
        <p:txBody>
          <a:bodyPr/>
          <a:lstStyle/>
          <a:p>
            <a:r>
              <a:rPr lang="sv-SE" dirty="0" smtClean="0"/>
              <a:t>Försäljnings/sponsorgrupp</a:t>
            </a:r>
            <a:endParaRPr lang="sv-SE" dirty="0"/>
          </a:p>
        </p:txBody>
      </p:sp>
    </p:spTree>
    <p:extLst>
      <p:ext uri="{BB962C8B-B14F-4D97-AF65-F5344CB8AC3E}">
        <p14:creationId xmlns:p14="http://schemas.microsoft.com/office/powerpoint/2010/main" val="2569001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txBox="1">
            <a:spLocks noGrp="1"/>
          </p:cNvSpPr>
          <p:nvPr>
            <p:ph type="body" idx="1"/>
          </p:nvPr>
        </p:nvSpPr>
        <p:spPr>
          <a:xfrm>
            <a:off x="838200" y="2244435"/>
            <a:ext cx="10515600" cy="393252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smtClean="0"/>
              <a:t>Ambition </a:t>
            </a:r>
            <a:r>
              <a:rPr lang="en-US" dirty="0" err="1" smtClean="0"/>
              <a:t>att</a:t>
            </a:r>
            <a:r>
              <a:rPr lang="en-US" dirty="0" smtClean="0"/>
              <a:t> </a:t>
            </a:r>
            <a:r>
              <a:rPr lang="en-US" dirty="0" err="1" smtClean="0"/>
              <a:t>gå</a:t>
            </a:r>
            <a:r>
              <a:rPr lang="en-US" dirty="0" smtClean="0"/>
              <a:t> </a:t>
            </a:r>
            <a:r>
              <a:rPr lang="en-US" dirty="0" err="1" smtClean="0"/>
              <a:t>upp</a:t>
            </a:r>
            <a:r>
              <a:rPr lang="en-US" dirty="0" smtClean="0"/>
              <a:t> </a:t>
            </a:r>
            <a:r>
              <a:rPr lang="en-US" dirty="0" err="1" smtClean="0"/>
              <a:t>i</a:t>
            </a:r>
            <a:r>
              <a:rPr lang="en-US" dirty="0" smtClean="0"/>
              <a:t> </a:t>
            </a:r>
            <a:r>
              <a:rPr lang="en-US" dirty="0" err="1" smtClean="0"/>
              <a:t>regionserien</a:t>
            </a:r>
            <a:r>
              <a:rPr lang="en-US" dirty="0" smtClean="0"/>
              <a:t> till </a:t>
            </a:r>
            <a:r>
              <a:rPr lang="en-US" dirty="0" err="1" smtClean="0"/>
              <a:t>jul</a:t>
            </a:r>
            <a:r>
              <a:rPr lang="en-US" dirty="0" smtClean="0"/>
              <a:t>, </a:t>
            </a:r>
            <a:r>
              <a:rPr lang="en-US" dirty="0" err="1" smtClean="0"/>
              <a:t>vilket</a:t>
            </a:r>
            <a:r>
              <a:rPr lang="en-US" dirty="0" smtClean="0"/>
              <a:t> </a:t>
            </a:r>
            <a:r>
              <a:rPr lang="en-US" dirty="0" err="1" smtClean="0"/>
              <a:t>medför</a:t>
            </a:r>
            <a:r>
              <a:rPr lang="en-US" dirty="0" smtClean="0"/>
              <a:t> </a:t>
            </a:r>
            <a:r>
              <a:rPr lang="en-US" dirty="0" err="1" smtClean="0"/>
              <a:t>längre</a:t>
            </a:r>
            <a:r>
              <a:rPr lang="en-US" dirty="0" smtClean="0"/>
              <a:t> </a:t>
            </a:r>
            <a:r>
              <a:rPr lang="en-US" dirty="0" err="1" smtClean="0"/>
              <a:t>resor</a:t>
            </a:r>
            <a:r>
              <a:rPr lang="en-US" dirty="0" smtClean="0"/>
              <a:t> </a:t>
            </a:r>
            <a:r>
              <a:rPr lang="en-US" dirty="0" err="1" smtClean="0"/>
              <a:t>och</a:t>
            </a:r>
            <a:r>
              <a:rPr lang="en-US" dirty="0" smtClean="0"/>
              <a:t> </a:t>
            </a:r>
            <a:r>
              <a:rPr lang="en-US" dirty="0" err="1" smtClean="0"/>
              <a:t>högre</a:t>
            </a:r>
            <a:r>
              <a:rPr lang="en-US" dirty="0" smtClean="0"/>
              <a:t> </a:t>
            </a:r>
            <a:r>
              <a:rPr lang="en-US" dirty="0" err="1" smtClean="0"/>
              <a:t>kostnader</a:t>
            </a:r>
            <a:r>
              <a:rPr lang="en-US" dirty="0" smtClean="0"/>
              <a:t>.</a:t>
            </a:r>
          </a:p>
          <a:p>
            <a:pPr marL="228600" lvl="0" indent="-228600" algn="l" rtl="0">
              <a:lnSpc>
                <a:spcPct val="90000"/>
              </a:lnSpc>
              <a:spcBef>
                <a:spcPts val="0"/>
              </a:spcBef>
              <a:spcAft>
                <a:spcPts val="0"/>
              </a:spcAft>
              <a:buClr>
                <a:schemeClr val="dk1"/>
              </a:buClr>
              <a:buSzPts val="2800"/>
              <a:buChar char="•"/>
            </a:pPr>
            <a:endParaRPr lang="en-US" dirty="0"/>
          </a:p>
          <a:p>
            <a:pPr marL="228600" lvl="0" indent="-228600" algn="l" rtl="0">
              <a:lnSpc>
                <a:spcPct val="90000"/>
              </a:lnSpc>
              <a:spcBef>
                <a:spcPts val="0"/>
              </a:spcBef>
              <a:spcAft>
                <a:spcPts val="0"/>
              </a:spcAft>
              <a:buClr>
                <a:schemeClr val="dk1"/>
              </a:buClr>
              <a:buSzPts val="2800"/>
              <a:buChar char="•"/>
            </a:pPr>
            <a:r>
              <a:rPr lang="en-US" dirty="0" err="1" smtClean="0"/>
              <a:t>Övergångskostnader</a:t>
            </a:r>
            <a:r>
              <a:rPr lang="en-US" dirty="0"/>
              <a:t> </a:t>
            </a:r>
            <a:r>
              <a:rPr lang="en-US" dirty="0" smtClean="0"/>
              <a:t>per </a:t>
            </a:r>
            <a:r>
              <a:rPr lang="en-US" dirty="0" err="1" smtClean="0"/>
              <a:t>spelare</a:t>
            </a:r>
            <a:r>
              <a:rPr lang="en-US" dirty="0" smtClean="0"/>
              <a:t> </a:t>
            </a:r>
            <a:r>
              <a:rPr lang="en-US" dirty="0" err="1" smtClean="0"/>
              <a:t>p.g.a</a:t>
            </a:r>
            <a:r>
              <a:rPr lang="en-US" dirty="0" smtClean="0"/>
              <a:t>. </a:t>
            </a:r>
            <a:r>
              <a:rPr lang="en-US" dirty="0" err="1" smtClean="0"/>
              <a:t>uppstart</a:t>
            </a:r>
            <a:r>
              <a:rPr lang="en-US" dirty="0" smtClean="0"/>
              <a:t> </a:t>
            </a:r>
            <a:r>
              <a:rPr lang="en-US" dirty="0" err="1" smtClean="0"/>
              <a:t>av</a:t>
            </a:r>
            <a:r>
              <a:rPr lang="en-US" dirty="0" smtClean="0"/>
              <a:t> </a:t>
            </a:r>
            <a:r>
              <a:rPr lang="en-US" dirty="0" err="1" smtClean="0"/>
              <a:t>huvudförening</a:t>
            </a:r>
            <a:r>
              <a:rPr lang="en-US" dirty="0" smtClean="0"/>
              <a:t>.</a:t>
            </a:r>
          </a:p>
          <a:p>
            <a:pPr marL="228600" lvl="0" indent="-228600" algn="l" rtl="0">
              <a:lnSpc>
                <a:spcPct val="90000"/>
              </a:lnSpc>
              <a:spcBef>
                <a:spcPts val="0"/>
              </a:spcBef>
              <a:spcAft>
                <a:spcPts val="0"/>
              </a:spcAft>
              <a:buClr>
                <a:schemeClr val="dk1"/>
              </a:buClr>
              <a:buSzPts val="2800"/>
              <a:buChar char="•"/>
            </a:pPr>
            <a:endParaRPr lang="en-US" dirty="0"/>
          </a:p>
          <a:p>
            <a:pPr marL="228600" lvl="0" indent="-228600" algn="l" rtl="0">
              <a:lnSpc>
                <a:spcPct val="90000"/>
              </a:lnSpc>
              <a:spcBef>
                <a:spcPts val="0"/>
              </a:spcBef>
              <a:spcAft>
                <a:spcPts val="0"/>
              </a:spcAft>
              <a:buClr>
                <a:schemeClr val="dk1"/>
              </a:buClr>
              <a:buSzPts val="2800"/>
              <a:buChar char="•"/>
            </a:pPr>
            <a:r>
              <a:rPr lang="en-US" dirty="0" err="1" smtClean="0"/>
              <a:t>Toapappersförsäljning</a:t>
            </a:r>
            <a:endParaRPr lang="en-US" dirty="0" smtClean="0"/>
          </a:p>
          <a:p>
            <a:pPr marL="228600" lvl="0" indent="-228600" algn="l" rtl="0">
              <a:lnSpc>
                <a:spcPct val="90000"/>
              </a:lnSpc>
              <a:spcBef>
                <a:spcPts val="0"/>
              </a:spcBef>
              <a:spcAft>
                <a:spcPts val="0"/>
              </a:spcAft>
              <a:buClr>
                <a:schemeClr val="dk1"/>
              </a:buClr>
              <a:buSzPts val="2800"/>
              <a:buChar char="•"/>
            </a:pPr>
            <a:endParaRPr lang="en-US" dirty="0"/>
          </a:p>
          <a:p>
            <a:pPr marL="228600" lvl="0" indent="-228600" algn="l" rtl="0">
              <a:lnSpc>
                <a:spcPct val="90000"/>
              </a:lnSpc>
              <a:spcBef>
                <a:spcPts val="0"/>
              </a:spcBef>
              <a:spcAft>
                <a:spcPts val="0"/>
              </a:spcAft>
              <a:buClr>
                <a:schemeClr val="dk1"/>
              </a:buClr>
              <a:buSzPts val="2800"/>
              <a:buChar char="•"/>
            </a:pPr>
            <a:r>
              <a:rPr lang="en-US" dirty="0" smtClean="0"/>
              <a:t>Mat </a:t>
            </a:r>
            <a:r>
              <a:rPr lang="en-US" dirty="0" err="1" smtClean="0"/>
              <a:t>i</a:t>
            </a:r>
            <a:r>
              <a:rPr lang="en-US" dirty="0" smtClean="0"/>
              <a:t> </a:t>
            </a:r>
            <a:r>
              <a:rPr lang="en-US" dirty="0" err="1" smtClean="0"/>
              <a:t>samband</a:t>
            </a:r>
            <a:r>
              <a:rPr lang="en-US" dirty="0" smtClean="0"/>
              <a:t> med </a:t>
            </a:r>
            <a:r>
              <a:rPr lang="en-US" dirty="0" err="1" smtClean="0"/>
              <a:t>bortamatcher</a:t>
            </a:r>
            <a:endParaRPr lang="en-US" dirty="0" smtClean="0"/>
          </a:p>
          <a:p>
            <a:pPr marL="228600" lvl="0" indent="-228600" algn="l" rtl="0">
              <a:lnSpc>
                <a:spcPct val="90000"/>
              </a:lnSpc>
              <a:spcBef>
                <a:spcPts val="0"/>
              </a:spcBef>
              <a:spcAft>
                <a:spcPts val="0"/>
              </a:spcAft>
              <a:buClr>
                <a:schemeClr val="dk1"/>
              </a:buClr>
              <a:buSzPts val="2800"/>
              <a:buChar char="•"/>
            </a:pPr>
            <a:endParaRPr lang="en-US" dirty="0"/>
          </a:p>
          <a:p>
            <a:pPr marL="228600" lvl="0" indent="-228600" algn="l" rtl="0">
              <a:lnSpc>
                <a:spcPct val="90000"/>
              </a:lnSpc>
              <a:spcBef>
                <a:spcPts val="0"/>
              </a:spcBef>
              <a:spcAft>
                <a:spcPts val="0"/>
              </a:spcAft>
              <a:buClr>
                <a:schemeClr val="dk1"/>
              </a:buClr>
              <a:buSzPts val="2800"/>
              <a:buChar char="•"/>
            </a:pPr>
            <a:endParaRPr dirty="0"/>
          </a:p>
        </p:txBody>
      </p:sp>
      <p:sp>
        <p:nvSpPr>
          <p:cNvPr id="121" name="Google Shape;121;p4"/>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a:t>Ekonomi</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solidFill>
                  <a:srgbClr val="FF0000"/>
                </a:solidFill>
              </a:rPr>
              <a:t>Lägg in vad som önskas från spelarmötet och annat som behöver förmedlas till föräldrarna</a:t>
            </a:r>
            <a:endParaRPr lang="sv-SE" dirty="0">
              <a:solidFill>
                <a:srgbClr val="FF0000"/>
              </a:solidFill>
            </a:endParaRPr>
          </a:p>
        </p:txBody>
      </p:sp>
      <p:sp>
        <p:nvSpPr>
          <p:cNvPr id="3" name="Rubrik 2"/>
          <p:cNvSpPr>
            <a:spLocks noGrp="1"/>
          </p:cNvSpPr>
          <p:nvPr>
            <p:ph type="title"/>
          </p:nvPr>
        </p:nvSpPr>
        <p:spPr/>
        <p:txBody>
          <a:bodyPr/>
          <a:lstStyle/>
          <a:p>
            <a:r>
              <a:rPr lang="sv-SE" dirty="0" smtClean="0"/>
              <a:t>Information från tränare</a:t>
            </a:r>
            <a:endParaRPr lang="sv-SE" dirty="0"/>
          </a:p>
        </p:txBody>
      </p:sp>
    </p:spTree>
    <p:extLst>
      <p:ext uri="{BB962C8B-B14F-4D97-AF65-F5344CB8AC3E}">
        <p14:creationId xmlns:p14="http://schemas.microsoft.com/office/powerpoint/2010/main" val="13693656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err="1" smtClean="0"/>
              <a:t>Lagfoto</a:t>
            </a:r>
            <a:r>
              <a:rPr lang="sv-SE" dirty="0" smtClean="0"/>
              <a:t>?</a:t>
            </a:r>
            <a:endParaRPr lang="sv-SE" dirty="0"/>
          </a:p>
        </p:txBody>
      </p:sp>
      <p:sp>
        <p:nvSpPr>
          <p:cNvPr id="3" name="Rubrik 2"/>
          <p:cNvSpPr>
            <a:spLocks noGrp="1"/>
          </p:cNvSpPr>
          <p:nvPr>
            <p:ph type="title"/>
          </p:nvPr>
        </p:nvSpPr>
        <p:spPr/>
        <p:txBody>
          <a:bodyPr/>
          <a:lstStyle/>
          <a:p>
            <a:r>
              <a:rPr lang="sv-SE" dirty="0" smtClean="0"/>
              <a:t>Övrigt</a:t>
            </a:r>
            <a:endParaRPr lang="sv-SE" dirty="0"/>
          </a:p>
        </p:txBody>
      </p:sp>
    </p:spTree>
    <p:extLst>
      <p:ext uri="{BB962C8B-B14F-4D97-AF65-F5344CB8AC3E}">
        <p14:creationId xmlns:p14="http://schemas.microsoft.com/office/powerpoint/2010/main" val="3275473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body" idx="1"/>
          </p:nvPr>
        </p:nvSpPr>
        <p:spPr>
          <a:xfrm>
            <a:off x="838200" y="2244435"/>
            <a:ext cx="10515600" cy="3932527"/>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0"/>
              </a:spcBef>
              <a:spcAft>
                <a:spcPts val="0"/>
              </a:spcAft>
              <a:buSzPts val="1800"/>
              <a:buFont typeface="Calibri"/>
              <a:buChar char="•"/>
            </a:pPr>
            <a:r>
              <a:rPr lang="en-US" dirty="0" err="1" smtClean="0">
                <a:latin typeface="Calibri"/>
                <a:ea typeface="Calibri"/>
                <a:cs typeface="Calibri"/>
                <a:sym typeface="Calibri"/>
              </a:rPr>
              <a:t>Ledare</a:t>
            </a:r>
            <a:endParaRPr dirty="0">
              <a:latin typeface="Calibri"/>
              <a:ea typeface="Calibri"/>
              <a:cs typeface="Calibri"/>
              <a:sym typeface="Calibri"/>
            </a:endParaRPr>
          </a:p>
          <a:p>
            <a:pPr marL="457200" lvl="0" indent="-342900" algn="l" rtl="0">
              <a:lnSpc>
                <a:spcPct val="90000"/>
              </a:lnSpc>
              <a:spcBef>
                <a:spcPts val="0"/>
              </a:spcBef>
              <a:spcAft>
                <a:spcPts val="0"/>
              </a:spcAft>
              <a:buSzPts val="1800"/>
              <a:buFont typeface="Calibri"/>
              <a:buChar char="•"/>
            </a:pPr>
            <a:r>
              <a:rPr lang="en-US" dirty="0" err="1">
                <a:latin typeface="Calibri"/>
                <a:ea typeface="Calibri"/>
                <a:cs typeface="Calibri"/>
                <a:sym typeface="Calibri"/>
              </a:rPr>
              <a:t>Kommunikation</a:t>
            </a:r>
            <a:endParaRPr dirty="0">
              <a:latin typeface="Calibri"/>
              <a:ea typeface="Calibri"/>
              <a:cs typeface="Calibri"/>
              <a:sym typeface="Calibri"/>
            </a:endParaRPr>
          </a:p>
          <a:p>
            <a:pPr marL="457200" lvl="0" indent="-342900" algn="l" rtl="0">
              <a:lnSpc>
                <a:spcPct val="90000"/>
              </a:lnSpc>
              <a:spcBef>
                <a:spcPts val="0"/>
              </a:spcBef>
              <a:spcAft>
                <a:spcPts val="0"/>
              </a:spcAft>
              <a:buSzPts val="1800"/>
              <a:buChar char="•"/>
            </a:pPr>
            <a:r>
              <a:rPr lang="en-US" dirty="0"/>
              <a:t>M</a:t>
            </a:r>
            <a:r>
              <a:rPr lang="en-US" dirty="0">
                <a:latin typeface="Calibri"/>
                <a:ea typeface="Calibri"/>
                <a:cs typeface="Calibri"/>
                <a:sym typeface="Calibri"/>
              </a:rPr>
              <a:t>atcher</a:t>
            </a:r>
            <a:endParaRPr dirty="0">
              <a:latin typeface="Calibri"/>
              <a:ea typeface="Calibri"/>
              <a:cs typeface="Calibri"/>
              <a:sym typeface="Calibri"/>
            </a:endParaRPr>
          </a:p>
          <a:p>
            <a:pPr marL="457200" lvl="0" indent="-342900" algn="l" rtl="0">
              <a:lnSpc>
                <a:spcPct val="90000"/>
              </a:lnSpc>
              <a:spcBef>
                <a:spcPts val="0"/>
              </a:spcBef>
              <a:spcAft>
                <a:spcPts val="0"/>
              </a:spcAft>
              <a:buSzPts val="1800"/>
              <a:buChar char="•"/>
            </a:pPr>
            <a:r>
              <a:rPr lang="en-US" dirty="0" err="1"/>
              <a:t>Praktiska</a:t>
            </a:r>
            <a:r>
              <a:rPr lang="en-US" dirty="0"/>
              <a:t> </a:t>
            </a:r>
            <a:r>
              <a:rPr lang="en-US" dirty="0" err="1"/>
              <a:t>saker</a:t>
            </a:r>
            <a:endParaRPr dirty="0"/>
          </a:p>
          <a:p>
            <a:pPr marL="457200" lvl="0" indent="-342900" algn="l" rtl="0">
              <a:lnSpc>
                <a:spcPct val="90000"/>
              </a:lnSpc>
              <a:spcBef>
                <a:spcPts val="0"/>
              </a:spcBef>
              <a:spcAft>
                <a:spcPts val="0"/>
              </a:spcAft>
              <a:buSzPts val="1800"/>
              <a:buFont typeface="Calibri"/>
              <a:buChar char="•"/>
            </a:pPr>
            <a:r>
              <a:rPr lang="en-US" dirty="0" err="1">
                <a:latin typeface="Calibri"/>
                <a:ea typeface="Calibri"/>
                <a:cs typeface="Calibri"/>
                <a:sym typeface="Calibri"/>
              </a:rPr>
              <a:t>Ekonomi</a:t>
            </a:r>
            <a:endParaRPr dirty="0">
              <a:latin typeface="Calibri"/>
              <a:ea typeface="Calibri"/>
              <a:cs typeface="Calibri"/>
              <a:sym typeface="Calibri"/>
            </a:endParaRPr>
          </a:p>
          <a:p>
            <a:pPr marL="457200" lvl="0" indent="-342900" algn="l" rtl="0">
              <a:lnSpc>
                <a:spcPct val="90000"/>
              </a:lnSpc>
              <a:spcBef>
                <a:spcPts val="0"/>
              </a:spcBef>
              <a:spcAft>
                <a:spcPts val="0"/>
              </a:spcAft>
              <a:buSzPts val="1800"/>
              <a:buFont typeface="Calibri"/>
              <a:buChar char="•"/>
            </a:pPr>
            <a:r>
              <a:rPr lang="en-US" dirty="0">
                <a:latin typeface="Calibri"/>
                <a:ea typeface="Calibri"/>
                <a:cs typeface="Calibri"/>
                <a:sym typeface="Calibri"/>
              </a:rPr>
              <a:t>Information </a:t>
            </a:r>
            <a:r>
              <a:rPr lang="en-US" dirty="0" err="1">
                <a:latin typeface="Calibri"/>
                <a:ea typeface="Calibri"/>
                <a:cs typeface="Calibri"/>
                <a:sym typeface="Calibri"/>
              </a:rPr>
              <a:t>från</a:t>
            </a:r>
            <a:r>
              <a:rPr lang="en-US" dirty="0">
                <a:latin typeface="Calibri"/>
                <a:ea typeface="Calibri"/>
                <a:cs typeface="Calibri"/>
                <a:sym typeface="Calibri"/>
              </a:rPr>
              <a:t> </a:t>
            </a:r>
            <a:r>
              <a:rPr lang="en-US" dirty="0" err="1">
                <a:latin typeface="Calibri"/>
                <a:ea typeface="Calibri"/>
                <a:cs typeface="Calibri"/>
                <a:sym typeface="Calibri"/>
              </a:rPr>
              <a:t>tränare</a:t>
            </a:r>
            <a:endParaRPr dirty="0">
              <a:latin typeface="Calibri"/>
              <a:ea typeface="Calibri"/>
              <a:cs typeface="Calibri"/>
              <a:sym typeface="Calibri"/>
            </a:endParaRPr>
          </a:p>
          <a:p>
            <a:pPr marL="457200" lvl="0" indent="-342900" algn="l" rtl="0">
              <a:lnSpc>
                <a:spcPct val="90000"/>
              </a:lnSpc>
              <a:spcBef>
                <a:spcPts val="0"/>
              </a:spcBef>
              <a:spcAft>
                <a:spcPts val="0"/>
              </a:spcAft>
              <a:buSzPts val="1800"/>
              <a:buChar char="•"/>
            </a:pPr>
            <a:r>
              <a:rPr lang="en-US" dirty="0" err="1"/>
              <a:t>Övrigt</a:t>
            </a:r>
            <a:endParaRPr dirty="0"/>
          </a:p>
        </p:txBody>
      </p:sp>
      <p:sp>
        <p:nvSpPr>
          <p:cNvPr id="97" name="Google Shape;97;p2"/>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dirty="0" smtClean="0"/>
              <a:t>Agenda</a:t>
            </a: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body" idx="1"/>
          </p:nvPr>
        </p:nvSpPr>
        <p:spPr>
          <a:xfrm>
            <a:off x="838200" y="2244435"/>
            <a:ext cx="10515600" cy="3932527"/>
          </a:xfrm>
          <a:prstGeom prst="rect">
            <a:avLst/>
          </a:prstGeom>
          <a:noFill/>
          <a:ln>
            <a:noFill/>
          </a:ln>
        </p:spPr>
        <p:txBody>
          <a:bodyPr spcFirstLastPara="1" wrap="square" lIns="91425" tIns="45700" rIns="91425" bIns="45700" anchor="t" anchorCtr="0">
            <a:normAutofit lnSpcReduction="10000"/>
          </a:bodyPr>
          <a:lstStyle/>
          <a:p>
            <a:pPr marL="685800" lvl="1" indent="-76200" algn="l" rtl="0">
              <a:lnSpc>
                <a:spcPct val="90000"/>
              </a:lnSpc>
              <a:spcBef>
                <a:spcPts val="500"/>
              </a:spcBef>
              <a:spcAft>
                <a:spcPts val="0"/>
              </a:spcAft>
              <a:buClr>
                <a:schemeClr val="dk1"/>
              </a:buClr>
              <a:buSzPts val="2400"/>
              <a:buNone/>
            </a:pPr>
            <a:endParaRPr lang="sv-SE" dirty="0" smtClean="0"/>
          </a:p>
          <a:p>
            <a:pPr marL="685800" lvl="1" indent="-76200" algn="l" rtl="0">
              <a:lnSpc>
                <a:spcPct val="90000"/>
              </a:lnSpc>
              <a:spcBef>
                <a:spcPts val="500"/>
              </a:spcBef>
              <a:spcAft>
                <a:spcPts val="0"/>
              </a:spcAft>
              <a:buClr>
                <a:schemeClr val="dk1"/>
              </a:buClr>
              <a:buSzPts val="2400"/>
              <a:buNone/>
            </a:pPr>
            <a:r>
              <a:rPr lang="sv-SE" dirty="0" smtClean="0"/>
              <a:t>Tränare: Alexander Rehnström 073-0426840</a:t>
            </a:r>
          </a:p>
          <a:p>
            <a:pPr marL="685800" lvl="1" indent="-76200" algn="l" rtl="0">
              <a:lnSpc>
                <a:spcPct val="90000"/>
              </a:lnSpc>
              <a:spcBef>
                <a:spcPts val="500"/>
              </a:spcBef>
              <a:spcAft>
                <a:spcPts val="0"/>
              </a:spcAft>
              <a:buClr>
                <a:schemeClr val="dk1"/>
              </a:buClr>
              <a:buSzPts val="2400"/>
              <a:buNone/>
            </a:pPr>
            <a:r>
              <a:rPr lang="sv-SE" dirty="0" err="1" smtClean="0"/>
              <a:t>Fystränare</a:t>
            </a:r>
            <a:r>
              <a:rPr lang="sv-SE" dirty="0" smtClean="0"/>
              <a:t>: Erik Kjellgren 070-3611155 </a:t>
            </a:r>
          </a:p>
          <a:p>
            <a:pPr marL="685800" lvl="1" indent="-76200" algn="l" rtl="0">
              <a:lnSpc>
                <a:spcPct val="90000"/>
              </a:lnSpc>
              <a:spcBef>
                <a:spcPts val="500"/>
              </a:spcBef>
              <a:spcAft>
                <a:spcPts val="0"/>
              </a:spcAft>
              <a:buClr>
                <a:schemeClr val="dk1"/>
              </a:buClr>
              <a:buSzPts val="2400"/>
              <a:buNone/>
            </a:pPr>
            <a:r>
              <a:rPr lang="sv-SE" dirty="0" smtClean="0"/>
              <a:t>Lagledare: Torbjörn Johansson 070-8591689, Magnus </a:t>
            </a:r>
            <a:r>
              <a:rPr lang="sv-SE" dirty="0" err="1" smtClean="0"/>
              <a:t>Haara</a:t>
            </a:r>
            <a:r>
              <a:rPr lang="sv-SE" dirty="0" smtClean="0"/>
              <a:t> 073-0307017</a:t>
            </a:r>
          </a:p>
          <a:p>
            <a:pPr marL="685800" lvl="1" indent="-76200" algn="l" rtl="0">
              <a:lnSpc>
                <a:spcPct val="90000"/>
              </a:lnSpc>
              <a:spcBef>
                <a:spcPts val="500"/>
              </a:spcBef>
              <a:spcAft>
                <a:spcPts val="0"/>
              </a:spcAft>
              <a:buClr>
                <a:schemeClr val="dk1"/>
              </a:buClr>
              <a:buSzPts val="2400"/>
              <a:buNone/>
            </a:pPr>
            <a:r>
              <a:rPr lang="sv-SE" dirty="0" err="1" smtClean="0"/>
              <a:t>Materialare</a:t>
            </a:r>
            <a:r>
              <a:rPr lang="sv-SE" dirty="0" smtClean="0"/>
              <a:t>: L-O Johansson 070-3175499, Urban Andersson 070-2175508</a:t>
            </a:r>
          </a:p>
          <a:p>
            <a:pPr marL="685800" lvl="1" indent="-76200" algn="l" rtl="0">
              <a:lnSpc>
                <a:spcPct val="90000"/>
              </a:lnSpc>
              <a:spcBef>
                <a:spcPts val="500"/>
              </a:spcBef>
              <a:spcAft>
                <a:spcPts val="0"/>
              </a:spcAft>
              <a:buClr>
                <a:schemeClr val="dk1"/>
              </a:buClr>
              <a:buSzPts val="2400"/>
              <a:buNone/>
            </a:pPr>
            <a:r>
              <a:rPr lang="sv-SE" dirty="0" smtClean="0"/>
              <a:t>Ekonomi: Anna-Karin Olofsson Niemi 070-5561559</a:t>
            </a:r>
          </a:p>
          <a:p>
            <a:pPr marL="685800" lvl="1" indent="-76200" algn="l" rtl="0">
              <a:lnSpc>
                <a:spcPct val="90000"/>
              </a:lnSpc>
              <a:spcBef>
                <a:spcPts val="500"/>
              </a:spcBef>
              <a:spcAft>
                <a:spcPts val="0"/>
              </a:spcAft>
              <a:buClr>
                <a:schemeClr val="dk1"/>
              </a:buClr>
              <a:buSzPts val="2400"/>
              <a:buNone/>
            </a:pPr>
            <a:endParaRPr lang="sv-SE" dirty="0" smtClean="0"/>
          </a:p>
          <a:p>
            <a:pPr marL="685800" lvl="1" indent="-76200" algn="l" rtl="0">
              <a:lnSpc>
                <a:spcPct val="90000"/>
              </a:lnSpc>
              <a:spcBef>
                <a:spcPts val="500"/>
              </a:spcBef>
              <a:spcAft>
                <a:spcPts val="0"/>
              </a:spcAft>
              <a:buClr>
                <a:schemeClr val="dk1"/>
              </a:buClr>
              <a:buSzPts val="2400"/>
              <a:buNone/>
            </a:pPr>
            <a:r>
              <a:rPr lang="sv-SE" dirty="0" smtClean="0"/>
              <a:t>Sekretariatsgrupp: Bjud gärna med lagledarna</a:t>
            </a:r>
          </a:p>
          <a:p>
            <a:pPr marL="685800" lvl="1" indent="-76200" algn="l" rtl="0">
              <a:lnSpc>
                <a:spcPct val="90000"/>
              </a:lnSpc>
              <a:spcBef>
                <a:spcPts val="500"/>
              </a:spcBef>
              <a:spcAft>
                <a:spcPts val="0"/>
              </a:spcAft>
              <a:buClr>
                <a:schemeClr val="dk1"/>
              </a:buClr>
              <a:buSzPts val="2400"/>
              <a:buNone/>
            </a:pPr>
            <a:r>
              <a:rPr lang="sv-SE" dirty="0" smtClean="0"/>
              <a:t>Fikagrupp: Bjud gärna med lagledarna </a:t>
            </a:r>
          </a:p>
          <a:p>
            <a:pPr marL="685800" lvl="1" indent="-76200" algn="l" rtl="0">
              <a:lnSpc>
                <a:spcPct val="90000"/>
              </a:lnSpc>
              <a:spcBef>
                <a:spcPts val="500"/>
              </a:spcBef>
              <a:spcAft>
                <a:spcPts val="0"/>
              </a:spcAft>
              <a:buClr>
                <a:schemeClr val="dk1"/>
              </a:buClr>
              <a:buSzPts val="2400"/>
              <a:buNone/>
            </a:pPr>
            <a:r>
              <a:rPr lang="sv-SE" dirty="0" smtClean="0"/>
              <a:t>Försäljnings/sponsorgrupp: </a:t>
            </a:r>
            <a:endParaRPr lang="sv-SE" dirty="0"/>
          </a:p>
        </p:txBody>
      </p:sp>
      <p:sp>
        <p:nvSpPr>
          <p:cNvPr id="103" name="Google Shape;103;p3"/>
          <p:cNvSpPr txBox="1">
            <a:spLocks noGrp="1"/>
          </p:cNvSpPr>
          <p:nvPr>
            <p:ph type="title"/>
          </p:nvPr>
        </p:nvSpPr>
        <p:spPr>
          <a:xfrm>
            <a:off x="2635134" y="365125"/>
            <a:ext cx="8720253"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4400"/>
              <a:buFont typeface="Calibri"/>
              <a:buNone/>
            </a:pPr>
            <a:r>
              <a:rPr lang="en-US" dirty="0" err="1" smtClean="0"/>
              <a:t>Staben</a:t>
            </a:r>
            <a:r>
              <a:rPr lang="en-US" dirty="0" smtClean="0"/>
              <a:t> </a:t>
            </a:r>
            <a:r>
              <a:rPr lang="en-US" dirty="0" err="1" smtClean="0"/>
              <a:t>kring</a:t>
            </a:r>
            <a:r>
              <a:rPr lang="en-US" dirty="0" smtClean="0"/>
              <a:t> </a:t>
            </a:r>
            <a:r>
              <a:rPr lang="en-US" dirty="0" err="1" smtClean="0"/>
              <a:t>laget</a:t>
            </a:r>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Stort tack till alla som hade möjlighet att jobba in pengar till laget, trots att det var med kort varsel. Men framförallt Cecilia som råddade ”Under solen” när jag var på resande fot, tack. </a:t>
            </a:r>
          </a:p>
          <a:p>
            <a:r>
              <a:rPr lang="sv-SE" dirty="0" smtClean="0"/>
              <a:t>”Under solen” inkomst? Har ej fått besked av Tobias </a:t>
            </a:r>
            <a:r>
              <a:rPr lang="sv-SE" dirty="0" err="1" smtClean="0"/>
              <a:t>Luokkanen</a:t>
            </a:r>
            <a:r>
              <a:rPr lang="sv-SE" dirty="0" smtClean="0"/>
              <a:t>, bevakas.</a:t>
            </a:r>
          </a:p>
          <a:p>
            <a:r>
              <a:rPr lang="sv-SE" dirty="0" smtClean="0"/>
              <a:t>12 000kr + extraarbetet under ”</a:t>
            </a:r>
            <a:r>
              <a:rPr lang="sv-SE" dirty="0" err="1" smtClean="0"/>
              <a:t>Splash</a:t>
            </a:r>
            <a:r>
              <a:rPr lang="sv-SE" dirty="0" smtClean="0"/>
              <a:t>”</a:t>
            </a:r>
            <a:endParaRPr lang="sv-SE" dirty="0"/>
          </a:p>
          <a:p>
            <a:r>
              <a:rPr lang="sv-SE" dirty="0" smtClean="0"/>
              <a:t>Försäljningsaktivitet före sommaren (toapapper) summa?</a:t>
            </a:r>
            <a:endParaRPr lang="sv-SE" dirty="0"/>
          </a:p>
        </p:txBody>
      </p:sp>
      <p:sp>
        <p:nvSpPr>
          <p:cNvPr id="3" name="Rubrik 2"/>
          <p:cNvSpPr>
            <a:spLocks noGrp="1"/>
          </p:cNvSpPr>
          <p:nvPr>
            <p:ph type="title"/>
          </p:nvPr>
        </p:nvSpPr>
        <p:spPr/>
        <p:txBody>
          <a:bodyPr/>
          <a:lstStyle/>
          <a:p>
            <a:r>
              <a:rPr lang="sv-SE" dirty="0" smtClean="0"/>
              <a:t>Sommararbete</a:t>
            </a:r>
            <a:endParaRPr lang="sv-SE" dirty="0"/>
          </a:p>
        </p:txBody>
      </p:sp>
    </p:spTree>
    <p:extLst>
      <p:ext uri="{BB962C8B-B14F-4D97-AF65-F5344CB8AC3E}">
        <p14:creationId xmlns:p14="http://schemas.microsoft.com/office/powerpoint/2010/main" val="26489213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a:spLocks noGrp="1"/>
          </p:cNvSpPr>
          <p:nvPr>
            <p:ph type="body" idx="1"/>
          </p:nvPr>
        </p:nvSpPr>
        <p:spPr>
          <a:xfrm>
            <a:off x="838200" y="2244435"/>
            <a:ext cx="10515600" cy="4311813"/>
          </a:xfrm>
          <a:prstGeom prst="rect">
            <a:avLst/>
          </a:prstGeom>
          <a:noFill/>
          <a:ln>
            <a:noFill/>
          </a:ln>
        </p:spPr>
        <p:txBody>
          <a:bodyPr spcFirstLastPara="1" wrap="square" lIns="91425" tIns="45700" rIns="91425" bIns="45700" anchor="t" anchorCtr="0">
            <a:normAutofit lnSpcReduction="10000"/>
          </a:bodyPr>
          <a:lstStyle/>
          <a:p>
            <a:pPr marL="685800" lvl="1" indent="-228600">
              <a:spcBef>
                <a:spcPts val="0"/>
              </a:spcBef>
              <a:buSzPts val="2800"/>
            </a:pPr>
            <a:r>
              <a:rPr lang="sv-SE" dirty="0" smtClean="0"/>
              <a:t>Tränarna till spelarna via:</a:t>
            </a:r>
          </a:p>
          <a:p>
            <a:pPr marL="1257300" lvl="2">
              <a:spcBef>
                <a:spcPts val="0"/>
              </a:spcBef>
              <a:buSzPts val="2800"/>
              <a:buFont typeface="Courier New" panose="02070309020205020404" pitchFamily="49" charset="0"/>
              <a:buChar char="o"/>
            </a:pPr>
            <a:r>
              <a:rPr lang="sv-SE" dirty="0" err="1" smtClean="0"/>
              <a:t>WhatsApp</a:t>
            </a:r>
            <a:r>
              <a:rPr lang="sv-SE" dirty="0" smtClean="0"/>
              <a:t>-grupp</a:t>
            </a:r>
          </a:p>
          <a:p>
            <a:pPr marL="1257300" lvl="2">
              <a:spcBef>
                <a:spcPts val="0"/>
              </a:spcBef>
              <a:buSzPts val="2800"/>
              <a:buFont typeface="Courier New" panose="02070309020205020404" pitchFamily="49" charset="0"/>
              <a:buChar char="o"/>
            </a:pPr>
            <a:r>
              <a:rPr lang="sv-SE" dirty="0" smtClean="0"/>
              <a:t>Laguttagning sker senast sista träning innan match</a:t>
            </a:r>
          </a:p>
          <a:p>
            <a:pPr marL="1143000" lvl="2" indent="-228600">
              <a:spcBef>
                <a:spcPts val="0"/>
              </a:spcBef>
              <a:buSzPts val="2800"/>
            </a:pPr>
            <a:endParaRPr lang="sv-SE" dirty="0"/>
          </a:p>
          <a:p>
            <a:pPr marL="685800" lvl="1" indent="-228600">
              <a:spcBef>
                <a:spcPts val="0"/>
              </a:spcBef>
              <a:buSzPts val="2800"/>
            </a:pPr>
            <a:r>
              <a:rPr lang="sv-SE" dirty="0" smtClean="0"/>
              <a:t>Ledare till föräldrar</a:t>
            </a:r>
          </a:p>
          <a:p>
            <a:pPr marL="1257300" lvl="2">
              <a:spcBef>
                <a:spcPts val="0"/>
              </a:spcBef>
              <a:buSzPts val="2800"/>
              <a:buFont typeface="Courier New" panose="02070309020205020404" pitchFamily="49" charset="0"/>
              <a:buChar char="o"/>
            </a:pPr>
            <a:r>
              <a:rPr lang="sv-SE" dirty="0" smtClean="0"/>
              <a:t>Huvudkommunikation Laget.se (utskick alt. upplägg)</a:t>
            </a:r>
          </a:p>
          <a:p>
            <a:pPr marL="1257300" lvl="2">
              <a:spcBef>
                <a:spcPts val="0"/>
              </a:spcBef>
              <a:buSzPts val="2800"/>
              <a:buFont typeface="Courier New" panose="02070309020205020404" pitchFamily="49" charset="0"/>
              <a:buChar char="o"/>
            </a:pPr>
            <a:r>
              <a:rPr lang="sv-SE" dirty="0" smtClean="0"/>
              <a:t>Enklare frågor eller snabbavisering via </a:t>
            </a:r>
            <a:r>
              <a:rPr lang="sv-SE" dirty="0" err="1" smtClean="0"/>
              <a:t>WhatsApp</a:t>
            </a:r>
            <a:r>
              <a:rPr lang="sv-SE" dirty="0" smtClean="0"/>
              <a:t>-föräldragruppen</a:t>
            </a:r>
          </a:p>
          <a:p>
            <a:pPr marL="1143000" lvl="2" indent="-228600">
              <a:spcBef>
                <a:spcPts val="0"/>
              </a:spcBef>
              <a:buSzPts val="2800"/>
            </a:pPr>
            <a:endParaRPr lang="sv-SE" dirty="0"/>
          </a:p>
          <a:p>
            <a:pPr marL="685800" lvl="1" indent="-228600">
              <a:spcBef>
                <a:spcPts val="0"/>
              </a:spcBef>
              <a:buSzPts val="2800"/>
            </a:pPr>
            <a:r>
              <a:rPr lang="sv-SE" dirty="0" smtClean="0"/>
              <a:t>Föräldrar med funderingar kontaktar lagledarna</a:t>
            </a:r>
          </a:p>
          <a:p>
            <a:pPr marL="685800" lvl="1" indent="-228600">
              <a:spcBef>
                <a:spcPts val="0"/>
              </a:spcBef>
              <a:buSzPts val="2800"/>
            </a:pPr>
            <a:endParaRPr lang="sv-SE" dirty="0"/>
          </a:p>
          <a:p>
            <a:pPr marL="685800" lvl="1" indent="-228600">
              <a:spcBef>
                <a:spcPts val="0"/>
              </a:spcBef>
              <a:buSzPts val="2800"/>
            </a:pPr>
            <a:r>
              <a:rPr lang="sv-SE" dirty="0" smtClean="0"/>
              <a:t>Kalendern på laget.se ska vara uppdaterad, och sena ändringar ska undvikas så långt det går, så att alla kan planera sina liv.</a:t>
            </a:r>
            <a:br>
              <a:rPr lang="sv-SE" dirty="0" smtClean="0"/>
            </a:br>
            <a:endParaRPr lang="sv-SE" dirty="0" smtClean="0"/>
          </a:p>
          <a:p>
            <a:pPr marL="685800" lvl="1" indent="-228600">
              <a:spcBef>
                <a:spcPts val="0"/>
              </a:spcBef>
              <a:buSzPts val="2800"/>
            </a:pPr>
            <a:r>
              <a:rPr lang="sv-SE" dirty="0" smtClean="0"/>
              <a:t>Respektive funktionsgrupp sköter intern dialog i separat grupp för att inte ”mätta” </a:t>
            </a:r>
            <a:r>
              <a:rPr lang="sv-SE" dirty="0" err="1" smtClean="0"/>
              <a:t>föräldargruppen</a:t>
            </a:r>
            <a:r>
              <a:rPr lang="sv-SE" dirty="0" smtClean="0"/>
              <a:t>. När beslut är taget kan det dialogiseras i storforum.</a:t>
            </a:r>
          </a:p>
          <a:p>
            <a:pPr marL="228600" lvl="0" indent="-50800" algn="l" rtl="0">
              <a:lnSpc>
                <a:spcPct val="90000"/>
              </a:lnSpc>
              <a:spcBef>
                <a:spcPts val="1000"/>
              </a:spcBef>
              <a:spcAft>
                <a:spcPts val="0"/>
              </a:spcAft>
              <a:buClr>
                <a:schemeClr val="dk1"/>
              </a:buClr>
              <a:buSzPts val="2800"/>
              <a:buNone/>
            </a:pPr>
            <a:endParaRPr lang="sv-SE" dirty="0" smtClean="0"/>
          </a:p>
          <a:p>
            <a:pPr marL="228600" lvl="0" indent="-50800" algn="l" rtl="0">
              <a:lnSpc>
                <a:spcPct val="90000"/>
              </a:lnSpc>
              <a:spcBef>
                <a:spcPts val="1000"/>
              </a:spcBef>
              <a:spcAft>
                <a:spcPts val="0"/>
              </a:spcAft>
              <a:buClr>
                <a:schemeClr val="dk1"/>
              </a:buClr>
              <a:buSzPts val="2800"/>
              <a:buNone/>
            </a:pPr>
            <a:endParaRPr lang="sv-SE" dirty="0"/>
          </a:p>
        </p:txBody>
      </p:sp>
      <p:sp>
        <p:nvSpPr>
          <p:cNvPr id="109" name="Google Shape;109;p5"/>
          <p:cNvSpPr txBox="1">
            <a:spLocks noGrp="1"/>
          </p:cNvSpPr>
          <p:nvPr>
            <p:ph type="title"/>
          </p:nvPr>
        </p:nvSpPr>
        <p:spPr>
          <a:xfrm>
            <a:off x="2478024" y="365125"/>
            <a:ext cx="9400032" cy="1325563"/>
          </a:xfrm>
          <a:prstGeom prst="rect">
            <a:avLst/>
          </a:prstGeom>
          <a:noFill/>
          <a:ln>
            <a:noFill/>
          </a:ln>
        </p:spPr>
        <p:txBody>
          <a:bodyPr spcFirstLastPara="1" wrap="square" lIns="91425" tIns="45700" rIns="91425" bIns="45700" anchor="ctr" anchorCtr="0">
            <a:noAutofit/>
          </a:bodyPr>
          <a:lstStyle/>
          <a:p>
            <a:pPr lvl="0"/>
            <a:r>
              <a:rPr lang="sv-SE" dirty="0" smtClean="0"/>
              <a:t>Kommunikation till </a:t>
            </a:r>
            <a:r>
              <a:rPr lang="sv-SE" dirty="0"/>
              <a:t>spelare och föräldrar</a:t>
            </a:r>
            <a:endParaRP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a:xfrm>
            <a:off x="1514856" y="1915251"/>
            <a:ext cx="10515600" cy="4375821"/>
          </a:xfrm>
        </p:spPr>
        <p:txBody>
          <a:bodyPr>
            <a:normAutofit fontScale="92500" lnSpcReduction="10000"/>
          </a:bodyPr>
          <a:lstStyle/>
          <a:p>
            <a:r>
              <a:rPr lang="sv-SE" dirty="0" smtClean="0"/>
              <a:t>Träningsmatcher</a:t>
            </a:r>
          </a:p>
          <a:p>
            <a:pPr lvl="1"/>
            <a:r>
              <a:rPr lang="sv-SE" dirty="0" smtClean="0"/>
              <a:t>1 </a:t>
            </a:r>
            <a:r>
              <a:rPr lang="sv-SE" dirty="0" err="1"/>
              <a:t>S</a:t>
            </a:r>
            <a:r>
              <a:rPr lang="sv-SE" dirty="0" err="1" smtClean="0"/>
              <a:t>ept</a:t>
            </a:r>
            <a:r>
              <a:rPr lang="sv-SE" dirty="0" smtClean="0"/>
              <a:t> Sunderbyn hemma Lulebohallen</a:t>
            </a:r>
          </a:p>
          <a:p>
            <a:pPr lvl="1"/>
            <a:r>
              <a:rPr lang="sv-SE" dirty="0" smtClean="0"/>
              <a:t>3 </a:t>
            </a:r>
            <a:r>
              <a:rPr lang="sv-SE" dirty="0" err="1" smtClean="0"/>
              <a:t>Sept</a:t>
            </a:r>
            <a:r>
              <a:rPr lang="sv-SE" dirty="0" smtClean="0"/>
              <a:t> Haparanda borta Kuben</a:t>
            </a:r>
          </a:p>
          <a:p>
            <a:pPr lvl="1"/>
            <a:r>
              <a:rPr lang="sv-SE" dirty="0" smtClean="0"/>
              <a:t>14 </a:t>
            </a:r>
            <a:r>
              <a:rPr lang="sv-SE" dirty="0" err="1" smtClean="0"/>
              <a:t>Sept</a:t>
            </a:r>
            <a:r>
              <a:rPr lang="sv-SE" dirty="0" smtClean="0"/>
              <a:t> SK Lejon hemma Lulebohallen</a:t>
            </a:r>
          </a:p>
          <a:p>
            <a:pPr lvl="1"/>
            <a:r>
              <a:rPr lang="sv-SE" dirty="0" smtClean="0"/>
              <a:t>18 </a:t>
            </a:r>
            <a:r>
              <a:rPr lang="sv-SE" dirty="0" err="1" smtClean="0"/>
              <a:t>Sept</a:t>
            </a:r>
            <a:r>
              <a:rPr lang="sv-SE" dirty="0" smtClean="0"/>
              <a:t> Piteå hemma Lulebohallen</a:t>
            </a:r>
          </a:p>
          <a:p>
            <a:pPr lvl="1"/>
            <a:endParaRPr lang="sv-SE" sz="2800" dirty="0"/>
          </a:p>
          <a:p>
            <a:r>
              <a:rPr lang="sv-SE" dirty="0" smtClean="0"/>
              <a:t>U18 DM i Sunderbyn 5-7 September</a:t>
            </a:r>
          </a:p>
          <a:p>
            <a:pPr lvl="1"/>
            <a:r>
              <a:rPr lang="sv-SE" dirty="0" smtClean="0"/>
              <a:t>Fredag 18:00 Piteå</a:t>
            </a:r>
          </a:p>
          <a:p>
            <a:pPr lvl="1"/>
            <a:r>
              <a:rPr lang="sv-SE" dirty="0" smtClean="0"/>
              <a:t>Lördag 11:oo HTUHC</a:t>
            </a:r>
          </a:p>
          <a:p>
            <a:pPr lvl="1"/>
            <a:r>
              <a:rPr lang="sv-SE" dirty="0" smtClean="0"/>
              <a:t>Lördag 18:00 Kiruna</a:t>
            </a:r>
          </a:p>
          <a:p>
            <a:pPr lvl="1"/>
            <a:r>
              <a:rPr lang="sv-SE" dirty="0" smtClean="0"/>
              <a:t>Söndag ev. slutspel</a:t>
            </a:r>
          </a:p>
          <a:p>
            <a:pPr lvl="1"/>
            <a:endParaRPr lang="sv-SE" sz="1400" dirty="0"/>
          </a:p>
          <a:p>
            <a:pPr marL="114300" indent="0">
              <a:buNone/>
            </a:pPr>
            <a:endParaRPr lang="sv-SE" sz="1800" dirty="0" smtClean="0"/>
          </a:p>
          <a:p>
            <a:pPr lvl="1"/>
            <a:endParaRPr lang="sv-SE" sz="1400" dirty="0" smtClean="0"/>
          </a:p>
          <a:p>
            <a:pPr lvl="1"/>
            <a:endParaRPr lang="sv-SE" dirty="0"/>
          </a:p>
        </p:txBody>
      </p:sp>
      <p:sp>
        <p:nvSpPr>
          <p:cNvPr id="3" name="Rubrik 2"/>
          <p:cNvSpPr>
            <a:spLocks noGrp="1"/>
          </p:cNvSpPr>
          <p:nvPr>
            <p:ph type="title"/>
          </p:nvPr>
        </p:nvSpPr>
        <p:spPr>
          <a:xfrm>
            <a:off x="2735718" y="346837"/>
            <a:ext cx="8720253" cy="1325563"/>
          </a:xfrm>
        </p:spPr>
        <p:txBody>
          <a:bodyPr/>
          <a:lstStyle/>
          <a:p>
            <a:r>
              <a:rPr lang="sv-SE" dirty="0" smtClean="0"/>
              <a:t>Säsongens matcher</a:t>
            </a:r>
            <a:endParaRPr lang="sv-SE" dirty="0"/>
          </a:p>
        </p:txBody>
      </p:sp>
    </p:spTree>
    <p:extLst>
      <p:ext uri="{BB962C8B-B14F-4D97-AF65-F5344CB8AC3E}">
        <p14:creationId xmlns:p14="http://schemas.microsoft.com/office/powerpoint/2010/main" val="1012207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a:xfrm>
            <a:off x="839787" y="2088987"/>
            <a:ext cx="10515600" cy="3932527"/>
          </a:xfrm>
        </p:spPr>
        <p:txBody>
          <a:bodyPr>
            <a:normAutofit/>
          </a:bodyPr>
          <a:lstStyle/>
          <a:p>
            <a:pPr marL="114300" indent="0">
              <a:buNone/>
            </a:pPr>
            <a:endParaRPr lang="sv-SE" sz="2400" dirty="0" smtClean="0"/>
          </a:p>
          <a:p>
            <a:endParaRPr lang="sv-SE" sz="1800" dirty="0"/>
          </a:p>
        </p:txBody>
      </p:sp>
      <p:sp>
        <p:nvSpPr>
          <p:cNvPr id="4" name="Rubrik 2"/>
          <p:cNvSpPr>
            <a:spLocks noGrp="1"/>
          </p:cNvSpPr>
          <p:nvPr>
            <p:ph type="title"/>
          </p:nvPr>
        </p:nvSpPr>
        <p:spPr/>
        <p:txBody>
          <a:bodyPr/>
          <a:lstStyle/>
          <a:p>
            <a:r>
              <a:rPr lang="sv-SE" dirty="0" smtClean="0"/>
              <a:t>Säsongens seriematcher</a:t>
            </a:r>
            <a:endParaRPr lang="sv-SE" dirty="0"/>
          </a:p>
        </p:txBody>
      </p:sp>
      <p:graphicFrame>
        <p:nvGraphicFramePr>
          <p:cNvPr id="6" name="Tabell 5"/>
          <p:cNvGraphicFramePr>
            <a:graphicFrameLocks noGrp="1"/>
          </p:cNvGraphicFramePr>
          <p:nvPr>
            <p:extLst>
              <p:ext uri="{D42A27DB-BD31-4B8C-83A1-F6EECF244321}">
                <p14:modId xmlns:p14="http://schemas.microsoft.com/office/powerpoint/2010/main" val="2912268758"/>
              </p:ext>
            </p:extLst>
          </p:nvPr>
        </p:nvGraphicFramePr>
        <p:xfrm>
          <a:off x="2404871" y="1690689"/>
          <a:ext cx="8950516" cy="4358518"/>
        </p:xfrm>
        <a:graphic>
          <a:graphicData uri="http://schemas.openxmlformats.org/drawingml/2006/table">
            <a:tbl>
              <a:tblPr>
                <a:tableStyleId>{5C22544A-7EE6-4342-B048-85BDC9FD1C3A}</a:tableStyleId>
              </a:tblPr>
              <a:tblGrid>
                <a:gridCol w="862343">
                  <a:extLst>
                    <a:ext uri="{9D8B030D-6E8A-4147-A177-3AD203B41FA5}">
                      <a16:colId xmlns:a16="http://schemas.microsoft.com/office/drawing/2014/main" val="3248557601"/>
                    </a:ext>
                  </a:extLst>
                </a:gridCol>
                <a:gridCol w="564983">
                  <a:extLst>
                    <a:ext uri="{9D8B030D-6E8A-4147-A177-3AD203B41FA5}">
                      <a16:colId xmlns:a16="http://schemas.microsoft.com/office/drawing/2014/main" val="3593096923"/>
                    </a:ext>
                  </a:extLst>
                </a:gridCol>
                <a:gridCol w="698794">
                  <a:extLst>
                    <a:ext uri="{9D8B030D-6E8A-4147-A177-3AD203B41FA5}">
                      <a16:colId xmlns:a16="http://schemas.microsoft.com/office/drawing/2014/main" val="2131896892"/>
                    </a:ext>
                  </a:extLst>
                </a:gridCol>
                <a:gridCol w="862343">
                  <a:extLst>
                    <a:ext uri="{9D8B030D-6E8A-4147-A177-3AD203B41FA5}">
                      <a16:colId xmlns:a16="http://schemas.microsoft.com/office/drawing/2014/main" val="49741431"/>
                    </a:ext>
                  </a:extLst>
                </a:gridCol>
                <a:gridCol w="832607">
                  <a:extLst>
                    <a:ext uri="{9D8B030D-6E8A-4147-A177-3AD203B41FA5}">
                      <a16:colId xmlns:a16="http://schemas.microsoft.com/office/drawing/2014/main" val="2541697686"/>
                    </a:ext>
                  </a:extLst>
                </a:gridCol>
                <a:gridCol w="1724683">
                  <a:extLst>
                    <a:ext uri="{9D8B030D-6E8A-4147-A177-3AD203B41FA5}">
                      <a16:colId xmlns:a16="http://schemas.microsoft.com/office/drawing/2014/main" val="289119819"/>
                    </a:ext>
                  </a:extLst>
                </a:gridCol>
                <a:gridCol w="1724683">
                  <a:extLst>
                    <a:ext uri="{9D8B030D-6E8A-4147-A177-3AD203B41FA5}">
                      <a16:colId xmlns:a16="http://schemas.microsoft.com/office/drawing/2014/main" val="2768866469"/>
                    </a:ext>
                  </a:extLst>
                </a:gridCol>
                <a:gridCol w="1680080">
                  <a:extLst>
                    <a:ext uri="{9D8B030D-6E8A-4147-A177-3AD203B41FA5}">
                      <a16:colId xmlns:a16="http://schemas.microsoft.com/office/drawing/2014/main" val="2683912175"/>
                    </a:ext>
                  </a:extLst>
                </a:gridCol>
              </a:tblGrid>
              <a:tr h="216402">
                <a:tc>
                  <a:txBody>
                    <a:bodyPr/>
                    <a:lstStyle/>
                    <a:p>
                      <a:pPr algn="l" fontAlgn="b"/>
                      <a:r>
                        <a:rPr lang="sv-SE" sz="1000" u="none" strike="noStrike">
                          <a:effectLst/>
                        </a:rPr>
                        <a:t>2025-09-22</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18:20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Måndag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96761004</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Clemensnäs HC div 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569354430"/>
                  </a:ext>
                </a:extLst>
              </a:tr>
              <a:tr h="216402">
                <a:tc>
                  <a:txBody>
                    <a:bodyPr/>
                    <a:lstStyle/>
                    <a:p>
                      <a:pPr algn="l" fontAlgn="b"/>
                      <a:r>
                        <a:rPr lang="sv-SE" sz="1000" u="none" strike="noStrike">
                          <a:effectLst/>
                        </a:rPr>
                        <a:t>2025-09-28</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13:00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Söndag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96761085</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15</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Lycksele SK</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Sunderby Ishall </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4011184625"/>
                  </a:ext>
                </a:extLst>
              </a:tr>
              <a:tr h="216402">
                <a:tc>
                  <a:txBody>
                    <a:bodyPr/>
                    <a:lstStyle/>
                    <a:p>
                      <a:pPr algn="l" fontAlgn="b"/>
                      <a:r>
                        <a:rPr lang="sv-SE" sz="1000" u="none" strike="noStrike">
                          <a:effectLst/>
                        </a:rPr>
                        <a:t>2025-10-01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19:15</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Onsdag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96761082</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HaparandaTornio UHC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Norra Finans Arena</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84326789"/>
                  </a:ext>
                </a:extLst>
              </a:tr>
              <a:tr h="216402">
                <a:tc>
                  <a:txBody>
                    <a:bodyPr/>
                    <a:lstStyle/>
                    <a:p>
                      <a:pPr algn="l" fontAlgn="b"/>
                      <a:r>
                        <a:rPr lang="sv-SE" sz="1000" u="none" strike="noStrike">
                          <a:effectLst/>
                        </a:rPr>
                        <a:t>2025-10-06</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solidFill>
                            <a:srgbClr val="FF0000"/>
                          </a:solidFill>
                          <a:effectLst/>
                        </a:rPr>
                        <a:t>00:00</a:t>
                      </a:r>
                      <a:endParaRPr lang="sv-SE" sz="1000" b="0" i="0" u="none" strike="noStrike" dirty="0">
                        <a:solidFill>
                          <a:srgbClr val="FF0000"/>
                        </a:solidFill>
                        <a:effectLst/>
                        <a:latin typeface="Tahoma" panose="020B0604030504040204" pitchFamily="34" charset="0"/>
                      </a:endParaRPr>
                    </a:p>
                  </a:txBody>
                  <a:tcPr marL="6350" marR="6350" marT="6350" marB="0" anchor="b"/>
                </a:tc>
                <a:tc>
                  <a:txBody>
                    <a:bodyPr/>
                    <a:lstStyle/>
                    <a:p>
                      <a:pPr algn="l" fontAlgn="b"/>
                      <a:r>
                        <a:rPr lang="sv-SE" sz="1000" u="none" strike="noStrike">
                          <a:effectLst/>
                        </a:rPr>
                        <a:t>Måndag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96761028</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5</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UHF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1094102060"/>
                  </a:ext>
                </a:extLst>
              </a:tr>
              <a:tr h="246880">
                <a:tc>
                  <a:txBody>
                    <a:bodyPr/>
                    <a:lstStyle/>
                    <a:p>
                      <a:pPr algn="l" fontAlgn="b"/>
                      <a:r>
                        <a:rPr lang="sv-SE" sz="1000" u="none" strike="noStrike">
                          <a:effectLst/>
                        </a:rPr>
                        <a:t>2025-10-12</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12:00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Söndag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96761128</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22</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Kiruna IF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Lombiahallen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993731721"/>
                  </a:ext>
                </a:extLst>
              </a:tr>
              <a:tr h="216402">
                <a:tc>
                  <a:txBody>
                    <a:bodyPr/>
                    <a:lstStyle/>
                    <a:p>
                      <a:pPr algn="l" fontAlgn="b"/>
                      <a:r>
                        <a:rPr lang="sv-SE" sz="1000" u="none" strike="noStrike">
                          <a:effectLst/>
                        </a:rPr>
                        <a:t>2025-10-14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solidFill>
                            <a:srgbClr val="FF0000"/>
                          </a:solidFill>
                          <a:effectLst/>
                        </a:rPr>
                        <a:t>00:00</a:t>
                      </a:r>
                      <a:endParaRPr lang="sv-SE" sz="1000" b="0" i="0" u="none" strike="noStrike" dirty="0">
                        <a:solidFill>
                          <a:srgbClr val="FF0000"/>
                        </a:solidFill>
                        <a:effectLst/>
                        <a:latin typeface="Tahoma" panose="020B0604030504040204" pitchFamily="34" charset="0"/>
                      </a:endParaRPr>
                    </a:p>
                  </a:txBody>
                  <a:tcPr marL="6350" marR="6350" marT="6350" marB="0" anchor="b"/>
                </a:tc>
                <a:tc>
                  <a:txBody>
                    <a:bodyPr/>
                    <a:lstStyle/>
                    <a:p>
                      <a:pPr algn="l" fontAlgn="b"/>
                      <a:r>
                        <a:rPr lang="sv-SE" sz="1000" u="none" strike="noStrike">
                          <a:effectLst/>
                        </a:rPr>
                        <a:t>Tisdag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96761039</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7</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SK Lejon</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Skellefteå Kraft Arena</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547452071"/>
                  </a:ext>
                </a:extLst>
              </a:tr>
              <a:tr h="216402">
                <a:tc>
                  <a:txBody>
                    <a:bodyPr/>
                    <a:lstStyle/>
                    <a:p>
                      <a:pPr algn="l" fontAlgn="b"/>
                      <a:r>
                        <a:rPr lang="sv-SE" sz="1000" u="none" strike="noStrike">
                          <a:effectLst/>
                        </a:rPr>
                        <a:t>2025-10-17</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19:30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Fredag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96761043</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8</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Sunderby SK div 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606138392"/>
                  </a:ext>
                </a:extLst>
              </a:tr>
              <a:tr h="216402">
                <a:tc>
                  <a:txBody>
                    <a:bodyPr/>
                    <a:lstStyle/>
                    <a:p>
                      <a:pPr algn="l" fontAlgn="b"/>
                      <a:r>
                        <a:rPr lang="sv-SE" sz="1000" u="none" strike="noStrike">
                          <a:effectLst/>
                        </a:rPr>
                        <a:t>2025-10-20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19:00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Måndag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96761053</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Bodens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HIVE Arena</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566073447"/>
                  </a:ext>
                </a:extLst>
              </a:tr>
              <a:tr h="216402">
                <a:tc>
                  <a:txBody>
                    <a:bodyPr/>
                    <a:lstStyle/>
                    <a:p>
                      <a:pPr algn="l" fontAlgn="b"/>
                      <a:r>
                        <a:rPr lang="sv-SE" sz="1000" u="none" strike="noStrike">
                          <a:effectLst/>
                        </a:rPr>
                        <a:t>2025-10-23</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19:30</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Torsdag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96761121</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21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Kalix 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91950245"/>
                  </a:ext>
                </a:extLst>
              </a:tr>
              <a:tr h="216402">
                <a:tc>
                  <a:txBody>
                    <a:bodyPr/>
                    <a:lstStyle/>
                    <a:p>
                      <a:pPr algn="l" fontAlgn="b"/>
                      <a:r>
                        <a:rPr lang="sv-SE" sz="1000" u="none" strike="noStrike">
                          <a:effectLst/>
                        </a:rPr>
                        <a:t>2025-10-29</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19:15</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Onsdag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96761070</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12</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Clemensnäs HC div 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Kopparhallen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2270676301"/>
                  </a:ext>
                </a:extLst>
              </a:tr>
              <a:tr h="216402">
                <a:tc>
                  <a:txBody>
                    <a:bodyPr/>
                    <a:lstStyle/>
                    <a:p>
                      <a:pPr algn="l" fontAlgn="b"/>
                      <a:r>
                        <a:rPr lang="sv-SE" sz="1000" u="none" strike="noStrike">
                          <a:effectLst/>
                        </a:rPr>
                        <a:t>2025-11-04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19:30</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Tisdag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96761074</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13</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Burträsk 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781298993"/>
                  </a:ext>
                </a:extLst>
              </a:tr>
              <a:tr h="216402">
                <a:tc>
                  <a:txBody>
                    <a:bodyPr/>
                    <a:lstStyle/>
                    <a:p>
                      <a:pPr algn="l" fontAlgn="b"/>
                      <a:r>
                        <a:rPr lang="sv-SE" sz="1000" u="none" strike="noStrike">
                          <a:effectLst/>
                        </a:rPr>
                        <a:t>2025-11-06</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19:30</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Torsdag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96761016</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3</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HaparandaTornio UHC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920596352"/>
                  </a:ext>
                </a:extLst>
              </a:tr>
              <a:tr h="216402">
                <a:tc>
                  <a:txBody>
                    <a:bodyPr/>
                    <a:lstStyle/>
                    <a:p>
                      <a:pPr algn="l" fontAlgn="b"/>
                      <a:r>
                        <a:rPr lang="sv-SE" sz="1000" u="none" strike="noStrike">
                          <a:effectLst/>
                        </a:rPr>
                        <a:t>2025-11-09</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14:00</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Söndag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96761019</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Lycksele SK</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Swoosh Arena </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830032213"/>
                  </a:ext>
                </a:extLst>
              </a:tr>
              <a:tr h="216402">
                <a:tc>
                  <a:txBody>
                    <a:bodyPr/>
                    <a:lstStyle/>
                    <a:p>
                      <a:pPr algn="l" fontAlgn="b"/>
                      <a:r>
                        <a:rPr lang="sv-SE" sz="1000" u="none" strike="noStrike">
                          <a:effectLst/>
                        </a:rPr>
                        <a:t>2025-11-11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19:30</a:t>
                      </a:r>
                      <a:endParaRPr lang="sv-SE" sz="1000" b="0" i="0" u="none" strike="noStrike" dirty="0">
                        <a:effectLst/>
                        <a:latin typeface="Tahoma" panose="020B0604030504040204" pitchFamily="34" charset="0"/>
                      </a:endParaRPr>
                    </a:p>
                  </a:txBody>
                  <a:tcPr marL="6350" marR="6350" marT="6350" marB="0" anchor="b"/>
                </a:tc>
                <a:tc>
                  <a:txBody>
                    <a:bodyPr/>
                    <a:lstStyle/>
                    <a:p>
                      <a:pPr algn="l" fontAlgn="b"/>
                      <a:r>
                        <a:rPr lang="sv-SE" sz="1000" u="none" strike="noStrike">
                          <a:effectLst/>
                        </a:rPr>
                        <a:t>Tisdag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96761094</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16</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UHF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2563240296"/>
                  </a:ext>
                </a:extLst>
              </a:tr>
              <a:tr h="216402">
                <a:tc>
                  <a:txBody>
                    <a:bodyPr/>
                    <a:lstStyle/>
                    <a:p>
                      <a:pPr algn="l" fontAlgn="b"/>
                      <a:r>
                        <a:rPr lang="sv-SE" sz="1000" u="none" strike="noStrike">
                          <a:effectLst/>
                        </a:rPr>
                        <a:t>2025-11-24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19:30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Måndag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96761119</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20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Bodens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1305118431"/>
                  </a:ext>
                </a:extLst>
              </a:tr>
              <a:tr h="216402">
                <a:tc>
                  <a:txBody>
                    <a:bodyPr/>
                    <a:lstStyle/>
                    <a:p>
                      <a:pPr algn="l" fontAlgn="b"/>
                      <a:r>
                        <a:rPr lang="sv-SE" sz="1000" u="none" strike="noStrike">
                          <a:effectLst/>
                        </a:rPr>
                        <a:t>2025-11-28</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19:30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Fredag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96761105</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18</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SK Lejon</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4041242319"/>
                  </a:ext>
                </a:extLst>
              </a:tr>
              <a:tr h="216402">
                <a:tc>
                  <a:txBody>
                    <a:bodyPr/>
                    <a:lstStyle/>
                    <a:p>
                      <a:pPr algn="l" fontAlgn="b"/>
                      <a:r>
                        <a:rPr lang="sv-SE" sz="1000" u="none" strike="noStrike">
                          <a:effectLst/>
                        </a:rPr>
                        <a:t>2025-12-04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19:30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Torsdag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96761109</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19</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Sunderby SK div 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Sunderby Ishall </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780515574"/>
                  </a:ext>
                </a:extLst>
              </a:tr>
              <a:tr h="216402">
                <a:tc>
                  <a:txBody>
                    <a:bodyPr/>
                    <a:lstStyle/>
                    <a:p>
                      <a:pPr algn="l" fontAlgn="b"/>
                      <a:r>
                        <a:rPr lang="sv-SE" sz="1000" u="none" strike="noStrike">
                          <a:effectLst/>
                        </a:rPr>
                        <a:t>2025-12-06</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14:00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Lördag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96761062</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11</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Kiruna IF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Lulebohallen</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304546011"/>
                  </a:ext>
                </a:extLst>
              </a:tr>
              <a:tr h="216402">
                <a:tc>
                  <a:txBody>
                    <a:bodyPr/>
                    <a:lstStyle/>
                    <a:p>
                      <a:pPr algn="l" fontAlgn="b"/>
                      <a:r>
                        <a:rPr lang="sv-SE" sz="1000" u="none" strike="noStrike">
                          <a:effectLst/>
                        </a:rPr>
                        <a:t>2025-12-10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19:30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Onsdag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96761055</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10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Kalix 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PART Arena</a:t>
                      </a:r>
                      <a:endParaRPr lang="sv-SE" sz="1000" b="0" i="0" u="none" strike="noStrike">
                        <a:effectLst/>
                        <a:latin typeface="Tahoma" panose="020B0604030504040204" pitchFamily="34" charset="0"/>
                      </a:endParaRPr>
                    </a:p>
                  </a:txBody>
                  <a:tcPr marL="6350" marR="6350" marT="6350" marB="0" anchor="b"/>
                </a:tc>
                <a:extLst>
                  <a:ext uri="{0D108BD9-81ED-4DB2-BD59-A6C34878D82A}">
                    <a16:rowId xmlns:a16="http://schemas.microsoft.com/office/drawing/2014/main" val="4052646958"/>
                  </a:ext>
                </a:extLst>
              </a:tr>
              <a:tr h="216402">
                <a:tc>
                  <a:txBody>
                    <a:bodyPr/>
                    <a:lstStyle/>
                    <a:p>
                      <a:pPr algn="l" fontAlgn="b"/>
                      <a:r>
                        <a:rPr lang="sv-SE" sz="1000" u="none" strike="noStrike">
                          <a:effectLst/>
                        </a:rPr>
                        <a:t>2025-12-14</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14:00</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Söndag</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96761008</a:t>
                      </a:r>
                      <a:endParaRPr lang="sv-SE" sz="1000" b="0" i="0" u="none" strike="noStrike">
                        <a:effectLst/>
                        <a:latin typeface="Tahoma" panose="020B0604030504040204" pitchFamily="34" charset="0"/>
                      </a:endParaRPr>
                    </a:p>
                  </a:txBody>
                  <a:tcPr marL="6350" marR="6350" marT="6350" marB="0" anchor="b"/>
                </a:tc>
                <a:tc>
                  <a:txBody>
                    <a:bodyPr/>
                    <a:lstStyle/>
                    <a:p>
                      <a:pPr algn="r" fontAlgn="b"/>
                      <a:r>
                        <a:rPr lang="sv-SE" sz="1000" u="none" strike="noStrike">
                          <a:effectLst/>
                        </a:rPr>
                        <a:t>2</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Burträsk HC</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a:effectLst/>
                        </a:rPr>
                        <a:t>Brooklyn Tigers HF</a:t>
                      </a:r>
                      <a:endParaRPr lang="sv-SE" sz="1000" b="0" i="0" u="none" strike="noStrike">
                        <a:effectLst/>
                        <a:latin typeface="Tahoma" panose="020B0604030504040204" pitchFamily="34" charset="0"/>
                      </a:endParaRPr>
                    </a:p>
                  </a:txBody>
                  <a:tcPr marL="6350" marR="6350" marT="6350" marB="0" anchor="b"/>
                </a:tc>
                <a:tc>
                  <a:txBody>
                    <a:bodyPr/>
                    <a:lstStyle/>
                    <a:p>
                      <a:pPr algn="l" fontAlgn="b"/>
                      <a:r>
                        <a:rPr lang="sv-SE" sz="1000" u="none" strike="noStrike" dirty="0">
                          <a:effectLst/>
                        </a:rPr>
                        <a:t>Isbjörnen</a:t>
                      </a:r>
                      <a:endParaRPr lang="sv-SE" sz="1000" b="0" i="0" u="none" strike="noStrike" dirty="0">
                        <a:effectLst/>
                        <a:latin typeface="Tahoma" panose="020B0604030504040204" pitchFamily="34" charset="0"/>
                      </a:endParaRPr>
                    </a:p>
                  </a:txBody>
                  <a:tcPr marL="6350" marR="6350" marT="6350" marB="0" anchor="b"/>
                </a:tc>
                <a:extLst>
                  <a:ext uri="{0D108BD9-81ED-4DB2-BD59-A6C34878D82A}">
                    <a16:rowId xmlns:a16="http://schemas.microsoft.com/office/drawing/2014/main" val="1907777662"/>
                  </a:ext>
                </a:extLst>
              </a:tr>
            </a:tbl>
          </a:graphicData>
        </a:graphic>
      </p:graphicFrame>
    </p:spTree>
    <p:extLst>
      <p:ext uri="{BB962C8B-B14F-4D97-AF65-F5344CB8AC3E}">
        <p14:creationId xmlns:p14="http://schemas.microsoft.com/office/powerpoint/2010/main" val="1927227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normAutofit/>
          </a:bodyPr>
          <a:lstStyle/>
          <a:p>
            <a:pPr marL="114300" indent="0">
              <a:buNone/>
            </a:pPr>
            <a:r>
              <a:rPr lang="sv-SE" dirty="0" smtClean="0"/>
              <a:t>Ledarnas tankar kring bortamatcher:</a:t>
            </a:r>
          </a:p>
          <a:p>
            <a:pPr lvl="1"/>
            <a:r>
              <a:rPr lang="sv-SE" dirty="0" smtClean="0"/>
              <a:t>De allra längsta bortamatcherna med buss, såsom Kiruna, Lycksele och ev. Burträsk.</a:t>
            </a:r>
          </a:p>
          <a:p>
            <a:pPr lvl="1"/>
            <a:r>
              <a:rPr lang="sv-SE" dirty="0" smtClean="0"/>
              <a:t>Övriga matcher såsom Boden, Skellefteå, Haparanda, Piteå, Clemensnäs, SK Lejon körs av föräldrar och ledare (blir betydligt billigare)</a:t>
            </a:r>
            <a:endParaRPr lang="sv-SE" dirty="0"/>
          </a:p>
          <a:p>
            <a:pPr marL="114300" indent="0">
              <a:buNone/>
            </a:pPr>
            <a:r>
              <a:rPr lang="sv-SE" dirty="0" smtClean="0"/>
              <a:t>Alternativt tar vi bussar till alla matcher över 10mil enkel väg till en kostnad vid varje bortamatch, ca 300kr/match. Blir det övernattning ökar kostnaderna till ca 500kr/match. </a:t>
            </a:r>
          </a:p>
          <a:p>
            <a:pPr marL="114300" indent="0">
              <a:buNone/>
            </a:pPr>
            <a:r>
              <a:rPr lang="sv-SE" dirty="0" smtClean="0"/>
              <a:t>Synpunkter?</a:t>
            </a:r>
          </a:p>
          <a:p>
            <a:pPr lvl="1"/>
            <a:endParaRPr lang="sv-SE" dirty="0"/>
          </a:p>
        </p:txBody>
      </p:sp>
      <p:sp>
        <p:nvSpPr>
          <p:cNvPr id="3" name="Rubrik 2"/>
          <p:cNvSpPr>
            <a:spLocks noGrp="1"/>
          </p:cNvSpPr>
          <p:nvPr>
            <p:ph type="title"/>
          </p:nvPr>
        </p:nvSpPr>
        <p:spPr/>
        <p:txBody>
          <a:bodyPr/>
          <a:lstStyle/>
          <a:p>
            <a:r>
              <a:rPr lang="sv-SE" dirty="0" smtClean="0"/>
              <a:t>Bortamatcher</a:t>
            </a:r>
            <a:endParaRPr lang="sv-SE" dirty="0"/>
          </a:p>
        </p:txBody>
      </p:sp>
    </p:spTree>
    <p:extLst>
      <p:ext uri="{BB962C8B-B14F-4D97-AF65-F5344CB8AC3E}">
        <p14:creationId xmlns:p14="http://schemas.microsoft.com/office/powerpoint/2010/main" val="3377585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p:cNvSpPr>
            <a:spLocks noGrp="1"/>
          </p:cNvSpPr>
          <p:nvPr>
            <p:ph type="body" idx="1"/>
          </p:nvPr>
        </p:nvSpPr>
        <p:spPr/>
        <p:txBody>
          <a:bodyPr/>
          <a:lstStyle/>
          <a:p>
            <a:r>
              <a:rPr lang="sv-SE" dirty="0" smtClean="0"/>
              <a:t>Lokalbokningen Luleå kommun, fördelningsgrupp istider</a:t>
            </a:r>
          </a:p>
          <a:p>
            <a:pPr lvl="1"/>
            <a:r>
              <a:rPr lang="sv-SE" dirty="0" smtClean="0"/>
              <a:t>Försöker fördela efter vissa kriterier, framtagna av styrelsen.</a:t>
            </a:r>
          </a:p>
          <a:p>
            <a:pPr lvl="1"/>
            <a:r>
              <a:rPr lang="sv-SE" dirty="0" smtClean="0"/>
              <a:t>Ska vara jämt fördelat mellan föreningarna</a:t>
            </a:r>
          </a:p>
          <a:p>
            <a:pPr lvl="1"/>
            <a:r>
              <a:rPr lang="sv-SE" dirty="0" smtClean="0"/>
              <a:t>Behoven är långt större än tillgångarna</a:t>
            </a:r>
            <a:br>
              <a:rPr lang="sv-SE" dirty="0" smtClean="0"/>
            </a:br>
            <a:endParaRPr lang="sv-SE" dirty="0" smtClean="0"/>
          </a:p>
          <a:p>
            <a:r>
              <a:rPr lang="sv-SE" dirty="0" smtClean="0"/>
              <a:t>Grundtanken från kommunen är att vi ska få 4 </a:t>
            </a:r>
            <a:r>
              <a:rPr lang="sv-SE" dirty="0" err="1" smtClean="0"/>
              <a:t>ispass</a:t>
            </a:r>
            <a:r>
              <a:rPr lang="sv-SE" dirty="0" smtClean="0"/>
              <a:t>/vecka </a:t>
            </a:r>
          </a:p>
          <a:p>
            <a:pPr lvl="1"/>
            <a:endParaRPr lang="sv-SE" dirty="0"/>
          </a:p>
          <a:p>
            <a:r>
              <a:rPr lang="sv-SE" dirty="0" smtClean="0"/>
              <a:t>Luleå hockey eventuellt köp av anläggningen, vad för det med sig?</a:t>
            </a:r>
            <a:endParaRPr lang="sv-SE" dirty="0"/>
          </a:p>
        </p:txBody>
      </p:sp>
      <p:sp>
        <p:nvSpPr>
          <p:cNvPr id="3" name="Rubrik 2"/>
          <p:cNvSpPr>
            <a:spLocks noGrp="1"/>
          </p:cNvSpPr>
          <p:nvPr>
            <p:ph type="title"/>
          </p:nvPr>
        </p:nvSpPr>
        <p:spPr/>
        <p:txBody>
          <a:bodyPr/>
          <a:lstStyle/>
          <a:p>
            <a:r>
              <a:rPr lang="sv-SE" dirty="0" smtClean="0"/>
              <a:t>Istider </a:t>
            </a:r>
            <a:endParaRPr lang="sv-SE" dirty="0"/>
          </a:p>
        </p:txBody>
      </p:sp>
    </p:spTree>
    <p:extLst>
      <p:ext uri="{BB962C8B-B14F-4D97-AF65-F5344CB8AC3E}">
        <p14:creationId xmlns:p14="http://schemas.microsoft.com/office/powerpoint/2010/main" val="22715063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91d233ee-0c6c-4172-8532-987618d32866</TitusGUID>
  <TitusMetadata xmlns="">eyJucyI6Imh0dHA6XC9cL3d3dy50aXR1cy5jb21cL25zXC9Td2VkaXNoQXJtZWRGb3JjZXMiLCJwcm9wcyI6W3sibiI6IktsYXNzaWZpY2VyaW5nIiwidmFscyI6W3sidmFsdWUiOiJFUyJ9XX0seyJuIjoiUGFyYWdyYWZlciIsInZhbHMiOltdfV19</TitusMetadata>
</titus>
</file>

<file path=customXml/itemProps1.xml><?xml version="1.0" encoding="utf-8"?>
<ds:datastoreItem xmlns:ds="http://schemas.openxmlformats.org/officeDocument/2006/customXml" ds:itemID="{FFBAD433-0E5D-4BBF-96D8-B3A69D32F1D6}">
  <ds:schemaRefs>
    <ds:schemaRef ds:uri="http://schemas.titus.com/TitusProperties/"/>
    <ds:schemaRef ds:uri=""/>
  </ds:schemaRefs>
</ds:datastoreItem>
</file>

<file path=docProps/app.xml><?xml version="1.0" encoding="utf-8"?>
<Properties xmlns="http://schemas.openxmlformats.org/officeDocument/2006/extended-properties" xmlns:vt="http://schemas.openxmlformats.org/officeDocument/2006/docPropsVTypes">
  <Template/>
  <TotalTime>272</TotalTime>
  <Words>960</Words>
  <Application>Microsoft Office PowerPoint</Application>
  <PresentationFormat>Bredbild</PresentationFormat>
  <Paragraphs>264</Paragraphs>
  <Slides>19</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19</vt:i4>
      </vt:variant>
    </vt:vector>
  </HeadingPairs>
  <TitlesOfParts>
    <vt:vector size="24" baseType="lpstr">
      <vt:lpstr>Arial</vt:lpstr>
      <vt:lpstr>Calibri</vt:lpstr>
      <vt:lpstr>Courier New</vt:lpstr>
      <vt:lpstr>Tahoma</vt:lpstr>
      <vt:lpstr>Office-tema</vt:lpstr>
      <vt:lpstr>Välkomna till föräldramöte Brooklyn Tigers U18HF 25/26  2025-08-31  </vt:lpstr>
      <vt:lpstr>Agenda</vt:lpstr>
      <vt:lpstr>Staben kring laget</vt:lpstr>
      <vt:lpstr>Sommararbete</vt:lpstr>
      <vt:lpstr>Kommunikation till spelare och föräldrar</vt:lpstr>
      <vt:lpstr>Säsongens matcher</vt:lpstr>
      <vt:lpstr>Säsongens seriematcher</vt:lpstr>
      <vt:lpstr>Bortamatcher</vt:lpstr>
      <vt:lpstr>Istider </vt:lpstr>
      <vt:lpstr>Praktiska saker</vt:lpstr>
      <vt:lpstr>Praktiska saker</vt:lpstr>
      <vt:lpstr>Praktiska saker forts.</vt:lpstr>
      <vt:lpstr>Praktiska saker forts.</vt:lpstr>
      <vt:lpstr>Sekretariat grupp</vt:lpstr>
      <vt:lpstr>Fikagrupp</vt:lpstr>
      <vt:lpstr>Försäljnings/sponsorgrupp</vt:lpstr>
      <vt:lpstr>Ekonomi</vt:lpstr>
      <vt:lpstr>Information från tränare</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Brooklyn Tigers U18HF 25/26  2025-08-31</dc:title>
  <dc:subject/>
  <dc:creator>Johansson, Torbjörn</dc:creator>
  <dc:description/>
  <cp:lastModifiedBy>Johansson, Torbjörn</cp:lastModifiedBy>
  <cp:revision>32</cp:revision>
  <dcterms:created xsi:type="dcterms:W3CDTF">2019-02-11T14:39:41Z</dcterms:created>
  <dcterms:modified xsi:type="dcterms:W3CDTF">2025-09-01T07:45:45Z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91d233ee-0c6c-4172-8532-987618d32866</vt:lpwstr>
  </property>
  <property fmtid="{D5CDD505-2E9C-101B-9397-08002B2CF9AE}" pid="3" name="FörsvarsmaktenKlassificering">
    <vt:lpwstr>ES</vt:lpwstr>
  </property>
  <property fmtid="{D5CDD505-2E9C-101B-9397-08002B2CF9AE}" pid="4" name="FörsvarsmaktenSEKRETESSKLASSIFICERAD">
    <vt:lpwstr/>
  </property>
  <property fmtid="{D5CDD505-2E9C-101B-9397-08002B2CF9AE}" pid="5" name="Klassificering">
    <vt:lpwstr>ES</vt:lpwstr>
  </property>
</Properties>
</file>