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301" r:id="rId4"/>
    <p:sldId id="306" r:id="rId5"/>
    <p:sldId id="305" r:id="rId6"/>
    <p:sldId id="310" r:id="rId7"/>
    <p:sldId id="308" r:id="rId8"/>
    <p:sldId id="309" r:id="rId9"/>
    <p:sldId id="307" r:id="rId10"/>
    <p:sldId id="311" r:id="rId11"/>
    <p:sldId id="313" r:id="rId12"/>
    <p:sldId id="314" r:id="rId13"/>
    <p:sldId id="292" r:id="rId14"/>
    <p:sldId id="312" r:id="rId15"/>
    <p:sldId id="303" r:id="rId16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3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837113"/>
            <a:ext cx="9144000" cy="16728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F802-5FB4-4032-85D2-9538D47E2361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4520-8DBC-4F67-94B7-1AD89DEC150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2129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C:\Janne\Arbetsmapp\BT\Styrelse 2016\Sponsring 2016-2017\Brooklyn Loggor\Brooklyn_Tigers_2017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52388"/>
            <a:ext cx="2172891" cy="2025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085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F802-5FB4-4032-85D2-9538D47E2361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4520-8DBC-4F67-94B7-1AD89DEC150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Picture 6" descr="C:\Janne\Arbetsmapp\BT\Styrelse 2016\Sponsring 2016-2017\Brooklyn Loggor\Brooklyn_Tigers_2017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52388"/>
            <a:ext cx="2172891" cy="2025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2635134" y="365125"/>
            <a:ext cx="8720253" cy="1325563"/>
          </a:xfrm>
          <a:prstGeom prst="rect">
            <a:avLst/>
          </a:prstGeom>
        </p:spPr>
        <p:txBody>
          <a:bodyPr anchor="ctr"/>
          <a:lstStyle/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80586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244435"/>
            <a:ext cx="10515600" cy="3932527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F802-5FB4-4032-85D2-9538D47E2361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4520-8DBC-4F67-94B7-1AD89DEC150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Picture 6" descr="C:\Janne\Arbetsmapp\BT\Styrelse 2016\Sponsring 2016-2017\Brooklyn Loggor\Brooklyn_Tigers_2017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52388"/>
            <a:ext cx="2172891" cy="2025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2635134" y="365125"/>
            <a:ext cx="8720253" cy="1325563"/>
          </a:xfrm>
          <a:prstGeom prst="rect">
            <a:avLst/>
          </a:prstGeom>
        </p:spPr>
        <p:txBody>
          <a:bodyPr anchor="ctr"/>
          <a:lstStyle/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62921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8573" y="2194559"/>
            <a:ext cx="5181600" cy="398240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181600" cy="398240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F802-5FB4-4032-85D2-9538D47E2361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4520-8DBC-4F67-94B7-1AD89DEC150C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Picture 6" descr="C:\Janne\Arbetsmapp\BT\Styrelse 2016\Sponsring 2016-2017\Brooklyn Loggor\Brooklyn_Tigers_2017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52388"/>
            <a:ext cx="2172891" cy="2025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2635134" y="365125"/>
            <a:ext cx="8720253" cy="1325563"/>
          </a:xfrm>
          <a:prstGeom prst="rect">
            <a:avLst/>
          </a:prstGeom>
        </p:spPr>
        <p:txBody>
          <a:bodyPr anchor="ctr"/>
          <a:lstStyle/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9510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81604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671761"/>
            <a:ext cx="5157787" cy="3517901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82248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671761"/>
            <a:ext cx="5183188" cy="3517901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F802-5FB4-4032-85D2-9538D47E2361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4520-8DBC-4F67-94B7-1AD89DEC150C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Picture 6" descr="C:\Janne\Arbetsmapp\BT\Styrelse 2016\Sponsring 2016-2017\Brooklyn Loggor\Brooklyn_Tigers_2017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52388"/>
            <a:ext cx="2172891" cy="2025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2635134" y="365125"/>
            <a:ext cx="8720253" cy="1325563"/>
          </a:xfrm>
          <a:prstGeom prst="rect">
            <a:avLst/>
          </a:prstGeom>
        </p:spPr>
        <p:txBody>
          <a:bodyPr anchor="ctr"/>
          <a:lstStyle/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141181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F802-5FB4-4032-85D2-9538D47E2361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4520-8DBC-4F67-94B7-1AD89DEC150C}" type="slidenum">
              <a:rPr lang="sv-SE" smtClean="0"/>
              <a:t>‹#›</a:t>
            </a:fld>
            <a:endParaRPr lang="sv-SE"/>
          </a:p>
        </p:txBody>
      </p:sp>
      <p:pic>
        <p:nvPicPr>
          <p:cNvPr id="6" name="Picture 6" descr="C:\Janne\Arbetsmapp\BT\Styrelse 2016\Sponsring 2016-2017\Brooklyn Loggor\Brooklyn_Tigers_2017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52388"/>
            <a:ext cx="2172891" cy="2025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2635134" y="365125"/>
            <a:ext cx="8720253" cy="1325563"/>
          </a:xfrm>
          <a:prstGeom prst="rect">
            <a:avLst/>
          </a:prstGeom>
        </p:spPr>
        <p:txBody>
          <a:bodyPr anchor="ctr"/>
          <a:lstStyle/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5278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F802-5FB4-4032-85D2-9538D47E2361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4520-8DBC-4F67-94B7-1AD89DEC150C}" type="slidenum">
              <a:rPr lang="sv-SE" smtClean="0"/>
              <a:t>‹#›</a:t>
            </a:fld>
            <a:endParaRPr lang="sv-SE"/>
          </a:p>
        </p:txBody>
      </p:sp>
      <p:pic>
        <p:nvPicPr>
          <p:cNvPr id="5" name="Picture 6" descr="C:\Janne\Arbetsmapp\BT\Styrelse 2016\Sponsring 2016-2017\Brooklyn Loggor\Brooklyn_Tigers_2017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52388"/>
            <a:ext cx="2172891" cy="2025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090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1554773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554773"/>
            <a:ext cx="6172200" cy="430627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3208713"/>
            <a:ext cx="3932237" cy="26602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F802-5FB4-4032-85D2-9538D47E2361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4520-8DBC-4F67-94B7-1AD89DEC150C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Picture 6" descr="C:\Janne\Arbetsmapp\BT\Styrelse 2016\Sponsring 2016-2017\Brooklyn Loggor\Brooklyn_Tigers_2017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52388"/>
            <a:ext cx="2172891" cy="2025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ubrik 1"/>
          <p:cNvSpPr txBox="1">
            <a:spLocks/>
          </p:cNvSpPr>
          <p:nvPr userDrawn="1"/>
        </p:nvSpPr>
        <p:spPr>
          <a:xfrm>
            <a:off x="2635134" y="365125"/>
            <a:ext cx="8720253" cy="132556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5906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554773"/>
            <a:ext cx="6172200" cy="43062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F802-5FB4-4032-85D2-9538D47E2361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4520-8DBC-4F67-94B7-1AD89DEC150C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839788" y="1554773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10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3208713"/>
            <a:ext cx="3932237" cy="26602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11" name="Picture 6" descr="C:\Janne\Arbetsmapp\BT\Styrelse 2016\Sponsring 2016-2017\Brooklyn Loggor\Brooklyn_Tigers_2017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52388"/>
            <a:ext cx="2172891" cy="2025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ubrik 1"/>
          <p:cNvSpPr txBox="1">
            <a:spLocks/>
          </p:cNvSpPr>
          <p:nvPr userDrawn="1"/>
        </p:nvSpPr>
        <p:spPr>
          <a:xfrm>
            <a:off x="2635134" y="365125"/>
            <a:ext cx="8720253" cy="132556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9176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F802-5FB4-4032-85D2-9538D47E2361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4520-8DBC-4F67-94B7-1AD89DEC150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Picture 6" descr="C:\Janne\Arbetsmapp\BT\Styrelse 2016\Sponsring 2016-2017\Brooklyn Loggor\Brooklyn_Tigers_2017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52388"/>
            <a:ext cx="2172891" cy="2025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7839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177935"/>
            <a:ext cx="10515600" cy="39990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4F802-5FB4-4032-85D2-9538D47E2361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F4520-8DBC-4F67-94B7-1AD89DEC150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Picture 6" descr="C:\Janne\Arbetsmapp\BT\Styrelse 2016\Sponsring 2016-2017\Brooklyn Loggor\Brooklyn_Tigers_2017.png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52388"/>
            <a:ext cx="2172891" cy="2025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441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1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20624" y="2962656"/>
            <a:ext cx="11192256" cy="2966977"/>
          </a:xfrm>
        </p:spPr>
        <p:txBody>
          <a:bodyPr>
            <a:normAutofit/>
          </a:bodyPr>
          <a:lstStyle/>
          <a:p>
            <a:r>
              <a:rPr lang="sv-SE" sz="5300" b="1" dirty="0"/>
              <a:t>Informationsmöte</a:t>
            </a:r>
            <a:br>
              <a:rPr lang="sv-SE" sz="5300" b="1" dirty="0"/>
            </a:br>
            <a:r>
              <a:rPr lang="sv-SE" sz="5300" b="1" dirty="0"/>
              <a:t>Brooklyn Tigers </a:t>
            </a:r>
            <a:br>
              <a:rPr lang="sv-SE" b="1" dirty="0"/>
            </a:br>
            <a:br>
              <a:rPr lang="sv-SE" sz="2200" b="1" dirty="0"/>
            </a:br>
            <a:r>
              <a:rPr lang="sv-SE" sz="2200" dirty="0"/>
              <a:t>2024-06-05</a:t>
            </a:r>
            <a:br>
              <a:rPr lang="sv-SE" sz="4400" dirty="0"/>
            </a:br>
            <a:r>
              <a:rPr lang="sv-S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99374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77F929-1E2D-D775-C29A-F28E3E922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D2E2B88-6880-69CE-7381-9965ED89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8. Ekonomi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433F15A-ADDF-7890-7E46-02E1620BE2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049" y="1975851"/>
            <a:ext cx="8014996" cy="420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614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D2E2B88-6880-69CE-7381-9965ED89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8. Ekonomi</a:t>
            </a:r>
          </a:p>
        </p:txBody>
      </p:sp>
      <p:pic>
        <p:nvPicPr>
          <p:cNvPr id="10" name="Platshållare för innehåll 9">
            <a:extLst>
              <a:ext uri="{FF2B5EF4-FFF2-40B4-BE49-F238E27FC236}">
                <a16:creationId xmlns:a16="http://schemas.microsoft.com/office/drawing/2014/main" id="{F4EBEEA7-C99F-7940-92ED-0759131D17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0414" y="3167710"/>
            <a:ext cx="9831172" cy="2384003"/>
          </a:xfrm>
        </p:spPr>
      </p:pic>
    </p:spTree>
    <p:extLst>
      <p:ext uri="{BB962C8B-B14F-4D97-AF65-F5344CB8AC3E}">
        <p14:creationId xmlns:p14="http://schemas.microsoft.com/office/powerpoint/2010/main" val="1895413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D2E2B88-6880-69CE-7381-9965ED89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8. Ekonomi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55CABBD-E64A-2579-4E43-55AB1546E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FE28A570-5262-070F-EAF7-75D56FE83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1780" y="2591205"/>
            <a:ext cx="5980921" cy="2755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837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E1A083-C556-9CC8-69E7-4C7A21772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Säsongen 25/26 U16</a:t>
            </a:r>
          </a:p>
          <a:p>
            <a:pPr lvl="1"/>
            <a:r>
              <a:rPr lang="sv-SE" dirty="0"/>
              <a:t>U16 regional</a:t>
            </a:r>
          </a:p>
          <a:p>
            <a:pPr lvl="1"/>
            <a:r>
              <a:rPr lang="sv-SE" dirty="0"/>
              <a:t>Försäsongsmatcher Finland</a:t>
            </a:r>
          </a:p>
          <a:p>
            <a:pPr lvl="1"/>
            <a:r>
              <a:rPr lang="sv-SE" dirty="0"/>
              <a:t>Extern tränare</a:t>
            </a:r>
          </a:p>
          <a:p>
            <a:pPr lvl="1"/>
            <a:r>
              <a:rPr lang="sv-SE" dirty="0"/>
              <a:t>Cuper ( Sweden hockey Trophy, Modo Cup, Mora cup)</a:t>
            </a:r>
          </a:p>
          <a:p>
            <a:pPr lvl="1"/>
            <a:r>
              <a:rPr lang="sv-SE" dirty="0"/>
              <a:t>Ökad träningsmängd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64FF2B5-FBA7-D7DA-ED42-FB3EA02AB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9. Säsongen 25/26 J16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094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E1A083-C556-9CC8-69E7-4C7A21772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64FF2B5-FBA7-D7DA-ED42-FB3EA02AB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9. Övrigt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347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-310444" y="2962656"/>
            <a:ext cx="12812888" cy="2966977"/>
          </a:xfrm>
        </p:spPr>
        <p:txBody>
          <a:bodyPr>
            <a:normAutofit/>
          </a:bodyPr>
          <a:lstStyle/>
          <a:p>
            <a:r>
              <a:rPr lang="sv-S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93621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59FAD7-C0A2-DD46-AB57-6E64E1F56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2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Inriktning</a:t>
            </a: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Brooklyn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err="1">
                <a:latin typeface="Calibri" panose="020F0502020204030204" pitchFamily="34" charset="0"/>
                <a:ea typeface="DengXian" panose="02010600030101010101" pitchFamily="2" charset="-122"/>
              </a:rPr>
              <a:t>Säsongen</a:t>
            </a:r>
            <a:r>
              <a:rPr lang="en-US" sz="2200" dirty="0">
                <a:latin typeface="Calibri" panose="020F0502020204030204" pitchFamily="34" charset="0"/>
                <a:ea typeface="DengXian" panose="02010600030101010101" pitchFamily="2" charset="-122"/>
              </a:rPr>
              <a:t> 23/24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>
                <a:latin typeface="Calibri" panose="020F0502020204030204" pitchFamily="34" charset="0"/>
                <a:ea typeface="DengXian" panose="02010600030101010101" pitchFamily="2" charset="-122"/>
              </a:rPr>
              <a:t>Cuper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>
                <a:latin typeface="Calibri" panose="020F0502020204030204" pitchFamily="34" charset="0"/>
                <a:ea typeface="DengXian" panose="02010600030101010101" pitchFamily="2" charset="-122"/>
              </a:rPr>
              <a:t>U15 24/25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Statistik</a:t>
            </a: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US" sz="22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säsongen</a:t>
            </a: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23/24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err="1">
                <a:latin typeface="Calibri" panose="020F0502020204030204" pitchFamily="34" charset="0"/>
                <a:ea typeface="DengXian" panose="02010600030101010101" pitchFamily="2" charset="-122"/>
              </a:rPr>
              <a:t>Föräldrafunktioner</a:t>
            </a:r>
            <a:endParaRPr lang="en-US" sz="22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2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Utrustning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Ekonomi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>
                <a:latin typeface="Calibri" panose="020F0502020204030204" pitchFamily="34" charset="0"/>
                <a:ea typeface="DengXian" panose="02010600030101010101" pitchFamily="2" charset="-122"/>
              </a:rPr>
              <a:t>U</a:t>
            </a:r>
            <a:r>
              <a:rPr lang="en-US" sz="22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16 25/26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err="1">
                <a:latin typeface="Calibri" panose="020F0502020204030204" pitchFamily="34" charset="0"/>
                <a:ea typeface="DengXian" panose="02010600030101010101" pitchFamily="2" charset="-122"/>
              </a:rPr>
              <a:t>Övrigt</a:t>
            </a: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endParaRPr lang="en-US" sz="2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5CA6ECD-5314-757E-3479-99D26A54C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 5 Juni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08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A242F42-CB84-3D65-22A4-344702231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1.Inriktning Brooklyn</a:t>
            </a:r>
          </a:p>
        </p:txBody>
      </p:sp>
      <p:sp>
        <p:nvSpPr>
          <p:cNvPr id="5" name="Rektangel 117">
            <a:extLst>
              <a:ext uri="{FF2B5EF4-FFF2-40B4-BE49-F238E27FC236}">
                <a16:creationId xmlns:a16="http://schemas.microsoft.com/office/drawing/2014/main" id="{690AD7DC-A8D3-FEDD-49D2-87DFA7C2B972}"/>
              </a:ext>
            </a:extLst>
          </p:cNvPr>
          <p:cNvSpPr/>
          <p:nvPr/>
        </p:nvSpPr>
        <p:spPr>
          <a:xfrm rot="5400000">
            <a:off x="8295900" y="3080741"/>
            <a:ext cx="657140" cy="729371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Hockey Ettan - Allsvenskan</a:t>
            </a:r>
          </a:p>
        </p:txBody>
      </p:sp>
      <p:sp>
        <p:nvSpPr>
          <p:cNvPr id="6" name="Rektangel 1">
            <a:extLst>
              <a:ext uri="{FF2B5EF4-FFF2-40B4-BE49-F238E27FC236}">
                <a16:creationId xmlns:a16="http://schemas.microsoft.com/office/drawing/2014/main" id="{64A75D22-6294-231F-D550-43D51F968E06}"/>
              </a:ext>
            </a:extLst>
          </p:cNvPr>
          <p:cNvSpPr/>
          <p:nvPr/>
        </p:nvSpPr>
        <p:spPr>
          <a:xfrm rot="5400000">
            <a:off x="7399875" y="3087521"/>
            <a:ext cx="657140" cy="729371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Division 1/2</a:t>
            </a:r>
          </a:p>
        </p:txBody>
      </p:sp>
      <p:sp>
        <p:nvSpPr>
          <p:cNvPr id="7" name="textruta 20">
            <a:extLst>
              <a:ext uri="{FF2B5EF4-FFF2-40B4-BE49-F238E27FC236}">
                <a16:creationId xmlns:a16="http://schemas.microsoft.com/office/drawing/2014/main" id="{6EF17F1B-C55E-7382-4CE2-7AF7816B06BB}"/>
              </a:ext>
            </a:extLst>
          </p:cNvPr>
          <p:cNvSpPr txBox="1"/>
          <p:nvPr/>
        </p:nvSpPr>
        <p:spPr>
          <a:xfrm>
            <a:off x="8253057" y="2034355"/>
            <a:ext cx="7360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/>
              <a:t>NHL</a:t>
            </a:r>
            <a:br>
              <a:rPr lang="sv-SE" sz="800" dirty="0"/>
            </a:br>
            <a:r>
              <a:rPr lang="sv-SE" sz="800" dirty="0"/>
              <a:t>SHL</a:t>
            </a:r>
            <a:br>
              <a:rPr lang="sv-SE" sz="800" dirty="0"/>
            </a:br>
            <a:r>
              <a:rPr lang="sv-SE" sz="800" dirty="0"/>
              <a:t>Allsvenskan </a:t>
            </a:r>
            <a:br>
              <a:rPr lang="sv-SE" sz="800" dirty="0"/>
            </a:br>
            <a:r>
              <a:rPr lang="sv-SE" sz="800" dirty="0"/>
              <a:t>Hockey ettan</a:t>
            </a:r>
            <a:br>
              <a:rPr lang="sv-SE" sz="800" dirty="0"/>
            </a:br>
            <a:r>
              <a:rPr lang="sv-SE" sz="800" dirty="0"/>
              <a:t>Division 2</a:t>
            </a:r>
          </a:p>
        </p:txBody>
      </p:sp>
      <p:sp>
        <p:nvSpPr>
          <p:cNvPr id="8" name="Rektangel 30">
            <a:extLst>
              <a:ext uri="{FF2B5EF4-FFF2-40B4-BE49-F238E27FC236}">
                <a16:creationId xmlns:a16="http://schemas.microsoft.com/office/drawing/2014/main" id="{519D52B9-78AD-B1AF-FC71-86A7C1303762}"/>
              </a:ext>
            </a:extLst>
          </p:cNvPr>
          <p:cNvSpPr/>
          <p:nvPr/>
        </p:nvSpPr>
        <p:spPr>
          <a:xfrm rot="5400000">
            <a:off x="3122889" y="2247780"/>
            <a:ext cx="510805" cy="2366723"/>
          </a:xfrm>
          <a:prstGeom prst="rect">
            <a:avLst/>
          </a:prstGeom>
          <a:solidFill>
            <a:srgbClr val="BD102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sz="1100" dirty="0"/>
              <a:t>U8 – U16</a:t>
            </a:r>
          </a:p>
        </p:txBody>
      </p:sp>
      <p:sp>
        <p:nvSpPr>
          <p:cNvPr id="9" name="Rektangel 31">
            <a:extLst>
              <a:ext uri="{FF2B5EF4-FFF2-40B4-BE49-F238E27FC236}">
                <a16:creationId xmlns:a16="http://schemas.microsoft.com/office/drawing/2014/main" id="{6C9F3CF6-82AC-F027-82DE-C203E688818F}"/>
              </a:ext>
            </a:extLst>
          </p:cNvPr>
          <p:cNvSpPr/>
          <p:nvPr/>
        </p:nvSpPr>
        <p:spPr>
          <a:xfrm rot="5400000">
            <a:off x="3123844" y="3778461"/>
            <a:ext cx="510805" cy="2366723"/>
          </a:xfrm>
          <a:prstGeom prst="rect">
            <a:avLst/>
          </a:prstGeom>
          <a:solidFill>
            <a:srgbClr val="3157A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sz="1100" dirty="0"/>
              <a:t>U8 – U16</a:t>
            </a:r>
          </a:p>
        </p:txBody>
      </p:sp>
      <p:sp>
        <p:nvSpPr>
          <p:cNvPr id="10" name="Rektangel 33">
            <a:extLst>
              <a:ext uri="{FF2B5EF4-FFF2-40B4-BE49-F238E27FC236}">
                <a16:creationId xmlns:a16="http://schemas.microsoft.com/office/drawing/2014/main" id="{5C2A2990-AABA-1673-D9D9-7D0093E7C0BD}"/>
              </a:ext>
            </a:extLst>
          </p:cNvPr>
          <p:cNvSpPr/>
          <p:nvPr/>
        </p:nvSpPr>
        <p:spPr>
          <a:xfrm rot="5400000">
            <a:off x="5103524" y="4550199"/>
            <a:ext cx="510805" cy="823248"/>
          </a:xfrm>
          <a:prstGeom prst="rect">
            <a:avLst/>
          </a:prstGeom>
          <a:solidFill>
            <a:srgbClr val="3157A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sz="1100" dirty="0"/>
              <a:t>J18</a:t>
            </a:r>
          </a:p>
        </p:txBody>
      </p:sp>
      <p:sp>
        <p:nvSpPr>
          <p:cNvPr id="11" name="Rektangel 34">
            <a:extLst>
              <a:ext uri="{FF2B5EF4-FFF2-40B4-BE49-F238E27FC236}">
                <a16:creationId xmlns:a16="http://schemas.microsoft.com/office/drawing/2014/main" id="{816D8770-B824-C417-C42C-12D6D482B3CF}"/>
              </a:ext>
            </a:extLst>
          </p:cNvPr>
          <p:cNvSpPr/>
          <p:nvPr/>
        </p:nvSpPr>
        <p:spPr>
          <a:xfrm rot="5400000">
            <a:off x="6187308" y="4550199"/>
            <a:ext cx="510805" cy="823248"/>
          </a:xfrm>
          <a:prstGeom prst="rect">
            <a:avLst/>
          </a:prstGeom>
          <a:solidFill>
            <a:srgbClr val="3157A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sz="1100" dirty="0"/>
              <a:t>J20</a:t>
            </a:r>
          </a:p>
        </p:txBody>
      </p:sp>
      <p:sp>
        <p:nvSpPr>
          <p:cNvPr id="12" name="Rektangel 35">
            <a:extLst>
              <a:ext uri="{FF2B5EF4-FFF2-40B4-BE49-F238E27FC236}">
                <a16:creationId xmlns:a16="http://schemas.microsoft.com/office/drawing/2014/main" id="{B5DE7736-D314-C6A9-CE22-620F07FF58DD}"/>
              </a:ext>
            </a:extLst>
          </p:cNvPr>
          <p:cNvSpPr/>
          <p:nvPr/>
        </p:nvSpPr>
        <p:spPr>
          <a:xfrm rot="5400000">
            <a:off x="5135853" y="2615104"/>
            <a:ext cx="510805" cy="823248"/>
          </a:xfrm>
          <a:prstGeom prst="rect">
            <a:avLst/>
          </a:prstGeom>
          <a:solidFill>
            <a:srgbClr val="BD102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sz="1100" dirty="0"/>
              <a:t>J18</a:t>
            </a:r>
          </a:p>
        </p:txBody>
      </p:sp>
      <p:sp>
        <p:nvSpPr>
          <p:cNvPr id="13" name="Rektangel 36">
            <a:extLst>
              <a:ext uri="{FF2B5EF4-FFF2-40B4-BE49-F238E27FC236}">
                <a16:creationId xmlns:a16="http://schemas.microsoft.com/office/drawing/2014/main" id="{AE61C889-9C34-4AD7-19A5-89AFF3EB1DD7}"/>
              </a:ext>
            </a:extLst>
          </p:cNvPr>
          <p:cNvSpPr/>
          <p:nvPr/>
        </p:nvSpPr>
        <p:spPr>
          <a:xfrm rot="5400000">
            <a:off x="6281499" y="3000421"/>
            <a:ext cx="510805" cy="823248"/>
          </a:xfrm>
          <a:prstGeom prst="rect">
            <a:avLst/>
          </a:prstGeom>
          <a:solidFill>
            <a:srgbClr val="BD1025">
              <a:alpha val="3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sz="1100" dirty="0"/>
              <a:t>J20</a:t>
            </a:r>
          </a:p>
        </p:txBody>
      </p:sp>
      <p:sp>
        <p:nvSpPr>
          <p:cNvPr id="14" name="textruta 75">
            <a:extLst>
              <a:ext uri="{FF2B5EF4-FFF2-40B4-BE49-F238E27FC236}">
                <a16:creationId xmlns:a16="http://schemas.microsoft.com/office/drawing/2014/main" id="{8DE7C116-E131-4D53-5C8E-88A275E41EF5}"/>
              </a:ext>
            </a:extLst>
          </p:cNvPr>
          <p:cNvSpPr txBox="1"/>
          <p:nvPr/>
        </p:nvSpPr>
        <p:spPr>
          <a:xfrm>
            <a:off x="2223331" y="5049610"/>
            <a:ext cx="112402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00" dirty="0">
                <a:solidFill>
                  <a:schemeClr val="bg1"/>
                </a:solidFill>
              </a:rPr>
              <a:t>Barn och ungdomshockey</a:t>
            </a:r>
          </a:p>
        </p:txBody>
      </p:sp>
      <p:sp>
        <p:nvSpPr>
          <p:cNvPr id="15" name="Rektangel 76">
            <a:extLst>
              <a:ext uri="{FF2B5EF4-FFF2-40B4-BE49-F238E27FC236}">
                <a16:creationId xmlns:a16="http://schemas.microsoft.com/office/drawing/2014/main" id="{C3F5DCDF-ABB6-CF68-02A5-66E30E713862}"/>
              </a:ext>
            </a:extLst>
          </p:cNvPr>
          <p:cNvSpPr/>
          <p:nvPr/>
        </p:nvSpPr>
        <p:spPr>
          <a:xfrm rot="16200000">
            <a:off x="10703" y="4006967"/>
            <a:ext cx="3878212" cy="41240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sv-SE" sz="1100" dirty="0"/>
              <a:t>TKH</a:t>
            </a:r>
          </a:p>
        </p:txBody>
      </p:sp>
      <p:sp>
        <p:nvSpPr>
          <p:cNvPr id="16" name="Höger 82">
            <a:extLst>
              <a:ext uri="{FF2B5EF4-FFF2-40B4-BE49-F238E27FC236}">
                <a16:creationId xmlns:a16="http://schemas.microsoft.com/office/drawing/2014/main" id="{E7D0088C-E39B-0388-DD0F-BC85F44D5EC9}"/>
              </a:ext>
            </a:extLst>
          </p:cNvPr>
          <p:cNvSpPr/>
          <p:nvPr/>
        </p:nvSpPr>
        <p:spPr>
          <a:xfrm>
            <a:off x="4779642" y="2989004"/>
            <a:ext cx="139438" cy="7544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900"/>
          </a:p>
        </p:txBody>
      </p:sp>
      <p:sp>
        <p:nvSpPr>
          <p:cNvPr id="17" name="Höger 83">
            <a:extLst>
              <a:ext uri="{FF2B5EF4-FFF2-40B4-BE49-F238E27FC236}">
                <a16:creationId xmlns:a16="http://schemas.microsoft.com/office/drawing/2014/main" id="{06C88E16-E85E-A12A-6685-9383D1C1AC02}"/>
              </a:ext>
            </a:extLst>
          </p:cNvPr>
          <p:cNvSpPr/>
          <p:nvPr/>
        </p:nvSpPr>
        <p:spPr>
          <a:xfrm>
            <a:off x="4747314" y="4925246"/>
            <a:ext cx="139438" cy="75446"/>
          </a:xfrm>
          <a:prstGeom prst="rightArrow">
            <a:avLst/>
          </a:prstGeom>
          <a:solidFill>
            <a:srgbClr val="3157A4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900"/>
          </a:p>
        </p:txBody>
      </p:sp>
      <p:sp>
        <p:nvSpPr>
          <p:cNvPr id="18" name="textruta 84">
            <a:extLst>
              <a:ext uri="{FF2B5EF4-FFF2-40B4-BE49-F238E27FC236}">
                <a16:creationId xmlns:a16="http://schemas.microsoft.com/office/drawing/2014/main" id="{47BD783E-C160-0684-3243-478418F3BD5C}"/>
              </a:ext>
            </a:extLst>
          </p:cNvPr>
          <p:cNvSpPr txBox="1"/>
          <p:nvPr/>
        </p:nvSpPr>
        <p:spPr>
          <a:xfrm>
            <a:off x="4696453" y="2857359"/>
            <a:ext cx="36260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" dirty="0"/>
              <a:t>12-14</a:t>
            </a:r>
          </a:p>
        </p:txBody>
      </p:sp>
      <p:sp>
        <p:nvSpPr>
          <p:cNvPr id="19" name="textruta 85">
            <a:extLst>
              <a:ext uri="{FF2B5EF4-FFF2-40B4-BE49-F238E27FC236}">
                <a16:creationId xmlns:a16="http://schemas.microsoft.com/office/drawing/2014/main" id="{319A18EB-792B-A845-FCC2-83508FAA6846}"/>
              </a:ext>
            </a:extLst>
          </p:cNvPr>
          <p:cNvSpPr txBox="1"/>
          <p:nvPr/>
        </p:nvSpPr>
        <p:spPr>
          <a:xfrm>
            <a:off x="4656141" y="4791136"/>
            <a:ext cx="36260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" dirty="0"/>
              <a:t>12-14</a:t>
            </a:r>
          </a:p>
        </p:txBody>
      </p:sp>
      <p:sp>
        <p:nvSpPr>
          <p:cNvPr id="20" name="Höger 86">
            <a:extLst>
              <a:ext uri="{FF2B5EF4-FFF2-40B4-BE49-F238E27FC236}">
                <a16:creationId xmlns:a16="http://schemas.microsoft.com/office/drawing/2014/main" id="{B6AEC217-033A-3C6B-5512-69AF95902B7C}"/>
              </a:ext>
            </a:extLst>
          </p:cNvPr>
          <p:cNvSpPr/>
          <p:nvPr/>
        </p:nvSpPr>
        <p:spPr>
          <a:xfrm>
            <a:off x="5925566" y="3375817"/>
            <a:ext cx="139438" cy="7544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900"/>
          </a:p>
        </p:txBody>
      </p:sp>
      <p:sp>
        <p:nvSpPr>
          <p:cNvPr id="21" name="textruta 87">
            <a:extLst>
              <a:ext uri="{FF2B5EF4-FFF2-40B4-BE49-F238E27FC236}">
                <a16:creationId xmlns:a16="http://schemas.microsoft.com/office/drawing/2014/main" id="{0D707347-10B5-BF88-EF99-495D8E74B7B5}"/>
              </a:ext>
            </a:extLst>
          </p:cNvPr>
          <p:cNvSpPr txBox="1"/>
          <p:nvPr/>
        </p:nvSpPr>
        <p:spPr>
          <a:xfrm>
            <a:off x="5842376" y="3244173"/>
            <a:ext cx="36260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" dirty="0"/>
              <a:t>12-14</a:t>
            </a:r>
          </a:p>
        </p:txBody>
      </p:sp>
      <p:sp>
        <p:nvSpPr>
          <p:cNvPr id="22" name="Höger 91">
            <a:extLst>
              <a:ext uri="{FF2B5EF4-FFF2-40B4-BE49-F238E27FC236}">
                <a16:creationId xmlns:a16="http://schemas.microsoft.com/office/drawing/2014/main" id="{37EFD0E2-72CB-7131-593C-742AF0518FB4}"/>
              </a:ext>
            </a:extLst>
          </p:cNvPr>
          <p:cNvSpPr/>
          <p:nvPr/>
        </p:nvSpPr>
        <p:spPr>
          <a:xfrm>
            <a:off x="5832100" y="4925246"/>
            <a:ext cx="139438" cy="75446"/>
          </a:xfrm>
          <a:prstGeom prst="rightArrow">
            <a:avLst/>
          </a:prstGeom>
          <a:solidFill>
            <a:srgbClr val="3157A4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900"/>
          </a:p>
        </p:txBody>
      </p:sp>
      <p:sp>
        <p:nvSpPr>
          <p:cNvPr id="23" name="textruta 92">
            <a:extLst>
              <a:ext uri="{FF2B5EF4-FFF2-40B4-BE49-F238E27FC236}">
                <a16:creationId xmlns:a16="http://schemas.microsoft.com/office/drawing/2014/main" id="{A7DFB638-B4F6-4EE5-7F17-16AE7BE745CF}"/>
              </a:ext>
            </a:extLst>
          </p:cNvPr>
          <p:cNvSpPr txBox="1"/>
          <p:nvPr/>
        </p:nvSpPr>
        <p:spPr>
          <a:xfrm>
            <a:off x="5740926" y="4791136"/>
            <a:ext cx="36260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" dirty="0"/>
              <a:t>12-14</a:t>
            </a:r>
          </a:p>
        </p:txBody>
      </p:sp>
      <p:pic>
        <p:nvPicPr>
          <p:cNvPr id="24" name="Picture 4" descr="Sunderby SK">
            <a:extLst>
              <a:ext uri="{FF2B5EF4-FFF2-40B4-BE49-F238E27FC236}">
                <a16:creationId xmlns:a16="http://schemas.microsoft.com/office/drawing/2014/main" id="{489F5CFF-2EED-F33A-87E3-5746F724BF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28" r="20971"/>
          <a:stretch/>
        </p:blipFill>
        <p:spPr bwMode="auto">
          <a:xfrm>
            <a:off x="2233068" y="4733290"/>
            <a:ext cx="292786" cy="260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8" descr="Brooklyn Tigers HF | laget.se">
            <a:extLst>
              <a:ext uri="{FF2B5EF4-FFF2-40B4-BE49-F238E27FC236}">
                <a16:creationId xmlns:a16="http://schemas.microsoft.com/office/drawing/2014/main" id="{4D8D3342-98AC-AD54-503F-B2C38D0D27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99" r="18698"/>
          <a:stretch/>
        </p:blipFill>
        <p:spPr bwMode="auto">
          <a:xfrm>
            <a:off x="2211618" y="3230211"/>
            <a:ext cx="296511" cy="241313"/>
          </a:xfrm>
          <a:prstGeom prst="rect">
            <a:avLst/>
          </a:prstGeom>
          <a:solidFill>
            <a:srgbClr val="BD1025"/>
          </a:solidFill>
        </p:spPr>
      </p:pic>
      <p:sp>
        <p:nvSpPr>
          <p:cNvPr id="26" name="textruta 106">
            <a:extLst>
              <a:ext uri="{FF2B5EF4-FFF2-40B4-BE49-F238E27FC236}">
                <a16:creationId xmlns:a16="http://schemas.microsoft.com/office/drawing/2014/main" id="{6A0E89F7-A6C3-0403-FC98-6D1147C248CC}"/>
              </a:ext>
            </a:extLst>
          </p:cNvPr>
          <p:cNvSpPr txBox="1"/>
          <p:nvPr/>
        </p:nvSpPr>
        <p:spPr>
          <a:xfrm>
            <a:off x="4938580" y="5049609"/>
            <a:ext cx="5645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00" dirty="0">
                <a:solidFill>
                  <a:schemeClr val="bg1"/>
                </a:solidFill>
              </a:rPr>
              <a:t>22 (11/11)</a:t>
            </a:r>
          </a:p>
        </p:txBody>
      </p:sp>
      <p:sp>
        <p:nvSpPr>
          <p:cNvPr id="27" name="textruta 107">
            <a:extLst>
              <a:ext uri="{FF2B5EF4-FFF2-40B4-BE49-F238E27FC236}">
                <a16:creationId xmlns:a16="http://schemas.microsoft.com/office/drawing/2014/main" id="{C15C6A39-A34C-7FAC-552C-588FC18288BD}"/>
              </a:ext>
            </a:extLst>
          </p:cNvPr>
          <p:cNvSpPr txBox="1"/>
          <p:nvPr/>
        </p:nvSpPr>
        <p:spPr>
          <a:xfrm>
            <a:off x="4966800" y="3106280"/>
            <a:ext cx="5645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00" dirty="0">
                <a:solidFill>
                  <a:schemeClr val="bg1"/>
                </a:solidFill>
              </a:rPr>
              <a:t>22 (11/11)</a:t>
            </a:r>
          </a:p>
        </p:txBody>
      </p:sp>
      <p:sp>
        <p:nvSpPr>
          <p:cNvPr id="28" name="textruta 5124">
            <a:extLst>
              <a:ext uri="{FF2B5EF4-FFF2-40B4-BE49-F238E27FC236}">
                <a16:creationId xmlns:a16="http://schemas.microsoft.com/office/drawing/2014/main" id="{16860B42-BBF7-1541-1337-9A1DEFEA902B}"/>
              </a:ext>
            </a:extLst>
          </p:cNvPr>
          <p:cNvSpPr txBox="1"/>
          <p:nvPr/>
        </p:nvSpPr>
        <p:spPr>
          <a:xfrm>
            <a:off x="6013279" y="5049609"/>
            <a:ext cx="51969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00" dirty="0">
                <a:solidFill>
                  <a:schemeClr val="bg1"/>
                </a:solidFill>
              </a:rPr>
              <a:t>22 (22/0)</a:t>
            </a:r>
          </a:p>
        </p:txBody>
      </p:sp>
      <p:sp>
        <p:nvSpPr>
          <p:cNvPr id="29" name="Rektangel 5125">
            <a:extLst>
              <a:ext uri="{FF2B5EF4-FFF2-40B4-BE49-F238E27FC236}">
                <a16:creationId xmlns:a16="http://schemas.microsoft.com/office/drawing/2014/main" id="{45D913CA-3C36-6E60-5CEE-8B1632E1D840}"/>
              </a:ext>
            </a:extLst>
          </p:cNvPr>
          <p:cNvSpPr/>
          <p:nvPr/>
        </p:nvSpPr>
        <p:spPr>
          <a:xfrm rot="5400000">
            <a:off x="5078294" y="2270217"/>
            <a:ext cx="1729595" cy="2493280"/>
          </a:xfrm>
          <a:prstGeom prst="rect">
            <a:avLst/>
          </a:prstGeom>
          <a:noFill/>
          <a:ln w="28575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r>
              <a:rPr lang="sv-SE" sz="600" b="1" dirty="0">
                <a:solidFill>
                  <a:schemeClr val="tx1"/>
                </a:solidFill>
              </a:rPr>
              <a:t>JUNIORVERKSAMHET</a:t>
            </a:r>
          </a:p>
        </p:txBody>
      </p:sp>
      <p:sp>
        <p:nvSpPr>
          <p:cNvPr id="30" name="Rektangel 5126">
            <a:extLst>
              <a:ext uri="{FF2B5EF4-FFF2-40B4-BE49-F238E27FC236}">
                <a16:creationId xmlns:a16="http://schemas.microsoft.com/office/drawing/2014/main" id="{A451A165-24AE-DC31-22A0-19B153CB72C4}"/>
              </a:ext>
            </a:extLst>
          </p:cNvPr>
          <p:cNvSpPr/>
          <p:nvPr/>
        </p:nvSpPr>
        <p:spPr>
          <a:xfrm rot="5400000">
            <a:off x="5991546" y="3250214"/>
            <a:ext cx="818173" cy="3473013"/>
          </a:xfrm>
          <a:prstGeom prst="rect">
            <a:avLst/>
          </a:prstGeom>
          <a:noFill/>
          <a:ln w="28575">
            <a:solidFill>
              <a:srgbClr val="3157A4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r>
              <a:rPr lang="sv-SE" sz="600" b="1" dirty="0">
                <a:solidFill>
                  <a:schemeClr val="tx1"/>
                </a:solidFill>
              </a:rPr>
              <a:t>JUNIOR- och SENIORVERKSAMHET</a:t>
            </a:r>
          </a:p>
        </p:txBody>
      </p:sp>
      <p:sp>
        <p:nvSpPr>
          <p:cNvPr id="31" name="Rektangel 5127">
            <a:extLst>
              <a:ext uri="{FF2B5EF4-FFF2-40B4-BE49-F238E27FC236}">
                <a16:creationId xmlns:a16="http://schemas.microsoft.com/office/drawing/2014/main" id="{F34AE5AF-0AF5-8C1C-FEF1-1D23FC5E6B8A}"/>
              </a:ext>
            </a:extLst>
          </p:cNvPr>
          <p:cNvSpPr/>
          <p:nvPr/>
        </p:nvSpPr>
        <p:spPr>
          <a:xfrm rot="5400000">
            <a:off x="7243806" y="4541942"/>
            <a:ext cx="510805" cy="823248"/>
          </a:xfrm>
          <a:prstGeom prst="rect">
            <a:avLst/>
          </a:prstGeom>
          <a:solidFill>
            <a:srgbClr val="3157A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sz="1050" dirty="0"/>
              <a:t>Division 2</a:t>
            </a:r>
          </a:p>
        </p:txBody>
      </p:sp>
      <p:sp>
        <p:nvSpPr>
          <p:cNvPr id="32" name="Rektangel 5130">
            <a:extLst>
              <a:ext uri="{FF2B5EF4-FFF2-40B4-BE49-F238E27FC236}">
                <a16:creationId xmlns:a16="http://schemas.microsoft.com/office/drawing/2014/main" id="{745CE82C-675C-48CB-2857-7221B77C1DD7}"/>
              </a:ext>
            </a:extLst>
          </p:cNvPr>
          <p:cNvSpPr/>
          <p:nvPr/>
        </p:nvSpPr>
        <p:spPr>
          <a:xfrm rot="5400000">
            <a:off x="5135853" y="3414154"/>
            <a:ext cx="510805" cy="823248"/>
          </a:xfrm>
          <a:prstGeom prst="rect">
            <a:avLst/>
          </a:prstGeom>
          <a:solidFill>
            <a:srgbClr val="BD102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sz="1100" dirty="0"/>
              <a:t>J18</a:t>
            </a:r>
          </a:p>
        </p:txBody>
      </p:sp>
      <p:sp>
        <p:nvSpPr>
          <p:cNvPr id="33" name="Höger 5132">
            <a:extLst>
              <a:ext uri="{FF2B5EF4-FFF2-40B4-BE49-F238E27FC236}">
                <a16:creationId xmlns:a16="http://schemas.microsoft.com/office/drawing/2014/main" id="{85503639-BBAE-A804-E977-D1E056C6C95F}"/>
              </a:ext>
            </a:extLst>
          </p:cNvPr>
          <p:cNvSpPr/>
          <p:nvPr/>
        </p:nvSpPr>
        <p:spPr>
          <a:xfrm>
            <a:off x="4779642" y="3788054"/>
            <a:ext cx="139438" cy="7544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900"/>
          </a:p>
        </p:txBody>
      </p:sp>
      <p:sp>
        <p:nvSpPr>
          <p:cNvPr id="34" name="textruta 5133">
            <a:extLst>
              <a:ext uri="{FF2B5EF4-FFF2-40B4-BE49-F238E27FC236}">
                <a16:creationId xmlns:a16="http://schemas.microsoft.com/office/drawing/2014/main" id="{6025506F-8AB4-CF40-9977-F792B38C7E4E}"/>
              </a:ext>
            </a:extLst>
          </p:cNvPr>
          <p:cNvSpPr txBox="1"/>
          <p:nvPr/>
        </p:nvSpPr>
        <p:spPr>
          <a:xfrm>
            <a:off x="4696453" y="3656409"/>
            <a:ext cx="36260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" dirty="0"/>
              <a:t>12-14</a:t>
            </a:r>
          </a:p>
        </p:txBody>
      </p:sp>
      <p:sp>
        <p:nvSpPr>
          <p:cNvPr id="35" name="textruta 5136">
            <a:extLst>
              <a:ext uri="{FF2B5EF4-FFF2-40B4-BE49-F238E27FC236}">
                <a16:creationId xmlns:a16="http://schemas.microsoft.com/office/drawing/2014/main" id="{2F42C630-DBCA-E6C6-D4C0-5D3BA2548901}"/>
              </a:ext>
            </a:extLst>
          </p:cNvPr>
          <p:cNvSpPr txBox="1"/>
          <p:nvPr/>
        </p:nvSpPr>
        <p:spPr>
          <a:xfrm>
            <a:off x="4966800" y="3905330"/>
            <a:ext cx="5645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00" dirty="0">
                <a:solidFill>
                  <a:schemeClr val="bg1"/>
                </a:solidFill>
              </a:rPr>
              <a:t>22 (11/11)</a:t>
            </a:r>
          </a:p>
        </p:txBody>
      </p:sp>
      <p:sp>
        <p:nvSpPr>
          <p:cNvPr id="36" name="textruta 5142">
            <a:extLst>
              <a:ext uri="{FF2B5EF4-FFF2-40B4-BE49-F238E27FC236}">
                <a16:creationId xmlns:a16="http://schemas.microsoft.com/office/drawing/2014/main" id="{FFC9124E-2F5D-8ED1-E2F1-137E7BF7F1FE}"/>
              </a:ext>
            </a:extLst>
          </p:cNvPr>
          <p:cNvSpPr txBox="1"/>
          <p:nvPr/>
        </p:nvSpPr>
        <p:spPr>
          <a:xfrm>
            <a:off x="2254265" y="2913425"/>
            <a:ext cx="112402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00" dirty="0"/>
              <a:t>Barn och ungdomshockey</a:t>
            </a:r>
          </a:p>
        </p:txBody>
      </p:sp>
      <p:cxnSp>
        <p:nvCxnSpPr>
          <p:cNvPr id="37" name="Rak 5144">
            <a:extLst>
              <a:ext uri="{FF2B5EF4-FFF2-40B4-BE49-F238E27FC236}">
                <a16:creationId xmlns:a16="http://schemas.microsoft.com/office/drawing/2014/main" id="{FE61F3BE-8189-E502-A0C4-E66D4064789E}"/>
              </a:ext>
            </a:extLst>
          </p:cNvPr>
          <p:cNvCxnSpPr>
            <a:cxnSpLocks/>
          </p:cNvCxnSpPr>
          <p:nvPr/>
        </p:nvCxnSpPr>
        <p:spPr>
          <a:xfrm flipH="1">
            <a:off x="4601266" y="1789723"/>
            <a:ext cx="27379" cy="487105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Höger 5145">
            <a:extLst>
              <a:ext uri="{FF2B5EF4-FFF2-40B4-BE49-F238E27FC236}">
                <a16:creationId xmlns:a16="http://schemas.microsoft.com/office/drawing/2014/main" id="{D2810019-97E9-A39E-8C0D-8A86BCA9C147}"/>
              </a:ext>
            </a:extLst>
          </p:cNvPr>
          <p:cNvSpPr/>
          <p:nvPr/>
        </p:nvSpPr>
        <p:spPr>
          <a:xfrm rot="10800000">
            <a:off x="4229004" y="1938844"/>
            <a:ext cx="230763" cy="45719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Höger 5146">
            <a:extLst>
              <a:ext uri="{FF2B5EF4-FFF2-40B4-BE49-F238E27FC236}">
                <a16:creationId xmlns:a16="http://schemas.microsoft.com/office/drawing/2014/main" id="{80F6FD9A-085C-0F6F-8CCA-510E6BA3FBEC}"/>
              </a:ext>
            </a:extLst>
          </p:cNvPr>
          <p:cNvSpPr/>
          <p:nvPr/>
        </p:nvSpPr>
        <p:spPr>
          <a:xfrm>
            <a:off x="4782029" y="1945199"/>
            <a:ext cx="230763" cy="45719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textruta 5147">
            <a:extLst>
              <a:ext uri="{FF2B5EF4-FFF2-40B4-BE49-F238E27FC236}">
                <a16:creationId xmlns:a16="http://schemas.microsoft.com/office/drawing/2014/main" id="{539AB922-CC5C-FF33-3FB2-461A3D65730D}"/>
              </a:ext>
            </a:extLst>
          </p:cNvPr>
          <p:cNvSpPr txBox="1"/>
          <p:nvPr/>
        </p:nvSpPr>
        <p:spPr>
          <a:xfrm>
            <a:off x="2775934" y="1689650"/>
            <a:ext cx="17860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/>
              <a:t>Barn- och ungdomsishockey</a:t>
            </a:r>
          </a:p>
        </p:txBody>
      </p:sp>
      <p:sp>
        <p:nvSpPr>
          <p:cNvPr id="41" name="textruta 5148">
            <a:extLst>
              <a:ext uri="{FF2B5EF4-FFF2-40B4-BE49-F238E27FC236}">
                <a16:creationId xmlns:a16="http://schemas.microsoft.com/office/drawing/2014/main" id="{478E8876-21CE-AB9E-3A57-24902D082AD8}"/>
              </a:ext>
            </a:extLst>
          </p:cNvPr>
          <p:cNvSpPr txBox="1"/>
          <p:nvPr/>
        </p:nvSpPr>
        <p:spPr>
          <a:xfrm>
            <a:off x="4698666" y="1689650"/>
            <a:ext cx="17475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/>
              <a:t>Junior- och seniorishockey</a:t>
            </a:r>
          </a:p>
        </p:txBody>
      </p:sp>
      <p:sp>
        <p:nvSpPr>
          <p:cNvPr id="42" name="Rektangel 4">
            <a:extLst>
              <a:ext uri="{FF2B5EF4-FFF2-40B4-BE49-F238E27FC236}">
                <a16:creationId xmlns:a16="http://schemas.microsoft.com/office/drawing/2014/main" id="{31E7BB71-9623-3F62-0670-B0BF0ED561E8}"/>
              </a:ext>
            </a:extLst>
          </p:cNvPr>
          <p:cNvSpPr/>
          <p:nvPr/>
        </p:nvSpPr>
        <p:spPr>
          <a:xfrm>
            <a:off x="4071187" y="5637061"/>
            <a:ext cx="2792576" cy="52635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900"/>
          </a:p>
        </p:txBody>
      </p:sp>
      <p:sp>
        <p:nvSpPr>
          <p:cNvPr id="43" name="Rektangel 5">
            <a:extLst>
              <a:ext uri="{FF2B5EF4-FFF2-40B4-BE49-F238E27FC236}">
                <a16:creationId xmlns:a16="http://schemas.microsoft.com/office/drawing/2014/main" id="{04A9539B-1ECF-E377-91C4-98BD7997F0BA}"/>
              </a:ext>
            </a:extLst>
          </p:cNvPr>
          <p:cNvSpPr/>
          <p:nvPr/>
        </p:nvSpPr>
        <p:spPr>
          <a:xfrm rot="5400000">
            <a:off x="2711379" y="5147780"/>
            <a:ext cx="510805" cy="1509628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sz="1100" dirty="0"/>
              <a:t>U8 – U15</a:t>
            </a:r>
          </a:p>
        </p:txBody>
      </p:sp>
      <p:sp>
        <p:nvSpPr>
          <p:cNvPr id="44" name="Rektangel 6">
            <a:extLst>
              <a:ext uri="{FF2B5EF4-FFF2-40B4-BE49-F238E27FC236}">
                <a16:creationId xmlns:a16="http://schemas.microsoft.com/office/drawing/2014/main" id="{D048D299-2541-3232-2EF2-AECB88AC6943}"/>
              </a:ext>
            </a:extLst>
          </p:cNvPr>
          <p:cNvSpPr/>
          <p:nvPr/>
        </p:nvSpPr>
        <p:spPr>
          <a:xfrm rot="5400000">
            <a:off x="4050663" y="5662487"/>
            <a:ext cx="510805" cy="4697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sz="1100" dirty="0"/>
              <a:t>J16</a:t>
            </a:r>
          </a:p>
        </p:txBody>
      </p:sp>
      <p:sp>
        <p:nvSpPr>
          <p:cNvPr id="45" name="Rektangel 7">
            <a:extLst>
              <a:ext uri="{FF2B5EF4-FFF2-40B4-BE49-F238E27FC236}">
                <a16:creationId xmlns:a16="http://schemas.microsoft.com/office/drawing/2014/main" id="{4654E32F-E66D-D862-153A-D63435F5B066}"/>
              </a:ext>
            </a:extLst>
          </p:cNvPr>
          <p:cNvSpPr/>
          <p:nvPr/>
        </p:nvSpPr>
        <p:spPr>
          <a:xfrm rot="5400000">
            <a:off x="5103523" y="5490047"/>
            <a:ext cx="510805" cy="8232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sz="1100" dirty="0"/>
              <a:t>J18</a:t>
            </a:r>
          </a:p>
        </p:txBody>
      </p:sp>
      <p:sp>
        <p:nvSpPr>
          <p:cNvPr id="46" name="Rektangel 8">
            <a:extLst>
              <a:ext uri="{FF2B5EF4-FFF2-40B4-BE49-F238E27FC236}">
                <a16:creationId xmlns:a16="http://schemas.microsoft.com/office/drawing/2014/main" id="{6EF37414-20F5-21F2-37E1-221F4AD66D63}"/>
              </a:ext>
            </a:extLst>
          </p:cNvPr>
          <p:cNvSpPr/>
          <p:nvPr/>
        </p:nvSpPr>
        <p:spPr>
          <a:xfrm rot="5400000">
            <a:off x="6187307" y="5490047"/>
            <a:ext cx="510805" cy="8232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sz="1100" dirty="0"/>
              <a:t>J20</a:t>
            </a:r>
          </a:p>
        </p:txBody>
      </p:sp>
      <p:sp>
        <p:nvSpPr>
          <p:cNvPr id="47" name="Höger 9">
            <a:extLst>
              <a:ext uri="{FF2B5EF4-FFF2-40B4-BE49-F238E27FC236}">
                <a16:creationId xmlns:a16="http://schemas.microsoft.com/office/drawing/2014/main" id="{76E3DCD4-5C7A-3E3D-0020-E4AADF80B32B}"/>
              </a:ext>
            </a:extLst>
          </p:cNvPr>
          <p:cNvSpPr/>
          <p:nvPr/>
        </p:nvSpPr>
        <p:spPr>
          <a:xfrm>
            <a:off x="3788615" y="5843304"/>
            <a:ext cx="231600" cy="103317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900"/>
          </a:p>
        </p:txBody>
      </p:sp>
      <p:sp>
        <p:nvSpPr>
          <p:cNvPr id="48" name="textruta 10">
            <a:extLst>
              <a:ext uri="{FF2B5EF4-FFF2-40B4-BE49-F238E27FC236}">
                <a16:creationId xmlns:a16="http://schemas.microsoft.com/office/drawing/2014/main" id="{C9C0C832-D455-0F5A-1F68-F4775D61D42E}"/>
              </a:ext>
            </a:extLst>
          </p:cNvPr>
          <p:cNvSpPr txBox="1"/>
          <p:nvPr/>
        </p:nvSpPr>
        <p:spPr>
          <a:xfrm>
            <a:off x="2211965" y="5982942"/>
            <a:ext cx="112402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00" dirty="0">
                <a:solidFill>
                  <a:schemeClr val="bg1"/>
                </a:solidFill>
              </a:rPr>
              <a:t>Barn och ungdomshockey</a:t>
            </a:r>
          </a:p>
        </p:txBody>
      </p:sp>
      <p:sp>
        <p:nvSpPr>
          <p:cNvPr id="49" name="textruta 11">
            <a:extLst>
              <a:ext uri="{FF2B5EF4-FFF2-40B4-BE49-F238E27FC236}">
                <a16:creationId xmlns:a16="http://schemas.microsoft.com/office/drawing/2014/main" id="{990BB0D1-D2EE-1695-4064-B4A1573A47DB}"/>
              </a:ext>
            </a:extLst>
          </p:cNvPr>
          <p:cNvSpPr txBox="1"/>
          <p:nvPr/>
        </p:nvSpPr>
        <p:spPr>
          <a:xfrm>
            <a:off x="4038165" y="5972274"/>
            <a:ext cx="2744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00" dirty="0">
                <a:solidFill>
                  <a:schemeClr val="bg1"/>
                </a:solidFill>
              </a:rPr>
              <a:t>22</a:t>
            </a:r>
          </a:p>
        </p:txBody>
      </p:sp>
      <p:sp>
        <p:nvSpPr>
          <p:cNvPr id="50" name="Höger 12">
            <a:extLst>
              <a:ext uri="{FF2B5EF4-FFF2-40B4-BE49-F238E27FC236}">
                <a16:creationId xmlns:a16="http://schemas.microsoft.com/office/drawing/2014/main" id="{949ADF6F-1661-2DBD-2143-86D704B421F1}"/>
              </a:ext>
            </a:extLst>
          </p:cNvPr>
          <p:cNvSpPr/>
          <p:nvPr/>
        </p:nvSpPr>
        <p:spPr>
          <a:xfrm rot="5400000">
            <a:off x="4989980" y="5508624"/>
            <a:ext cx="139438" cy="7544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900"/>
          </a:p>
        </p:txBody>
      </p:sp>
      <p:sp>
        <p:nvSpPr>
          <p:cNvPr id="51" name="textruta 13">
            <a:extLst>
              <a:ext uri="{FF2B5EF4-FFF2-40B4-BE49-F238E27FC236}">
                <a16:creationId xmlns:a16="http://schemas.microsoft.com/office/drawing/2014/main" id="{BA657124-F3E7-2783-68E0-D7221CB2ADB3}"/>
              </a:ext>
            </a:extLst>
          </p:cNvPr>
          <p:cNvSpPr txBox="1"/>
          <p:nvPr/>
        </p:nvSpPr>
        <p:spPr>
          <a:xfrm>
            <a:off x="3734718" y="5662825"/>
            <a:ext cx="34657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00" dirty="0"/>
              <a:t>8-12</a:t>
            </a:r>
          </a:p>
        </p:txBody>
      </p:sp>
      <p:pic>
        <p:nvPicPr>
          <p:cNvPr id="52" name="Picture 6" descr="Steam Workshop::Luleå Hockey med spotify support">
            <a:extLst>
              <a:ext uri="{FF2B5EF4-FFF2-40B4-BE49-F238E27FC236}">
                <a16:creationId xmlns:a16="http://schemas.microsoft.com/office/drawing/2014/main" id="{53BBEF92-D0E7-02FE-FBF0-947567E11D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95" t="15152" r="32428" b="19014"/>
          <a:stretch/>
        </p:blipFill>
        <p:spPr bwMode="auto">
          <a:xfrm>
            <a:off x="2220238" y="5646134"/>
            <a:ext cx="292786" cy="3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ruta 15">
            <a:extLst>
              <a:ext uri="{FF2B5EF4-FFF2-40B4-BE49-F238E27FC236}">
                <a16:creationId xmlns:a16="http://schemas.microsoft.com/office/drawing/2014/main" id="{9812AEBD-C41A-2D15-9D09-14B276EF85EA}"/>
              </a:ext>
            </a:extLst>
          </p:cNvPr>
          <p:cNvSpPr txBox="1"/>
          <p:nvPr/>
        </p:nvSpPr>
        <p:spPr>
          <a:xfrm>
            <a:off x="5097422" y="5427163"/>
            <a:ext cx="30168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00" dirty="0"/>
              <a:t>2-5</a:t>
            </a:r>
          </a:p>
        </p:txBody>
      </p:sp>
      <p:sp>
        <p:nvSpPr>
          <p:cNvPr id="54" name="Höger 16">
            <a:extLst>
              <a:ext uri="{FF2B5EF4-FFF2-40B4-BE49-F238E27FC236}">
                <a16:creationId xmlns:a16="http://schemas.microsoft.com/office/drawing/2014/main" id="{9795E220-6A7D-CA1F-A810-2FCB47E3E8F6}"/>
              </a:ext>
            </a:extLst>
          </p:cNvPr>
          <p:cNvSpPr/>
          <p:nvPr/>
        </p:nvSpPr>
        <p:spPr>
          <a:xfrm rot="5400000">
            <a:off x="4069836" y="5499274"/>
            <a:ext cx="139438" cy="7544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900"/>
          </a:p>
        </p:txBody>
      </p:sp>
      <p:sp>
        <p:nvSpPr>
          <p:cNvPr id="55" name="textruta 17">
            <a:extLst>
              <a:ext uri="{FF2B5EF4-FFF2-40B4-BE49-F238E27FC236}">
                <a16:creationId xmlns:a16="http://schemas.microsoft.com/office/drawing/2014/main" id="{6EA99526-BC90-57C5-899E-93B410DBA3AE}"/>
              </a:ext>
            </a:extLst>
          </p:cNvPr>
          <p:cNvSpPr txBox="1"/>
          <p:nvPr/>
        </p:nvSpPr>
        <p:spPr>
          <a:xfrm>
            <a:off x="4185461" y="5423993"/>
            <a:ext cx="30168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00" dirty="0"/>
              <a:t>2-5</a:t>
            </a:r>
          </a:p>
        </p:txBody>
      </p:sp>
      <p:sp>
        <p:nvSpPr>
          <p:cNvPr id="56" name="Höger 18">
            <a:extLst>
              <a:ext uri="{FF2B5EF4-FFF2-40B4-BE49-F238E27FC236}">
                <a16:creationId xmlns:a16="http://schemas.microsoft.com/office/drawing/2014/main" id="{A9621A76-618D-4BD2-7C3A-23F774FE5D5E}"/>
              </a:ext>
            </a:extLst>
          </p:cNvPr>
          <p:cNvSpPr/>
          <p:nvPr/>
        </p:nvSpPr>
        <p:spPr>
          <a:xfrm rot="5400000">
            <a:off x="5393339" y="5515915"/>
            <a:ext cx="139438" cy="7544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900"/>
          </a:p>
        </p:txBody>
      </p:sp>
      <p:sp>
        <p:nvSpPr>
          <p:cNvPr id="57" name="textruta 19">
            <a:extLst>
              <a:ext uri="{FF2B5EF4-FFF2-40B4-BE49-F238E27FC236}">
                <a16:creationId xmlns:a16="http://schemas.microsoft.com/office/drawing/2014/main" id="{2F2A770A-E7BE-94E5-0B20-4F481C12D5A0}"/>
              </a:ext>
            </a:extLst>
          </p:cNvPr>
          <p:cNvSpPr txBox="1"/>
          <p:nvPr/>
        </p:nvSpPr>
        <p:spPr>
          <a:xfrm>
            <a:off x="5500782" y="5434454"/>
            <a:ext cx="30168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00" dirty="0"/>
              <a:t>2-5</a:t>
            </a:r>
          </a:p>
        </p:txBody>
      </p:sp>
      <p:sp>
        <p:nvSpPr>
          <p:cNvPr id="58" name="Höger 21">
            <a:extLst>
              <a:ext uri="{FF2B5EF4-FFF2-40B4-BE49-F238E27FC236}">
                <a16:creationId xmlns:a16="http://schemas.microsoft.com/office/drawing/2014/main" id="{07673275-014E-3230-534B-5F1E463A235D}"/>
              </a:ext>
            </a:extLst>
          </p:cNvPr>
          <p:cNvSpPr/>
          <p:nvPr/>
        </p:nvSpPr>
        <p:spPr>
          <a:xfrm rot="5400000">
            <a:off x="5993989" y="5501376"/>
            <a:ext cx="139438" cy="7544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900"/>
          </a:p>
        </p:txBody>
      </p:sp>
      <p:sp>
        <p:nvSpPr>
          <p:cNvPr id="59" name="textruta 22">
            <a:extLst>
              <a:ext uri="{FF2B5EF4-FFF2-40B4-BE49-F238E27FC236}">
                <a16:creationId xmlns:a16="http://schemas.microsoft.com/office/drawing/2014/main" id="{69E0046A-092A-F736-21E7-49C826858F1E}"/>
              </a:ext>
            </a:extLst>
          </p:cNvPr>
          <p:cNvSpPr txBox="1"/>
          <p:nvPr/>
        </p:nvSpPr>
        <p:spPr>
          <a:xfrm>
            <a:off x="6101431" y="5419916"/>
            <a:ext cx="30168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00" dirty="0"/>
              <a:t>2-5</a:t>
            </a:r>
          </a:p>
        </p:txBody>
      </p:sp>
      <p:sp>
        <p:nvSpPr>
          <p:cNvPr id="60" name="Höger 23">
            <a:extLst>
              <a:ext uri="{FF2B5EF4-FFF2-40B4-BE49-F238E27FC236}">
                <a16:creationId xmlns:a16="http://schemas.microsoft.com/office/drawing/2014/main" id="{274ED82A-603B-B6D3-ABF2-8AFCB1BE7CF2}"/>
              </a:ext>
            </a:extLst>
          </p:cNvPr>
          <p:cNvSpPr/>
          <p:nvPr/>
        </p:nvSpPr>
        <p:spPr>
          <a:xfrm rot="5400000">
            <a:off x="6473599" y="5503572"/>
            <a:ext cx="139438" cy="7544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900"/>
          </a:p>
        </p:txBody>
      </p:sp>
      <p:sp>
        <p:nvSpPr>
          <p:cNvPr id="61" name="textruta 24">
            <a:extLst>
              <a:ext uri="{FF2B5EF4-FFF2-40B4-BE49-F238E27FC236}">
                <a16:creationId xmlns:a16="http://schemas.microsoft.com/office/drawing/2014/main" id="{F3408802-E32B-208B-1280-D7257657B4EF}"/>
              </a:ext>
            </a:extLst>
          </p:cNvPr>
          <p:cNvSpPr txBox="1"/>
          <p:nvPr/>
        </p:nvSpPr>
        <p:spPr>
          <a:xfrm>
            <a:off x="6581041" y="5422111"/>
            <a:ext cx="30168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00" dirty="0"/>
              <a:t>2-5</a:t>
            </a:r>
          </a:p>
        </p:txBody>
      </p:sp>
      <p:sp>
        <p:nvSpPr>
          <p:cNvPr id="62" name="Höger 25">
            <a:extLst>
              <a:ext uri="{FF2B5EF4-FFF2-40B4-BE49-F238E27FC236}">
                <a16:creationId xmlns:a16="http://schemas.microsoft.com/office/drawing/2014/main" id="{F21584B9-9096-A17E-E85D-B4AD76DF27A2}"/>
              </a:ext>
            </a:extLst>
          </p:cNvPr>
          <p:cNvSpPr/>
          <p:nvPr/>
        </p:nvSpPr>
        <p:spPr>
          <a:xfrm rot="10800000">
            <a:off x="4171550" y="5140170"/>
            <a:ext cx="230763" cy="45719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3" name="Höger 26">
            <a:extLst>
              <a:ext uri="{FF2B5EF4-FFF2-40B4-BE49-F238E27FC236}">
                <a16:creationId xmlns:a16="http://schemas.microsoft.com/office/drawing/2014/main" id="{44DCCEB8-5A15-AF24-AD63-9E6D613298EF}"/>
              </a:ext>
            </a:extLst>
          </p:cNvPr>
          <p:cNvSpPr/>
          <p:nvPr/>
        </p:nvSpPr>
        <p:spPr>
          <a:xfrm>
            <a:off x="4724575" y="5146525"/>
            <a:ext cx="230763" cy="45719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4" name="Bild 39" descr="Bock med hel fyllning">
            <a:extLst>
              <a:ext uri="{FF2B5EF4-FFF2-40B4-BE49-F238E27FC236}">
                <a16:creationId xmlns:a16="http://schemas.microsoft.com/office/drawing/2014/main" id="{FE182E45-D266-12B9-9D8F-F74F5E2F01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66571" y="6408778"/>
            <a:ext cx="264032" cy="264032"/>
          </a:xfrm>
          <a:prstGeom prst="rect">
            <a:avLst/>
          </a:prstGeom>
        </p:spPr>
      </p:pic>
      <p:pic>
        <p:nvPicPr>
          <p:cNvPr id="65" name="Bild 40" descr="Bock med hel fyllning">
            <a:extLst>
              <a:ext uri="{FF2B5EF4-FFF2-40B4-BE49-F238E27FC236}">
                <a16:creationId xmlns:a16="http://schemas.microsoft.com/office/drawing/2014/main" id="{1A4C3CEF-6750-2139-6968-3386AB76BD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83888" y="6411549"/>
            <a:ext cx="264032" cy="264032"/>
          </a:xfrm>
          <a:prstGeom prst="rect">
            <a:avLst/>
          </a:prstGeom>
        </p:spPr>
      </p:pic>
      <p:sp>
        <p:nvSpPr>
          <p:cNvPr id="66" name="Rektangel 31">
            <a:extLst>
              <a:ext uri="{FF2B5EF4-FFF2-40B4-BE49-F238E27FC236}">
                <a16:creationId xmlns:a16="http://schemas.microsoft.com/office/drawing/2014/main" id="{57B62DC6-B637-6B0A-FA82-8D7F285E4F44}"/>
              </a:ext>
            </a:extLst>
          </p:cNvPr>
          <p:cNvSpPr/>
          <p:nvPr/>
        </p:nvSpPr>
        <p:spPr>
          <a:xfrm rot="5400000">
            <a:off x="2673431" y="2138766"/>
            <a:ext cx="510805" cy="147246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sz="1100" dirty="0">
                <a:solidFill>
                  <a:schemeClr val="tx1"/>
                </a:solidFill>
              </a:rPr>
              <a:t>U8 – U13</a:t>
            </a:r>
          </a:p>
        </p:txBody>
      </p:sp>
      <p:pic>
        <p:nvPicPr>
          <p:cNvPr id="1028" name="Picture 4" descr="Antnäs BK">
            <a:extLst>
              <a:ext uri="{FF2B5EF4-FFF2-40B4-BE49-F238E27FC236}">
                <a16:creationId xmlns:a16="http://schemas.microsoft.com/office/drawing/2014/main" id="{C8C83D38-1540-8824-6AD4-6333778298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920" y="2643186"/>
            <a:ext cx="253614" cy="248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49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5B4F65-415A-014A-BA16-22CB4ABBE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Isträningar</a:t>
            </a:r>
            <a:r>
              <a:rPr lang="sv-SE"/>
              <a:t>:155</a:t>
            </a:r>
            <a:endParaRPr lang="sv-SE" dirty="0"/>
          </a:p>
          <a:p>
            <a:r>
              <a:rPr lang="sv-SE" dirty="0"/>
              <a:t>Fyspass:64</a:t>
            </a:r>
          </a:p>
          <a:p>
            <a:r>
              <a:rPr lang="sv-SE" dirty="0"/>
              <a:t>Seriespel: Södra serien 2:a plats</a:t>
            </a:r>
          </a:p>
          <a:p>
            <a:r>
              <a:rPr lang="sv-SE" dirty="0"/>
              <a:t>Antal matcher: 79</a:t>
            </a:r>
          </a:p>
          <a:p>
            <a:r>
              <a:rPr lang="sv-SE" dirty="0"/>
              <a:t>Matcher</a:t>
            </a:r>
          </a:p>
          <a:p>
            <a:pPr lvl="1"/>
            <a:r>
              <a:rPr lang="sv-SE" dirty="0"/>
              <a:t>Serie 20</a:t>
            </a:r>
          </a:p>
          <a:p>
            <a:pPr lvl="1"/>
            <a:r>
              <a:rPr lang="sv-SE" dirty="0"/>
              <a:t>Cup 54	24 vinster 5 oavgjorda	 24 förluster </a:t>
            </a:r>
          </a:p>
          <a:p>
            <a:pPr lvl="1"/>
            <a:r>
              <a:rPr lang="sv-SE" dirty="0"/>
              <a:t>DM 5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pPr lvl="1"/>
            <a:endParaRPr lang="sv-S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2F1D21D-2474-FA6A-6CA0-13B281D7D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2. Säsongen 23/24</a:t>
            </a:r>
          </a:p>
        </p:txBody>
      </p:sp>
    </p:spTree>
    <p:extLst>
      <p:ext uri="{BB962C8B-B14F-4D97-AF65-F5344CB8AC3E}">
        <p14:creationId xmlns:p14="http://schemas.microsoft.com/office/powerpoint/2010/main" val="656345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AF7AA1-A6FF-00DD-B9D5-F4B932577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4435"/>
            <a:ext cx="10515600" cy="3932527"/>
          </a:xfrm>
        </p:spPr>
        <p:txBody>
          <a:bodyPr>
            <a:normAutofit fontScale="92500" lnSpcReduction="10000"/>
          </a:bodyPr>
          <a:lstStyle/>
          <a:p>
            <a:r>
              <a:rPr lang="sv-SE" sz="2600" dirty="0"/>
              <a:t>KKP </a:t>
            </a:r>
            <a:r>
              <a:rPr lang="sv-SE" sz="2600" dirty="0" err="1"/>
              <a:t>Autum</a:t>
            </a:r>
            <a:r>
              <a:rPr lang="sv-SE" sz="2600" dirty="0"/>
              <a:t> </a:t>
            </a:r>
            <a:r>
              <a:rPr lang="sv-SE" sz="2600" dirty="0" err="1"/>
              <a:t>Tournament</a:t>
            </a:r>
            <a:r>
              <a:rPr lang="sv-SE" sz="2600" dirty="0"/>
              <a:t>	</a:t>
            </a:r>
          </a:p>
          <a:p>
            <a:r>
              <a:rPr lang="sv-SE" sz="2600" dirty="0">
                <a:solidFill>
                  <a:srgbClr val="050505"/>
                </a:solidFill>
                <a:latin typeface="Segoe UI Historic" panose="020B0502040204020203" pitchFamily="34" charset="0"/>
              </a:rPr>
              <a:t>DIF </a:t>
            </a:r>
            <a:r>
              <a:rPr lang="sv-SE" sz="2600" dirty="0" err="1">
                <a:solidFill>
                  <a:srgbClr val="050505"/>
                </a:solidFill>
                <a:latin typeface="Segoe UI Historic" panose="020B0502040204020203" pitchFamily="34" charset="0"/>
              </a:rPr>
              <a:t>Elite</a:t>
            </a:r>
            <a:r>
              <a:rPr lang="sv-SE" sz="2600" dirty="0">
                <a:solidFill>
                  <a:srgbClr val="050505"/>
                </a:solidFill>
                <a:latin typeface="Segoe UI Historic" panose="020B0502040204020203" pitchFamily="34" charset="0"/>
              </a:rPr>
              <a:t> Cup</a:t>
            </a:r>
          </a:p>
          <a:p>
            <a:r>
              <a:rPr lang="sv-SE" sz="2600" dirty="0">
                <a:solidFill>
                  <a:srgbClr val="050505"/>
                </a:solidFill>
                <a:latin typeface="Segoe UI Historic" panose="020B0502040204020203" pitchFamily="34" charset="0"/>
              </a:rPr>
              <a:t>Klimpen Cup</a:t>
            </a:r>
          </a:p>
          <a:p>
            <a:r>
              <a:rPr lang="sv-SE" sz="2600" dirty="0">
                <a:solidFill>
                  <a:srgbClr val="050505"/>
                </a:solidFill>
                <a:latin typeface="Segoe UI Historic" panose="020B0502040204020203" pitchFamily="34" charset="0"/>
              </a:rPr>
              <a:t>DM</a:t>
            </a:r>
            <a:endParaRPr lang="sv-SE" sz="2600" b="0" i="0" dirty="0">
              <a:solidFill>
                <a:srgbClr val="050505"/>
              </a:solidFill>
              <a:effectLst/>
              <a:latin typeface="Segoe UI Historic" panose="020B0502040204020203" pitchFamily="34" charset="0"/>
            </a:endParaRPr>
          </a:p>
          <a:p>
            <a:r>
              <a:rPr lang="sv-SE" sz="2600" dirty="0" err="1">
                <a:solidFill>
                  <a:srgbClr val="050505"/>
                </a:solidFill>
                <a:latin typeface="Segoe UI Historic" panose="020B0502040204020203" pitchFamily="34" charset="0"/>
              </a:rPr>
              <a:t>Kärpet</a:t>
            </a:r>
            <a:r>
              <a:rPr lang="sv-SE" sz="2600" dirty="0">
                <a:solidFill>
                  <a:srgbClr val="050505"/>
                </a:solidFill>
                <a:latin typeface="Segoe UI Historic" panose="020B0502040204020203" pitchFamily="34" charset="0"/>
              </a:rPr>
              <a:t> </a:t>
            </a:r>
            <a:r>
              <a:rPr lang="sv-SE" sz="2600" dirty="0" err="1">
                <a:solidFill>
                  <a:srgbClr val="050505"/>
                </a:solidFill>
                <a:latin typeface="Segoe UI Historic" panose="020B0502040204020203" pitchFamily="34" charset="0"/>
              </a:rPr>
              <a:t>Jouluturnaus</a:t>
            </a:r>
            <a:endParaRPr lang="sv-SE" sz="2600" b="0" i="0" dirty="0">
              <a:solidFill>
                <a:srgbClr val="050505"/>
              </a:solidFill>
              <a:effectLst/>
              <a:latin typeface="Segoe UI Historic" panose="020B0502040204020203" pitchFamily="34" charset="0"/>
            </a:endParaRPr>
          </a:p>
          <a:p>
            <a:r>
              <a:rPr lang="sv-SE" sz="2600" dirty="0">
                <a:solidFill>
                  <a:srgbClr val="050505"/>
                </a:solidFill>
                <a:latin typeface="Segoe UI Historic" panose="020B0502040204020203" pitchFamily="34" charset="0"/>
              </a:rPr>
              <a:t>Scandic Cup</a:t>
            </a:r>
            <a:endParaRPr lang="sv-SE" sz="2600" b="0" i="0" dirty="0">
              <a:solidFill>
                <a:srgbClr val="050505"/>
              </a:solidFill>
              <a:effectLst/>
              <a:latin typeface="Segoe UI Historic" panose="020B0502040204020203" pitchFamily="34" charset="0"/>
            </a:endParaRPr>
          </a:p>
          <a:p>
            <a:r>
              <a:rPr lang="sv-SE" sz="2600" dirty="0">
                <a:solidFill>
                  <a:srgbClr val="050505"/>
                </a:solidFill>
                <a:latin typeface="Segoe UI Historic" panose="020B0502040204020203" pitchFamily="34" charset="0"/>
              </a:rPr>
              <a:t>Erik Gustafsson Cup</a:t>
            </a:r>
            <a:endParaRPr lang="sv-SE" sz="2600" b="0" i="0" dirty="0">
              <a:solidFill>
                <a:srgbClr val="050505"/>
              </a:solidFill>
              <a:effectLst/>
              <a:latin typeface="Segoe UI Historic" panose="020B0502040204020203" pitchFamily="34" charset="0"/>
            </a:endParaRPr>
          </a:p>
          <a:p>
            <a:r>
              <a:rPr lang="sv-SE" sz="2600" dirty="0" err="1">
                <a:solidFill>
                  <a:srgbClr val="050505"/>
                </a:solidFill>
                <a:latin typeface="Segoe UI Historic" panose="020B0502040204020203" pitchFamily="34" charset="0"/>
              </a:rPr>
              <a:t>Hive</a:t>
            </a:r>
            <a:r>
              <a:rPr lang="sv-SE" sz="2600" dirty="0">
                <a:solidFill>
                  <a:srgbClr val="050505"/>
                </a:solidFill>
                <a:latin typeface="Segoe UI Historic" panose="020B0502040204020203" pitchFamily="34" charset="0"/>
              </a:rPr>
              <a:t> Cup</a:t>
            </a:r>
          </a:p>
          <a:p>
            <a:r>
              <a:rPr lang="sv-SE" sz="2600" b="0" i="0" dirty="0" err="1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Uplandia</a:t>
            </a:r>
            <a:r>
              <a:rPr lang="sv-SE" sz="2600" b="0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 Trophy</a:t>
            </a:r>
          </a:p>
          <a:p>
            <a:endParaRPr lang="sv-S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2DBB6C3-24B1-0C39-A64F-05746E5E5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3. Cuper</a:t>
            </a:r>
          </a:p>
        </p:txBody>
      </p:sp>
    </p:spTree>
    <p:extLst>
      <p:ext uri="{BB962C8B-B14F-4D97-AF65-F5344CB8AC3E}">
        <p14:creationId xmlns:p14="http://schemas.microsoft.com/office/powerpoint/2010/main" val="2085251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21568DA-7EBE-2794-686E-5AC306CB5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Sommarträning start 6 maj</a:t>
            </a:r>
          </a:p>
          <a:p>
            <a:pPr lvl="1"/>
            <a:r>
              <a:rPr lang="sv-SE" dirty="0"/>
              <a:t>Måndag – fredag</a:t>
            </a:r>
          </a:p>
          <a:p>
            <a:pPr lvl="1"/>
            <a:r>
              <a:rPr lang="sv-SE" dirty="0"/>
              <a:t>Uppehåll 4 veckor under sommaren(egen träning)</a:t>
            </a:r>
          </a:p>
          <a:p>
            <a:pPr lvl="1"/>
            <a:r>
              <a:rPr lang="sv-SE" dirty="0" err="1"/>
              <a:t>Crossfit</a:t>
            </a:r>
            <a:r>
              <a:rPr lang="sv-SE" dirty="0"/>
              <a:t> </a:t>
            </a:r>
            <a:r>
              <a:rPr lang="sv-SE" dirty="0" err="1"/>
              <a:t>Holistic</a:t>
            </a:r>
            <a:r>
              <a:rPr lang="sv-SE" dirty="0"/>
              <a:t> (</a:t>
            </a:r>
            <a:r>
              <a:rPr lang="sv-SE" dirty="0" err="1"/>
              <a:t>måndag,onsdag</a:t>
            </a:r>
            <a:r>
              <a:rPr lang="sv-SE" dirty="0"/>
              <a:t> &amp; torsdag)</a:t>
            </a:r>
          </a:p>
          <a:p>
            <a:r>
              <a:rPr lang="sv-SE" dirty="0"/>
              <a:t>Start isträning runt 5 augusti</a:t>
            </a:r>
          </a:p>
          <a:p>
            <a:r>
              <a:rPr lang="sv-SE" dirty="0"/>
              <a:t>Ökad träningsmängd</a:t>
            </a:r>
          </a:p>
          <a:p>
            <a:r>
              <a:rPr lang="sv-SE" dirty="0"/>
              <a:t>Camp Brooklyn 12-14/8 Sunderbyn</a:t>
            </a:r>
          </a:p>
          <a:p>
            <a:r>
              <a:rPr lang="sv-SE" dirty="0"/>
              <a:t>Seriespel och Lilla VM Gällivare (DM)</a:t>
            </a:r>
          </a:p>
          <a:p>
            <a:r>
              <a:rPr lang="sv-SE" dirty="0"/>
              <a:t>Cuper</a:t>
            </a:r>
          </a:p>
          <a:p>
            <a:pPr lvl="1"/>
            <a:r>
              <a:rPr lang="sv-SE" dirty="0"/>
              <a:t>6-7st</a:t>
            </a:r>
          </a:p>
          <a:p>
            <a:pPr marL="457200" lvl="1" indent="0">
              <a:buNone/>
            </a:pPr>
            <a:endParaRPr lang="sv-S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DFD6B7-FD2C-6010-E7D8-15E577C6D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4. U15 24/25</a:t>
            </a:r>
          </a:p>
        </p:txBody>
      </p:sp>
    </p:spTree>
    <p:extLst>
      <p:ext uri="{BB962C8B-B14F-4D97-AF65-F5344CB8AC3E}">
        <p14:creationId xmlns:p14="http://schemas.microsoft.com/office/powerpoint/2010/main" val="2691494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31049786-B5EB-73F9-BA76-59FF0D6D5F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604" y="2267340"/>
            <a:ext cx="7137918" cy="3592284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93A1417-F276-64F9-4265-BD660A6E0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5. Statistik säsongen 23/24</a:t>
            </a:r>
          </a:p>
        </p:txBody>
      </p:sp>
    </p:spTree>
    <p:extLst>
      <p:ext uri="{BB962C8B-B14F-4D97-AF65-F5344CB8AC3E}">
        <p14:creationId xmlns:p14="http://schemas.microsoft.com/office/powerpoint/2010/main" val="1376013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49CEB72-8323-FAB6-E313-FE07EDCFE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Styrelseledamot 1-2st</a:t>
            </a:r>
          </a:p>
          <a:p>
            <a:r>
              <a:rPr lang="sv-SE" dirty="0"/>
              <a:t>Lagledare </a:t>
            </a:r>
          </a:p>
          <a:p>
            <a:pPr lvl="1"/>
            <a:r>
              <a:rPr lang="sv-SE" dirty="0"/>
              <a:t>Sekretariat ansvarig 1st</a:t>
            </a:r>
          </a:p>
          <a:p>
            <a:pPr lvl="1"/>
            <a:r>
              <a:rPr lang="sv-SE" dirty="0" err="1"/>
              <a:t>Matchfikansvarig</a:t>
            </a:r>
            <a:r>
              <a:rPr lang="sv-SE" dirty="0"/>
              <a:t> 1st</a:t>
            </a:r>
          </a:p>
          <a:p>
            <a:r>
              <a:rPr lang="sv-SE" dirty="0"/>
              <a:t>Tränare</a:t>
            </a:r>
          </a:p>
          <a:p>
            <a:r>
              <a:rPr lang="sv-SE" dirty="0"/>
              <a:t>Materialare </a:t>
            </a:r>
          </a:p>
          <a:p>
            <a:r>
              <a:rPr lang="sv-SE" dirty="0"/>
              <a:t>Ekonomiansvariga </a:t>
            </a:r>
          </a:p>
          <a:p>
            <a:r>
              <a:rPr lang="sv-SE" dirty="0"/>
              <a:t>Försäljningsansvarig </a:t>
            </a:r>
          </a:p>
          <a:p>
            <a:endParaRPr lang="sv-SE" dirty="0"/>
          </a:p>
          <a:p>
            <a:endParaRPr lang="sv-SE" dirty="0"/>
          </a:p>
          <a:p>
            <a:pPr lvl="1"/>
            <a:endParaRPr lang="sv-SE" dirty="0"/>
          </a:p>
          <a:p>
            <a:endParaRPr lang="sv-S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5B9F3F-AC1F-F5EE-EC14-12273BC81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5. Föräldrafunktioner </a:t>
            </a:r>
          </a:p>
        </p:txBody>
      </p:sp>
    </p:spTree>
    <p:extLst>
      <p:ext uri="{BB962C8B-B14F-4D97-AF65-F5344CB8AC3E}">
        <p14:creationId xmlns:p14="http://schemas.microsoft.com/office/powerpoint/2010/main" val="945140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C46F647-225A-D072-0B3D-2877A5ACB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2400" dirty="0"/>
              <a:t>Brooklyn-CCM dag, </a:t>
            </a:r>
            <a:r>
              <a:rPr lang="sv-SE" sz="2400" dirty="0" err="1"/>
              <a:t>prel</a:t>
            </a:r>
            <a:r>
              <a:rPr lang="sv-SE" sz="2400" dirty="0"/>
              <a:t> 15/5, bra rabatter på utrustning</a:t>
            </a:r>
          </a:p>
          <a:p>
            <a:r>
              <a:rPr lang="sv-SE" sz="2400" dirty="0"/>
              <a:t>Utespelare</a:t>
            </a:r>
          </a:p>
          <a:p>
            <a:pPr lvl="1"/>
            <a:r>
              <a:rPr lang="sv-SE" sz="1400" dirty="0"/>
              <a:t>Egna träningsdamasker, svarta</a:t>
            </a:r>
          </a:p>
          <a:p>
            <a:pPr lvl="1"/>
            <a:r>
              <a:rPr lang="sv-SE" sz="1400" dirty="0"/>
              <a:t>Egna byxor, svarta</a:t>
            </a:r>
          </a:p>
          <a:p>
            <a:pPr lvl="1"/>
            <a:r>
              <a:rPr lang="sv-SE" sz="1400" dirty="0"/>
              <a:t>Egna hjälmar, svarta</a:t>
            </a:r>
          </a:p>
          <a:p>
            <a:pPr lvl="1"/>
            <a:r>
              <a:rPr lang="sv-SE" sz="1400" dirty="0"/>
              <a:t>Egna handskar, svarta (Brooklyn CCM handske möjlig)</a:t>
            </a:r>
          </a:p>
          <a:p>
            <a:r>
              <a:rPr lang="sv-SE" sz="2400" dirty="0"/>
              <a:t>Målvakter får kombinat, benskydd, plock och stöt av BT</a:t>
            </a:r>
          </a:p>
          <a:p>
            <a:r>
              <a:rPr lang="sv-SE" sz="2400" dirty="0"/>
              <a:t>Samtliga</a:t>
            </a:r>
          </a:p>
          <a:p>
            <a:pPr lvl="1"/>
            <a:r>
              <a:rPr lang="sv-SE" sz="1400" dirty="0"/>
              <a:t>Överdragskläder?</a:t>
            </a:r>
          </a:p>
          <a:p>
            <a:pPr lvl="1"/>
            <a:r>
              <a:rPr lang="sv-SE" sz="1400" dirty="0"/>
              <a:t>Uppvärmningsställ?</a:t>
            </a:r>
          </a:p>
          <a:p>
            <a:pPr lvl="1"/>
            <a:r>
              <a:rPr lang="sv-SE" sz="1400" dirty="0" err="1"/>
              <a:t>Hoodie</a:t>
            </a:r>
            <a:r>
              <a:rPr lang="sv-SE" sz="1400" dirty="0"/>
              <a:t>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375CC1-C1C7-1AFF-1F2D-0A0E3009D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7. Utrustning U15</a:t>
            </a:r>
          </a:p>
        </p:txBody>
      </p:sp>
    </p:spTree>
    <p:extLst>
      <p:ext uri="{BB962C8B-B14F-4D97-AF65-F5344CB8AC3E}">
        <p14:creationId xmlns:p14="http://schemas.microsoft.com/office/powerpoint/2010/main" val="4107124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416B882-BB55-4E9C-AB0D-A0D5AAA3DDEE}" vid="{C9E86F6C-478F-49FB-97B4-8CCBDCB4D55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2082</TotalTime>
  <Words>348</Words>
  <Application>Microsoft Office PowerPoint</Application>
  <PresentationFormat>Bredbild</PresentationFormat>
  <Paragraphs>122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Segoe UI Historic</vt:lpstr>
      <vt:lpstr>Office-tema</vt:lpstr>
      <vt:lpstr>Informationsmöte Brooklyn Tigers   2024-06-05  </vt:lpstr>
      <vt:lpstr>Agenda 5 Juni 2024</vt:lpstr>
      <vt:lpstr>1.Inriktning Brooklyn</vt:lpstr>
      <vt:lpstr>2. Säsongen 23/24</vt:lpstr>
      <vt:lpstr>3. Cuper</vt:lpstr>
      <vt:lpstr>4. U15 24/25</vt:lpstr>
      <vt:lpstr>5. Statistik säsongen 23/24</vt:lpstr>
      <vt:lpstr>5. Föräldrafunktioner </vt:lpstr>
      <vt:lpstr>7. Utrustning U15</vt:lpstr>
      <vt:lpstr>8. Ekonomi</vt:lpstr>
      <vt:lpstr>8. Ekonomi</vt:lpstr>
      <vt:lpstr>8. Ekonomi</vt:lpstr>
      <vt:lpstr>9. Säsongen 25/26 J16</vt:lpstr>
      <vt:lpstr>9. Övrigt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Ukonsaari Jan (YRLM)</dc:creator>
  <cp:lastModifiedBy>Christoffer Drugge</cp:lastModifiedBy>
  <cp:revision>63</cp:revision>
  <cp:lastPrinted>2023-02-22T09:08:58Z</cp:lastPrinted>
  <dcterms:created xsi:type="dcterms:W3CDTF">2017-07-10T17:24:33Z</dcterms:created>
  <dcterms:modified xsi:type="dcterms:W3CDTF">2024-06-05T19:06:00Z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431d30e-c018-4f72-ad4c-e56e9d03b1f0_Enabled">
    <vt:lpwstr>true</vt:lpwstr>
  </property>
  <property fmtid="{D5CDD505-2E9C-101B-9397-08002B2CF9AE}" pid="3" name="MSIP_Label_6431d30e-c018-4f72-ad4c-e56e9d03b1f0_SetDate">
    <vt:lpwstr>2022-03-16T09:25:47Z</vt:lpwstr>
  </property>
  <property fmtid="{D5CDD505-2E9C-101B-9397-08002B2CF9AE}" pid="4" name="MSIP_Label_6431d30e-c018-4f72-ad4c-e56e9d03b1f0_Method">
    <vt:lpwstr>Standard</vt:lpwstr>
  </property>
  <property fmtid="{D5CDD505-2E9C-101B-9397-08002B2CF9AE}" pid="5" name="MSIP_Label_6431d30e-c018-4f72-ad4c-e56e9d03b1f0_Name">
    <vt:lpwstr>6431d30e-c018-4f72-ad4c-e56e9d03b1f0</vt:lpwstr>
  </property>
  <property fmtid="{D5CDD505-2E9C-101B-9397-08002B2CF9AE}" pid="6" name="MSIP_Label_6431d30e-c018-4f72-ad4c-e56e9d03b1f0_SiteId">
    <vt:lpwstr>f8be18a6-f648-4a47-be73-86d6c5c6604d</vt:lpwstr>
  </property>
  <property fmtid="{D5CDD505-2E9C-101B-9397-08002B2CF9AE}" pid="7" name="MSIP_Label_6431d30e-c018-4f72-ad4c-e56e9d03b1f0_ActionId">
    <vt:lpwstr>a3157c46-4e4e-40e5-bb80-6a0df93d36be</vt:lpwstr>
  </property>
  <property fmtid="{D5CDD505-2E9C-101B-9397-08002B2CF9AE}" pid="8" name="MSIP_Label_6431d30e-c018-4f72-ad4c-e56e9d03b1f0_ContentBits">
    <vt:lpwstr>2</vt:lpwstr>
  </property>
</Properties>
</file>