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69" r:id="rId1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5E1E12-17F3-4828-8CB8-C1223A803F07}" v="4" dt="2025-01-21T15:59:44.3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73" d="100"/>
          <a:sy n="73" d="100"/>
        </p:scale>
        <p:origin x="27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F7E659-7645-40A4-9424-29FFED48E8E6}" type="datetimeFigureOut">
              <a:rPr lang="en-US" smtClean="0"/>
              <a:t>2/25/2025</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8B0EA4-E9EB-42CA-8202-7F66720211F3}" type="slidenum">
              <a:rPr lang="en-US" smtClean="0"/>
              <a:t>‹#›</a:t>
            </a:fld>
            <a:endParaRPr lang="en-US"/>
          </a:p>
        </p:txBody>
      </p:sp>
    </p:spTree>
    <p:extLst>
      <p:ext uri="{BB962C8B-B14F-4D97-AF65-F5344CB8AC3E}">
        <p14:creationId xmlns:p14="http://schemas.microsoft.com/office/powerpoint/2010/main" val="2474162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D8B0EA4-E9EB-42CA-8202-7F66720211F3}" type="slidenum">
              <a:rPr lang="en-US" smtClean="0"/>
              <a:t>3</a:t>
            </a:fld>
            <a:endParaRPr lang="en-US"/>
          </a:p>
        </p:txBody>
      </p:sp>
    </p:spTree>
    <p:extLst>
      <p:ext uri="{BB962C8B-B14F-4D97-AF65-F5344CB8AC3E}">
        <p14:creationId xmlns:p14="http://schemas.microsoft.com/office/powerpoint/2010/main" val="4063154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9C2D15-9609-4B5D-96E8-B18E2ABEFA8A}"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3932145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9C2D15-9609-4B5D-96E8-B18E2ABEFA8A}"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764724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9C2D15-9609-4B5D-96E8-B18E2ABEFA8A}"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89581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9C2D15-9609-4B5D-96E8-B18E2ABEFA8A}"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3979643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9C2D15-9609-4B5D-96E8-B18E2ABEFA8A}"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4143302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9C2D15-9609-4B5D-96E8-B18E2ABEFA8A}" type="datetimeFigureOut">
              <a:rPr lang="en-US" smtClean="0"/>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36279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9C2D15-9609-4B5D-96E8-B18E2ABEFA8A}" type="datetimeFigureOut">
              <a:rPr lang="en-US" smtClean="0"/>
              <a:t>2/25/2025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1621022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9C2D15-9609-4B5D-96E8-B18E2ABEFA8A}" type="datetimeFigureOut">
              <a:rPr lang="en-US" smtClean="0"/>
              <a:t>2/25/2025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394708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9C2D15-9609-4B5D-96E8-B18E2ABEFA8A}" type="datetimeFigureOut">
              <a:rPr lang="en-US" smtClean="0"/>
              <a:t>2/25/2025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136143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A9C2D15-9609-4B5D-96E8-B18E2ABEFA8A}" type="datetimeFigureOut">
              <a:rPr lang="en-US" smtClean="0"/>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4283922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A9C2D15-9609-4B5D-96E8-B18E2ABEFA8A}" type="datetimeFigureOut">
              <a:rPr lang="en-US" smtClean="0"/>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5D023-042A-4344-9F3A-8E285089423E}" type="slidenum">
              <a:rPr lang="en-US" smtClean="0"/>
              <a:t>‹#›</a:t>
            </a:fld>
            <a:endParaRPr lang="en-US"/>
          </a:p>
        </p:txBody>
      </p:sp>
    </p:spTree>
    <p:extLst>
      <p:ext uri="{BB962C8B-B14F-4D97-AF65-F5344CB8AC3E}">
        <p14:creationId xmlns:p14="http://schemas.microsoft.com/office/powerpoint/2010/main" val="2697279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3A9C2D15-9609-4B5D-96E8-B18E2ABEFA8A}" type="datetimeFigureOut">
              <a:rPr lang="en-US" smtClean="0"/>
              <a:t>2/25/2025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B9C5D023-042A-4344-9F3A-8E285089423E}" type="slidenum">
              <a:rPr lang="en-US" smtClean="0"/>
              <a:t>‹#›</a:t>
            </a:fld>
            <a:endParaRPr lang="en-US"/>
          </a:p>
        </p:txBody>
      </p:sp>
    </p:spTree>
    <p:extLst>
      <p:ext uri="{BB962C8B-B14F-4D97-AF65-F5344CB8AC3E}">
        <p14:creationId xmlns:p14="http://schemas.microsoft.com/office/powerpoint/2010/main" val="2295481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mailto:anton.hassel24@gmail.com" TargetMode="External"/><Relationship Id="rId2" Type="http://schemas.openxmlformats.org/officeDocument/2006/relationships/hyperlink" Target="mailto:Fredric.fransson88@gmail.com"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242319F-0B13-11E5-8388-C51190BBC0BE}"/>
              </a:ext>
            </a:extLst>
          </p:cNvPr>
          <p:cNvSpPr txBox="1"/>
          <p:nvPr/>
        </p:nvSpPr>
        <p:spPr>
          <a:xfrm>
            <a:off x="253446" y="2902226"/>
            <a:ext cx="6351103" cy="6586418"/>
          </a:xfrm>
          <a:prstGeom prst="rect">
            <a:avLst/>
          </a:prstGeom>
          <a:noFill/>
        </p:spPr>
        <p:txBody>
          <a:bodyPr wrap="square">
            <a:spAutoFit/>
          </a:bodyPr>
          <a:lstStyle/>
          <a:p>
            <a:pPr algn="l"/>
            <a:endParaRPr lang="en-US" sz="14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Braås GoIF är föreningen för alla, oavsett om du vill idrotta själv, vara ledare eller titta på. Braås GoIF strävar efter att vara en förening som hela Braås kan känna stolthet över. </a:t>
            </a:r>
          </a:p>
          <a:p>
            <a:endParaRPr lang="sv-SE" sz="12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Alla barn och ungdomar som bor och vistas i Braås är välkomna till oss. Vår verksamhet är till för den som vill idrotta, utvecklas och ta del av vår sociala gemenskap. </a:t>
            </a:r>
          </a:p>
          <a:p>
            <a:endParaRPr lang="sv-SE" sz="12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Vi vill skapa förutsättningar för barn och ungdomar att bli och förbli fysiskt aktiva. Vårt mål är att verksamheten ska ge glädje och positiva upplevelser i alla sammanhang. Vi tror det ger störst idrottslig framgång. </a:t>
            </a:r>
          </a:p>
          <a:p>
            <a:r>
              <a:rPr lang="sv-SE" sz="1200" b="0" i="0" u="none" strike="noStrike" baseline="0" dirty="0">
                <a:solidFill>
                  <a:srgbClr val="000000"/>
                </a:solidFill>
                <a:latin typeface="Malgun Gothic" panose="020B0503020000020004" pitchFamily="34" charset="-127"/>
              </a:rPr>
              <a:t>Vi är en förening som ska förknippas med god stil, gott uppförande och bra kamratskap. </a:t>
            </a:r>
          </a:p>
          <a:p>
            <a:endParaRPr lang="sv-SE" sz="12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Inom Braås GoIF visar vi respekt mot andra. Framgång kan nås på många olika sätt och därför ska vi vara ödmjuka mot varandra. Vi strävar efter att agera konsekvent och rättvist och vi står för det vi har bestämt. Detta är grundläggande värderingar för oss inom Braås GoIF. Att förstå och dela våra gemensamma värderingar är en förutsättning för att nå insikt i begrepp som laganda, regler och rent spel. </a:t>
            </a:r>
          </a:p>
          <a:p>
            <a:endParaRPr lang="sv-SE" sz="12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Vår ambition är bereda plats för så många som möjligt. Alla som vill, oavsett etniskt ursprung, religion, ålder, sexuell läggning, kön, nationalitet, fysiska och psykiska förutsättningar, ska få vara med i vår verksamhet. Ingen ska behöva stå utanför. Flickor och pojkar ska ha lika goda möjligheter att utöva idrott och bli framgångsrika i sitt idrottande. </a:t>
            </a:r>
          </a:p>
          <a:p>
            <a:endParaRPr lang="sv-SE" sz="12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Barn- och ungdomsidrotten är vår basverksamhet. Seniorverksamheten är ett resultat av denna verksamhet och ska erbjuda våra egna ungdomar en möjlighet att utvecklas och fortsätta sin idrottsliga karriär även i vuxen ålder. Vi strävar efter att ha en röd-vit tråd som löper från knatteålderns lekfulla idrottande upp till senioråldern där prestation och tävling har större fokus. </a:t>
            </a:r>
          </a:p>
          <a:p>
            <a:endParaRPr lang="sv-SE" sz="1200" b="0" i="0" u="none" strike="noStrike" baseline="0" dirty="0">
              <a:solidFill>
                <a:srgbClr val="000000"/>
              </a:solidFill>
              <a:latin typeface="Malgun Gothic" panose="020B0503020000020004" pitchFamily="34" charset="-127"/>
            </a:endParaRPr>
          </a:p>
          <a:p>
            <a:r>
              <a:rPr lang="sv-SE" sz="1200" b="0" i="0" u="none" strike="noStrike" baseline="0" dirty="0">
                <a:solidFill>
                  <a:srgbClr val="000000"/>
                </a:solidFill>
                <a:latin typeface="Malgun Gothic" panose="020B0503020000020004" pitchFamily="34" charset="-127"/>
              </a:rPr>
              <a:t>Vi bygger verksamheten kring varje barns eller ung persons vilja och lust att träna och bli bättre. Detta barnperspektiv är grunden för vår policy och vägledande när vi tar ställning i stora och små frågor. </a:t>
            </a:r>
          </a:p>
          <a:p>
            <a:endParaRPr lang="sv-SE" sz="1200" b="0" i="0" u="none" strike="noStrike" baseline="0" dirty="0">
              <a:solidFill>
                <a:srgbClr val="000000"/>
              </a:solidFill>
              <a:latin typeface="Malgun Gothic" panose="020B0503020000020004" pitchFamily="34" charset="-127"/>
            </a:endParaRPr>
          </a:p>
        </p:txBody>
      </p:sp>
      <p:pic>
        <p:nvPicPr>
          <p:cNvPr id="9" name="Picture 8">
            <a:extLst>
              <a:ext uri="{FF2B5EF4-FFF2-40B4-BE49-F238E27FC236}">
                <a16:creationId xmlns:a16="http://schemas.microsoft.com/office/drawing/2014/main" id="{38E7538D-93A7-E1C7-623D-B387CE88A12C}"/>
              </a:ext>
            </a:extLst>
          </p:cNvPr>
          <p:cNvPicPr>
            <a:picLocks noChangeAspect="1"/>
          </p:cNvPicPr>
          <p:nvPr/>
        </p:nvPicPr>
        <p:blipFill>
          <a:blip r:embed="rId2"/>
          <a:stretch>
            <a:fillRect/>
          </a:stretch>
        </p:blipFill>
        <p:spPr>
          <a:xfrm>
            <a:off x="569012" y="230611"/>
            <a:ext cx="5719969" cy="991902"/>
          </a:xfrm>
          <a:prstGeom prst="rect">
            <a:avLst/>
          </a:prstGeom>
        </p:spPr>
      </p:pic>
      <p:sp>
        <p:nvSpPr>
          <p:cNvPr id="10" name="Rectangle 9">
            <a:extLst>
              <a:ext uri="{FF2B5EF4-FFF2-40B4-BE49-F238E27FC236}">
                <a16:creationId xmlns:a16="http://schemas.microsoft.com/office/drawing/2014/main" id="{948B86C9-B96D-077D-22D4-E1ECB511A1A2}"/>
              </a:ext>
            </a:extLst>
          </p:cNvPr>
          <p:cNvSpPr/>
          <p:nvPr/>
        </p:nvSpPr>
        <p:spPr>
          <a:xfrm>
            <a:off x="94922" y="1578787"/>
            <a:ext cx="6668147" cy="1323439"/>
          </a:xfrm>
          <a:prstGeom prst="rect">
            <a:avLst/>
          </a:prstGeom>
          <a:noFill/>
        </p:spPr>
        <p:txBody>
          <a:bodyPr wrap="square" lIns="91440" tIns="45720" rIns="91440" bIns="45720">
            <a:spAutoFit/>
          </a:bodyPr>
          <a:lstStyle/>
          <a:p>
            <a:pPr algn="ct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Braås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GoIFs</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Policy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och</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Värdegrund</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2025</a:t>
            </a:r>
          </a:p>
        </p:txBody>
      </p:sp>
    </p:spTree>
    <p:extLst>
      <p:ext uri="{BB962C8B-B14F-4D97-AF65-F5344CB8AC3E}">
        <p14:creationId xmlns:p14="http://schemas.microsoft.com/office/powerpoint/2010/main" val="3093643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D7DC2-8B0F-5EC8-7870-33A979BBEF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3817190C-35FF-9059-1F28-50BD9E69ACBE}"/>
              </a:ext>
            </a:extLst>
          </p:cNvPr>
          <p:cNvPicPr>
            <a:picLocks noChangeAspect="1"/>
          </p:cNvPicPr>
          <p:nvPr/>
        </p:nvPicPr>
        <p:blipFill>
          <a:blip r:embed="rId2"/>
          <a:stretch>
            <a:fillRect/>
          </a:stretch>
        </p:blipFill>
        <p:spPr>
          <a:xfrm>
            <a:off x="569012" y="230611"/>
            <a:ext cx="5719969" cy="991902"/>
          </a:xfrm>
          <a:prstGeom prst="rect">
            <a:avLst/>
          </a:prstGeom>
        </p:spPr>
      </p:pic>
      <p:sp>
        <p:nvSpPr>
          <p:cNvPr id="3" name="Rectangle 2">
            <a:extLst>
              <a:ext uri="{FF2B5EF4-FFF2-40B4-BE49-F238E27FC236}">
                <a16:creationId xmlns:a16="http://schemas.microsoft.com/office/drawing/2014/main" id="{83AC3D9C-22B8-F9F9-D646-1980318A7793}"/>
              </a:ext>
            </a:extLst>
          </p:cNvPr>
          <p:cNvSpPr/>
          <p:nvPr/>
        </p:nvSpPr>
        <p:spPr>
          <a:xfrm>
            <a:off x="94922" y="1578787"/>
            <a:ext cx="6668147" cy="1323439"/>
          </a:xfrm>
          <a:prstGeom prst="rect">
            <a:avLst/>
          </a:prstGeom>
          <a:noFill/>
        </p:spPr>
        <p:txBody>
          <a:bodyPr wrap="square" lIns="91440" tIns="45720" rIns="91440" bIns="45720">
            <a:spAutoFit/>
          </a:bodyPr>
          <a:lstStyle/>
          <a:p>
            <a:pPr algn="ct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Braås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GoIFs</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Trafiksäkerhetspolicy</a:t>
            </a:r>
            <a:endPar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TextBox 4">
            <a:extLst>
              <a:ext uri="{FF2B5EF4-FFF2-40B4-BE49-F238E27FC236}">
                <a16:creationId xmlns:a16="http://schemas.microsoft.com/office/drawing/2014/main" id="{49F27C1E-62D5-3027-9A39-939E311A6892}"/>
              </a:ext>
            </a:extLst>
          </p:cNvPr>
          <p:cNvSpPr txBox="1"/>
          <p:nvPr/>
        </p:nvSpPr>
        <p:spPr>
          <a:xfrm>
            <a:off x="186604" y="3258500"/>
            <a:ext cx="6484781" cy="4154984"/>
          </a:xfrm>
          <a:prstGeom prst="rect">
            <a:avLst/>
          </a:prstGeom>
          <a:noFill/>
        </p:spPr>
        <p:txBody>
          <a:bodyPr wrap="square">
            <a:spAutoFit/>
          </a:bodyPr>
          <a:lstStyle/>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För att säkerställa trygga resor i Braås GoIF:s regi har vi tagit fram en trafiksäkerhetspolicy.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Braås GoIF har omfattande resor med barn, ungdomar och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seniorspelare och har beslutat att följande ska gälla vid dessa resor: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förare skall ha förarbevis gällande för det fordon som används och erfarenhet av att köra detsamma.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Den som kör Braås GoIF:S bussen ska vara minst 24 år och haft körkortet i minst 3 år.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förare skall följa gällande trafikregler och lagar dvs. vi följer angivna hastighetsgränser och betalar för parkering om det behövs.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förare skall tillse att alla passagerare är bältade.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förare skall naturligtvis vara nyktra och inte påverkade av några andra droger. Rökning i fordon med våra medlemmar är inte tillåtet.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Det är förarens ansvar att tillse att fordonet är godkänt enligt gällande regler.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Resorna skall alltid påbörjas i god tid så att stress undviks.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Förare skall inte använda mobiltelefon under körningen.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Vid längre resor skall pauser i förhållande till detta planeras.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Om olycka sker så att ev hyrd bil/minibuss inte går att köra vidare med ska kontakt tas direkt med uthyrningsbolaget.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Vid mindre skada på hyrd bil/minibuss ska ansvarig i styrelse (Johan Schwab) kontaktas direkt efter att skada inträffat/upptäcks. </a:t>
            </a:r>
          </a:p>
          <a:p>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Det är vår förhoppning att alla som kör våra medlemmar i vår regi följer dessa uppmaningar och att vi på så sätt tillsammans skapar säkra färder för våra medlemmar. </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21611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E0747-43AD-D596-1BC2-20722A23CB69}"/>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4E24922C-3FF5-59B7-423F-67C0FAD84EEE}"/>
              </a:ext>
            </a:extLst>
          </p:cNvPr>
          <p:cNvPicPr>
            <a:picLocks noChangeAspect="1"/>
          </p:cNvPicPr>
          <p:nvPr/>
        </p:nvPicPr>
        <p:blipFill>
          <a:blip r:embed="rId2"/>
          <a:stretch>
            <a:fillRect/>
          </a:stretch>
        </p:blipFill>
        <p:spPr>
          <a:xfrm>
            <a:off x="569012" y="230611"/>
            <a:ext cx="5719969" cy="991902"/>
          </a:xfrm>
          <a:prstGeom prst="rect">
            <a:avLst/>
          </a:prstGeom>
        </p:spPr>
      </p:pic>
      <p:sp>
        <p:nvSpPr>
          <p:cNvPr id="3" name="Rectangle 2">
            <a:extLst>
              <a:ext uri="{FF2B5EF4-FFF2-40B4-BE49-F238E27FC236}">
                <a16:creationId xmlns:a16="http://schemas.microsoft.com/office/drawing/2014/main" id="{EA7FE018-990B-A4F9-3F63-32D4D4E351C1}"/>
              </a:ext>
            </a:extLst>
          </p:cNvPr>
          <p:cNvSpPr/>
          <p:nvPr/>
        </p:nvSpPr>
        <p:spPr>
          <a:xfrm>
            <a:off x="94922" y="1578787"/>
            <a:ext cx="6668147" cy="707886"/>
          </a:xfrm>
          <a:prstGeom prst="rect">
            <a:avLst/>
          </a:prstGeom>
          <a:noFill/>
        </p:spPr>
        <p:txBody>
          <a:bodyPr wrap="square" lIns="91440" tIns="45720" rIns="91440" bIns="45720">
            <a:spAutoFit/>
          </a:bodyPr>
          <a:lstStyle/>
          <a:p>
            <a:pPr algn="ct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Braås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GoIFs</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Krisplan</a:t>
            </a:r>
            <a:endPar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TextBox 4">
            <a:extLst>
              <a:ext uri="{FF2B5EF4-FFF2-40B4-BE49-F238E27FC236}">
                <a16:creationId xmlns:a16="http://schemas.microsoft.com/office/drawing/2014/main" id="{9604ADB4-06D0-8C35-7793-3438D99F0653}"/>
              </a:ext>
            </a:extLst>
          </p:cNvPr>
          <p:cNvSpPr txBox="1"/>
          <p:nvPr/>
        </p:nvSpPr>
        <p:spPr>
          <a:xfrm>
            <a:off x="213686" y="2642947"/>
            <a:ext cx="6430617" cy="4154984"/>
          </a:xfrm>
          <a:prstGeom prst="rect">
            <a:avLst/>
          </a:prstGeom>
          <a:noFill/>
        </p:spPr>
        <p:txBody>
          <a:bodyPr wrap="square">
            <a:spAutoFit/>
          </a:bodyPr>
          <a:lstStyle/>
          <a:p>
            <a:r>
              <a:rPr lang="sv-SE" sz="1200" b="0" i="0" u="none" strike="noStrike" baseline="0" dirty="0">
                <a:solidFill>
                  <a:srgbClr val="000000"/>
                </a:solidFill>
                <a:latin typeface="Tahoma" panose="020B0604030504040204" pitchFamily="34" charset="0"/>
              </a:rPr>
              <a:t>Krisplanen är en beredskapsplan för åtgärder som ska vidtas när en svår olycka, en katastrof inträffar eller om vi hamnar i en akut krissituation. Det kan vara en brand på Idrottshallen eller på Nya Ulvaskogsvallen, en bussolycka med tränare och spelare inblandade eller enskilda dödsfall. </a:t>
            </a:r>
          </a:p>
          <a:p>
            <a:endParaRPr lang="sv-SE" sz="120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Varje olycka eller katastrof består av en mängd individuella katastrofer för de enskilda drabbade personerna, deras vänner, kamrater och anhöriga. Ett enskilt dödsfall genom olycka, hastigt insjuknande eller självmord är, för den närmaste omgivningen, en katastrofsituation. För att kunna hantera en svår situation och ge de inblandade stöd så snabbt som möjligt - också i en pressad situation - behövs rutiner och tydlig ansvarsfördelning. </a:t>
            </a:r>
          </a:p>
          <a:p>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En kris kan även uppstå av andra skäl som gör att klubben hamnar i en förtroendemässig kris. </a:t>
            </a:r>
          </a:p>
          <a:p>
            <a:r>
              <a:rPr lang="sv-SE" sz="1200" b="0" i="0" u="none" strike="noStrike" baseline="0" dirty="0">
                <a:solidFill>
                  <a:srgbClr val="000000"/>
                </a:solidFill>
                <a:latin typeface="Tahoma" panose="020B0604030504040204" pitchFamily="34" charset="0"/>
              </a:rPr>
              <a:t>En kris för Braås GoIF kan uppstå genom en svår, oftast hastigt uppkommen situation med personella, materiella eller etisk och förtroendemässiga skador eller med överhängande fara för att skador ska uppstå, alternativt en svår situation som uppkommer genom ett smygande förlopp. </a:t>
            </a:r>
          </a:p>
          <a:p>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Krisplanen är ett stöd för alla i föreningen. </a:t>
            </a:r>
          </a:p>
          <a:p>
            <a:r>
              <a:rPr lang="sv-SE" sz="1200" b="0" i="0" u="none" strike="noStrike" baseline="0" dirty="0">
                <a:solidFill>
                  <a:srgbClr val="000000"/>
                </a:solidFill>
                <a:latin typeface="Tahoma" panose="020B0604030504040204" pitchFamily="34" charset="0"/>
              </a:rPr>
              <a:t>Målet med Braås GoIF:s krisplan är att den ska vara ett redskap/hjälpmedel i syfte att skapa handlingsberedskap för en sammanhållen och tydlig krisledning vid allvarliga händelser. </a:t>
            </a:r>
            <a:endParaRPr lang="en-US" sz="1200" dirty="0"/>
          </a:p>
        </p:txBody>
      </p:sp>
    </p:spTree>
    <p:extLst>
      <p:ext uri="{BB962C8B-B14F-4D97-AF65-F5344CB8AC3E}">
        <p14:creationId xmlns:p14="http://schemas.microsoft.com/office/powerpoint/2010/main" val="435640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9D536-EF77-3BA8-7D36-B605AB55727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FBAD572-8997-4330-57D2-B1308FAAA3F0}"/>
              </a:ext>
            </a:extLst>
          </p:cNvPr>
          <p:cNvSpPr txBox="1"/>
          <p:nvPr/>
        </p:nvSpPr>
        <p:spPr>
          <a:xfrm>
            <a:off x="613742" y="188683"/>
            <a:ext cx="5546034" cy="8494633"/>
          </a:xfrm>
          <a:prstGeom prst="rect">
            <a:avLst/>
          </a:prstGeom>
          <a:noFill/>
        </p:spPr>
        <p:txBody>
          <a:bodyPr wrap="square">
            <a:spAutoFit/>
          </a:bodyPr>
          <a:lstStyle/>
          <a:p>
            <a:endParaRPr lang="en-US" b="0" i="0" u="none" strike="noStrike" baseline="0" dirty="0">
              <a:latin typeface="Tahoma" panose="020B0604030504040204" pitchFamily="34" charset="0"/>
            </a:endParaRPr>
          </a:p>
          <a:p>
            <a:r>
              <a:rPr lang="sv-SE" sz="1200" b="1" i="0" u="none" strike="noStrike" baseline="0" dirty="0">
                <a:latin typeface="Tahoma" panose="020B0604030504040204" pitchFamily="34" charset="0"/>
              </a:rPr>
              <a:t>Krisledningsgruppen i Braås GoIF 2024 </a:t>
            </a:r>
          </a:p>
          <a:p>
            <a:endParaRPr lang="sv-SE" sz="1200" b="1" i="0" u="none" strike="noStrike" baseline="0" dirty="0">
              <a:latin typeface="Tahoma" panose="020B0604030504040204" pitchFamily="34" charset="0"/>
            </a:endParaRPr>
          </a:p>
          <a:p>
            <a:r>
              <a:rPr lang="sv-SE" sz="1200" b="1" i="0" u="none" strike="noStrike" baseline="0" dirty="0">
                <a:solidFill>
                  <a:srgbClr val="000000"/>
                </a:solidFill>
                <a:latin typeface="Tahoma" panose="020B0604030504040204" pitchFamily="34" charset="0"/>
              </a:rPr>
              <a:t>Ordförande: </a:t>
            </a:r>
          </a:p>
          <a:p>
            <a:r>
              <a:rPr lang="sv-SE" sz="1200" b="0" i="0" u="none" strike="noStrike" baseline="0" dirty="0">
                <a:solidFill>
                  <a:srgbClr val="000000"/>
                </a:solidFill>
                <a:latin typeface="Tahoma" panose="020B0604030504040204" pitchFamily="34" charset="0"/>
              </a:rPr>
              <a:t>Johan Schwab 		</a:t>
            </a:r>
            <a:r>
              <a:rPr lang="en-US" sz="1200" b="0" i="0" u="none" strike="noStrike" baseline="0" dirty="0">
                <a:solidFill>
                  <a:srgbClr val="000000"/>
                </a:solidFill>
                <a:latin typeface="Tahoma" panose="020B0604030504040204" pitchFamily="34" charset="0"/>
              </a:rPr>
              <a:t>johan.schwab@volvo.com 		070-0897826 </a:t>
            </a:r>
          </a:p>
          <a:p>
            <a:r>
              <a:rPr lang="en-US" sz="1200" b="0" i="0" u="none" strike="noStrike" baseline="0" dirty="0">
                <a:solidFill>
                  <a:srgbClr val="000000"/>
                </a:solidFill>
                <a:latin typeface="Tahoma" panose="020B0604030504040204" pitchFamily="34" charset="0"/>
              </a:rPr>
              <a:t>	</a:t>
            </a:r>
          </a:p>
          <a:p>
            <a:r>
              <a:rPr lang="en-US" sz="1200" b="1" i="0" u="none" strike="noStrike" baseline="0" dirty="0">
                <a:solidFill>
                  <a:srgbClr val="000000"/>
                </a:solidFill>
                <a:latin typeface="Tahoma" panose="020B0604030504040204" pitchFamily="34" charset="0"/>
              </a:rPr>
              <a:t>Vice </a:t>
            </a:r>
            <a:r>
              <a:rPr lang="en-US" sz="1200" b="1" i="0" u="none" strike="noStrike" baseline="0" dirty="0" err="1">
                <a:solidFill>
                  <a:srgbClr val="000000"/>
                </a:solidFill>
                <a:latin typeface="Tahoma" panose="020B0604030504040204" pitchFamily="34" charset="0"/>
              </a:rPr>
              <a:t>Ordförande</a:t>
            </a:r>
            <a:r>
              <a:rPr lang="en-US" sz="1200" b="1"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Johan Lindqvist 		johan.lindqvist@volvo.com 	073-8185731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Kassör</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Evert Carlsson 		evert.braas@gmail.com 		070-9650730</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Sekreterare</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Karolin Emanuelsson 	karolin.emanuelsson@volvo.com 	070-9586489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Sektionsansvarig</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anläggning</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Jerry Skoglund 		jerry.skoglund@volvo.com 		070-0897787 	</a:t>
            </a:r>
          </a:p>
          <a:p>
            <a:r>
              <a:rPr lang="en-US" sz="1200" b="0" i="0" u="none" strike="noStrike" baseline="0" dirty="0" err="1">
                <a:solidFill>
                  <a:srgbClr val="000000"/>
                </a:solidFill>
                <a:latin typeface="Tahoma" panose="020B0604030504040204" pitchFamily="34" charset="0"/>
              </a:rPr>
              <a:t>Sektionsansvarig</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Fotboll</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Fredrik Jansson		jansson0608@gmail.com 		072-3299130 	</a:t>
            </a:r>
          </a:p>
          <a:p>
            <a:r>
              <a:rPr lang="en-US" sz="1200" b="0" i="0" u="none" strike="noStrike" baseline="0" dirty="0" err="1">
                <a:solidFill>
                  <a:srgbClr val="000000"/>
                </a:solidFill>
                <a:latin typeface="Tahoma" panose="020B0604030504040204" pitchFamily="34" charset="0"/>
              </a:rPr>
              <a:t>Sektionsansvaring</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Innebandy</a:t>
            </a:r>
            <a:r>
              <a:rPr lang="en-US" sz="1200" b="0" i="0" u="none" strike="noStrike" baseline="0" dirty="0">
                <a:solidFill>
                  <a:srgbClr val="000000"/>
                </a:solidFill>
                <a:latin typeface="Tahoma" panose="020B0604030504040204" pitchFamily="34" charset="0"/>
              </a:rPr>
              <a:t>: </a:t>
            </a:r>
          </a:p>
          <a:p>
            <a:r>
              <a:rPr lang="en-US" sz="1200" dirty="0">
                <a:solidFill>
                  <a:srgbClr val="000000"/>
                </a:solidFill>
                <a:latin typeface="Tahoma" panose="020B0604030504040204" pitchFamily="34" charset="0"/>
              </a:rPr>
              <a:t>Mats Svensson		mats_evsvensson@hotmail.com	072-2126396</a:t>
            </a:r>
          </a:p>
          <a:p>
            <a:endParaRPr lang="en-US" sz="1200" b="0" i="0" u="none" strike="noStrike" baseline="0" dirty="0">
              <a:solidFill>
                <a:srgbClr val="000000"/>
              </a:solidFill>
              <a:latin typeface="Tahoma" panose="020B0604030504040204" pitchFamily="34" charset="0"/>
            </a:endParaRPr>
          </a:p>
          <a:p>
            <a:r>
              <a:rPr lang="en-US" sz="1200" b="0" i="0" u="none" strike="noStrike" baseline="0" dirty="0" err="1">
                <a:solidFill>
                  <a:srgbClr val="000000"/>
                </a:solidFill>
                <a:latin typeface="Tahoma" panose="020B0604030504040204" pitchFamily="34" charset="0"/>
              </a:rPr>
              <a:t>Sektionsansvaring</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Cykel</a:t>
            </a:r>
            <a:r>
              <a:rPr lang="en-US" sz="1200" b="0" i="0" u="none" strike="noStrike" baseline="0" dirty="0">
                <a:solidFill>
                  <a:srgbClr val="000000"/>
                </a:solidFill>
                <a:latin typeface="Tahoma" panose="020B0604030504040204" pitchFamily="34" charset="0"/>
              </a:rPr>
              <a:t>:</a:t>
            </a:r>
          </a:p>
          <a:p>
            <a:r>
              <a:rPr lang="en-US" sz="1200" b="0" i="0" u="none" strike="noStrike" baseline="0" dirty="0">
                <a:solidFill>
                  <a:srgbClr val="000000"/>
                </a:solidFill>
                <a:latin typeface="Tahoma" panose="020B0604030504040204" pitchFamily="34" charset="0"/>
              </a:rPr>
              <a:t>Fredric Skarenberg		</a:t>
            </a:r>
            <a:r>
              <a:rPr lang="en-US" sz="1200" dirty="0">
                <a:solidFill>
                  <a:srgbClr val="000000"/>
                </a:solidFill>
                <a:latin typeface="Tahoma" panose="020B0604030504040204" pitchFamily="34" charset="0"/>
              </a:rPr>
              <a:t>f</a:t>
            </a:r>
            <a:r>
              <a:rPr lang="en-US" sz="1200" b="0" i="0" u="none" strike="noStrike" baseline="0" dirty="0">
                <a:solidFill>
                  <a:srgbClr val="000000"/>
                </a:solidFill>
                <a:latin typeface="Tahoma" panose="020B0604030504040204" pitchFamily="34" charset="0"/>
                <a:hlinkClick r:id="rId2"/>
              </a:rPr>
              <a:t>redric.fransson88@gmail.com</a:t>
            </a:r>
            <a:r>
              <a:rPr lang="en-US" sz="1200" b="0" i="0" u="none" strike="noStrike" baseline="0" dirty="0">
                <a:solidFill>
                  <a:srgbClr val="000000"/>
                </a:solidFill>
                <a:latin typeface="Tahoma" panose="020B0604030504040204" pitchFamily="34" charset="0"/>
              </a:rPr>
              <a:t>	072-1515351</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Ledamot</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Matilda Johansson		emil._liljedahl@hotmail.com 	070-3806133</a:t>
            </a:r>
          </a:p>
          <a:p>
            <a:endParaRPr lang="en-US" sz="1200" dirty="0">
              <a:solidFill>
                <a:srgbClr val="000000"/>
              </a:solidFill>
              <a:latin typeface="Tahoma" panose="020B0604030504040204" pitchFamily="34" charset="0"/>
            </a:endParaRPr>
          </a:p>
          <a:p>
            <a:r>
              <a:rPr lang="en-US" sz="1200" b="0" i="0" u="none" strike="noStrike" baseline="0" dirty="0" err="1">
                <a:solidFill>
                  <a:srgbClr val="000000"/>
                </a:solidFill>
                <a:latin typeface="Tahoma" panose="020B0604030504040204" pitchFamily="34" charset="0"/>
              </a:rPr>
              <a:t>Ledamot</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Fredric Skarenberg		</a:t>
            </a:r>
            <a:r>
              <a:rPr lang="en-US" sz="1200" b="0" i="0" u="none" strike="noStrike" baseline="0" dirty="0">
                <a:solidFill>
                  <a:srgbClr val="000000"/>
                </a:solidFill>
                <a:latin typeface="Tahoma" panose="020B0604030504040204" pitchFamily="34" charset="0"/>
                <a:hlinkClick r:id="rId2"/>
              </a:rPr>
              <a:t>Fredric.fransson88@gmail.com</a:t>
            </a:r>
            <a:r>
              <a:rPr lang="en-US" sz="1200" b="0" i="0" u="none" strike="noStrike" baseline="0" dirty="0">
                <a:solidFill>
                  <a:srgbClr val="000000"/>
                </a:solidFill>
                <a:latin typeface="Tahoma" panose="020B0604030504040204" pitchFamily="34" charset="0"/>
              </a:rPr>
              <a:t>	072-1515351</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Suppleant</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Anton Nilsson		</a:t>
            </a:r>
            <a:r>
              <a:rPr lang="en-US" sz="1200" b="0" i="0" u="none" strike="noStrike" baseline="0" dirty="0">
                <a:solidFill>
                  <a:srgbClr val="000000"/>
                </a:solidFill>
                <a:latin typeface="Tahoma" panose="020B0604030504040204" pitchFamily="34" charset="0"/>
                <a:hlinkClick r:id="rId3"/>
              </a:rPr>
              <a:t>anton.hassel24@gmail.com</a:t>
            </a:r>
            <a:r>
              <a:rPr lang="en-US" sz="1200" b="0" i="0" u="none" strike="noStrike" baseline="0" dirty="0">
                <a:solidFill>
                  <a:srgbClr val="000000"/>
                </a:solidFill>
                <a:latin typeface="Tahoma" panose="020B0604030504040204" pitchFamily="34" charset="0"/>
              </a:rPr>
              <a:t>	070-8531920</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Suppleant</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Fredrik Jansson		jansson0608@gmail.com 		072-3299130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Suppleant</a:t>
            </a:r>
            <a:r>
              <a:rPr lang="en-US" sz="1200" b="0" i="0" u="none" strike="noStrike" baseline="0" dirty="0">
                <a:solidFill>
                  <a:srgbClr val="000000"/>
                </a:solidFill>
                <a:latin typeface="Tahoma" panose="020B0604030504040204" pitchFamily="34" charset="0"/>
              </a:rPr>
              <a:t>: </a:t>
            </a:r>
          </a:p>
          <a:p>
            <a:r>
              <a:rPr lang="en-US" sz="1200" dirty="0">
                <a:solidFill>
                  <a:srgbClr val="000000"/>
                </a:solidFill>
                <a:latin typeface="Tahoma" panose="020B0604030504040204" pitchFamily="34" charset="0"/>
              </a:rPr>
              <a:t>Mats Svensson		mats_evsvensson@hotmail.com	072-2126396</a:t>
            </a:r>
            <a:endParaRPr lang="en-US" sz="1200" b="0" i="0" u="none" strike="noStrike" baseline="0" dirty="0">
              <a:solidFill>
                <a:srgbClr val="000000"/>
              </a:solidFill>
              <a:latin typeface="Tahoma" panose="020B0604030504040204" pitchFamily="34" charset="0"/>
            </a:endParaRPr>
          </a:p>
          <a:p>
            <a:r>
              <a:rPr lang="en-US" sz="1200" b="0" i="0" u="none" strike="noStrike" baseline="0" dirty="0">
                <a:solidFill>
                  <a:srgbClr val="000000"/>
                </a:solidFill>
                <a:latin typeface="Tahoma" panose="020B0604030504040204" pitchFamily="34" charset="0"/>
              </a:rPr>
              <a:t>	</a:t>
            </a:r>
          </a:p>
          <a:p>
            <a:endParaRPr lang="en-US" sz="1200" b="0" i="0" u="none" strike="noStrike" baseline="0" dirty="0">
              <a:solidFill>
                <a:srgbClr val="000000"/>
              </a:solidFill>
              <a:latin typeface="Tahoma" panose="020B0604030504040204" pitchFamily="34" charset="0"/>
            </a:endParaRPr>
          </a:p>
          <a:p>
            <a:r>
              <a:rPr lang="en-US" sz="1200" b="0" i="0" u="none" strike="noStrike" baseline="0" dirty="0">
                <a:solidFill>
                  <a:srgbClr val="000000"/>
                </a:solidFill>
                <a:latin typeface="Tahoma" panose="020B0604030504040204" pitchFamily="34" charset="0"/>
              </a:rPr>
              <a:t>	</a:t>
            </a:r>
          </a:p>
        </p:txBody>
      </p:sp>
      <p:sp>
        <p:nvSpPr>
          <p:cNvPr id="5" name="TextBox 4">
            <a:extLst>
              <a:ext uri="{FF2B5EF4-FFF2-40B4-BE49-F238E27FC236}">
                <a16:creationId xmlns:a16="http://schemas.microsoft.com/office/drawing/2014/main" id="{84C08B97-A30C-6669-8195-DB67EA0420A9}"/>
              </a:ext>
            </a:extLst>
          </p:cNvPr>
          <p:cNvSpPr txBox="1"/>
          <p:nvPr/>
        </p:nvSpPr>
        <p:spPr>
          <a:xfrm>
            <a:off x="206237" y="8342497"/>
            <a:ext cx="6445526" cy="830997"/>
          </a:xfrm>
          <a:prstGeom prst="rect">
            <a:avLst/>
          </a:prstGeom>
          <a:noFill/>
        </p:spPr>
        <p:txBody>
          <a:bodyPr wrap="square">
            <a:spAutoFit/>
          </a:bodyPr>
          <a:lstStyle/>
          <a:p>
            <a:r>
              <a:rPr lang="sv-SE" sz="1200" b="0" i="0" u="none" strike="noStrike" baseline="0" dirty="0">
                <a:solidFill>
                  <a:srgbClr val="000000"/>
                </a:solidFill>
                <a:latin typeface="Tahoma" panose="020B0604030504040204" pitchFamily="34" charset="0"/>
              </a:rPr>
              <a:t>Alla frågor från t.ex. massmedia eller utomstående i samband med krisen skall hänvisas till föreningens </a:t>
            </a:r>
            <a:r>
              <a:rPr lang="sv-SE" sz="1200" b="1" i="0" u="none" strike="noStrike" baseline="0" dirty="0">
                <a:solidFill>
                  <a:srgbClr val="000000"/>
                </a:solidFill>
                <a:latin typeface="Tahoma" panose="020B0604030504040204" pitchFamily="34" charset="0"/>
              </a:rPr>
              <a:t>Ordförande</a:t>
            </a:r>
            <a:r>
              <a:rPr lang="sv-SE" sz="1200" b="0" i="0" u="none" strike="noStrike" baseline="0" dirty="0">
                <a:solidFill>
                  <a:srgbClr val="000000"/>
                </a:solidFill>
                <a:latin typeface="Tahoma" panose="020B0604030504040204" pitchFamily="34" charset="0"/>
              </a:rPr>
              <a:t> eller </a:t>
            </a:r>
            <a:r>
              <a:rPr lang="sv-SE" sz="1200" b="1" i="0" u="none" strike="noStrike" baseline="0" dirty="0">
                <a:solidFill>
                  <a:srgbClr val="000000"/>
                </a:solidFill>
                <a:latin typeface="Tahoma" panose="020B0604030504040204" pitchFamily="34" charset="0"/>
              </a:rPr>
              <a:t>Vice ordförande</a:t>
            </a:r>
            <a:r>
              <a:rPr lang="sv-SE" sz="1200" b="0" i="0" u="none" strike="noStrike" baseline="0" dirty="0">
                <a:solidFill>
                  <a:srgbClr val="000000"/>
                </a:solidFill>
                <a:latin typeface="Tahoma" panose="020B0604030504040204" pitchFamily="34" charset="0"/>
              </a:rPr>
              <a:t>. Krisgruppen samlas och informerar berörda. När krisgruppen samlas skapas en handlingsplan utifrån den uppkomna situationen. </a:t>
            </a:r>
            <a:endParaRPr lang="en-US" sz="1200" dirty="0"/>
          </a:p>
        </p:txBody>
      </p:sp>
    </p:spTree>
    <p:extLst>
      <p:ext uri="{BB962C8B-B14F-4D97-AF65-F5344CB8AC3E}">
        <p14:creationId xmlns:p14="http://schemas.microsoft.com/office/powerpoint/2010/main" val="704364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ED9A8-6338-E22D-9EF2-785DC21A5F5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548766-9691-F384-DB64-F1F0BB34F122}"/>
              </a:ext>
            </a:extLst>
          </p:cNvPr>
          <p:cNvSpPr txBox="1"/>
          <p:nvPr/>
        </p:nvSpPr>
        <p:spPr>
          <a:xfrm>
            <a:off x="69574" y="158462"/>
            <a:ext cx="6788426" cy="8956298"/>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rPr>
              <a:t>Krisledningsgruppens</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uppgift</a:t>
            </a:r>
            <a:r>
              <a:rPr lang="en-US" sz="1200" b="1" i="0" u="none" strike="noStrike" baseline="0" dirty="0">
                <a:solidFill>
                  <a:srgbClr val="000000"/>
                </a:solidFill>
                <a:latin typeface="Tahoma" panose="020B0604030504040204" pitchFamily="34" charset="0"/>
              </a:rPr>
              <a:t> </a:t>
            </a:r>
          </a:p>
          <a:p>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Krisgruppen samlas vid en akut katastrof-/krissituation i Klubbstugan, och har befogenhet att besluta vilka åtgärder som omedelbart måste vidtas till stöd för drabbade, anhöriga, kamrater etc. </a:t>
            </a:r>
          </a:p>
          <a:p>
            <a:r>
              <a:rPr lang="sv-SE" sz="1200" b="0" i="0" u="none" strike="noStrike" baseline="0" dirty="0">
                <a:solidFill>
                  <a:srgbClr val="000000"/>
                </a:solidFill>
                <a:latin typeface="Tahoma" panose="020B0604030504040204" pitchFamily="34" charset="0"/>
              </a:rPr>
              <a:t>Krisgruppen kontaktar de personer och kompetenser som är nödvändiga för att hantera situationen på ett bra sätt. Präst eller kurator ansvarar för att eventuella kontakter med anhöriga sker på ett adekvat sätt i samband med dödsfall. </a:t>
            </a:r>
          </a:p>
          <a:p>
            <a:r>
              <a:rPr lang="sv-SE" sz="1200" b="0" i="0" u="none" strike="noStrike" baseline="0" dirty="0">
                <a:solidFill>
                  <a:srgbClr val="000000"/>
                </a:solidFill>
                <a:latin typeface="Tahoma" panose="020B0604030504040204" pitchFamily="34" charset="0"/>
              </a:rPr>
              <a:t>Vid händelser då spelare från andra länder är involverade tas hänsyn till landets/ländernas kultur och religion. </a:t>
            </a:r>
          </a:p>
          <a:p>
            <a:endParaRPr lang="sv-SE" sz="1200" b="0" i="0" u="none" strike="noStrike" baseline="0" dirty="0">
              <a:solidFill>
                <a:srgbClr val="000000"/>
              </a:solidFill>
              <a:latin typeface="Tahoma" panose="020B0604030504040204" pitchFamily="34" charset="0"/>
            </a:endParaRPr>
          </a:p>
          <a:p>
            <a:r>
              <a:rPr lang="en-US" sz="1200" b="1" i="0" u="none" strike="noStrike" baseline="0" dirty="0" err="1">
                <a:solidFill>
                  <a:srgbClr val="000000"/>
                </a:solidFill>
                <a:latin typeface="Tahoma" panose="020B0604030504040204" pitchFamily="34" charset="0"/>
              </a:rPr>
              <a:t>Stödpersoner</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Krisgruppen kallar vid behov till sig stödpersoner som utbildats för att möta människor i kris. Namn och kontaktuppgifter finns i detta dokument. </a:t>
            </a:r>
          </a:p>
          <a:p>
            <a:endParaRPr lang="sv-SE" sz="1200" b="0" i="0" u="none" strike="noStrike" baseline="0" dirty="0">
              <a:solidFill>
                <a:srgbClr val="000000"/>
              </a:solidFill>
              <a:latin typeface="Tahoma" panose="020B0604030504040204" pitchFamily="34" charset="0"/>
            </a:endParaRPr>
          </a:p>
          <a:p>
            <a:r>
              <a:rPr lang="en-US" sz="1200" b="1" i="0" u="none" strike="noStrike" baseline="0" dirty="0" err="1">
                <a:solidFill>
                  <a:srgbClr val="000000"/>
                </a:solidFill>
                <a:latin typeface="Tahoma" panose="020B0604030504040204" pitchFamily="34" charset="0"/>
              </a:rPr>
              <a:t>Uppsamlingslokal</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Vid katastrof/kris samlas ledningen i Klubbstugan. Efter första samlingen kan beslutas om ny lokal där krisarbetet kan bedrivas. </a:t>
            </a:r>
          </a:p>
          <a:p>
            <a:endParaRPr lang="sv-SE" sz="1200" b="0" i="0" u="none" strike="noStrike" baseline="0" dirty="0">
              <a:solidFill>
                <a:srgbClr val="000000"/>
              </a:solidFill>
              <a:latin typeface="Tahoma" panose="020B0604030504040204" pitchFamily="34" charset="0"/>
            </a:endParaRPr>
          </a:p>
          <a:p>
            <a:r>
              <a:rPr lang="en-US" sz="1200" b="1" i="0" u="none" strike="noStrike" baseline="0" dirty="0">
                <a:solidFill>
                  <a:srgbClr val="000000"/>
                </a:solidFill>
                <a:latin typeface="Tahoma" panose="020B0604030504040204" pitchFamily="34" charset="0"/>
              </a:rPr>
              <a:t>Vid </a:t>
            </a:r>
            <a:r>
              <a:rPr lang="en-US" sz="1200" b="1" i="0" u="none" strike="noStrike" baseline="0" dirty="0" err="1">
                <a:solidFill>
                  <a:srgbClr val="000000"/>
                </a:solidFill>
                <a:latin typeface="Tahoma" panose="020B0604030504040204" pitchFamily="34" charset="0"/>
              </a:rPr>
              <a:t>enskilda</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dödsfall</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Krisledningen tar kontakt med kurator och/eller präst. Präst/kurator tillsammans med någon ur krisledningen kontaktar anhöriga. </a:t>
            </a:r>
          </a:p>
          <a:p>
            <a:endParaRPr lang="sv-SE" sz="1200" dirty="0">
              <a:solidFill>
                <a:srgbClr val="000000"/>
              </a:solidFill>
              <a:latin typeface="Tahoma" panose="020B0604030504040204" pitchFamily="34" charset="0"/>
            </a:endParaRPr>
          </a:p>
          <a:p>
            <a:r>
              <a:rPr lang="en-US" sz="1200" b="1" i="0" u="none" strike="noStrike" baseline="0" dirty="0">
                <a:solidFill>
                  <a:srgbClr val="000000"/>
                </a:solidFill>
                <a:latin typeface="Tahoma" panose="020B0604030504040204" pitchFamily="34" charset="0"/>
              </a:rPr>
              <a:t>Vid </a:t>
            </a:r>
            <a:r>
              <a:rPr lang="en-US" sz="1200" b="1" i="0" u="none" strike="noStrike" baseline="0" dirty="0" err="1">
                <a:solidFill>
                  <a:srgbClr val="000000"/>
                </a:solidFill>
                <a:latin typeface="Tahoma" panose="020B0604030504040204" pitchFamily="34" charset="0"/>
              </a:rPr>
              <a:t>dödfall</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Om en spelare/tränare avlider ansvarar ordförande tillsammans med styrelsen för att blommor sänds till anhöriga eller till den avlidnes begravning. Kondoleansbrev skickas från Braås GoIF via prästen. </a:t>
            </a:r>
          </a:p>
          <a:p>
            <a:r>
              <a:rPr lang="sv-SE" sz="1200" b="0" i="0" u="none" strike="noStrike" baseline="0" dirty="0">
                <a:solidFill>
                  <a:srgbClr val="000000"/>
                </a:solidFill>
                <a:latin typeface="Tahoma" panose="020B0604030504040204" pitchFamily="34" charset="0"/>
              </a:rPr>
              <a:t>Om det under ett arrangemang av Braås GoIF uppstår en situation där besökare förolyckas ska Braås GoIF hedra minnet av den avlidne genom flaggning på halv stång i samband med att tyst minut anordnas vid nästkommande hemmamatch. </a:t>
            </a:r>
          </a:p>
          <a:p>
            <a:endParaRPr lang="sv-SE" sz="1200" b="0" i="0" u="none" strike="noStrike" baseline="0" dirty="0">
              <a:solidFill>
                <a:srgbClr val="000000"/>
              </a:solidFill>
              <a:latin typeface="Tahoma" panose="020B0604030504040204" pitchFamily="34" charset="0"/>
            </a:endParaRPr>
          </a:p>
          <a:p>
            <a:r>
              <a:rPr lang="en-US" sz="1200" b="1" i="0" u="none" strike="noStrike" baseline="0" dirty="0" err="1">
                <a:solidFill>
                  <a:srgbClr val="000000"/>
                </a:solidFill>
                <a:latin typeface="Tahoma" panose="020B0604030504040204" pitchFamily="34" charset="0"/>
              </a:rPr>
              <a:t>Minnesstund</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När en spelare eller annan med nära koppling till Braås GoIF avlider genom olyckshändelse eller sjukdom bör en minnesstund hållas på Ulvaskogsvallen. </a:t>
            </a:r>
          </a:p>
          <a:p>
            <a:r>
              <a:rPr lang="sv-SE" sz="1200" b="0" i="0" u="none" strike="noStrike" baseline="0" dirty="0">
                <a:solidFill>
                  <a:srgbClr val="000000"/>
                </a:solidFill>
                <a:latin typeface="Tahoma" panose="020B0604030504040204" pitchFamily="34" charset="0"/>
              </a:rPr>
              <a:t>Till minnesstunden är alla berörda välkomna. Information när och var minnesstunden äger rum skall annonseras så att berörda nås av inbjudan. </a:t>
            </a:r>
          </a:p>
          <a:p>
            <a:r>
              <a:rPr lang="sv-SE" sz="1200" b="0" i="0" u="none" strike="noStrike" baseline="0" dirty="0">
                <a:solidFill>
                  <a:srgbClr val="000000"/>
                </a:solidFill>
                <a:latin typeface="Tahoma" panose="020B0604030504040204" pitchFamily="34" charset="0"/>
              </a:rPr>
              <a:t>Präst/kurator kontaktar den avlidnes anhöriga och informerar dem om minnesstunden och ger dem en särskild inbjudan. Ansvarig för utformning av och inbjudan till minnesstunden är präst/kurator i samråd med krisledningsgruppen. </a:t>
            </a:r>
          </a:p>
          <a:p>
            <a:endParaRPr lang="sv-SE" sz="1200" b="0" i="0" u="none" strike="noStrike" baseline="0" dirty="0">
              <a:solidFill>
                <a:srgbClr val="000000"/>
              </a:solidFill>
              <a:latin typeface="Tahoma" panose="020B0604030504040204" pitchFamily="34" charset="0"/>
            </a:endParaRPr>
          </a:p>
          <a:p>
            <a:r>
              <a:rPr lang="en-US" sz="1200" b="1" i="0" u="none" strike="noStrike" baseline="0" dirty="0" err="1">
                <a:solidFill>
                  <a:srgbClr val="000000"/>
                </a:solidFill>
                <a:latin typeface="Tahoma" panose="020B0604030504040204" pitchFamily="34" charset="0"/>
              </a:rPr>
              <a:t>Flaggning</a:t>
            </a:r>
            <a:r>
              <a:rPr lang="en-US" sz="1200" b="1" i="0" u="none" strike="noStrike" baseline="0" dirty="0">
                <a:solidFill>
                  <a:srgbClr val="000000"/>
                </a:solidFill>
                <a:latin typeface="Tahoma" panose="020B0604030504040204" pitchFamily="34" charset="0"/>
              </a:rPr>
              <a:t> vid </a:t>
            </a:r>
            <a:r>
              <a:rPr lang="en-US" sz="1200" b="1" i="0" u="none" strike="noStrike" baseline="0" dirty="0" err="1">
                <a:solidFill>
                  <a:srgbClr val="000000"/>
                </a:solidFill>
                <a:latin typeface="Tahoma" panose="020B0604030504040204" pitchFamily="34" charset="0"/>
              </a:rPr>
              <a:t>dödsfall</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en-US" sz="1200" b="0" i="0" u="none" strike="noStrike" baseline="0" dirty="0" err="1">
                <a:solidFill>
                  <a:srgbClr val="000000"/>
                </a:solidFill>
                <a:latin typeface="Tahoma" panose="020B0604030504040204" pitchFamily="34" charset="0"/>
              </a:rPr>
              <a:t>Flaggning</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utförs</a:t>
            </a:r>
            <a:r>
              <a:rPr lang="en-US" sz="1200" b="0" i="0" u="none" strike="noStrike" baseline="0" dirty="0">
                <a:solidFill>
                  <a:srgbClr val="000000"/>
                </a:solidFill>
                <a:latin typeface="Tahoma" panose="020B0604030504040204" pitchFamily="34" charset="0"/>
              </a:rPr>
              <a:t> av </a:t>
            </a:r>
            <a:r>
              <a:rPr lang="en-US" sz="1200" b="0" i="0" u="none" strike="noStrike" baseline="0" dirty="0" err="1">
                <a:solidFill>
                  <a:srgbClr val="000000"/>
                </a:solidFill>
                <a:latin typeface="Tahoma" panose="020B0604030504040204" pitchFamily="34" charset="0"/>
              </a:rPr>
              <a:t>styrelsen</a:t>
            </a:r>
            <a:r>
              <a:rPr lang="en-US" sz="1200" b="0" i="0" u="none" strike="noStrike" baseline="0" dirty="0">
                <a:solidFill>
                  <a:srgbClr val="000000"/>
                </a:solidFill>
                <a:latin typeface="Tahoma" panose="020B0604030504040204" pitchFamily="34" charset="0"/>
              </a:rPr>
              <a:t>. </a:t>
            </a:r>
          </a:p>
          <a:p>
            <a:endParaRPr lang="en-US" sz="1200" b="0" i="0" u="none" strike="noStrike" baseline="0" dirty="0">
              <a:solidFill>
                <a:srgbClr val="000000"/>
              </a:solidFill>
              <a:latin typeface="Tahoma" panose="020B0604030504040204" pitchFamily="34" charset="0"/>
            </a:endParaRPr>
          </a:p>
          <a:p>
            <a:r>
              <a:rPr lang="en-US" sz="1200" b="1" i="0" u="none" strike="noStrike" baseline="0" dirty="0" err="1">
                <a:solidFill>
                  <a:srgbClr val="000000"/>
                </a:solidFill>
                <a:latin typeface="Tahoma" panose="020B0604030504040204" pitchFamily="34" charset="0"/>
              </a:rPr>
              <a:t>Tyst</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minut</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och</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sorgeband</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Vid nästkommande match arrangeras tyst minut och Braås GoIF spelar med sorgeband. Ansvarig för att tyst minut genomförs är ordförande samt vice ordförande. Sorgeband införskaffas efter beslut från krisledningen. </a:t>
            </a:r>
          </a:p>
          <a:p>
            <a:endParaRPr lang="sv-SE" sz="120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593885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142CDB-2A94-2745-98B1-A96F548F7818}"/>
              </a:ext>
            </a:extLst>
          </p:cNvPr>
          <p:cNvSpPr>
            <a:spLocks noGrp="1"/>
          </p:cNvSpPr>
          <p:nvPr>
            <p:ph type="title"/>
          </p:nvPr>
        </p:nvSpPr>
        <p:spPr>
          <a:xfrm>
            <a:off x="471488" y="527405"/>
            <a:ext cx="5915025" cy="360869"/>
          </a:xfrm>
        </p:spPr>
        <p:txBody>
          <a:bodyPr>
            <a:normAutofit/>
          </a:bodyPr>
          <a:lstStyle/>
          <a:p>
            <a:r>
              <a:rPr lang="sv-SE" sz="1200" b="1" dirty="0">
                <a:solidFill>
                  <a:srgbClr val="000000"/>
                </a:solidFill>
                <a:latin typeface="Tahoma" panose="020B0604030504040204" pitchFamily="34" charset="0"/>
                <a:ea typeface="+mn-ea"/>
                <a:cs typeface="+mn-cs"/>
              </a:rPr>
              <a:t>Handlingsplan för arbetet med värdegrunden</a:t>
            </a:r>
            <a:r>
              <a:rPr lang="sv-SE" sz="1400" b="1" dirty="0">
                <a:latin typeface="Tahoma" panose="020B0604030504040204" pitchFamily="34" charset="0"/>
                <a:ea typeface="Tahoma" panose="020B0604030504040204" pitchFamily="34" charset="0"/>
                <a:cs typeface="Tahoma" panose="020B0604030504040204" pitchFamily="34" charset="0"/>
              </a:rPr>
              <a:t>	</a:t>
            </a:r>
          </a:p>
        </p:txBody>
      </p:sp>
      <p:sp>
        <p:nvSpPr>
          <p:cNvPr id="3" name="Platshållare för innehåll 2">
            <a:extLst>
              <a:ext uri="{FF2B5EF4-FFF2-40B4-BE49-F238E27FC236}">
                <a16:creationId xmlns:a16="http://schemas.microsoft.com/office/drawing/2014/main" id="{A2735B22-CA97-D2F4-2E3A-BE7B26FC930B}"/>
              </a:ext>
            </a:extLst>
          </p:cNvPr>
          <p:cNvSpPr>
            <a:spLocks noGrp="1"/>
          </p:cNvSpPr>
          <p:nvPr>
            <p:ph idx="1"/>
          </p:nvPr>
        </p:nvSpPr>
        <p:spPr>
          <a:xfrm>
            <a:off x="471487" y="888274"/>
            <a:ext cx="5915025" cy="1795649"/>
          </a:xfrm>
        </p:spPr>
        <p:txBody>
          <a:bodyPr/>
          <a:lstStyle/>
          <a:p>
            <a:pPr>
              <a:lnSpc>
                <a:spcPct val="107000"/>
              </a:lnSpc>
              <a:spcAft>
                <a:spcPts val="800"/>
              </a:spcAft>
            </a:pPr>
            <a:r>
              <a:rPr lang="sv-SE" sz="1200" dirty="0">
                <a:solidFill>
                  <a:srgbClr val="000000"/>
                </a:solidFill>
                <a:latin typeface="Tahoma" panose="020B0604030504040204" pitchFamily="34" charset="0"/>
              </a:rPr>
              <a:t>Värdegrunden gås igenom på minst en årlig ledarträff i föreningen som involverar alla sektioner.</a:t>
            </a:r>
          </a:p>
          <a:p>
            <a:pPr>
              <a:lnSpc>
                <a:spcPct val="107000"/>
              </a:lnSpc>
              <a:spcAft>
                <a:spcPts val="800"/>
              </a:spcAft>
            </a:pPr>
            <a:r>
              <a:rPr lang="sv-SE" sz="1200" dirty="0">
                <a:solidFill>
                  <a:srgbClr val="000000"/>
                </a:solidFill>
                <a:latin typeface="Tahoma" panose="020B0604030504040204" pitchFamily="34" charset="0"/>
              </a:rPr>
              <a:t>Nytillträdda styrelseroller får värdegrunden presenterad vid ett styrelsemöte.</a:t>
            </a:r>
          </a:p>
        </p:txBody>
      </p:sp>
      <p:sp>
        <p:nvSpPr>
          <p:cNvPr id="4" name="Rubrik 1">
            <a:extLst>
              <a:ext uri="{FF2B5EF4-FFF2-40B4-BE49-F238E27FC236}">
                <a16:creationId xmlns:a16="http://schemas.microsoft.com/office/drawing/2014/main" id="{62CF515D-A60B-2B2F-B086-3FD087CAA60F}"/>
              </a:ext>
            </a:extLst>
          </p:cNvPr>
          <p:cNvSpPr txBox="1">
            <a:spLocks/>
          </p:cNvSpPr>
          <p:nvPr/>
        </p:nvSpPr>
        <p:spPr>
          <a:xfrm>
            <a:off x="471487" y="2053538"/>
            <a:ext cx="5915025" cy="54809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sv-SE" sz="1200" b="1" dirty="0">
                <a:solidFill>
                  <a:srgbClr val="000000"/>
                </a:solidFill>
                <a:latin typeface="Tahoma" panose="020B0604030504040204" pitchFamily="34" charset="0"/>
                <a:ea typeface="+mn-ea"/>
                <a:cs typeface="+mn-cs"/>
              </a:rPr>
              <a:t>Om man bryter mot föreningens värdegrund</a:t>
            </a:r>
          </a:p>
        </p:txBody>
      </p:sp>
      <p:sp>
        <p:nvSpPr>
          <p:cNvPr id="5" name="Platshållare för innehåll 2">
            <a:extLst>
              <a:ext uri="{FF2B5EF4-FFF2-40B4-BE49-F238E27FC236}">
                <a16:creationId xmlns:a16="http://schemas.microsoft.com/office/drawing/2014/main" id="{0F35B625-B078-ABB1-589E-AC73917193E7}"/>
              </a:ext>
            </a:extLst>
          </p:cNvPr>
          <p:cNvSpPr txBox="1">
            <a:spLocks/>
          </p:cNvSpPr>
          <p:nvPr/>
        </p:nvSpPr>
        <p:spPr>
          <a:xfrm>
            <a:off x="471487" y="2601635"/>
            <a:ext cx="5915025" cy="2267591"/>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sv-SE" sz="1200" dirty="0">
                <a:solidFill>
                  <a:srgbClr val="000000"/>
                </a:solidFill>
                <a:latin typeface="Tahoma" panose="020B0604030504040204" pitchFamily="34" charset="0"/>
              </a:rPr>
              <a:t>Värdegrunden är ett styrdokument som har beslutats av föreningens medlemmar. Samtliga i föreningen är ansvarig för att den efterlevs och följs.  </a:t>
            </a:r>
          </a:p>
          <a:p>
            <a:pPr marL="342900" lvl="0" indent="-342900">
              <a:buSzPts val="1000"/>
              <a:buFont typeface="Symbol" panose="05050102010706020507" pitchFamily="18" charset="2"/>
              <a:buChar char=""/>
              <a:tabLst>
                <a:tab pos="457200" algn="l"/>
              </a:tabLst>
            </a:pPr>
            <a:r>
              <a:rPr lang="sv-SE" sz="1200" dirty="0">
                <a:solidFill>
                  <a:srgbClr val="000000"/>
                </a:solidFill>
                <a:latin typeface="Tahoma" panose="020B0604030504040204" pitchFamily="34" charset="0"/>
              </a:rPr>
              <a:t>Om någon i föreningen inte följer värdegrund ska den som hör/ser markera på plats och säga till.</a:t>
            </a:r>
          </a:p>
          <a:p>
            <a:pPr marL="342900" lvl="0" indent="-342900">
              <a:buSzPts val="1000"/>
              <a:buFont typeface="Symbol" panose="05050102010706020507" pitchFamily="18" charset="2"/>
              <a:buChar char=""/>
              <a:tabLst>
                <a:tab pos="457200" algn="l"/>
              </a:tabLst>
            </a:pPr>
            <a:r>
              <a:rPr lang="sv-SE" sz="1200" dirty="0">
                <a:solidFill>
                  <a:srgbClr val="000000"/>
                </a:solidFill>
                <a:latin typeface="Tahoma" panose="020B0604030504040204" pitchFamily="34" charset="0"/>
              </a:rPr>
              <a:t>Är personen inte bekväm med det ska detta framföras till ledare och/eller styrelse.</a:t>
            </a:r>
          </a:p>
          <a:p>
            <a:pPr marL="342900" lvl="0" indent="-342900">
              <a:buSzPts val="1000"/>
              <a:buFont typeface="Symbol" panose="05050102010706020507" pitchFamily="18" charset="2"/>
              <a:buChar char=""/>
              <a:tabLst>
                <a:tab pos="457200" algn="l"/>
              </a:tabLst>
            </a:pPr>
            <a:r>
              <a:rPr lang="sv-SE" sz="1200" dirty="0">
                <a:solidFill>
                  <a:srgbClr val="000000"/>
                </a:solidFill>
                <a:latin typeface="Tahoma" panose="020B0604030504040204" pitchFamily="34" charset="0"/>
              </a:rPr>
              <a:t>Ledare och /eller styrelse ska ta dialog med berörd där det framförs vad som förväntas när man är medlem i vår förening.</a:t>
            </a:r>
          </a:p>
          <a:p>
            <a:pPr marL="342900" lvl="0" indent="-342900">
              <a:buSzPts val="1000"/>
              <a:buFont typeface="Symbol" panose="05050102010706020507" pitchFamily="18" charset="2"/>
              <a:buChar char=""/>
              <a:tabLst>
                <a:tab pos="457200" algn="l"/>
              </a:tabLst>
            </a:pPr>
            <a:r>
              <a:rPr lang="sv-SE" sz="1200" dirty="0">
                <a:solidFill>
                  <a:srgbClr val="000000"/>
                </a:solidFill>
                <a:latin typeface="Tahoma" panose="020B0604030504040204" pitchFamily="34" charset="0"/>
              </a:rPr>
              <a:t>Visar personen inte vilja av förändring och fortsätter bryta mot värdegrund kan föreningen ta stöd av stadgar och utesluta personen från föreningen.  </a:t>
            </a:r>
          </a:p>
        </p:txBody>
      </p:sp>
    </p:spTree>
    <p:extLst>
      <p:ext uri="{BB962C8B-B14F-4D97-AF65-F5344CB8AC3E}">
        <p14:creationId xmlns:p14="http://schemas.microsoft.com/office/powerpoint/2010/main" val="834990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76A65-414F-DFEF-220A-17490D79922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CD7D207-9CB4-E0B4-A01C-B3907CB41196}"/>
              </a:ext>
            </a:extLst>
          </p:cNvPr>
          <p:cNvSpPr txBox="1"/>
          <p:nvPr/>
        </p:nvSpPr>
        <p:spPr>
          <a:xfrm>
            <a:off x="203752" y="451877"/>
            <a:ext cx="6450496" cy="2123658"/>
          </a:xfrm>
          <a:prstGeom prst="rect">
            <a:avLst/>
          </a:prstGeom>
          <a:noFill/>
        </p:spPr>
        <p:txBody>
          <a:bodyPr wrap="square">
            <a:spAutoFit/>
          </a:bodyPr>
          <a:lstStyle/>
          <a:p>
            <a:r>
              <a:rPr lang="sv-SE" sz="1200" b="1" i="0" u="none" strike="noStrike" baseline="0" dirty="0">
                <a:solidFill>
                  <a:srgbClr val="000000"/>
                </a:solidFill>
                <a:latin typeface="Tahoma" panose="020B0604030504040204" pitchFamily="34" charset="0"/>
              </a:rPr>
              <a:t>Vid kris under vistelse utomlands </a:t>
            </a:r>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Kriser kan uppstå när spelare och ledare befinner sig utomlands. Vid resa utomland för Braås GoIF:s räkning skall alltid undersökas vilka försäkringar som gäller för resan. Kontaktuppgifter till SOS International samt närmaste ambassad eller konsulat skall finnas med under resan. Vid behov beslutas om vem som ska/kan stanna för att finnas tillgänglig som stöd för drabbad. Beslut tas av krisledningsgruppen i samråd med ledare på plats i utlandet. </a:t>
            </a:r>
          </a:p>
          <a:p>
            <a:endParaRPr lang="sv-SE" sz="1200" b="0" i="0" u="none" strike="noStrike" baseline="0" dirty="0">
              <a:solidFill>
                <a:srgbClr val="000000"/>
              </a:solidFill>
              <a:latin typeface="Tahoma" panose="020B0604030504040204" pitchFamily="34" charset="0"/>
            </a:endParaRPr>
          </a:p>
          <a:p>
            <a:r>
              <a:rPr lang="sv-SE" sz="1200" b="1" i="0" u="none" strike="noStrike" baseline="0" dirty="0">
                <a:solidFill>
                  <a:srgbClr val="000000"/>
                </a:solidFill>
                <a:latin typeface="Tahoma" panose="020B0604030504040204" pitchFamily="34" charset="0"/>
              </a:rPr>
              <a:t>Kris med anledning av etik, förtroende eller ekonomi </a:t>
            </a:r>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Kriser som kan ge etiska, förtroendemässiga eller ekonomiska skador hanteras av styrelsen. Kontakten med massmedia sköts av styrelsens ordförande eller vice ordförande. </a:t>
            </a:r>
            <a:endParaRPr lang="en-US" sz="1200" dirty="0"/>
          </a:p>
        </p:txBody>
      </p:sp>
      <p:sp>
        <p:nvSpPr>
          <p:cNvPr id="5" name="TextBox 4">
            <a:extLst>
              <a:ext uri="{FF2B5EF4-FFF2-40B4-BE49-F238E27FC236}">
                <a16:creationId xmlns:a16="http://schemas.microsoft.com/office/drawing/2014/main" id="{920CBCDE-8AD1-21EE-5F71-53BBEBFE1BC5}"/>
              </a:ext>
            </a:extLst>
          </p:cNvPr>
          <p:cNvSpPr txBox="1"/>
          <p:nvPr/>
        </p:nvSpPr>
        <p:spPr>
          <a:xfrm>
            <a:off x="203752" y="3217738"/>
            <a:ext cx="6450495" cy="5539978"/>
          </a:xfrm>
          <a:prstGeom prst="rect">
            <a:avLst/>
          </a:prstGeom>
          <a:noFill/>
        </p:spPr>
        <p:txBody>
          <a:bodyPr wrap="square">
            <a:spAutoFit/>
          </a:bodyPr>
          <a:lstStyle/>
          <a:p>
            <a:endParaRPr lang="en-US" b="0" i="0" u="none" strike="noStrike" baseline="0" dirty="0">
              <a:latin typeface="Tahoma" panose="020B0604030504040204" pitchFamily="34" charset="0"/>
            </a:endParaRPr>
          </a:p>
          <a:p>
            <a:r>
              <a:rPr lang="sv-SE" sz="1200" b="1" i="0" u="none" strike="noStrike" baseline="0" dirty="0">
                <a:latin typeface="Tahoma" panose="020B0604030504040204" pitchFamily="34" charset="0"/>
              </a:rPr>
              <a:t>Viktiga externa kontakter </a:t>
            </a:r>
          </a:p>
          <a:p>
            <a:endParaRPr lang="sv-SE" sz="1200" b="1"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SOS Alarm akut 						112 </a:t>
            </a:r>
          </a:p>
          <a:p>
            <a:r>
              <a:rPr lang="sv-SE"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Räddningstjänst</a:t>
            </a:r>
            <a:r>
              <a:rPr lang="en-US" sz="1200" b="0" i="0" u="none" strike="noStrike" baseline="0" dirty="0">
                <a:solidFill>
                  <a:srgbClr val="000000"/>
                </a:solidFill>
                <a:latin typeface="Tahoma" panose="020B0604030504040204" pitchFamily="34" charset="0"/>
              </a:rPr>
              <a:t> 						112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Polis </a:t>
            </a:r>
            <a:r>
              <a:rPr lang="en-US" sz="1200" b="0" i="0" u="none" strike="noStrike" baseline="0" dirty="0" err="1">
                <a:solidFill>
                  <a:srgbClr val="000000"/>
                </a:solidFill>
                <a:latin typeface="Tahoma" panose="020B0604030504040204" pitchFamily="34" charset="0"/>
              </a:rPr>
              <a:t>akut</a:t>
            </a:r>
            <a:r>
              <a:rPr lang="en-US" sz="1200" b="0" i="0" u="none" strike="noStrike" baseline="0" dirty="0">
                <a:solidFill>
                  <a:srgbClr val="000000"/>
                </a:solidFill>
                <a:latin typeface="Tahoma" panose="020B0604030504040204" pitchFamily="34" charset="0"/>
              </a:rPr>
              <a:t> 							112 </a:t>
            </a:r>
          </a:p>
          <a:p>
            <a:r>
              <a:rPr lang="en-US" sz="1200" b="0" i="0" u="none" strike="noStrike" baseline="0" dirty="0">
                <a:solidFill>
                  <a:srgbClr val="000000"/>
                </a:solidFill>
                <a:latin typeface="Tahoma" panose="020B0604030504040204" pitchFamily="34" charset="0"/>
              </a:rPr>
              <a:t>	</a:t>
            </a:r>
          </a:p>
          <a:p>
            <a:r>
              <a:rPr lang="sv-SE" sz="1200" b="0" i="0" u="none" strike="noStrike" baseline="0" dirty="0">
                <a:solidFill>
                  <a:srgbClr val="000000"/>
                </a:solidFill>
                <a:latin typeface="Tahoma" panose="020B0604030504040204" pitchFamily="34" charset="0"/>
              </a:rPr>
              <a:t>Polis ej akuta ärende 					114 14 </a:t>
            </a:r>
          </a:p>
          <a:p>
            <a:r>
              <a:rPr lang="sv-SE"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Sjukvårdsupplysningen</a:t>
            </a:r>
            <a:r>
              <a:rPr lang="en-US" sz="1200" b="0" i="0" u="none" strike="noStrike" baseline="0" dirty="0">
                <a:solidFill>
                  <a:srgbClr val="000000"/>
                </a:solidFill>
                <a:latin typeface="Tahoma" panose="020B0604030504040204" pitchFamily="34" charset="0"/>
              </a:rPr>
              <a:t> 					1177 	</a:t>
            </a:r>
          </a:p>
          <a:p>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Journummer vid försvunna barn 				116 000 </a:t>
            </a:r>
          </a:p>
          <a:p>
            <a:r>
              <a:rPr lang="sv-SE"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BRIS 								077-150 50 50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Brottsofferjouren</a:t>
            </a:r>
            <a:r>
              <a:rPr lang="en-US" sz="1200" b="0" i="0" u="none" strike="noStrike" baseline="0" dirty="0">
                <a:solidFill>
                  <a:srgbClr val="000000"/>
                </a:solidFill>
                <a:latin typeface="Tahoma" panose="020B0604030504040204" pitchFamily="34" charset="0"/>
              </a:rPr>
              <a:t> 						0200-21 20 19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Giftinformationscentralen</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mindre</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akuta</a:t>
            </a:r>
            <a:r>
              <a:rPr lang="en-US" sz="1200" b="0" i="0" u="none" strike="noStrike" baseline="0" dirty="0">
                <a:solidFill>
                  <a:srgbClr val="000000"/>
                </a:solidFill>
                <a:latin typeface="Tahoma" panose="020B0604030504040204" pitchFamily="34" charset="0"/>
              </a:rPr>
              <a:t> fall) 		010-45 66 700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Missing people 						031-760 90 60 </a:t>
            </a:r>
          </a:p>
          <a:p>
            <a:r>
              <a:rPr lang="en-US" sz="1200" b="0" i="0" u="none" strike="noStrike" baseline="0" dirty="0">
                <a:solidFill>
                  <a:srgbClr val="000000"/>
                </a:solidFill>
                <a:latin typeface="Tahoma" panose="020B0604030504040204" pitchFamily="34" charset="0"/>
              </a:rPr>
              <a:t>	</a:t>
            </a:r>
          </a:p>
          <a:p>
            <a:r>
              <a:rPr lang="en-US" sz="1200" b="0" i="0" u="none" strike="noStrike" baseline="0" dirty="0" err="1">
                <a:solidFill>
                  <a:srgbClr val="000000"/>
                </a:solidFill>
                <a:latin typeface="Tahoma" panose="020B0604030504040204" pitchFamily="34" charset="0"/>
              </a:rPr>
              <a:t>Pastoralchef</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nordöstra</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området</a:t>
            </a:r>
            <a:r>
              <a:rPr lang="en-US" sz="1200" b="0" i="0" u="none" strike="noStrike" baseline="0" dirty="0">
                <a:solidFill>
                  <a:srgbClr val="000000"/>
                </a:solidFill>
                <a:latin typeface="Tahoma" panose="020B0604030504040204" pitchFamily="34" charset="0"/>
              </a:rPr>
              <a:t>) </a:t>
            </a:r>
          </a:p>
          <a:p>
            <a:r>
              <a:rPr lang="en-US" sz="1200" b="0" i="0" u="none" strike="noStrike" baseline="0" dirty="0">
                <a:solidFill>
                  <a:srgbClr val="000000"/>
                </a:solidFill>
                <a:latin typeface="Tahoma" panose="020B0604030504040204" pitchFamily="34" charset="0"/>
              </a:rPr>
              <a:t>Daniel Sjöö 							0470-70 32 32</a:t>
            </a:r>
          </a:p>
          <a:p>
            <a:r>
              <a:rPr lang="en-US" sz="1200" b="0" i="0" u="none" strike="noStrike" baseline="0" dirty="0">
                <a:solidFill>
                  <a:srgbClr val="000000"/>
                </a:solidFill>
                <a:latin typeface="Tahoma" panose="020B0604030504040204" pitchFamily="34" charset="0"/>
              </a:rPr>
              <a:t> 	</a:t>
            </a:r>
          </a:p>
          <a:p>
            <a:r>
              <a:rPr lang="sv-SE" sz="1200" b="0" i="0" u="none" strike="noStrike" baseline="0" dirty="0">
                <a:solidFill>
                  <a:srgbClr val="000000"/>
                </a:solidFill>
                <a:latin typeface="Tahoma" panose="020B0604030504040204" pitchFamily="34" charset="0"/>
              </a:rPr>
              <a:t>Braås församlingshem 					0470-70 </a:t>
            </a:r>
            <a:r>
              <a:rPr lang="sv-SE" sz="1200" b="0" i="0" u="none" strike="noStrike" baseline="0">
                <a:solidFill>
                  <a:srgbClr val="000000"/>
                </a:solidFill>
                <a:latin typeface="Tahoma" panose="020B0604030504040204" pitchFamily="34" charset="0"/>
              </a:rPr>
              <a:t>32 03</a:t>
            </a:r>
          </a:p>
          <a:p>
            <a:r>
              <a:rPr lang="sv-SE" sz="1200" b="0" i="0" u="none" strike="noStrike" baseline="0">
                <a:solidFill>
                  <a:srgbClr val="000000"/>
                </a:solidFill>
                <a:latin typeface="Tahoma" panose="020B0604030504040204" pitchFamily="34" charset="0"/>
              </a:rPr>
              <a:t> </a:t>
            </a:r>
            <a:r>
              <a:rPr lang="sv-SE" sz="1200" b="0" i="0" u="none" strike="noStrike" baseline="0" dirty="0">
                <a:solidFill>
                  <a:srgbClr val="000000"/>
                </a:solidFill>
                <a:latin typeface="Tahoma" panose="020B0604030504040204" pitchFamily="34" charset="0"/>
              </a:rPr>
              <a:t>	</a:t>
            </a:r>
          </a:p>
          <a:p>
            <a:r>
              <a:rPr lang="sv-SE" sz="1200" b="0" i="0" u="none" strike="noStrike" baseline="0" dirty="0">
                <a:solidFill>
                  <a:srgbClr val="000000"/>
                </a:solidFill>
                <a:latin typeface="Tahoma" panose="020B0604030504040204" pitchFamily="34" charset="0"/>
              </a:rPr>
              <a:t>Braås skola Rektor 						0474-62 20 02 	</a:t>
            </a:r>
          </a:p>
        </p:txBody>
      </p:sp>
    </p:spTree>
    <p:extLst>
      <p:ext uri="{BB962C8B-B14F-4D97-AF65-F5344CB8AC3E}">
        <p14:creationId xmlns:p14="http://schemas.microsoft.com/office/powerpoint/2010/main" val="4175335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262DD-AAD0-2541-8027-312CC94BBF3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B3C837D-AD82-FC8F-2617-17C32E8C86EA}"/>
              </a:ext>
            </a:extLst>
          </p:cNvPr>
          <p:cNvSpPr txBox="1"/>
          <p:nvPr/>
        </p:nvSpPr>
        <p:spPr>
          <a:xfrm>
            <a:off x="2000249" y="3786015"/>
            <a:ext cx="2857500" cy="369332"/>
          </a:xfrm>
          <a:prstGeom prst="rect">
            <a:avLst/>
          </a:prstGeom>
          <a:noFill/>
        </p:spPr>
        <p:txBody>
          <a:bodyPr wrap="square">
            <a:spAutoFit/>
          </a:bodyPr>
          <a:lstStyle/>
          <a:p>
            <a:r>
              <a:rPr lang="sv-SE" sz="1800" b="0" i="0" u="none" strike="noStrike" baseline="0" dirty="0">
                <a:solidFill>
                  <a:srgbClr val="000000"/>
                </a:solidFill>
                <a:latin typeface="Malgun Gothic" panose="020B0503020000020004" pitchFamily="34" charset="-127"/>
              </a:rPr>
              <a:t>Braås GoIF:s Värdeord är: </a:t>
            </a:r>
            <a:endParaRPr lang="en-US" dirty="0"/>
          </a:p>
        </p:txBody>
      </p:sp>
      <p:sp>
        <p:nvSpPr>
          <p:cNvPr id="7" name="TextBox 6">
            <a:extLst>
              <a:ext uri="{FF2B5EF4-FFF2-40B4-BE49-F238E27FC236}">
                <a16:creationId xmlns:a16="http://schemas.microsoft.com/office/drawing/2014/main" id="{811AA0EA-4414-0F04-508C-0A818A3F641E}"/>
              </a:ext>
            </a:extLst>
          </p:cNvPr>
          <p:cNvSpPr txBox="1"/>
          <p:nvPr/>
        </p:nvSpPr>
        <p:spPr>
          <a:xfrm>
            <a:off x="191328" y="374087"/>
            <a:ext cx="6475343" cy="212365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srgbClr val="000000"/>
                </a:solidFill>
                <a:effectLst/>
                <a:uLnTx/>
                <a:uFillTx/>
                <a:latin typeface="Malgun Gothic" panose="020B0503020000020004" pitchFamily="34" charset="-127"/>
                <a:ea typeface="+mn-ea"/>
                <a:cs typeface="+mn-cs"/>
              </a:rPr>
              <a:t>All verksamhet som bedrivs ska genomsyras av Braås GoIF värdegrund och policy. Därför är det avgörande att varje ledare, tränare och vuxen genom sin kunskap och sitt omdöme bidrar och vägleder våra verksamma ungdomar inom detta område. Förutom ökad trygghet bidrar detta till bättre resultat både för laget och för den enskilde spelaren.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200" b="0" i="0" u="none" strike="noStrike" kern="1200" cap="none" spc="0" normalizeH="0" baseline="0" noProof="0" dirty="0">
              <a:ln>
                <a:noFill/>
              </a:ln>
              <a:solidFill>
                <a:srgbClr val="000000"/>
              </a:solidFill>
              <a:effectLst/>
              <a:uLnTx/>
              <a:uFillTx/>
              <a:latin typeface="Malgun Gothic" panose="020B0503020000020004" pitchFamily="34" charset="-127"/>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srgbClr val="000000"/>
                </a:solidFill>
                <a:effectLst/>
                <a:uLnTx/>
                <a:uFillTx/>
                <a:latin typeface="Malgun Gothic" panose="020B0503020000020004" pitchFamily="34" charset="-127"/>
                <a:ea typeface="+mn-ea"/>
                <a:cs typeface="+mn-cs"/>
              </a:rPr>
              <a:t>Braås GoIF:s policy och värdegrund är godkänd av alla ledare, sektionsansvariga och styrelsen den 25/2-2025. Genom diskussioner och gruppsamtal har vi tillsammans arbetat fram och tagit beslut om denna värdegrund och policy vi alla tillsammans kan stå bakom och leva efter.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srgbClr val="000000"/>
                </a:solidFill>
                <a:effectLst/>
                <a:uLnTx/>
                <a:uFillTx/>
                <a:latin typeface="Malgun Gothic" panose="020B0503020000020004" pitchFamily="34" charset="-127"/>
                <a:ea typeface="+mn-ea"/>
                <a:cs typeface="+mn-cs"/>
              </a:rPr>
              <a:t>Denna värdegrund och policy skall varje år inför årsmötet ses över och uppdateras. </a:t>
            </a:r>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pic>
        <p:nvPicPr>
          <p:cNvPr id="9" name="Picture 8">
            <a:extLst>
              <a:ext uri="{FF2B5EF4-FFF2-40B4-BE49-F238E27FC236}">
                <a16:creationId xmlns:a16="http://schemas.microsoft.com/office/drawing/2014/main" id="{03333438-D27B-7E55-672A-7335393320DB}"/>
              </a:ext>
            </a:extLst>
          </p:cNvPr>
          <p:cNvPicPr>
            <a:picLocks noChangeAspect="1"/>
          </p:cNvPicPr>
          <p:nvPr/>
        </p:nvPicPr>
        <p:blipFill>
          <a:blip r:embed="rId2"/>
          <a:stretch>
            <a:fillRect/>
          </a:stretch>
        </p:blipFill>
        <p:spPr>
          <a:xfrm>
            <a:off x="142705" y="4469588"/>
            <a:ext cx="6572588" cy="4743694"/>
          </a:xfrm>
          <a:prstGeom prst="rect">
            <a:avLst/>
          </a:prstGeom>
        </p:spPr>
      </p:pic>
    </p:spTree>
    <p:extLst>
      <p:ext uri="{BB962C8B-B14F-4D97-AF65-F5344CB8AC3E}">
        <p14:creationId xmlns:p14="http://schemas.microsoft.com/office/powerpoint/2010/main" val="3616758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9988D-CC10-F9A1-04ED-29818075D4C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939F488-2F2A-DA15-236C-373E7F11B9A1}"/>
              </a:ext>
            </a:extLst>
          </p:cNvPr>
          <p:cNvSpPr txBox="1"/>
          <p:nvPr/>
        </p:nvSpPr>
        <p:spPr>
          <a:xfrm>
            <a:off x="193812" y="251290"/>
            <a:ext cx="6470373" cy="2862322"/>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rPr>
              <a:t>Trivselregler</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dirty="0">
                <a:solidFill>
                  <a:srgbClr val="000000"/>
                </a:solidFill>
                <a:latin typeface="Tahoma" panose="020B0604030504040204" pitchFamily="34" charset="0"/>
              </a:rPr>
              <a:t>G</a:t>
            </a:r>
            <a:r>
              <a:rPr lang="sv-SE" sz="1200" b="0" i="0" u="none" strike="noStrike" baseline="0" dirty="0">
                <a:solidFill>
                  <a:srgbClr val="000000"/>
                </a:solidFill>
                <a:latin typeface="Tahoma" panose="020B0604030504040204" pitchFamily="34" charset="0"/>
              </a:rPr>
              <a:t>äller alla; ledare, föräldrar, spelare och styrelseledamöter </a:t>
            </a:r>
          </a:p>
          <a:p>
            <a:r>
              <a:rPr lang="sv-SE" sz="1200" b="0" i="0" u="none" strike="noStrike" baseline="0" dirty="0">
                <a:solidFill>
                  <a:srgbClr val="000000"/>
                </a:solidFill>
                <a:latin typeface="Tahoma" panose="020B0604030504040204" pitchFamily="34" charset="0"/>
              </a:rPr>
              <a:t>Vi bidrar alla till glädje och utveckling, öppenhet och omtänksamhet i en trygg miljö </a:t>
            </a:r>
          </a:p>
          <a:p>
            <a:r>
              <a:rPr lang="en-US" sz="1200" b="0" i="0" u="none" strike="noStrike" baseline="0" dirty="0" err="1">
                <a:solidFill>
                  <a:srgbClr val="000000"/>
                </a:solidFill>
                <a:latin typeface="Tahoma" panose="020B0604030504040204" pitchFamily="34" charset="0"/>
              </a:rPr>
              <a:t>genom</a:t>
            </a:r>
            <a:r>
              <a:rPr lang="en-US" sz="1200" b="0" i="0" u="none" strike="noStrike" baseline="0" dirty="0">
                <a:solidFill>
                  <a:srgbClr val="000000"/>
                </a:solidFill>
                <a:latin typeface="Tahoma" panose="020B0604030504040204" pitchFamily="34" charset="0"/>
              </a:rPr>
              <a:t> </a:t>
            </a:r>
            <a:r>
              <a:rPr lang="en-US" sz="1200" b="0" i="0" u="none" strike="noStrike" baseline="0" dirty="0" err="1">
                <a:solidFill>
                  <a:srgbClr val="000000"/>
                </a:solidFill>
                <a:latin typeface="Tahoma" panose="020B0604030504040204" pitchFamily="34" charset="0"/>
              </a:rPr>
              <a:t>att</a:t>
            </a:r>
            <a:r>
              <a:rPr lang="en-US" sz="1200" b="0" i="0" u="none" strike="noStrike" baseline="0" dirty="0">
                <a:solidFill>
                  <a:srgbClr val="000000"/>
                </a:solidFill>
                <a:latin typeface="Tahoma" panose="020B0604030504040204" pitchFamily="34" charset="0"/>
              </a:rPr>
              <a:t>: </a:t>
            </a:r>
          </a:p>
          <a:p>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 Bedriva verksamheten utifrån ett barnrättsperspektiv och följer FNs barnkonvention. </a:t>
            </a:r>
          </a:p>
          <a:p>
            <a:r>
              <a:rPr lang="sv-SE" sz="1200" b="0" i="0" u="none" strike="noStrike" baseline="0" dirty="0">
                <a:solidFill>
                  <a:srgbClr val="000000"/>
                </a:solidFill>
                <a:latin typeface="Tahoma" panose="020B0604030504040204" pitchFamily="34" charset="0"/>
              </a:rPr>
              <a:t>• Alltid följa policyn för verksamheten. </a:t>
            </a:r>
          </a:p>
          <a:p>
            <a:r>
              <a:rPr lang="sv-SE" sz="1200" b="0" i="0" u="none" strike="noStrike" baseline="0" dirty="0">
                <a:solidFill>
                  <a:srgbClr val="000000"/>
                </a:solidFill>
                <a:latin typeface="Tahoma" panose="020B0604030504040204" pitchFamily="34" charset="0"/>
              </a:rPr>
              <a:t>• Alltid värna om barnens bästa och behandla alla andra som jag själv vill bli behandlad. </a:t>
            </a:r>
          </a:p>
          <a:p>
            <a:r>
              <a:rPr lang="sv-SE" sz="1200" b="0" i="0" u="none" strike="noStrike" baseline="0" dirty="0">
                <a:solidFill>
                  <a:srgbClr val="000000"/>
                </a:solidFill>
                <a:latin typeface="Tahoma" panose="020B0604030504040204" pitchFamily="34" charset="0"/>
              </a:rPr>
              <a:t>• Sköta alla uppdrag i föreningen, med en positiv attityd. </a:t>
            </a:r>
          </a:p>
          <a:p>
            <a:r>
              <a:rPr lang="sv-SE" sz="1200" b="0" i="0" u="none" strike="noStrike" baseline="0" dirty="0">
                <a:solidFill>
                  <a:srgbClr val="000000"/>
                </a:solidFill>
                <a:latin typeface="Tahoma" panose="020B0604030504040204" pitchFamily="34" charset="0"/>
              </a:rPr>
              <a:t>• Alltid följa de regler som gäller i den lokal jag visats i. </a:t>
            </a:r>
          </a:p>
          <a:p>
            <a:r>
              <a:rPr lang="sv-SE" sz="1200" b="0" i="0" u="none" strike="noStrike" baseline="0" dirty="0">
                <a:solidFill>
                  <a:srgbClr val="000000"/>
                </a:solidFill>
                <a:latin typeface="Tahoma" panose="020B0604030504040204" pitchFamily="34" charset="0"/>
              </a:rPr>
              <a:t>• Alltid använda ett vårdat språk och tänka på hur jag uttrycker mig inför andra. </a:t>
            </a:r>
          </a:p>
          <a:p>
            <a:r>
              <a:rPr lang="sv-SE" sz="1200" b="0" i="0" u="none" strike="noStrike" baseline="0" dirty="0">
                <a:solidFill>
                  <a:srgbClr val="000000"/>
                </a:solidFill>
                <a:latin typeface="Tahoma" panose="020B0604030504040204" pitchFamily="34" charset="0"/>
              </a:rPr>
              <a:t>• Arbeta för nolltolerans mot mobbing, kränkning, utanförskap och diskriminering. </a:t>
            </a:r>
          </a:p>
          <a:p>
            <a:r>
              <a:rPr lang="sv-SE" sz="1200" b="0" i="0" u="none" strike="noStrike" baseline="0" dirty="0">
                <a:solidFill>
                  <a:srgbClr val="000000"/>
                </a:solidFill>
                <a:latin typeface="Tahoma" panose="020B0604030504040204" pitchFamily="34" charset="0"/>
              </a:rPr>
              <a:t>• Agera om man ser att någon bryter mot reglerna. </a:t>
            </a:r>
          </a:p>
          <a:p>
            <a:r>
              <a:rPr lang="sv-SE" sz="1200" b="0" i="0" u="none" strike="noStrike" baseline="0" dirty="0">
                <a:solidFill>
                  <a:srgbClr val="000000"/>
                </a:solidFill>
                <a:latin typeface="Tahoma" panose="020B0604030504040204" pitchFamily="34" charset="0"/>
              </a:rPr>
              <a:t>• Alltid uppträda föredömligt för att värna om Braås GoIF:s anseende. </a:t>
            </a:r>
          </a:p>
          <a:p>
            <a:r>
              <a:rPr lang="sv-SE" sz="1200" b="0" i="0" u="none" strike="noStrike" baseline="0" dirty="0">
                <a:solidFill>
                  <a:srgbClr val="000000"/>
                </a:solidFill>
                <a:latin typeface="Tahoma" panose="020B0604030504040204" pitchFamily="34" charset="0"/>
              </a:rPr>
              <a:t>• Alltid vara en god förebild. </a:t>
            </a:r>
          </a:p>
        </p:txBody>
      </p:sp>
      <p:sp>
        <p:nvSpPr>
          <p:cNvPr id="7" name="TextBox 6">
            <a:extLst>
              <a:ext uri="{FF2B5EF4-FFF2-40B4-BE49-F238E27FC236}">
                <a16:creationId xmlns:a16="http://schemas.microsoft.com/office/drawing/2014/main" id="{DBC2CD59-997A-9ACB-32BD-5338B9E3BD52}"/>
              </a:ext>
            </a:extLst>
          </p:cNvPr>
          <p:cNvSpPr txBox="1"/>
          <p:nvPr/>
        </p:nvSpPr>
        <p:spPr>
          <a:xfrm>
            <a:off x="193812" y="3298822"/>
            <a:ext cx="6470373" cy="3416320"/>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rPr>
              <a:t>Kränkande</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behandling</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gäller alla; ledare, styrelseledamöter, föräldrar och spelare. </a:t>
            </a:r>
          </a:p>
          <a:p>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 mobbing, sexuella trakasserier, övergrepp och andra kränkningar </a:t>
            </a:r>
          </a:p>
          <a:p>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Övergrepp och trakasserier i alla dess former är oacceptabelt och oförenligt med föreningens värderingar. Precis som Riksidrottsförbundet skriver i sin policy anser vi att alla barn och ungdomar har rätt att idrotta och utvecklas i en trygg miljö och bemötas med respekt. </a:t>
            </a:r>
          </a:p>
          <a:p>
            <a:r>
              <a:rPr lang="sv-SE" sz="1200" b="0" i="0" u="none" strike="noStrike" baseline="0" dirty="0">
                <a:solidFill>
                  <a:srgbClr val="000000"/>
                </a:solidFill>
                <a:latin typeface="Tahoma" panose="020B0604030504040204" pitchFamily="34" charset="0"/>
              </a:rPr>
              <a:t>Vår målsättning är att förhindra att någon form av kränkning sker samt att arbeta aktivt för att uppnå detta. </a:t>
            </a:r>
          </a:p>
          <a:p>
            <a:r>
              <a:rPr lang="sv-SE" sz="1200" b="0" i="0" u="none" strike="noStrike" baseline="0" dirty="0">
                <a:solidFill>
                  <a:srgbClr val="000000"/>
                </a:solidFill>
                <a:latin typeface="Tahoma" panose="020B0604030504040204" pitchFamily="34" charset="0"/>
              </a:rPr>
              <a:t>Policyn är till för att skapa en trygg miljö och för att se till att övergrepp inte förekommer inom Braås GoIF. </a:t>
            </a:r>
          </a:p>
          <a:p>
            <a:r>
              <a:rPr lang="sv-SE" sz="1200" b="0" i="0" u="none" strike="noStrike" baseline="0" dirty="0">
                <a:solidFill>
                  <a:srgbClr val="000000"/>
                </a:solidFill>
                <a:latin typeface="Tahoma" panose="020B0604030504040204" pitchFamily="34" charset="0"/>
              </a:rPr>
              <a:t>Policyn omfattar alla föreningsmedlemmars agerande vid förekomst av kränkande handlingar mot aktiva i föreningen. Målet är att medlemmar ska känna förtroende för styrelse och ledare och törs berätta om eventuella trakasserier, kränkningar eller andra problem. </a:t>
            </a:r>
          </a:p>
          <a:p>
            <a:r>
              <a:rPr lang="sv-SE" sz="1200" b="0" i="0" u="none" strike="noStrike" baseline="0" dirty="0">
                <a:solidFill>
                  <a:srgbClr val="000000"/>
                </a:solidFill>
                <a:latin typeface="Tahoma" panose="020B0604030504040204" pitchFamily="34" charset="0"/>
              </a:rPr>
              <a:t>Styrelse, ledare och föräldrar i Braås GoIF har ett gemensamt ansvar för att uppmärksamma eventuella förekomster av kränkande behandling samt att säkra att åtgärder vidtas. Se Braås GoIF policy om kränkande behandling. </a:t>
            </a:r>
            <a:endParaRPr lang="en-US" sz="1200" dirty="0"/>
          </a:p>
        </p:txBody>
      </p:sp>
      <p:sp>
        <p:nvSpPr>
          <p:cNvPr id="9" name="TextBox 8">
            <a:extLst>
              <a:ext uri="{FF2B5EF4-FFF2-40B4-BE49-F238E27FC236}">
                <a16:creationId xmlns:a16="http://schemas.microsoft.com/office/drawing/2014/main" id="{38C60FAF-3AC8-E84A-8F4A-84D777F38E2E}"/>
              </a:ext>
            </a:extLst>
          </p:cNvPr>
          <p:cNvSpPr txBox="1"/>
          <p:nvPr/>
        </p:nvSpPr>
        <p:spPr>
          <a:xfrm>
            <a:off x="193811" y="6900353"/>
            <a:ext cx="6470374" cy="2677656"/>
          </a:xfrm>
          <a:prstGeom prst="rect">
            <a:avLst/>
          </a:prstGeom>
          <a:noFill/>
        </p:spPr>
        <p:txBody>
          <a:bodyPr wrap="square">
            <a:spAutoFit/>
          </a:bodyPr>
          <a:lstStyle/>
          <a:p>
            <a:r>
              <a:rPr lang="en-US" sz="1200" b="1" i="0" u="none" strike="noStrike" baseline="0" dirty="0">
                <a:solidFill>
                  <a:srgbClr val="000000"/>
                </a:solidFill>
                <a:latin typeface="Tahoma" panose="020B0604030504040204" pitchFamily="34" charset="0"/>
              </a:rPr>
              <a:t>En </a:t>
            </a:r>
            <a:r>
              <a:rPr lang="en-US" sz="1200" b="1" i="0" u="none" strike="noStrike" baseline="0" dirty="0" err="1">
                <a:solidFill>
                  <a:srgbClr val="000000"/>
                </a:solidFill>
                <a:latin typeface="Tahoma" panose="020B0604030504040204" pitchFamily="34" charset="0"/>
              </a:rPr>
              <a:t>trygg</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miljö</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En del av Braås GoIF:s värdegrund innehåller en uppförandekod som vi vill ska genomsyra hela föreningen oavsett vilken roll du har; från spelare till alla unga och vuxna ledare, föräldrar eller styrelserepresentanter. </a:t>
            </a:r>
          </a:p>
          <a:p>
            <a:r>
              <a:rPr lang="sv-SE" sz="1200" b="0" i="0" u="none" strike="noStrike" baseline="0" dirty="0">
                <a:solidFill>
                  <a:srgbClr val="000000"/>
                </a:solidFill>
                <a:latin typeface="Tahoma" panose="020B0604030504040204" pitchFamily="34" charset="0"/>
              </a:rPr>
              <a:t>Om man ser att uppförandekoden inte följs ska man agera och ta hjälp om det behövs. Föräldrar och ledare har ett vuxet ansvar att agera direkt när något olämpligt händer eller sägs. Antingen direkt till den det berör, om det passar. Om inte detta är lämpligt eller känns bra bör man meddela en föreningsrepresentant. Det kan vara en ledare eller någon i styrelsen. </a:t>
            </a:r>
          </a:p>
          <a:p>
            <a:r>
              <a:rPr lang="sv-SE" sz="1200" b="0" i="0" u="none" strike="noStrike" baseline="0" dirty="0">
                <a:solidFill>
                  <a:srgbClr val="000000"/>
                </a:solidFill>
                <a:latin typeface="Tahoma" panose="020B0604030504040204" pitchFamily="34" charset="0"/>
              </a:rPr>
              <a:t>Braås GoIF ska följa Riksidrottsförbundets rekommendation att förstärka det förebyggande arbetet kring en trygg idrottsmiljö genom att införa ett krav på att alla ledare inom föreningen uppvisar ett utdrag ur Polisens belastningsregister. Vi gör detta för att vi som förening, våra aktiva, föräldrar och andra intressenter ska känna sig trygga och ha fortsatt stort förtroende för våra ledare och vår verksamhet. </a:t>
            </a:r>
            <a:endParaRPr lang="en-US" sz="1200" dirty="0"/>
          </a:p>
        </p:txBody>
      </p:sp>
    </p:spTree>
    <p:extLst>
      <p:ext uri="{BB962C8B-B14F-4D97-AF65-F5344CB8AC3E}">
        <p14:creationId xmlns:p14="http://schemas.microsoft.com/office/powerpoint/2010/main" val="902116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18B6B-0B4C-CABE-4E72-4140A899BE6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976AA9C-B95E-6934-CFFE-BF532022930E}"/>
              </a:ext>
            </a:extLst>
          </p:cNvPr>
          <p:cNvSpPr txBox="1"/>
          <p:nvPr/>
        </p:nvSpPr>
        <p:spPr>
          <a:xfrm>
            <a:off x="198782" y="348161"/>
            <a:ext cx="6460435" cy="1569660"/>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rPr>
              <a:t>Tobak</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Alkohol</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och</a:t>
            </a:r>
            <a:r>
              <a:rPr lang="en-US" sz="1200" b="1" i="0" u="none" strike="noStrike" baseline="0" dirty="0">
                <a:solidFill>
                  <a:srgbClr val="000000"/>
                </a:solidFill>
                <a:latin typeface="Tahoma" panose="020B0604030504040204" pitchFamily="34" charset="0"/>
              </a:rPr>
              <a:t> </a:t>
            </a:r>
            <a:r>
              <a:rPr lang="en-US" sz="1200" b="1" i="0" u="none" strike="noStrike" baseline="0" dirty="0" err="1">
                <a:solidFill>
                  <a:srgbClr val="000000"/>
                </a:solidFill>
                <a:latin typeface="Tahoma" panose="020B0604030504040204" pitchFamily="34" charset="0"/>
              </a:rPr>
              <a:t>Drogpolicy</a:t>
            </a:r>
            <a:r>
              <a:rPr lang="en-US" sz="1200" b="1" i="0" u="none" strike="noStrike" baseline="0" dirty="0">
                <a:solidFill>
                  <a:srgbClr val="000000"/>
                </a:solidFill>
                <a:latin typeface="Tahoma" panose="020B0604030504040204" pitchFamily="34" charset="0"/>
              </a:rPr>
              <a:t> </a:t>
            </a:r>
            <a:endParaRPr lang="en-US"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gäller alla; ledare, tränare, styrelseledamöter, föräldrar och spelare. </a:t>
            </a:r>
          </a:p>
          <a:p>
            <a:endParaRPr lang="sv-SE" sz="1200" b="0" i="0" u="none" strike="noStrike" baseline="0" dirty="0">
              <a:solidFill>
                <a:srgbClr val="000000"/>
              </a:solidFill>
              <a:latin typeface="Tahoma" panose="020B0604030504040204" pitchFamily="34" charset="0"/>
            </a:endParaRPr>
          </a:p>
          <a:p>
            <a:r>
              <a:rPr lang="sv-SE" sz="1200" b="0" i="0" u="none" strike="noStrike" baseline="0" dirty="0">
                <a:solidFill>
                  <a:srgbClr val="000000"/>
                </a:solidFill>
                <a:latin typeface="Tahoma" panose="020B0604030504040204" pitchFamily="34" charset="0"/>
              </a:rPr>
              <a:t>Braås GoIF jobbar för att motverka användande av alkohol och andra droger. </a:t>
            </a:r>
          </a:p>
          <a:p>
            <a:r>
              <a:rPr lang="sv-SE" sz="1200" b="0" i="0" u="none" strike="noStrike" baseline="0" dirty="0">
                <a:solidFill>
                  <a:srgbClr val="000000"/>
                </a:solidFill>
                <a:latin typeface="Tahoma" panose="020B0604030504040204" pitchFamily="34" charset="0"/>
              </a:rPr>
              <a:t>Vi jobbar också för en tobaksfri miljö där ingen ska utsättas för det obehag och de hälsorisker passiv rökning eller nikotin i andra former medför. </a:t>
            </a:r>
          </a:p>
          <a:p>
            <a:r>
              <a:rPr lang="sv-SE" sz="1200" b="0" i="0" u="none" strike="noStrike" baseline="0" dirty="0">
                <a:solidFill>
                  <a:srgbClr val="000000"/>
                </a:solidFill>
                <a:latin typeface="Tahoma" panose="020B0604030504040204" pitchFamily="34" charset="0"/>
              </a:rPr>
              <a:t>Gäller alla former av tobak. I föreningens Policy mot tobak, alkohol och droger kan man läsa hur vi skall agera i dessa frågor. </a:t>
            </a:r>
            <a:endParaRPr lang="en-US" sz="1200" dirty="0"/>
          </a:p>
        </p:txBody>
      </p:sp>
      <p:sp>
        <p:nvSpPr>
          <p:cNvPr id="9" name="TextBox 8">
            <a:extLst>
              <a:ext uri="{FF2B5EF4-FFF2-40B4-BE49-F238E27FC236}">
                <a16:creationId xmlns:a16="http://schemas.microsoft.com/office/drawing/2014/main" id="{FD952103-3A5D-1A2C-2DCA-4192C67FA7EB}"/>
              </a:ext>
            </a:extLst>
          </p:cNvPr>
          <p:cNvSpPr txBox="1"/>
          <p:nvPr/>
        </p:nvSpPr>
        <p:spPr>
          <a:xfrm>
            <a:off x="198782" y="1994170"/>
            <a:ext cx="6460435" cy="1938992"/>
          </a:xfrm>
          <a:prstGeom prst="rect">
            <a:avLst/>
          </a:prstGeom>
          <a:noFill/>
        </p:spPr>
        <p:txBody>
          <a:bodyPr wrap="square">
            <a:spAutoFit/>
          </a:bodyPr>
          <a:lstStyle/>
          <a:p>
            <a:r>
              <a:rPr lang="sv-SE"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Spelarna i Braås GoIF skall kunna förvänta sig: </a:t>
            </a:r>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de får bra förutsättningar för att utvecklas som person och fotbollsspelare av</a:t>
            </a:r>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 och engagerade ledare och föräldrar.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alla får spela fotboll/innebandy. </a:t>
            </a: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Att</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uppleva</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god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kamratskap</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få deltaga i någon cup varje år.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klubben stöttar de spelare har förmåga att gå vidare till högre nivå, Zon-läger –</a:t>
            </a:r>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Smålandslag</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större</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förening</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bli väl och rättvist bemötta.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alla spelare får delta i klubbens verksamhet utifrån sina förutsättningar. </a:t>
            </a:r>
          </a:p>
        </p:txBody>
      </p:sp>
      <p:sp>
        <p:nvSpPr>
          <p:cNvPr id="11" name="TextBox 10">
            <a:extLst>
              <a:ext uri="{FF2B5EF4-FFF2-40B4-BE49-F238E27FC236}">
                <a16:creationId xmlns:a16="http://schemas.microsoft.com/office/drawing/2014/main" id="{986B2333-752A-A2C7-6FC3-07128E8BADB2}"/>
              </a:ext>
            </a:extLst>
          </p:cNvPr>
          <p:cNvSpPr txBox="1"/>
          <p:nvPr/>
        </p:nvSpPr>
        <p:spPr>
          <a:xfrm>
            <a:off x="198782" y="4009511"/>
            <a:ext cx="6460434" cy="1015663"/>
          </a:xfrm>
          <a:prstGeom prst="rect">
            <a:avLst/>
          </a:prstGeom>
          <a:noFill/>
        </p:spPr>
        <p:txBody>
          <a:bodyPr wrap="square">
            <a:spAutoFit/>
          </a:bodyPr>
          <a:lstStyle/>
          <a:p>
            <a:r>
              <a:rPr lang="sv-SE"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Braås GoIF förväntas sig att deras spelare: </a:t>
            </a:r>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Har ett gott och sportsligt bemötande mot andra. </a:t>
            </a: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Följer</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SmFF</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Fair Play.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Följer klubbens värdegrund och policy. </a:t>
            </a: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Deltar</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i</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klubbens</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planerade</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aktiviteter</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p:txBody>
      </p:sp>
      <p:sp>
        <p:nvSpPr>
          <p:cNvPr id="13" name="TextBox 12">
            <a:extLst>
              <a:ext uri="{FF2B5EF4-FFF2-40B4-BE49-F238E27FC236}">
                <a16:creationId xmlns:a16="http://schemas.microsoft.com/office/drawing/2014/main" id="{F776E264-10C7-C6A0-F774-FD33C0EFC17A}"/>
              </a:ext>
            </a:extLst>
          </p:cNvPr>
          <p:cNvSpPr txBox="1"/>
          <p:nvPr/>
        </p:nvSpPr>
        <p:spPr>
          <a:xfrm>
            <a:off x="198782" y="5104686"/>
            <a:ext cx="6460434" cy="4801314"/>
          </a:xfrm>
          <a:prstGeom prst="rect">
            <a:avLst/>
          </a:prstGeom>
          <a:noFill/>
        </p:spPr>
        <p:txBody>
          <a:bodyPr wrap="square">
            <a:spAutoFit/>
          </a:bodyPr>
          <a:lstStyle/>
          <a:p>
            <a:r>
              <a:rPr lang="sv-SE"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Braås GoIF förväntar sig att deras ledare: </a:t>
            </a:r>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Planerar och genomför träningar och matcher utifrån sitt lags förutsättningar och enligt        föreningens utvecklingstrappa, värdegrund och policy.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Genom idrottsligt och socialt engagemang skapar positiv gemenskap.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Utgår ifrån att uttagning av lag till match och cuper skall förändras stegvis utifrån ålder och att det skall utgå ifrån att: </a:t>
            </a:r>
          </a:p>
          <a:p>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5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och</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7-manna: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spelare får möjligheten att spela ”lika mycket”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spelare får möjligheten att prova olika positioner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när man har för många spelare gäller rullande schema </a:t>
            </a: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9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och</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11-manna: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uttagningen utgår mer och mer från träningsflit, ambitionsnivå och utveckling.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att spelare får möjlighet att mer ”spela in sig” på positioner. </a:t>
            </a:r>
          </a:p>
          <a:p>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Seniorverksamhet</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pPr marL="171450" indent="-171450">
              <a:buFontTx/>
              <a:buChar char="-"/>
            </a:pPr>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uttagningen sker utifrån lagets och spelarnas behov. </a:t>
            </a:r>
          </a:p>
          <a:p>
            <a:endParaRPr lang="en-US" sz="18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Vid cuper tar vi ut spelare som på vanlig match.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Bjuder in sitt ungdomslags föräldrar till minst 2 träffar per säsong, detta bör fortgå även inom seniorfotbollen då fler och fler yngre spelare ingår i dessa trupper. </a:t>
            </a: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Följer</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SmFF</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Fair Play policy.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Ger ungdomar möjlighet att i första hand spela i sin åldersgrupp, men inte hindrar ungdomar från att spela med äldre. Lagledaren i lagen har stort ansvar att det blir lagom mycket spel. </a:t>
            </a:r>
          </a:p>
          <a:p>
            <a:pPr marL="171450" indent="-171450">
              <a:buFontTx/>
              <a:buChar char="-"/>
            </a:pPr>
            <a:endParaRPr lang="en-US" sz="1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58163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112B9-5694-AAA0-2368-3B7FB655296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787E996-D238-D9E3-C437-6D12E8359228}"/>
              </a:ext>
            </a:extLst>
          </p:cNvPr>
          <p:cNvSpPr txBox="1"/>
          <p:nvPr/>
        </p:nvSpPr>
        <p:spPr>
          <a:xfrm>
            <a:off x="163996" y="361704"/>
            <a:ext cx="6530008" cy="5078313"/>
          </a:xfrm>
          <a:prstGeom prst="rect">
            <a:avLst/>
          </a:prstGeom>
          <a:noFill/>
        </p:spPr>
        <p:txBody>
          <a:bodyPr wrap="square">
            <a:spAutoFit/>
          </a:bodyPr>
          <a:lstStyle/>
          <a:p>
            <a:r>
              <a:rPr lang="sv-SE"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Riktlinjer för styrelse och sektionerna </a:t>
            </a:r>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Styrelsens arbete utgår från föreningens stadgar och är behjälpliga till sektionerna.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Styrelsens uppgift är att i samråd med sektionerna besluta i föreningens övergripande frågor och överlåter till sektionerna att driva den sportsliga verksamheten utifrån de förutsättningar som styrelsen beslutat.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Klubbens resurser skall fördelas utifrån behov med ett jämställdhetsperspektiv.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Sektionerna består av de aktiva ledarna/medhjälparna inom sektionen och leds av en ansvarig. Sektionerna är ansvariga för sin budget, ledarförsörjning och utveckling.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Samarbete mellan klubbar skall ej mötas av något hinder när fördelarna är att båda klubbarna skall behålla spelare. Vi ser det positivt att samarbeta med andra klubbar när ålderskullarna inte är så stora.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Föreningen erbjuder, via sektionerna, alla en grundutbildning och nekar ingen att gå fortsättningskurser. Dessa utbildningar finansieras av klubben.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Rekrytering till nya lag sker genom att klubben bjuder in spelare och föräldrar till möte där klubbens arbete med värdegrunden och policyn presenteras. Klubbens möjlighet att erbjuda utveckling, utbildning och kvalitativ fritid poängteras. För att starta upp ett nytt lag krävs minst 3-5 engagerade vuxna och ett allmänt intresse och ansvar av föräldrarna. Även äldre ungdomar bör tillfrågas att hjälpa till som ledare.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Klubben erbjuder F och P 12-14 subventionerat deltagande i flerdagars-cuper inom Småland tex. Bullerbycup. Önskar enskilda lag ytterligare deltaga i flerdagarscuper/träningsläger finansieras detta via laget, förslagsvis genom arbete, försäljning, egen avgift. Föreningens policy bör vara att erbjuda alla ungdomslagen endagarscuper som ryms inom ramen för budgeten. Seniorerna beslutar om övriga cuper inom ramen för sin budget.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Träningsläger får bestämmas och finansieras av respektive lag.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”Lagkassa” är OK inför cuper och dyl. bara det inte inkräktar på sponsorgruppens arbete och föreningens övriga intäkter. </a:t>
            </a:r>
          </a:p>
        </p:txBody>
      </p:sp>
    </p:spTree>
    <p:extLst>
      <p:ext uri="{BB962C8B-B14F-4D97-AF65-F5344CB8AC3E}">
        <p14:creationId xmlns:p14="http://schemas.microsoft.com/office/powerpoint/2010/main" val="2201107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31A39-0A1C-8DE3-AB2B-59A42F847B0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F54052C-9682-86C6-C380-9E3F9273DFB0}"/>
              </a:ext>
            </a:extLst>
          </p:cNvPr>
          <p:cNvPicPr>
            <a:picLocks noChangeAspect="1"/>
          </p:cNvPicPr>
          <p:nvPr/>
        </p:nvPicPr>
        <p:blipFill>
          <a:blip r:embed="rId2"/>
          <a:stretch>
            <a:fillRect/>
          </a:stretch>
        </p:blipFill>
        <p:spPr>
          <a:xfrm>
            <a:off x="569012" y="230611"/>
            <a:ext cx="5719969" cy="991902"/>
          </a:xfrm>
          <a:prstGeom prst="rect">
            <a:avLst/>
          </a:prstGeom>
        </p:spPr>
      </p:pic>
      <p:sp>
        <p:nvSpPr>
          <p:cNvPr id="5" name="Rectangle 4">
            <a:extLst>
              <a:ext uri="{FF2B5EF4-FFF2-40B4-BE49-F238E27FC236}">
                <a16:creationId xmlns:a16="http://schemas.microsoft.com/office/drawing/2014/main" id="{CAD24F9E-86DC-EA80-0714-05D1467DC32E}"/>
              </a:ext>
            </a:extLst>
          </p:cNvPr>
          <p:cNvSpPr/>
          <p:nvPr/>
        </p:nvSpPr>
        <p:spPr>
          <a:xfrm>
            <a:off x="94922" y="1578787"/>
            <a:ext cx="6668147" cy="1323439"/>
          </a:xfrm>
          <a:prstGeom prst="rect">
            <a:avLst/>
          </a:prstGeom>
          <a:noFill/>
        </p:spPr>
        <p:txBody>
          <a:bodyPr wrap="square" lIns="91440" tIns="45720" rIns="91440" bIns="45720">
            <a:spAutoFit/>
          </a:bodyPr>
          <a:lstStyle/>
          <a:p>
            <a:pPr algn="ct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Braås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GoIFs</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Policy mot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kränkande</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behandling</a:t>
            </a:r>
            <a:endPar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7" name="TextBox 6">
            <a:extLst>
              <a:ext uri="{FF2B5EF4-FFF2-40B4-BE49-F238E27FC236}">
                <a16:creationId xmlns:a16="http://schemas.microsoft.com/office/drawing/2014/main" id="{67E8BC1D-58D2-C849-47B6-FE21AD1965A6}"/>
              </a:ext>
            </a:extLst>
          </p:cNvPr>
          <p:cNvSpPr txBox="1"/>
          <p:nvPr/>
        </p:nvSpPr>
        <p:spPr>
          <a:xfrm>
            <a:off x="228595" y="3022291"/>
            <a:ext cx="6400799" cy="6740307"/>
          </a:xfrm>
          <a:prstGeom prst="rect">
            <a:avLst/>
          </a:prstGeom>
          <a:noFill/>
        </p:spPr>
        <p:txBody>
          <a:bodyPr wrap="square">
            <a:spAutoFit/>
          </a:bodyPr>
          <a:lstStyle/>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mobbing, sexuella trakasserier, övergrepp och andra kränkningar gäller alla; ledare, styrelseledamöter, föräldrar och spelare.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Övergrepp och trakasserier i alla dess former är oacceptabelt och oförenligt med föreningens värderingar. Vi anser att alla barn och ungdomar har rätt att idrotta och utvecklas i en trygg miljö och bemötas med respekt. Föreningen är jämställd inte bara mellan könen utan även när det gäller etnisk tillhörighet, se föreningens policy för styrelse och sektioner.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Vår målsättning är att förhindra att någon form av kränkning sker samt att arbeta aktivt för att uppnå detta. Policyn är till för att skapa en trygg miljö och för att se till att övergrepp inte förekommer inom Braås GoIF. Policyn omfattar alla i föreningens agerande vid förekomst av kränkande handlingar mot aktiva i föreningen.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Målet är att medlemmar ska känna förtroende för styrelsen och ledare så att de törs berätta om eventuella trakasserier, kränkningar eller andra problem. Styrelsen, ledare och föräldrar i Braås GoIF har ett gemensamt ansvar för att uppmärksamma eventuella förekomster av kränkande särbehandling samt att säkra att åtgärder vidtas.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Vi alla motverkar att det händer genom att veta att: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Barn och ungdomar ska i möjligaste mån ledas av fler än en tränare/ledare. Detta eftersom det delade ledarskapet stärker skyddet mot våra barn och ungdomar genom större insyn i gruppens verksamhet.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Ingen får skriva eller yttra ogynnsamma personliga eller respektlösa kommentarer om spelare, tränare, föreningen eller någon annan förening på offentliga nätverk såsom Facebook, instagram, twitter m m.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Ingen ledare i förtroendeposition tillåts att ha ett förhållande eller kommunicera direkt med en individuell spelare under 18 år genom text, chatrum, sociala nätverk (inkl Facebook, instagram, twitter m m.) eller via e-post. All kommunikation från ledare i förtroendeposition till spelare under 18 år får endast ske genom föräldrar eller smsgrupp.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Vår målsättning är att alla involverade i Braås GoIF ska introduceras och utbildas när det gäller klubbens värdegrund och policy. Syftet är att informera, förebygga och förhindra att kränkningar och övergrepp förekommer inom föreningen.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Bättre insyn i träningsgrupperna skapar en öppenhet som leder till en tryggare miljö.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Alla anmälda händelser tas på allvar och undersöks direkt.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Bedöms händelsen vara av brottslig karaktär görs en polisanmälan. </a:t>
            </a:r>
          </a:p>
        </p:txBody>
      </p:sp>
    </p:spTree>
    <p:extLst>
      <p:ext uri="{BB962C8B-B14F-4D97-AF65-F5344CB8AC3E}">
        <p14:creationId xmlns:p14="http://schemas.microsoft.com/office/powerpoint/2010/main" val="3734245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AE172-DDEE-C3F4-B25D-2199CA06B61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5EE89665-408F-FFB6-349D-08AB8FC75EC3}"/>
              </a:ext>
            </a:extLst>
          </p:cNvPr>
          <p:cNvPicPr>
            <a:picLocks noChangeAspect="1"/>
          </p:cNvPicPr>
          <p:nvPr/>
        </p:nvPicPr>
        <p:blipFill>
          <a:blip r:embed="rId2"/>
          <a:stretch>
            <a:fillRect/>
          </a:stretch>
        </p:blipFill>
        <p:spPr>
          <a:xfrm>
            <a:off x="569012" y="230611"/>
            <a:ext cx="5719969" cy="991902"/>
          </a:xfrm>
          <a:prstGeom prst="rect">
            <a:avLst/>
          </a:prstGeom>
        </p:spPr>
      </p:pic>
      <p:sp>
        <p:nvSpPr>
          <p:cNvPr id="3" name="Rectangle 2">
            <a:extLst>
              <a:ext uri="{FF2B5EF4-FFF2-40B4-BE49-F238E27FC236}">
                <a16:creationId xmlns:a16="http://schemas.microsoft.com/office/drawing/2014/main" id="{AACA8712-AA1B-1A8F-AB2E-14D9EDD72AD9}"/>
              </a:ext>
            </a:extLst>
          </p:cNvPr>
          <p:cNvSpPr/>
          <p:nvPr/>
        </p:nvSpPr>
        <p:spPr>
          <a:xfrm>
            <a:off x="94922" y="1578787"/>
            <a:ext cx="6668147" cy="707886"/>
          </a:xfrm>
          <a:prstGeom prst="rect">
            <a:avLst/>
          </a:prstGeom>
          <a:noFill/>
        </p:spPr>
        <p:txBody>
          <a:bodyPr wrap="square" lIns="91440" tIns="45720" rIns="91440" bIns="45720">
            <a:spAutoFit/>
          </a:bodyPr>
          <a:lstStyle/>
          <a:p>
            <a:pPr algn="ct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Braås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GoIFs</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Uppförandekod</a:t>
            </a:r>
            <a:endPar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TextBox 4">
            <a:extLst>
              <a:ext uri="{FF2B5EF4-FFF2-40B4-BE49-F238E27FC236}">
                <a16:creationId xmlns:a16="http://schemas.microsoft.com/office/drawing/2014/main" id="{DFBE3F37-7262-BB58-D0B8-30EEB7AF27C4}"/>
              </a:ext>
            </a:extLst>
          </p:cNvPr>
          <p:cNvSpPr txBox="1"/>
          <p:nvPr/>
        </p:nvSpPr>
        <p:spPr>
          <a:xfrm>
            <a:off x="188838" y="2473624"/>
            <a:ext cx="6480313" cy="1754326"/>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Uppförandekod</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allmänt</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i</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1" dirty="0">
                <a:solidFill>
                  <a:srgbClr val="000000"/>
                </a:solidFill>
                <a:latin typeface="Tahoma" panose="020B0604030504040204" pitchFamily="34" charset="0"/>
                <a:ea typeface="Tahoma" panose="020B0604030504040204" pitchFamily="34" charset="0"/>
                <a:cs typeface="Tahoma" panose="020B0604030504040204" pitchFamily="34" charset="0"/>
              </a:rPr>
              <a:t>Braås </a:t>
            </a:r>
            <a:r>
              <a:rPr lang="en-US" sz="1200" b="1" dirty="0" err="1">
                <a:solidFill>
                  <a:srgbClr val="000000"/>
                </a:solidFill>
                <a:latin typeface="Tahoma" panose="020B0604030504040204" pitchFamily="34" charset="0"/>
                <a:ea typeface="Tahoma" panose="020B0604030504040204" pitchFamily="34" charset="0"/>
                <a:cs typeface="Tahoma" panose="020B0604030504040204" pitchFamily="34" charset="0"/>
              </a:rPr>
              <a:t>GoIF</a:t>
            </a:r>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-Gäller alla som i någon mån representerar föreningen.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Föreningen bidrar till glädje och utveckling, öppenhet och omtänksamhet – i en trygg miljö genom att: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Sätta barnets bästa främst och följa FN:s barnkonvention.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Förankra värdegrundsarbetet hos alla med koppling till föreningen.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Stödja tränare och styrelseledamöter i sitt arbete med att arbeta efter värdegrunden.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Arbeta strukturerat för nolltolerans mot mobbing, kränkning och diskriminering.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Utbilda sina tränare för den nivå de tränar spelarna på. </a:t>
            </a:r>
          </a:p>
        </p:txBody>
      </p:sp>
      <p:sp>
        <p:nvSpPr>
          <p:cNvPr id="7" name="TextBox 6">
            <a:extLst>
              <a:ext uri="{FF2B5EF4-FFF2-40B4-BE49-F238E27FC236}">
                <a16:creationId xmlns:a16="http://schemas.microsoft.com/office/drawing/2014/main" id="{865881AE-E94A-EEB7-0785-FA9FF929D5C4}"/>
              </a:ext>
            </a:extLst>
          </p:cNvPr>
          <p:cNvSpPr txBox="1"/>
          <p:nvPr/>
        </p:nvSpPr>
        <p:spPr>
          <a:xfrm>
            <a:off x="188837" y="4634091"/>
            <a:ext cx="6480313" cy="3600986"/>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Uppförandekod</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Ledare</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Gäller</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alla</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ledare</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Ledare bidrar till glädje och utveckling, öppenhet och omtänksamhet – i en trygg miljö genom att: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Sätta barnens bästa främst i alla lägen och följa FN:s barnkonvention.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Arbeta för nolltolerans mot mobbing, kränkning, utanförskap och diskriminering.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Fördela uppmärksamheten rättvist mellan spelare.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Skapa ett öppet klimat som gör barn och ungdomar delaktiga i beslut som rör deras träning och tävling.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Skapa träningar och aktiviteter som stärker samverkan och ger förutsättningar för spelaren att utvecklas i sin egen takt, utifrån sina egna förutsättningar. </a:t>
            </a:r>
          </a:p>
          <a:p>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Uppmuntra</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den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inre</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motivationen</a:t>
            </a:r>
            <a:r>
              <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Tydliggöra riktlinjer och roller, ha en öppen dialog och ge konstruktiv feedback genom att ha utvecklingssamtal med spelaren och föräldramöten.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Se till att ha rätt kompetens och utbildning beroende på vilka grupper vi tränar.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Jobba för att spelarna mår bra och är glada, före, under och efter träningen.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Ledaren skall alltid tänka på att uppträda som ett föredöme när det gäller språk, uppförande m.m.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Agera om man ser att något barn far illa eller inte mår bra. </a:t>
            </a:r>
          </a:p>
        </p:txBody>
      </p:sp>
    </p:spTree>
    <p:extLst>
      <p:ext uri="{BB962C8B-B14F-4D97-AF65-F5344CB8AC3E}">
        <p14:creationId xmlns:p14="http://schemas.microsoft.com/office/powerpoint/2010/main" val="4083205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A6CB8-6F60-11F2-9B08-46A03D3614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99927ED-C745-9F9C-F8C6-650B35FF022F}"/>
              </a:ext>
            </a:extLst>
          </p:cNvPr>
          <p:cNvSpPr txBox="1"/>
          <p:nvPr/>
        </p:nvSpPr>
        <p:spPr>
          <a:xfrm>
            <a:off x="168965" y="236900"/>
            <a:ext cx="6520069" cy="8217634"/>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Uppförandekod</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Föräldrar</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Braås GoIF är en ideell organisation och föreningens motto är träna, tävla och trivas.</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Som förälder till barn som idrottar i föreningen har man ett ansvar att stötta, hjälpa till och verka för att verksamheten fungerar och utvecklas i enlighet med föreningens värdegrund. Detta gäller alltid men blir extra viktigt vid arrangemang såsom matcher, cuper, tävlingar, läger och andra evenemang när verksamheten kräver extra resurser.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Man ska vara ett föredöme för sina barn och ta ansvar som vuxna. Tar ansvar för att laget får förutsättningar för spel dvs. medverkar i körschema, kioskschema, tvätt- och städschema, föräldramöten, lagmöten m.m.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Respekterar ledarna och den tid och energi de lägger på klubbens aktiviteter.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Forskning visar att barn mår bättre av att man som förälder är engagerad i barnets idrottande. Engagemanget ska dock vara sunt och kopplat till glädje och utveckling, snarare än resultat och placeringar. Man stöttar sina barn positivt i med och motgångar på och utanför planen. Barn utvecklas olika fort och genom uppmuntran och stöd behåller vi fler, trygga framgångsrika spelare, längre upp i åldrarna.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För att skapa en bra träningsmiljö för våra barn hämtar och lämnar man i möjligaste mån utanför hallen eller fotbollsplanen. Naturligtvis får man gärna titta på när ens barn tränar.</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Man betalar alltid medlems- och träningsavgiften i tid så att ens barn är skadeförsäkrat under träning och i tävlingssammanhang. Det är viktigt att meddela ledarna om kontaktuppgifter ändras under säsongen.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Och vi ser gärna att ni är medlemmar i vår förening. </a:t>
            </a:r>
          </a:p>
          <a:p>
            <a:endPar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Vid träning och tävling sker instruktioner enbart mellan spelare och tränare. För ens barns skull är det viktigt att vi har tydliga roller och att man känner till vilket uppdrag som man fått tilldelat. Frågor angående träning och tävling diskuterar man alltid i första hand med ansvarig tränare/lagledare, vilket i största möjliga mån bör ske utanför träningstid.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Frågor om verksamheten, övergripande frågor diskuterar man med sektionsansvariga eller styrelsen. </a:t>
            </a:r>
          </a:p>
          <a:p>
            <a:endParaRPr lang="sv-SE"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Det ska finnas en ömsesidig respekt och tillit mellan ledare, spelare, föräldrar och föreningen.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Föräldrar bidrar till glädje och utveckling, öppenhet och omtänksamhet – i en trygg miljö för barnens bästa genom att: </a:t>
            </a:r>
          </a:p>
          <a:p>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Känna till och följa föreningens värdegrund och policy, uppförandekoder och    handlingsplaner.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Hjälpa till kring verksamheten när det behövs t ex vid matcher, tävlingar, cuper och läger.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Vara positiv, berätta när saker är bra och ta upp funderingar och reda ut eventuella frågetecken direkt med berörd person. </a:t>
            </a:r>
          </a:p>
        </p:txBody>
      </p:sp>
    </p:spTree>
    <p:extLst>
      <p:ext uri="{BB962C8B-B14F-4D97-AF65-F5344CB8AC3E}">
        <p14:creationId xmlns:p14="http://schemas.microsoft.com/office/powerpoint/2010/main" val="473857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7EC69-8EB9-6586-D750-8114565CB74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17720DB-1A4B-98B9-3CCC-9A3378CA5F5D}"/>
              </a:ext>
            </a:extLst>
          </p:cNvPr>
          <p:cNvPicPr>
            <a:picLocks noChangeAspect="1"/>
          </p:cNvPicPr>
          <p:nvPr/>
        </p:nvPicPr>
        <p:blipFill>
          <a:blip r:embed="rId2"/>
          <a:stretch>
            <a:fillRect/>
          </a:stretch>
        </p:blipFill>
        <p:spPr>
          <a:xfrm>
            <a:off x="569012" y="230611"/>
            <a:ext cx="5719969" cy="991902"/>
          </a:xfrm>
          <a:prstGeom prst="rect">
            <a:avLst/>
          </a:prstGeom>
        </p:spPr>
      </p:pic>
      <p:sp>
        <p:nvSpPr>
          <p:cNvPr id="3" name="Rectangle 2">
            <a:extLst>
              <a:ext uri="{FF2B5EF4-FFF2-40B4-BE49-F238E27FC236}">
                <a16:creationId xmlns:a16="http://schemas.microsoft.com/office/drawing/2014/main" id="{5A271C3E-0E2C-76D3-9BB4-40AF22341295}"/>
              </a:ext>
            </a:extLst>
          </p:cNvPr>
          <p:cNvSpPr/>
          <p:nvPr/>
        </p:nvSpPr>
        <p:spPr>
          <a:xfrm>
            <a:off x="94922" y="1578787"/>
            <a:ext cx="6668147" cy="1323439"/>
          </a:xfrm>
          <a:prstGeom prst="rect">
            <a:avLst/>
          </a:prstGeom>
          <a:noFill/>
        </p:spPr>
        <p:txBody>
          <a:bodyPr wrap="square" lIns="91440" tIns="45720" rIns="91440" bIns="45720">
            <a:spAutoFit/>
          </a:bodyPr>
          <a:lstStyle/>
          <a:p>
            <a:pPr algn="ct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Braås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GoIFs</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Tobak</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Alkohol</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och</a:t>
            </a:r>
            <a:r>
              <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40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Drogpolicy</a:t>
            </a:r>
            <a:endParaRPr lang="en-US" sz="4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TextBox 4">
            <a:extLst>
              <a:ext uri="{FF2B5EF4-FFF2-40B4-BE49-F238E27FC236}">
                <a16:creationId xmlns:a16="http://schemas.microsoft.com/office/drawing/2014/main" id="{739AC6E8-055D-1B2E-19E8-A0F1D62BE253}"/>
              </a:ext>
            </a:extLst>
          </p:cNvPr>
          <p:cNvSpPr txBox="1"/>
          <p:nvPr/>
        </p:nvSpPr>
        <p:spPr>
          <a:xfrm>
            <a:off x="183868" y="3258500"/>
            <a:ext cx="6490253" cy="3231654"/>
          </a:xfrm>
          <a:prstGeom prst="rect">
            <a:avLst/>
          </a:prstGeom>
          <a:noFill/>
        </p:spPr>
        <p:txBody>
          <a:bodyPr wrap="square">
            <a:spAutoFit/>
          </a:bodyPr>
          <a:lstStyle/>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-Gäller alla; ledare, tränare, styrelseledamöter, föräldrar och spelare.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Braås GoIF jobbar för att motverka användande av alkohol och andra droger. Samhällets lagar och regler för alkohol och droger skall efterföljas.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Vi bidrar alla till en alkohol- och drogfri miljö genom att veta att: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Det är förbjudet att vara alkohol/drogpåverkad i verksamheten under träning, matcher, cuper, andra arrangemang.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Vid misstanke om påverkan stängs jag av från all verksamhet i Braås GoIF under utredning.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Om jag misstänker att alkohol och/eller droger förekommer har jag skyldighet att rapportera detta till sektionsansvariga eller styrelsen.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Braås GoIF uppmanar till agerande – ett passivt förhållandesätt är lika med ett tyst medgivande.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Braås GoIF skall verka för att Ulvaskogsvallen skall vara en drogfri arena.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Som förare till aktivitet i Braås GoIF:s regi är man naturligtvis nykter och inte påverkad av några droger, se trafiksäkerhetspolicyn.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Man uppträder ej berusad eller påverkad av droger i kläder som anknyts till föreningen.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Om man har problem, våga be om hjälp. </a:t>
            </a:r>
          </a:p>
        </p:txBody>
      </p:sp>
      <p:sp>
        <p:nvSpPr>
          <p:cNvPr id="7" name="TextBox 6">
            <a:extLst>
              <a:ext uri="{FF2B5EF4-FFF2-40B4-BE49-F238E27FC236}">
                <a16:creationId xmlns:a16="http://schemas.microsoft.com/office/drawing/2014/main" id="{DF5FADE0-DDB4-A9D6-4461-9A3B633746A4}"/>
              </a:ext>
            </a:extLst>
          </p:cNvPr>
          <p:cNvSpPr txBox="1"/>
          <p:nvPr/>
        </p:nvSpPr>
        <p:spPr>
          <a:xfrm>
            <a:off x="183869" y="6846428"/>
            <a:ext cx="6490252" cy="1754326"/>
          </a:xfrm>
          <a:prstGeom prst="rect">
            <a:avLst/>
          </a:prstGeom>
          <a:noFill/>
        </p:spPr>
        <p:txBody>
          <a:bodyPr wrap="square">
            <a:spAutoFit/>
          </a:bodyPr>
          <a:lstStyle/>
          <a:p>
            <a:r>
              <a:rPr lang="en-US" sz="1200" b="1" i="0" u="none" strike="noStrike" baseline="0" dirty="0" err="1">
                <a:solidFill>
                  <a:srgbClr val="000000"/>
                </a:solidFill>
                <a:latin typeface="Tahoma" panose="020B0604030504040204" pitchFamily="34" charset="0"/>
                <a:ea typeface="Tahoma" panose="020B0604030504040204" pitchFamily="34" charset="0"/>
                <a:cs typeface="Tahoma" panose="020B0604030504040204" pitchFamily="34" charset="0"/>
              </a:rPr>
              <a:t>Tobakspolicy</a:t>
            </a:r>
            <a:r>
              <a:rPr lang="en-US" sz="12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endParaRPr lang="en-US"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-Gäller alla; ledare, tränare, styrelseledamöter, föräldrar och spelare.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Braås GoIF jobbar för en tobaksfri miljö där ingen ska utsättas för det obehag och de hälsorisker passiv rökning eller nikotin i andra former medför. Gäller alla former av tobak.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Vi bidrar alla till en rökfri miljö genom att: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Inte tillåta att någon under 18 år komma i kontakt med tobak.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Måste jag röka gör jag det endast på lämpliga, särskilt anvisade platser utomhus. Inte i anslutning till entréer, luftintag eller öppna fönster. </a:t>
            </a:r>
          </a:p>
          <a:p>
            <a:r>
              <a:rPr lang="sv-SE" sz="12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Jag röker aldrig nära aktiva spelare i Braås GoIF. </a:t>
            </a:r>
          </a:p>
        </p:txBody>
      </p:sp>
    </p:spTree>
    <p:extLst>
      <p:ext uri="{BB962C8B-B14F-4D97-AF65-F5344CB8AC3E}">
        <p14:creationId xmlns:p14="http://schemas.microsoft.com/office/powerpoint/2010/main" val="3263921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145</TotalTime>
  <Words>4765</Words>
  <Application>Microsoft Office PowerPoint</Application>
  <PresentationFormat>A4 (210 x 297 mm)</PresentationFormat>
  <Paragraphs>328</Paragraphs>
  <Slides>15</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15</vt:i4>
      </vt:variant>
    </vt:vector>
  </HeadingPairs>
  <TitlesOfParts>
    <vt:vector size="22" baseType="lpstr">
      <vt:lpstr>Malgun Gothic</vt:lpstr>
      <vt:lpstr>Aptos</vt:lpstr>
      <vt:lpstr>Aptos Display</vt:lpstr>
      <vt:lpstr>Arial</vt:lpstr>
      <vt:lpstr>Symbol</vt:lpstr>
      <vt:lpstr>Tahoma</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Handlingsplan för arbetet med värdegrunden </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 Schwab</dc:creator>
  <cp:lastModifiedBy>Svensson Mats</cp:lastModifiedBy>
  <cp:revision>3</cp:revision>
  <dcterms:created xsi:type="dcterms:W3CDTF">2025-01-21T13:19:02Z</dcterms:created>
  <dcterms:modified xsi:type="dcterms:W3CDTF">2025-02-25T18:24:20Z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2025-01-21T13:29:48Z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813998df-4682-4ecc-b5dd-b4e2498c3abe</vt:lpwstr>
  </property>
  <property fmtid="{D5CDD505-2E9C-101B-9397-08002B2CF9AE}" pid="8" name="MSIP_Label_19540963-e559-4020-8a90-fe8a502c2801_ContentBits">
    <vt:lpwstr>0</vt:lpwstr>
  </property>
</Properties>
</file>