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5" r:id="rId7"/>
    <p:sldId id="260" r:id="rId8"/>
    <p:sldId id="261" r:id="rId9"/>
    <p:sldId id="262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97EE4-B5E9-4D55-A416-23DB19D0FF60}" v="27" dt="2023-05-27T18:09:16.339"/>
    <p1510:client id="{14C30367-F132-4D94-99C4-93BCCD6B19E9}" v="192" dt="2023-05-22T15:42:01.436"/>
    <p1510:client id="{2970C636-0E2D-4266-A435-6467B4AD9A12}" v="139" dt="2022-05-18T17:52:52.283"/>
    <p1510:client id="{6892F5E1-EC2F-4152-A6AE-37721F1F497C}" v="31" dt="2023-05-27T07:38:50.241"/>
    <p1510:client id="{6B9B3490-64BF-4446-BF08-02997B4FE1C5}" v="277" dt="2022-05-18T17:04:35.838"/>
    <p1510:client id="{8E45889F-9468-4C7E-B735-31EAAF453A39}" v="33" dt="2023-05-22T15:48:30.932"/>
    <p1510:client id="{B5CE046F-B2D9-4A16-9CEA-B3BA06526C3F}" v="36" dt="2023-05-27T15:13:27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rasbandy.s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VERKSAMHETSPLAN 2022/23-2024/25</a:t>
            </a:r>
          </a:p>
        </p:txBody>
      </p:sp>
      <p:pic>
        <p:nvPicPr>
          <p:cNvPr id="5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628" y="2399483"/>
            <a:ext cx="2985221" cy="1179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42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700" dirty="0">
                <a:solidFill>
                  <a:schemeClr val="bg1"/>
                </a:solidFill>
              </a:rPr>
              <a:t>MARKNAD &amp; KOMMUNIKATION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5118100" y="143691"/>
            <a:ext cx="6705600" cy="6622869"/>
          </a:xfrm>
        </p:spPr>
        <p:txBody>
          <a:bodyPr>
            <a:noAutofit/>
          </a:bodyPr>
          <a:lstStyle/>
          <a:p>
            <a:r>
              <a:rPr lang="sv-SE" sz="1100" dirty="0"/>
              <a:t>VERKA FÖR ATT STÄRKA BORÅS BANDYS VARUMÄRKE I ALLA KANALER SOM PÅVERKAR BORÅS BANDYS POSITIONERING FÖR ATT NÅ STÖRST EFFEKT INOM RESPEKTIVE OMRÅDE BORÅS BANDY ÖNSKAR VERKA INOM.</a:t>
            </a:r>
          </a:p>
          <a:p>
            <a:r>
              <a:rPr lang="sv-SE" sz="1100" dirty="0"/>
              <a:t>VI SKA UTVECKLA ETT TYDLIGT ARBETSÄTT, SOM PRÄGLAS AV ÖPPENHET OCH TILLGÄNGLIGHET MED STRUKTURER OCh MODELLER I HUR VI KOMMUNICERAR I FÖLJANDE PRIORITERADE KANALER.</a:t>
            </a:r>
          </a:p>
          <a:p>
            <a:pPr lvl="1"/>
            <a:r>
              <a:rPr lang="sv-SE" sz="1100" dirty="0"/>
              <a:t>HEMSIDA: </a:t>
            </a:r>
            <a:r>
              <a:rPr lang="sv-SE" sz="1100" dirty="0">
                <a:hlinkClick r:id="rId3"/>
              </a:rPr>
              <a:t>www.borasbandy.se</a:t>
            </a:r>
            <a:endParaRPr lang="sv-SE" sz="1100" dirty="0"/>
          </a:p>
          <a:p>
            <a:pPr lvl="1"/>
            <a:r>
              <a:rPr lang="sv-SE" sz="1100" dirty="0"/>
              <a:t>SOCIALA MEDIER MED FÖLJANDE MÅL PÅ ANTAL FÖLJARE:</a:t>
            </a:r>
          </a:p>
          <a:p>
            <a:pPr marL="457200" lvl="1" indent="0">
              <a:buNone/>
            </a:pPr>
            <a:endParaRPr lang="sv-SE" sz="1100" dirty="0"/>
          </a:p>
          <a:p>
            <a:pPr lvl="1"/>
            <a:endParaRPr lang="sv-SE" sz="1100" dirty="0"/>
          </a:p>
          <a:p>
            <a:pPr marL="457200" lvl="1" indent="0">
              <a:buNone/>
            </a:pPr>
            <a:endParaRPr lang="sv-SE" sz="1100" dirty="0"/>
          </a:p>
          <a:p>
            <a:pPr lvl="1"/>
            <a:r>
              <a:rPr lang="sv-SE" sz="1100" dirty="0"/>
              <a:t>MASSMEDIA</a:t>
            </a:r>
          </a:p>
          <a:p>
            <a:r>
              <a:rPr lang="sv-SE" sz="1100" dirty="0"/>
              <a:t>VI SKA SÄRSKILJA OSS GENOM ATT SUCCESIVT BYGGA ÄKTA AFFÄRSNÄTVERK MED EN STARK FRI VILJA FRÅN ALLA PARTNERS ATT BIDRA TILL ANDRA PARTNERS AFFÄRSVERKSAMHET.</a:t>
            </a:r>
          </a:p>
          <a:p>
            <a:pPr lvl="1"/>
            <a:r>
              <a:rPr lang="sv-SE" sz="1100" dirty="0"/>
              <a:t>SKAPA MÖJLIGHETER FÖR VÅRA AFFÄRSPARTNERS ATT MÖTAS PERSONLIGT ELLER DIGITALT</a:t>
            </a:r>
          </a:p>
          <a:p>
            <a:pPr lvl="1"/>
            <a:r>
              <a:rPr lang="sv-SE" sz="1100" dirty="0"/>
              <a:t>FÅ EXKLUSIVITET I BORÅS BANDYS AFFÄRSNÄTVERK SOM ENDA PARTNER FRÅN SIN SPECIFIKA BRANSCH OM AVTAL OM PARTNERSKAP NÅS PÅ 10 TKR ELLER HÖGRE.</a:t>
            </a:r>
          </a:p>
          <a:p>
            <a:pPr lvl="1"/>
            <a:r>
              <a:rPr lang="sv-SE" sz="1100" dirty="0"/>
              <a:t>VI SKA INTE SLUTA AVTAL MED FÖRETAG ELLER BRANSCHER DÄR MÄNNISKORS LIKA VÄRDE INTE RESPEKTERAS, SOM ÄR SKADLIGA FÖR BARN OCH MÄNNISKOR I ALLMÄNHET. </a:t>
            </a:r>
          </a:p>
          <a:p>
            <a:r>
              <a:rPr lang="sv-SE" sz="1100" dirty="0"/>
              <a:t>VI SKA UTVECKLA VÅRA ARRANMGEMANG PÅ BODA TILL EN POSITIV UPPLEVELSE FÖR VÅRA BESÖKARE OCH PARTNERS FÖR EN LÅNGVARIG RELATION OCH INTRESSE FÖR BORÅS BANDY.</a:t>
            </a:r>
          </a:p>
          <a:p>
            <a:r>
              <a:rPr lang="sv-SE" sz="1100" dirty="0"/>
              <a:t>UTVECKLA EN MARKNADSPLAN OCH AKTIVITETSPLAN SOM SKA LIGGA TILL GRUND FÖR DEN ÅRLIGA BUDGETEN I DEN ÖVERGRIPANDE VERKSAMHETSPLANEN FÖR BORÅS BANDY SOM PRESENTERAS I SAMBAND MED ÅRSMÖTET.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059983"/>
              </p:ext>
            </p:extLst>
          </p:nvPr>
        </p:nvGraphicFramePr>
        <p:xfrm>
          <a:off x="5852161" y="2181497"/>
          <a:ext cx="4114800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607">
                  <a:extLst>
                    <a:ext uri="{9D8B030D-6E8A-4147-A177-3AD203B41FA5}">
                      <a16:colId xmlns:a16="http://schemas.microsoft.com/office/drawing/2014/main" val="373968830"/>
                    </a:ext>
                  </a:extLst>
                </a:gridCol>
                <a:gridCol w="1003609">
                  <a:extLst>
                    <a:ext uri="{9D8B030D-6E8A-4147-A177-3AD203B41FA5}">
                      <a16:colId xmlns:a16="http://schemas.microsoft.com/office/drawing/2014/main" val="17452132"/>
                    </a:ext>
                  </a:extLst>
                </a:gridCol>
                <a:gridCol w="865613">
                  <a:extLst>
                    <a:ext uri="{9D8B030D-6E8A-4147-A177-3AD203B41FA5}">
                      <a16:colId xmlns:a16="http://schemas.microsoft.com/office/drawing/2014/main" val="3454737792"/>
                    </a:ext>
                  </a:extLst>
                </a:gridCol>
                <a:gridCol w="1103971">
                  <a:extLst>
                    <a:ext uri="{9D8B030D-6E8A-4147-A177-3AD203B41FA5}">
                      <a16:colId xmlns:a16="http://schemas.microsoft.com/office/drawing/2014/main" val="485411586"/>
                    </a:ext>
                  </a:extLst>
                </a:gridCol>
              </a:tblGrid>
              <a:tr h="144615"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2022/23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2023/24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2024/25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52290"/>
                  </a:ext>
                </a:extLst>
              </a:tr>
              <a:tr h="235136">
                <a:tc>
                  <a:txBody>
                    <a:bodyPr/>
                    <a:lstStyle/>
                    <a:p>
                      <a:r>
                        <a:rPr lang="sv-SE" sz="11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037991"/>
                  </a:ext>
                </a:extLst>
              </a:tr>
              <a:tr h="235136">
                <a:tc>
                  <a:txBody>
                    <a:bodyPr/>
                    <a:lstStyle/>
                    <a:p>
                      <a:r>
                        <a:rPr lang="sv-SE" sz="11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695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225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29201" y="0"/>
            <a:ext cx="6985000" cy="5632174"/>
          </a:xfrm>
        </p:spPr>
        <p:txBody>
          <a:bodyPr>
            <a:noAutofit/>
          </a:bodyPr>
          <a:lstStyle/>
          <a:p>
            <a:r>
              <a:rPr lang="sv-SE" sz="1200" dirty="0"/>
              <a:t>FÖR SÄSONGEN 2022/23 ÄR MEDLEMSAVGIFTEN FÖLJANDE OCH DEN KOMMER FAKTURERAS I OKTOBER</a:t>
            </a:r>
          </a:p>
          <a:p>
            <a:pPr lvl="1"/>
            <a:r>
              <a:rPr lang="sv-SE" sz="1200" dirty="0"/>
              <a:t>UNGDOM UPP TILL P/F 16: 	50 KR</a:t>
            </a:r>
          </a:p>
          <a:p>
            <a:pPr lvl="1"/>
            <a:r>
              <a:rPr lang="sv-SE" sz="1200" dirty="0"/>
              <a:t>SENIOR:		100 KR</a:t>
            </a:r>
          </a:p>
          <a:p>
            <a:r>
              <a:rPr lang="sv-SE" sz="1200" dirty="0"/>
              <a:t>FÖR SÄSONGEN 2022/23 ÄR TRÄNINGSAVGIFTEN FÖLJANDE OCH KOMMER FAKTURERAS I OKTOBER</a:t>
            </a:r>
          </a:p>
          <a:p>
            <a:pPr lvl="1"/>
            <a:r>
              <a:rPr lang="sv-SE" sz="1200" dirty="0"/>
              <a:t>UNGDOM – SKRIDSKOKUL: 500 KR (INKL. MEDLEMSAVGIFT SMAT STARTPAKET KLUBBA, TRÖJA, FLASKA)</a:t>
            </a:r>
          </a:p>
          <a:p>
            <a:pPr lvl="1"/>
            <a:r>
              <a:rPr lang="sv-SE" sz="1200" dirty="0"/>
              <a:t>UNGDOM – U10:	500 KR</a:t>
            </a:r>
          </a:p>
          <a:p>
            <a:pPr lvl="1"/>
            <a:r>
              <a:rPr lang="sv-SE" sz="1200" dirty="0"/>
              <a:t>UNGDOM – U14: 	500 KR</a:t>
            </a:r>
          </a:p>
          <a:p>
            <a:pPr lvl="1"/>
            <a:r>
              <a:rPr lang="sv-SE" sz="1200" dirty="0"/>
              <a:t>SENIOR – DIV 1:		2000 KR	</a:t>
            </a:r>
          </a:p>
          <a:p>
            <a:pPr lvl="1"/>
            <a:r>
              <a:rPr lang="sv-SE" sz="1200" dirty="0"/>
              <a:t>SENIOR – DIV 2/3:	1000 KR</a:t>
            </a:r>
          </a:p>
          <a:p>
            <a:pPr lvl="1"/>
            <a:r>
              <a:rPr lang="sv-SE" sz="1200" dirty="0"/>
              <a:t>SENIOR – RINKBANDY:	1000 KR </a:t>
            </a:r>
          </a:p>
          <a:p>
            <a:r>
              <a:rPr lang="sv-SE" sz="1200" dirty="0"/>
              <a:t>VI HAR SOM MÅL ATT VARJE ÅR SKALL GENERERA ETT ÖVERSKOTT PÅ MINST 10% AV KASSAN FRÅN FÖREGÅENDE ÅR</a:t>
            </a:r>
          </a:p>
          <a:p>
            <a:r>
              <a:rPr lang="sv-SE" sz="1200" dirty="0"/>
              <a:t>VI HAR SOM MÅL ATT EFFEKTIVISERA/AUTOMATISERA LÖPANDE BOKFÖRING</a:t>
            </a:r>
          </a:p>
          <a:p>
            <a:r>
              <a:rPr lang="sv-SE" sz="1200" dirty="0"/>
              <a:t>EKONOMISK PLAN FÖR KOMMANDE TRE SÄSONGER:	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EKONOMI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626013"/>
              </p:ext>
            </p:extLst>
          </p:nvPr>
        </p:nvGraphicFramePr>
        <p:xfrm>
          <a:off x="5308047" y="5645426"/>
          <a:ext cx="6032500" cy="1109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125">
                  <a:extLst>
                    <a:ext uri="{9D8B030D-6E8A-4147-A177-3AD203B41FA5}">
                      <a16:colId xmlns:a16="http://schemas.microsoft.com/office/drawing/2014/main" val="2431717621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476595330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3699933068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3103592113"/>
                    </a:ext>
                  </a:extLst>
                </a:gridCol>
              </a:tblGrid>
              <a:tr h="287020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2022/23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2023/24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2024/25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13956"/>
                  </a:ext>
                </a:extLst>
              </a:tr>
              <a:tr h="196114">
                <a:tc>
                  <a:txBody>
                    <a:bodyPr/>
                    <a:lstStyle/>
                    <a:p>
                      <a:r>
                        <a:rPr lang="sv-SE" sz="1200" dirty="0"/>
                        <a:t>INTÄKTER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645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690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740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340287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KOSTNADER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620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660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705 </a:t>
                      </a:r>
                      <a:r>
                        <a:rPr lang="sv-SE" sz="1200" baseline="0" dirty="0"/>
                        <a:t>TKR</a:t>
                      </a:r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902954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+25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+30 TKR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+35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08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38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45768" y="541420"/>
            <a:ext cx="6768433" cy="9264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400" dirty="0"/>
              <a:t>FÖR SÄSONGEN 2020/21 HAR VI FÖLJANDE EKONOMISK PLAN: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EKONOMI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432464"/>
              </p:ext>
            </p:extLst>
          </p:nvPr>
        </p:nvGraphicFramePr>
        <p:xfrm>
          <a:off x="5333331" y="1467853"/>
          <a:ext cx="5627437" cy="4950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701">
                  <a:extLst>
                    <a:ext uri="{9D8B030D-6E8A-4147-A177-3AD203B41FA5}">
                      <a16:colId xmlns:a16="http://schemas.microsoft.com/office/drawing/2014/main" val="2431717621"/>
                    </a:ext>
                  </a:extLst>
                </a:gridCol>
                <a:gridCol w="1804736">
                  <a:extLst>
                    <a:ext uri="{9D8B030D-6E8A-4147-A177-3AD203B41FA5}">
                      <a16:colId xmlns:a16="http://schemas.microsoft.com/office/drawing/2014/main" val="2476595330"/>
                    </a:ext>
                  </a:extLst>
                </a:gridCol>
              </a:tblGrid>
              <a:tr h="287020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2021/22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13956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500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086615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ENTRÉ, MATCHPROGRAM,</a:t>
                      </a:r>
                      <a:r>
                        <a:rPr lang="sv-SE" sz="1200" baseline="0" dirty="0"/>
                        <a:t> LOTTER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10 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04878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TRÄNINGSAVGIFTER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40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279495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STATLIGA</a:t>
                      </a:r>
                      <a:r>
                        <a:rPr lang="sv-SE" sz="1200" baseline="0" dirty="0"/>
                        <a:t> OCH KOMMUNALA </a:t>
                      </a:r>
                      <a:r>
                        <a:rPr lang="sv-SE" sz="1200" dirty="0"/>
                        <a:t>BIDRAG,</a:t>
                      </a:r>
                      <a:r>
                        <a:rPr lang="sv-SE" sz="1200" baseline="0" dirty="0"/>
                        <a:t> STÖD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30 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798629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KIOSK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650208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MEDLEMSAVGIFTER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15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023939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ÖVRIGT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40 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094121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b="1" dirty="0"/>
                        <a:t>INTÄKTER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b="1" dirty="0"/>
                        <a:t>645 TKR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659685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100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344737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RESOR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150</a:t>
                      </a:r>
                      <a:r>
                        <a:rPr lang="sv-SE" sz="1200" baseline="0" dirty="0"/>
                        <a:t> </a:t>
                      </a:r>
                      <a:r>
                        <a:rPr lang="sv-SE" sz="1200" dirty="0"/>
                        <a:t>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143649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ISHYRA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aseline="0" dirty="0"/>
                        <a:t>100 TKR</a:t>
                      </a:r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884766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PERSONAL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100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312829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FUNKTIONÄR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80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60427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70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45652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dirty="0"/>
                        <a:t>ÖVRIGT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20 TKR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819646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b="1" dirty="0"/>
                        <a:t>KOSTNADER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b="1" dirty="0"/>
                        <a:t>620 TKR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902954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r>
                        <a:rPr lang="sv-SE" sz="1200" b="1" dirty="0"/>
                        <a:t>RESULTAT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b="1" dirty="0"/>
                        <a:t>+25 TKR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08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13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INLEDNING &amp; FÖRENINGSUTVECKLING</a:t>
            </a:r>
          </a:p>
          <a:p>
            <a:r>
              <a:rPr lang="sv-SE" dirty="0"/>
              <a:t>STYRELSE &amp; ORGANISATION</a:t>
            </a:r>
          </a:p>
          <a:p>
            <a:r>
              <a:rPr lang="sv-SE" dirty="0"/>
              <a:t>UNGDOM</a:t>
            </a:r>
          </a:p>
          <a:p>
            <a:r>
              <a:rPr lang="sv-SE" dirty="0"/>
              <a:t>SENIOR</a:t>
            </a:r>
          </a:p>
          <a:p>
            <a:r>
              <a:rPr lang="sv-SE" dirty="0"/>
              <a:t>ARENA</a:t>
            </a:r>
          </a:p>
          <a:p>
            <a:r>
              <a:rPr lang="sv-SE" dirty="0"/>
              <a:t>MARKNAD</a:t>
            </a:r>
          </a:p>
          <a:p>
            <a:r>
              <a:rPr lang="sv-SE" dirty="0"/>
              <a:t>EKONOMI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18604" y="1789611"/>
            <a:ext cx="329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INNEHÅLLSFÖRTECKNING</a:t>
            </a:r>
          </a:p>
        </p:txBody>
      </p:sp>
    </p:spTree>
    <p:extLst>
      <p:ext uri="{BB962C8B-B14F-4D97-AF65-F5344CB8AC3E}">
        <p14:creationId xmlns:p14="http://schemas.microsoft.com/office/powerpoint/2010/main" val="17422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31510" y="498386"/>
            <a:ext cx="6281873" cy="5248622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VI SKA VERKA FÖR ATT ETABLERA OCH UTVECKLA BANDYSPORTEN  I BORÅS OCH I REGIONEN</a:t>
            </a:r>
          </a:p>
          <a:p>
            <a:r>
              <a:rPr lang="sv-SE" dirty="0"/>
              <a:t>VI SKA VERKA FÖR ATT SKAPA SAMHÄLLSNYTTA GENOM MÅNGFALD OCH INTEGRATION INOM UNGDOMSVERKSAMHETEN</a:t>
            </a:r>
          </a:p>
          <a:p>
            <a:r>
              <a:rPr lang="sv-SE" dirty="0"/>
              <a:t>VI SKA STÄRKA VÅRT VARUMÄRKE GENOM ATT BYGGA OCH UTVECKLA NÄTVERK FÖR VÅRA AFFÄRSPARTNERS</a:t>
            </a:r>
          </a:p>
          <a:p>
            <a:r>
              <a:rPr lang="sv-SE" dirty="0"/>
              <a:t>VI SKA VERKA MED FULL TRANSPARENS MOT MEDLEMMAR OCH MEDIA</a:t>
            </a:r>
          </a:p>
          <a:p>
            <a:r>
              <a:rPr lang="sv-SE" dirty="0"/>
              <a:t>VI SKA UTVECKLAS GENOM ATT ATTRAHERA KOMPETENTA OCH ENGAGERADE MÄNNISKOR TILL VÅR ORGANISATION</a:t>
            </a:r>
          </a:p>
          <a:p>
            <a:r>
              <a:rPr lang="sv-SE" dirty="0"/>
              <a:t>VI SKA VERKA FÖR ATT UTVECKLA SAMARBETET MED SVENSKA BANDYFÖRBUNDET, VÄSTERGÖTLANDS BANDYFÖRBUND SAMT RF-SISU.</a:t>
            </a:r>
          </a:p>
          <a:p>
            <a:r>
              <a:rPr lang="sv-SE" dirty="0"/>
              <a:t>VI SKA VERKA FÖR ATT VARJE VERKSAMHETSÅR SKA GENERERA ETT ÖVERSKOTT FÖR ATT SKAPA EN SOLID EKONOMI OCH MÖJLIGHETER FÖR FRAMTIDA INVESTERINGAR OCH UTVECKLING AV FÖRENINGEN</a:t>
            </a:r>
          </a:p>
          <a:p>
            <a:r>
              <a:rPr lang="sv-SE" dirty="0"/>
              <a:t>VI KOMMER STYRA VÅR VERKSAMHET GENOM EN ”RULLANDE” 3 ÅRS PLAN FÖR ATT SKAPA SKAPA KONTINUITET OCH MÖJLIGGÖRA ATT DE LÅNGSIKTIGA MÅLEN NÅS</a:t>
            </a:r>
          </a:p>
          <a:p>
            <a:r>
              <a:rPr lang="sv-SE" dirty="0"/>
              <a:t>VI SKA VERKA FÖR ATT ÖKA ANTALET MEDLEMMAR I FÖRENINGEN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7386" y="1632857"/>
            <a:ext cx="3629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INLEDNING &amp; FÖRENINGSUTVECKLING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36409"/>
              </p:ext>
            </p:extLst>
          </p:nvPr>
        </p:nvGraphicFramePr>
        <p:xfrm>
          <a:off x="5447212" y="5548533"/>
          <a:ext cx="5316582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368">
                  <a:extLst>
                    <a:ext uri="{9D8B030D-6E8A-4147-A177-3AD203B41FA5}">
                      <a16:colId xmlns:a16="http://schemas.microsoft.com/office/drawing/2014/main" val="3639858004"/>
                    </a:ext>
                  </a:extLst>
                </a:gridCol>
                <a:gridCol w="1257825">
                  <a:extLst>
                    <a:ext uri="{9D8B030D-6E8A-4147-A177-3AD203B41FA5}">
                      <a16:colId xmlns:a16="http://schemas.microsoft.com/office/drawing/2014/main" val="3936021862"/>
                    </a:ext>
                  </a:extLst>
                </a:gridCol>
                <a:gridCol w="1335630">
                  <a:extLst>
                    <a:ext uri="{9D8B030D-6E8A-4147-A177-3AD203B41FA5}">
                      <a16:colId xmlns:a16="http://schemas.microsoft.com/office/drawing/2014/main" val="1955229192"/>
                    </a:ext>
                  </a:extLst>
                </a:gridCol>
                <a:gridCol w="1283759">
                  <a:extLst>
                    <a:ext uri="{9D8B030D-6E8A-4147-A177-3AD203B41FA5}">
                      <a16:colId xmlns:a16="http://schemas.microsoft.com/office/drawing/2014/main" val="1591886008"/>
                    </a:ext>
                  </a:extLst>
                </a:gridCol>
              </a:tblGrid>
              <a:tr h="294239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2022/23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2023/24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2024/25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93236"/>
                  </a:ext>
                </a:extLst>
              </a:tr>
              <a:tr h="294239">
                <a:tc>
                  <a:txBody>
                    <a:bodyPr/>
                    <a:lstStyle/>
                    <a:p>
                      <a:r>
                        <a:rPr lang="sv-SE" sz="1400" dirty="0"/>
                        <a:t>MEDLEMMAR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315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58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79578" y="0"/>
            <a:ext cx="6476696" cy="6140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200" dirty="0"/>
              <a:t>VERKSAMHETEN 2021/2022</a:t>
            </a:r>
          </a:p>
          <a:p>
            <a:r>
              <a:rPr lang="sv-SE" sz="1200" dirty="0"/>
              <a:t>STYRELSE:</a:t>
            </a:r>
          </a:p>
          <a:p>
            <a:pPr lvl="1"/>
            <a:r>
              <a:rPr lang="sv-SE" sz="1200" dirty="0"/>
              <a:t>LASSE RINGKVIST - ORDFÖRANDE </a:t>
            </a:r>
          </a:p>
          <a:p>
            <a:pPr lvl="1"/>
            <a:r>
              <a:rPr lang="sv-SE" sz="1200" dirty="0"/>
              <a:t>BOBBY MANASIEV - VICE ORDFÖRANDE OCH SPORTANSVARIG</a:t>
            </a:r>
          </a:p>
          <a:p>
            <a:pPr lvl="1"/>
            <a:r>
              <a:rPr lang="sv-SE" sz="1200" dirty="0"/>
              <a:t>PERNILLA  SCHILLERSTRÖM - KASSÖR </a:t>
            </a:r>
          </a:p>
          <a:p>
            <a:pPr lvl="1"/>
            <a:r>
              <a:rPr lang="sv-SE" sz="1200" dirty="0"/>
              <a:t>MAGNUS CHRÖISTY - LEDAMOT OCH MARKNADSANSVARIG</a:t>
            </a:r>
          </a:p>
          <a:p>
            <a:pPr lvl="1"/>
            <a:r>
              <a:rPr lang="sv-SE" sz="1200" dirty="0"/>
              <a:t>HAMPUS BÅÅTH – LEDAMOT OCH UNGDOMSANSVARIG (TILL DEC 2021)</a:t>
            </a:r>
          </a:p>
          <a:p>
            <a:pPr lvl="1"/>
            <a:r>
              <a:rPr lang="sv-SE" sz="1200" dirty="0"/>
              <a:t>MARIA CAARP – LEDAMOT OCH SEKRETERARE</a:t>
            </a:r>
          </a:p>
          <a:p>
            <a:pPr lvl="1"/>
            <a:r>
              <a:rPr lang="sv-SE" sz="1200" dirty="0"/>
              <a:t>NIKLAS WENNSTRÖM – LEDAMOT  OCH SENIORANSVARIG</a:t>
            </a:r>
          </a:p>
          <a:p>
            <a:pPr lvl="1"/>
            <a:r>
              <a:rPr lang="sv-SE" sz="1200" dirty="0"/>
              <a:t>CONNY SKOGLUND - SUPPLEANT (TILL NOV 2022)</a:t>
            </a:r>
          </a:p>
          <a:p>
            <a:r>
              <a:rPr lang="sv-SE" sz="1200" dirty="0"/>
              <a:t>REVISORER</a:t>
            </a:r>
          </a:p>
          <a:p>
            <a:pPr lvl="1"/>
            <a:r>
              <a:rPr lang="sv-SE" sz="1200" dirty="0"/>
              <a:t>PATRIC JANSSION – ORDINARIE </a:t>
            </a:r>
          </a:p>
          <a:p>
            <a:r>
              <a:rPr lang="sv-SE" sz="1200" dirty="0"/>
              <a:t>UNGDOM:</a:t>
            </a:r>
          </a:p>
          <a:p>
            <a:pPr lvl="1"/>
            <a:r>
              <a:rPr lang="sv-SE" sz="1200" dirty="0"/>
              <a:t>MAGNUS CHRÖISTY, MEDFLERA A-LAGSSPELARE – SKRIDSKOKUL</a:t>
            </a:r>
          </a:p>
          <a:p>
            <a:pPr lvl="1"/>
            <a:r>
              <a:rPr lang="sv-SE" sz="1200" dirty="0"/>
              <a:t>JOHAN VON KRAEMER, FILIP EWERTZON, ANTON LINDBERG – U10</a:t>
            </a:r>
          </a:p>
          <a:p>
            <a:pPr lvl="1"/>
            <a:r>
              <a:rPr lang="sv-SE" sz="1200" dirty="0"/>
              <a:t>CHRISTIAN EWERTZON, NICLAS ODÉN  – U14</a:t>
            </a:r>
          </a:p>
          <a:p>
            <a:r>
              <a:rPr lang="sv-SE" sz="1200" dirty="0"/>
              <a:t>SENIOR:</a:t>
            </a:r>
          </a:p>
          <a:p>
            <a:pPr lvl="1"/>
            <a:r>
              <a:rPr lang="sv-SE" sz="1200" dirty="0"/>
              <a:t>NIKLAS WENNSTRÖM – TRÄNARE DIV 1</a:t>
            </a:r>
          </a:p>
          <a:p>
            <a:pPr lvl="1"/>
            <a:r>
              <a:rPr lang="sv-SE" sz="1200" dirty="0"/>
              <a:t>STEFAN ROSBERG – TRÄNARE DIV 1 </a:t>
            </a:r>
          </a:p>
          <a:p>
            <a:pPr lvl="1"/>
            <a:r>
              <a:rPr lang="sv-SE" sz="1200" dirty="0"/>
              <a:t>HAMPUS BÅÅTH – LAGANSVARIG DIV 3</a:t>
            </a:r>
          </a:p>
          <a:p>
            <a:pPr lvl="1"/>
            <a:r>
              <a:rPr lang="sv-SE" sz="1200" dirty="0"/>
              <a:t>LARS CAARP – RINKBANDY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3019467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8495" y="1800498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 &amp; ORGANISATION</a:t>
            </a:r>
          </a:p>
        </p:txBody>
      </p:sp>
    </p:spTree>
    <p:extLst>
      <p:ext uri="{BB962C8B-B14F-4D97-AF65-F5344CB8AC3E}">
        <p14:creationId xmlns:p14="http://schemas.microsoft.com/office/powerpoint/2010/main" val="4203120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50A305-DAEA-3575-49DD-3C5B5B08C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v-SE" dirty="0">
                <a:cs typeface="Calibri Light"/>
              </a:rPr>
            </a:br>
            <a:endParaRPr lang="sv-SE" sz="1800">
              <a:solidFill>
                <a:schemeClr val="bg1"/>
              </a:solidFill>
              <a:latin typeface="Rockwell"/>
              <a:cs typeface="Calibri Ligh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FB7A0A-4A56-FFF6-7AAE-76A4CD32E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Styrelse 2022/2023</a:t>
            </a:r>
          </a:p>
          <a:p>
            <a:r>
              <a:rPr lang="sv-SE" dirty="0"/>
              <a:t>Peter Fredriksson-Ordförande samt Ungdomsansvarig</a:t>
            </a:r>
          </a:p>
          <a:p>
            <a:r>
              <a:rPr lang="sv-SE" dirty="0"/>
              <a:t>Magnus </a:t>
            </a:r>
            <a:r>
              <a:rPr lang="sv-SE" dirty="0" err="1"/>
              <a:t>Chröisty</a:t>
            </a:r>
            <a:r>
              <a:rPr lang="sv-SE" dirty="0"/>
              <a:t>-Vice ordförande samt Marknadsansvarig</a:t>
            </a:r>
          </a:p>
          <a:p>
            <a:r>
              <a:rPr lang="sv-SE" dirty="0"/>
              <a:t>Maria Magnusson-Sekreterare</a:t>
            </a:r>
          </a:p>
          <a:p>
            <a:r>
              <a:rPr lang="sv-SE" dirty="0"/>
              <a:t>Niklas Wennström Ledamot samt Senioransvarig</a:t>
            </a:r>
          </a:p>
          <a:p>
            <a:r>
              <a:rPr lang="sv-SE" dirty="0"/>
              <a:t>Emil Edberg-Ledamot</a:t>
            </a:r>
          </a:p>
          <a:p>
            <a:pPr marL="0" indent="0">
              <a:buNone/>
            </a:pPr>
            <a:r>
              <a:rPr lang="sv-SE" dirty="0"/>
              <a:t>  _________________________</a:t>
            </a:r>
          </a:p>
          <a:p>
            <a:r>
              <a:rPr lang="sv-SE" dirty="0"/>
              <a:t>Samuel Kjellqvist,  Adjungerad Kassör</a:t>
            </a:r>
          </a:p>
          <a:p>
            <a:endParaRPr lang="sv-SE" dirty="0"/>
          </a:p>
        </p:txBody>
      </p:sp>
      <p:pic>
        <p:nvPicPr>
          <p:cNvPr id="5" name="Bildobjekt 4" descr="En bild som visar text, clipart, kärl&#10;&#10;Automatiskt genererad beskrivning">
            <a:extLst>
              <a:ext uri="{FF2B5EF4-FFF2-40B4-BE49-F238E27FC236}">
                <a16:creationId xmlns:a16="http://schemas.microsoft.com/office/drawing/2014/main" id="{73196B69-9AE8-93A1-FCE1-A9A24F1DCA3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3238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081DE98-01E8-01E1-16FA-8A23E2E37B5C}"/>
              </a:ext>
            </a:extLst>
          </p:cNvPr>
          <p:cNvSpPr txBox="1"/>
          <p:nvPr/>
        </p:nvSpPr>
        <p:spPr>
          <a:xfrm>
            <a:off x="1262743" y="1611086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sv-SE" dirty="0">
              <a:solidFill>
                <a:srgbClr val="FFFFFF"/>
              </a:solidFill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FE803A5-41C5-01CF-EBFE-1E30BE354A54}"/>
              </a:ext>
            </a:extLst>
          </p:cNvPr>
          <p:cNvSpPr txBox="1"/>
          <p:nvPr/>
        </p:nvSpPr>
        <p:spPr>
          <a:xfrm>
            <a:off x="1038495" y="1800498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 &amp; ORGANISATION</a:t>
            </a:r>
          </a:p>
        </p:txBody>
      </p:sp>
    </p:spTree>
    <p:extLst>
      <p:ext uri="{BB962C8B-B14F-4D97-AF65-F5344CB8AC3E}">
        <p14:creationId xmlns:p14="http://schemas.microsoft.com/office/powerpoint/2010/main" val="584705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5587" y="336393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 &amp; ORGANISATION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5108" y="1325719"/>
            <a:ext cx="113719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ÅRSMÖTET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" y="580352"/>
            <a:ext cx="32443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 &amp; ORGANISATION</a:t>
            </a:r>
          </a:p>
        </p:txBody>
      </p:sp>
      <p:cxnSp>
        <p:nvCxnSpPr>
          <p:cNvPr id="33" name="Straight Connector 32"/>
          <p:cNvCxnSpPr>
            <a:cxnSpLocks/>
            <a:stCxn id="4" idx="2"/>
          </p:cNvCxnSpPr>
          <p:nvPr/>
        </p:nvCxnSpPr>
        <p:spPr>
          <a:xfrm>
            <a:off x="5873706" y="1633496"/>
            <a:ext cx="0" cy="27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cxnSpLocks/>
          </p:cNvCxnSpPr>
          <p:nvPr/>
        </p:nvCxnSpPr>
        <p:spPr>
          <a:xfrm>
            <a:off x="1257300" y="3238500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105534" y="3263868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1965" y="3276600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695496" y="3279262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8488021" y="3289237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0293349" y="3294418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253787" y="4340672"/>
            <a:ext cx="0" cy="233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cxnSpLocks/>
          </p:cNvCxnSpPr>
          <p:nvPr/>
        </p:nvCxnSpPr>
        <p:spPr>
          <a:xfrm>
            <a:off x="1253787" y="5159179"/>
            <a:ext cx="6413" cy="15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3106694" y="4340672"/>
            <a:ext cx="0" cy="23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3106694" y="5005290"/>
            <a:ext cx="0" cy="311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695496" y="4352770"/>
            <a:ext cx="0" cy="23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cxnSpLocks/>
          </p:cNvCxnSpPr>
          <p:nvPr/>
        </p:nvCxnSpPr>
        <p:spPr>
          <a:xfrm>
            <a:off x="6709174" y="5136094"/>
            <a:ext cx="0" cy="180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TextBox 252">
            <a:extLst>
              <a:ext uri="{FF2B5EF4-FFF2-40B4-BE49-F238E27FC236}">
                <a16:creationId xmlns:a16="http://schemas.microsoft.com/office/drawing/2014/main" id="{061AD7FB-2C6D-4474-A672-3BD0411F1BE5}"/>
              </a:ext>
            </a:extLst>
          </p:cNvPr>
          <p:cNvSpPr txBox="1"/>
          <p:nvPr/>
        </p:nvSpPr>
        <p:spPr>
          <a:xfrm>
            <a:off x="5305108" y="641907"/>
            <a:ext cx="113719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ÅRSMÖTET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8AC4FB3-6926-4EAE-BB4E-637DFB13001D}"/>
              </a:ext>
            </a:extLst>
          </p:cNvPr>
          <p:cNvSpPr txBox="1"/>
          <p:nvPr/>
        </p:nvSpPr>
        <p:spPr>
          <a:xfrm>
            <a:off x="5124133" y="1223712"/>
            <a:ext cx="149914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STYRELSE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EA8243F0-CBE0-4852-B087-8900909D4D3A}"/>
              </a:ext>
            </a:extLst>
          </p:cNvPr>
          <p:cNvSpPr txBox="1"/>
          <p:nvPr/>
        </p:nvSpPr>
        <p:spPr>
          <a:xfrm>
            <a:off x="539475" y="2819050"/>
            <a:ext cx="1441450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UNGDOM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11B4B380-206C-43FD-ADC8-86D013B02C66}"/>
              </a:ext>
            </a:extLst>
          </p:cNvPr>
          <p:cNvSpPr txBox="1"/>
          <p:nvPr/>
        </p:nvSpPr>
        <p:spPr>
          <a:xfrm>
            <a:off x="5124133" y="1530423"/>
            <a:ext cx="1499146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     </a:t>
            </a:r>
          </a:p>
          <a:p>
            <a:r>
              <a:rPr lang="sv-SE" sz="1000" dirty="0"/>
              <a:t>	</a:t>
            </a:r>
            <a:endParaRPr lang="sv-SE" sz="1200" dirty="0"/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C388A6F-B0B3-45D5-920D-5D3FA72F8B9D}"/>
              </a:ext>
            </a:extLst>
          </p:cNvPr>
          <p:cNvSpPr txBox="1"/>
          <p:nvPr/>
        </p:nvSpPr>
        <p:spPr>
          <a:xfrm>
            <a:off x="533062" y="3102862"/>
            <a:ext cx="1441450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304189F-D8FE-41AB-B01B-EDB33FBA707F}"/>
              </a:ext>
            </a:extLst>
          </p:cNvPr>
          <p:cNvSpPr txBox="1"/>
          <p:nvPr/>
        </p:nvSpPr>
        <p:spPr>
          <a:xfrm>
            <a:off x="2308085" y="2836750"/>
            <a:ext cx="1597508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SENIOR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A8F1A637-2D20-4FB1-A647-1F9062E7E191}"/>
              </a:ext>
            </a:extLst>
          </p:cNvPr>
          <p:cNvSpPr txBox="1"/>
          <p:nvPr/>
        </p:nvSpPr>
        <p:spPr>
          <a:xfrm>
            <a:off x="2307940" y="3102862"/>
            <a:ext cx="1597508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   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4D5449B0-02BF-465F-BD7F-A4CF7EF73B48}"/>
              </a:ext>
            </a:extLst>
          </p:cNvPr>
          <p:cNvSpPr txBox="1"/>
          <p:nvPr/>
        </p:nvSpPr>
        <p:spPr>
          <a:xfrm>
            <a:off x="4190136" y="2825863"/>
            <a:ext cx="1441450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MARKNAD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471CABBB-79F2-411C-B6B9-268B1F4E0091}"/>
              </a:ext>
            </a:extLst>
          </p:cNvPr>
          <p:cNvSpPr txBox="1"/>
          <p:nvPr/>
        </p:nvSpPr>
        <p:spPr>
          <a:xfrm>
            <a:off x="4189991" y="3106021"/>
            <a:ext cx="1441450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     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FA9F4762-5119-4361-86FE-634FE8B06CA2}"/>
              </a:ext>
            </a:extLst>
          </p:cNvPr>
          <p:cNvSpPr txBox="1"/>
          <p:nvPr/>
        </p:nvSpPr>
        <p:spPr>
          <a:xfrm>
            <a:off x="9572624" y="2819049"/>
            <a:ext cx="1441450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EKONOMI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11C1D1B-FADD-4871-B852-13EFAFC47C1F}"/>
              </a:ext>
            </a:extLst>
          </p:cNvPr>
          <p:cNvSpPr txBox="1"/>
          <p:nvPr/>
        </p:nvSpPr>
        <p:spPr>
          <a:xfrm>
            <a:off x="9572624" y="3096049"/>
            <a:ext cx="1441450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    </a:t>
            </a:r>
          </a:p>
          <a:p>
            <a:r>
              <a:rPr lang="sv-SE" sz="1000" dirty="0"/>
              <a:t>	    </a:t>
            </a:r>
          </a:p>
          <a:p>
            <a:endParaRPr lang="sv-SE" sz="10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55F3D71-F9C8-451A-9CC2-6EB00C548003}"/>
              </a:ext>
            </a:extLst>
          </p:cNvPr>
          <p:cNvSpPr txBox="1"/>
          <p:nvPr/>
        </p:nvSpPr>
        <p:spPr>
          <a:xfrm>
            <a:off x="7700458" y="2821189"/>
            <a:ext cx="1578027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KOMMUNIKATION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A6FA148F-E344-4553-A78B-122A6CAC6D01}"/>
              </a:ext>
            </a:extLst>
          </p:cNvPr>
          <p:cNvSpPr txBox="1"/>
          <p:nvPr/>
        </p:nvSpPr>
        <p:spPr>
          <a:xfrm>
            <a:off x="7705112" y="3098188"/>
            <a:ext cx="1573373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000" dirty="0"/>
              <a:t>	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C4E0C3EA-6CCD-4538-89E3-79F43FA0C1AF}"/>
              </a:ext>
            </a:extLst>
          </p:cNvPr>
          <p:cNvSpPr txBox="1"/>
          <p:nvPr/>
        </p:nvSpPr>
        <p:spPr>
          <a:xfrm>
            <a:off x="5964869" y="2819048"/>
            <a:ext cx="1441450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MATCH/EVENT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1A2611D2-D00C-4335-A05C-07E1EA085556}"/>
              </a:ext>
            </a:extLst>
          </p:cNvPr>
          <p:cNvSpPr txBox="1"/>
          <p:nvPr/>
        </p:nvSpPr>
        <p:spPr>
          <a:xfrm>
            <a:off x="5964869" y="3099209"/>
            <a:ext cx="1441450" cy="553998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	     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6AEDF339-B103-476B-BA8C-CECEB9473532}"/>
              </a:ext>
            </a:extLst>
          </p:cNvPr>
          <p:cNvSpPr txBox="1"/>
          <p:nvPr/>
        </p:nvSpPr>
        <p:spPr>
          <a:xfrm>
            <a:off x="533062" y="3890592"/>
            <a:ext cx="1441450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/>
              <a:t>SKRIDSKOKUL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BB2EDF3F-7BA0-44D4-9857-65F0AF3C29F1}"/>
              </a:ext>
            </a:extLst>
          </p:cNvPr>
          <p:cNvSpPr txBox="1"/>
          <p:nvPr/>
        </p:nvSpPr>
        <p:spPr>
          <a:xfrm>
            <a:off x="539475" y="4632986"/>
            <a:ext cx="1441450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/>
              <a:t>U10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533942E8-2320-4D2F-A2C4-3EA3F862DD34}"/>
              </a:ext>
            </a:extLst>
          </p:cNvPr>
          <p:cNvSpPr txBox="1"/>
          <p:nvPr/>
        </p:nvSpPr>
        <p:spPr>
          <a:xfrm>
            <a:off x="539475" y="5375380"/>
            <a:ext cx="1441450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/>
              <a:t>U14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BD636E7-9C5E-4432-A27A-A3DD772516A1}"/>
              </a:ext>
            </a:extLst>
          </p:cNvPr>
          <p:cNvSpPr txBox="1"/>
          <p:nvPr/>
        </p:nvSpPr>
        <p:spPr>
          <a:xfrm>
            <a:off x="2307940" y="3890591"/>
            <a:ext cx="1597508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200" b="1" dirty="0"/>
              <a:t>DIV 2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97E4DF36-CA78-46C4-80B7-4116D4A9DB61}"/>
              </a:ext>
            </a:extLst>
          </p:cNvPr>
          <p:cNvSpPr txBox="1"/>
          <p:nvPr/>
        </p:nvSpPr>
        <p:spPr>
          <a:xfrm>
            <a:off x="2307940" y="4632986"/>
            <a:ext cx="1597508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/>
              <a:t>DIV 3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30AA587B-9552-4310-AF7A-868B1DEC371C}"/>
              </a:ext>
            </a:extLst>
          </p:cNvPr>
          <p:cNvSpPr txBox="1"/>
          <p:nvPr/>
        </p:nvSpPr>
        <p:spPr>
          <a:xfrm>
            <a:off x="2307940" y="5375380"/>
            <a:ext cx="1597508" cy="584775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/>
              <a:t>RINKBANDY</a:t>
            </a:r>
          </a:p>
          <a:p>
            <a:endParaRPr lang="sv-SE" sz="1000" dirty="0"/>
          </a:p>
          <a:p>
            <a:endParaRPr lang="sv-SE" sz="1000" dirty="0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94F82228-798F-4C09-95E2-C3B06F974698}"/>
              </a:ext>
            </a:extLst>
          </p:cNvPr>
          <p:cNvCxnSpPr>
            <a:stCxn id="253" idx="2"/>
            <a:endCxn id="254" idx="0"/>
          </p:cNvCxnSpPr>
          <p:nvPr/>
        </p:nvCxnSpPr>
        <p:spPr>
          <a:xfrm>
            <a:off x="5873706" y="949684"/>
            <a:ext cx="0" cy="27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2C6CFD84-E5C4-405F-A7AE-DC88381E03D9}"/>
              </a:ext>
            </a:extLst>
          </p:cNvPr>
          <p:cNvCxnSpPr/>
          <p:nvPr/>
        </p:nvCxnSpPr>
        <p:spPr>
          <a:xfrm>
            <a:off x="1257300" y="2554688"/>
            <a:ext cx="9036049" cy="50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F144B03F-2296-437A-BF83-8A1BE385B6E3}"/>
              </a:ext>
            </a:extLst>
          </p:cNvPr>
          <p:cNvCxnSpPr>
            <a:endCxn id="255" idx="0"/>
          </p:cNvCxnSpPr>
          <p:nvPr/>
        </p:nvCxnSpPr>
        <p:spPr>
          <a:xfrm>
            <a:off x="1257300" y="2554688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304556A4-EAA1-4D86-BB89-11A105FC3F51}"/>
              </a:ext>
            </a:extLst>
          </p:cNvPr>
          <p:cNvCxnSpPr/>
          <p:nvPr/>
        </p:nvCxnSpPr>
        <p:spPr>
          <a:xfrm>
            <a:off x="3105534" y="2580056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099FD7CA-6771-4C7F-9AE4-43DE499D8C71}"/>
              </a:ext>
            </a:extLst>
          </p:cNvPr>
          <p:cNvCxnSpPr/>
          <p:nvPr/>
        </p:nvCxnSpPr>
        <p:spPr>
          <a:xfrm>
            <a:off x="4901965" y="2592788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6B40BE7D-36F9-44E6-8B63-652FA8643827}"/>
              </a:ext>
            </a:extLst>
          </p:cNvPr>
          <p:cNvCxnSpPr/>
          <p:nvPr/>
        </p:nvCxnSpPr>
        <p:spPr>
          <a:xfrm>
            <a:off x="6695496" y="2595450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485F10AE-119E-4BD1-A42F-384AD8B46924}"/>
              </a:ext>
            </a:extLst>
          </p:cNvPr>
          <p:cNvCxnSpPr/>
          <p:nvPr/>
        </p:nvCxnSpPr>
        <p:spPr>
          <a:xfrm>
            <a:off x="8488021" y="2605425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F05BA9EE-E92B-443F-B7FB-CA0BCFB549D8}"/>
              </a:ext>
            </a:extLst>
          </p:cNvPr>
          <p:cNvCxnSpPr/>
          <p:nvPr/>
        </p:nvCxnSpPr>
        <p:spPr>
          <a:xfrm>
            <a:off x="10293349" y="2610606"/>
            <a:ext cx="2900" cy="264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DD379FE3-8CBD-48B1-988D-5A0BC0624142}"/>
              </a:ext>
            </a:extLst>
          </p:cNvPr>
          <p:cNvCxnSpPr>
            <a:cxnSpLocks/>
            <a:stCxn id="256" idx="2"/>
          </p:cNvCxnSpPr>
          <p:nvPr/>
        </p:nvCxnSpPr>
        <p:spPr>
          <a:xfrm>
            <a:off x="5873706" y="1930533"/>
            <a:ext cx="0" cy="662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DA06EB1C-0CAE-407C-A7B3-29D64B647A2A}"/>
              </a:ext>
            </a:extLst>
          </p:cNvPr>
          <p:cNvCxnSpPr>
            <a:stCxn id="257" idx="2"/>
            <a:endCxn id="268" idx="0"/>
          </p:cNvCxnSpPr>
          <p:nvPr/>
        </p:nvCxnSpPr>
        <p:spPr>
          <a:xfrm>
            <a:off x="1253787" y="3656860"/>
            <a:ext cx="0" cy="233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79900840-7CCE-4668-B062-656579103159}"/>
              </a:ext>
            </a:extLst>
          </p:cNvPr>
          <p:cNvCxnSpPr>
            <a:stCxn id="268" idx="2"/>
            <a:endCxn id="269" idx="0"/>
          </p:cNvCxnSpPr>
          <p:nvPr/>
        </p:nvCxnSpPr>
        <p:spPr>
          <a:xfrm>
            <a:off x="1253787" y="4475367"/>
            <a:ext cx="6413" cy="15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28CC4E9B-C978-4267-BA57-CD5E5304857F}"/>
              </a:ext>
            </a:extLst>
          </p:cNvPr>
          <p:cNvCxnSpPr>
            <a:stCxn id="269" idx="2"/>
            <a:endCxn id="270" idx="0"/>
          </p:cNvCxnSpPr>
          <p:nvPr/>
        </p:nvCxnSpPr>
        <p:spPr>
          <a:xfrm>
            <a:off x="1260200" y="5217761"/>
            <a:ext cx="0" cy="15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DEE59411-89C8-403A-8AE5-1FCB2D0198B1}"/>
              </a:ext>
            </a:extLst>
          </p:cNvPr>
          <p:cNvCxnSpPr>
            <a:stCxn id="259" idx="2"/>
            <a:endCxn id="271" idx="0"/>
          </p:cNvCxnSpPr>
          <p:nvPr/>
        </p:nvCxnSpPr>
        <p:spPr>
          <a:xfrm>
            <a:off x="3106694" y="3656860"/>
            <a:ext cx="0" cy="23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B71B24C8-AA59-46D8-8754-F276D4483B06}"/>
              </a:ext>
            </a:extLst>
          </p:cNvPr>
          <p:cNvCxnSpPr>
            <a:stCxn id="271" idx="2"/>
            <a:endCxn id="272" idx="0"/>
          </p:cNvCxnSpPr>
          <p:nvPr/>
        </p:nvCxnSpPr>
        <p:spPr>
          <a:xfrm>
            <a:off x="3106694" y="4475366"/>
            <a:ext cx="0" cy="157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039B0F8F-12C4-4E3E-9385-E5346AF76C70}"/>
              </a:ext>
            </a:extLst>
          </p:cNvPr>
          <p:cNvCxnSpPr>
            <a:stCxn id="272" idx="2"/>
            <a:endCxn id="273" idx="0"/>
          </p:cNvCxnSpPr>
          <p:nvPr/>
        </p:nvCxnSpPr>
        <p:spPr>
          <a:xfrm>
            <a:off x="3106694" y="5217761"/>
            <a:ext cx="0" cy="15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>
            <a:extLst>
              <a:ext uri="{FF2B5EF4-FFF2-40B4-BE49-F238E27FC236}">
                <a16:creationId xmlns:a16="http://schemas.microsoft.com/office/drawing/2014/main" id="{141F9A18-36E2-4413-A607-3904955F72D8}"/>
              </a:ext>
            </a:extLst>
          </p:cNvPr>
          <p:cNvSpPr txBox="1"/>
          <p:nvPr/>
        </p:nvSpPr>
        <p:spPr>
          <a:xfrm>
            <a:off x="5964869" y="3890590"/>
            <a:ext cx="1461664" cy="56169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b="1" dirty="0"/>
              <a:t>DOMARANSVARIG</a:t>
            </a:r>
          </a:p>
          <a:p>
            <a:endParaRPr lang="sv-SE" sz="1000" dirty="0"/>
          </a:p>
          <a:p>
            <a:endParaRPr lang="sv-SE" sz="1000" dirty="0"/>
          </a:p>
        </p:txBody>
      </p: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0CD490D0-98E0-40C9-998C-C72E0F668992}"/>
              </a:ext>
            </a:extLst>
          </p:cNvPr>
          <p:cNvCxnSpPr/>
          <p:nvPr/>
        </p:nvCxnSpPr>
        <p:spPr>
          <a:xfrm>
            <a:off x="6695496" y="3668958"/>
            <a:ext cx="0" cy="23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TextBox 290">
            <a:extLst>
              <a:ext uri="{FF2B5EF4-FFF2-40B4-BE49-F238E27FC236}">
                <a16:creationId xmlns:a16="http://schemas.microsoft.com/office/drawing/2014/main" id="{9F8CA060-483F-4242-A335-508AD899746F}"/>
              </a:ext>
            </a:extLst>
          </p:cNvPr>
          <p:cNvSpPr txBox="1"/>
          <p:nvPr/>
        </p:nvSpPr>
        <p:spPr>
          <a:xfrm>
            <a:off x="5978342" y="4632986"/>
            <a:ext cx="1461664" cy="56169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b="1" dirty="0"/>
              <a:t>KIOSKANSVARIG</a:t>
            </a:r>
          </a:p>
          <a:p>
            <a:endParaRPr lang="sv-SE" sz="1000" dirty="0"/>
          </a:p>
          <a:p>
            <a:endParaRPr lang="sv-SE" sz="1000" dirty="0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5E4D633A-BA33-4968-9743-8CC85348D4BB}"/>
              </a:ext>
            </a:extLst>
          </p:cNvPr>
          <p:cNvSpPr txBox="1"/>
          <p:nvPr/>
        </p:nvSpPr>
        <p:spPr>
          <a:xfrm>
            <a:off x="5958636" y="5375380"/>
            <a:ext cx="1461664" cy="56169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b="1" dirty="0"/>
              <a:t>FUNKTIONÄRER</a:t>
            </a:r>
          </a:p>
          <a:p>
            <a:endParaRPr lang="sv-SE" sz="1000" dirty="0"/>
          </a:p>
          <a:p>
            <a:endParaRPr lang="sv-SE" sz="1000" dirty="0"/>
          </a:p>
        </p:txBody>
      </p: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94839514-F56B-464E-84C3-C63358099C4D}"/>
              </a:ext>
            </a:extLst>
          </p:cNvPr>
          <p:cNvCxnSpPr>
            <a:endCxn id="291" idx="0"/>
          </p:cNvCxnSpPr>
          <p:nvPr/>
        </p:nvCxnSpPr>
        <p:spPr>
          <a:xfrm>
            <a:off x="6709174" y="4452282"/>
            <a:ext cx="0" cy="180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447135F1-B0E7-4AF1-AE24-E672D6CF120C}"/>
              </a:ext>
            </a:extLst>
          </p:cNvPr>
          <p:cNvCxnSpPr>
            <a:stCxn id="291" idx="2"/>
          </p:cNvCxnSpPr>
          <p:nvPr/>
        </p:nvCxnSpPr>
        <p:spPr>
          <a:xfrm>
            <a:off x="6709174" y="5194678"/>
            <a:ext cx="0" cy="180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TextBox 294">
            <a:extLst>
              <a:ext uri="{FF2B5EF4-FFF2-40B4-BE49-F238E27FC236}">
                <a16:creationId xmlns:a16="http://schemas.microsoft.com/office/drawing/2014/main" id="{C99A9B17-47F4-4ECD-8A4C-7098F588A49D}"/>
              </a:ext>
            </a:extLst>
          </p:cNvPr>
          <p:cNvSpPr txBox="1"/>
          <p:nvPr/>
        </p:nvSpPr>
        <p:spPr>
          <a:xfrm>
            <a:off x="9572624" y="3890590"/>
            <a:ext cx="1441450" cy="561692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b="1" dirty="0"/>
              <a:t>INKÖP</a:t>
            </a:r>
          </a:p>
          <a:p>
            <a:endParaRPr lang="sv-SE" sz="1000" dirty="0"/>
          </a:p>
          <a:p>
            <a:endParaRPr lang="sv-SE" sz="1000" dirty="0"/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A253C040-90E3-45F3-982B-9F353DAD7211}"/>
              </a:ext>
            </a:extLst>
          </p:cNvPr>
          <p:cNvCxnSpPr/>
          <p:nvPr/>
        </p:nvCxnSpPr>
        <p:spPr>
          <a:xfrm>
            <a:off x="10303456" y="3643100"/>
            <a:ext cx="0" cy="23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466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03801" y="254000"/>
            <a:ext cx="6997700" cy="6413500"/>
          </a:xfrm>
        </p:spPr>
        <p:txBody>
          <a:bodyPr>
            <a:noAutofit/>
          </a:bodyPr>
          <a:lstStyle/>
          <a:p>
            <a:r>
              <a:rPr lang="sv-SE" sz="1050" dirty="0"/>
              <a:t>SPELARE TILL UNGDOMSVERKSAMHETEN SKA ATTRAHERAS AV EN VÄLORGANISERAD FÖRENING, KOMPETENTA LEDARE OCH EN VÄLKOMNANDE MILJÖ PÅ BODA</a:t>
            </a:r>
          </a:p>
          <a:p>
            <a:r>
              <a:rPr lang="sv-SE" sz="1050" dirty="0"/>
              <a:t>VI SKA SAMARBETA MED SKOLORNA FÖR ATT SPRIDA OCH UTVECKLA BANDYSPORTEN</a:t>
            </a:r>
          </a:p>
          <a:p>
            <a:r>
              <a:rPr lang="sv-SE" sz="1050" dirty="0"/>
              <a:t>LEDARE TILL UNGDOMSVERKSAMHETEN REKRYTERAS BLAND FÖRÄLDRAR SAMT SPELARE FRÅN SENIORVERKSAMHETEN</a:t>
            </a:r>
          </a:p>
          <a:p>
            <a:r>
              <a:rPr lang="sv-SE" sz="1050" dirty="0"/>
              <a:t>UTBILDNING AV TVÅ LEDARE VARJE ÅR HOS SVENSKA BANDYFÖRBUNDET, VÄSTERGÖTLANDS BANDYFÖRBUND ELLER RF-SISU</a:t>
            </a:r>
          </a:p>
          <a:p>
            <a:r>
              <a:rPr lang="sv-SE" sz="1050" dirty="0"/>
              <a:t>VI SKA STÄRKA OCH UTVECKLA ORGANISATIONEN KRING UNGDOMSLAGEN VARJE ÅR</a:t>
            </a:r>
          </a:p>
          <a:p>
            <a:r>
              <a:rPr lang="sv-SE" sz="1050" dirty="0"/>
              <a:t>SÄSONGEN 2022/23 HADE VI SOM MÅL ATT HA</a:t>
            </a:r>
          </a:p>
          <a:p>
            <a:pPr lvl="1"/>
            <a:r>
              <a:rPr lang="sv-SE" sz="1050" dirty="0"/>
              <a:t>SKRIDSKOKUL</a:t>
            </a:r>
          </a:p>
          <a:p>
            <a:pPr lvl="1"/>
            <a:r>
              <a:rPr lang="sv-SE" sz="1050" dirty="0"/>
              <a:t>U10 LAG – HA KUL, UTVECKLA SKRIDSKOÅKNING OCH PASSNINGSSPEL</a:t>
            </a:r>
          </a:p>
          <a:p>
            <a:pPr lvl="1"/>
            <a:r>
              <a:rPr lang="sv-SE" sz="1050" dirty="0"/>
              <a:t>U14 LAG – HA KUL, UTVECKLA SKRIDSKOÅKNING, PASSNINGSSPEL OCH TAKTIK</a:t>
            </a:r>
          </a:p>
          <a:p>
            <a:r>
              <a:rPr lang="sv-SE" sz="1050" dirty="0"/>
              <a:t>SÄSONGEN 2023/24 HAR VI SOM MÅL ATT HA</a:t>
            </a:r>
          </a:p>
          <a:p>
            <a:pPr lvl="1"/>
            <a:r>
              <a:rPr lang="sv-SE" sz="1050" dirty="0"/>
              <a:t>SKRIDSKOKUL</a:t>
            </a:r>
          </a:p>
          <a:p>
            <a:pPr lvl="1"/>
            <a:r>
              <a:rPr lang="sv-SE" sz="1050" dirty="0"/>
              <a:t>U10 LAG - HA KUL, UTVECKLA SKRIDSKOÅKNING OCH PASSNINGSSPEL</a:t>
            </a:r>
          </a:p>
          <a:p>
            <a:pPr lvl="1"/>
            <a:r>
              <a:rPr lang="sv-SE" sz="1050" dirty="0"/>
              <a:t>U12 LAG - HA KUL, UTVECKLA SKRIDSKOÅKNING, PASSNINGSSPEL OCH TAKTIK</a:t>
            </a:r>
          </a:p>
          <a:p>
            <a:pPr lvl="1"/>
            <a:r>
              <a:rPr lang="sv-SE" sz="1050" dirty="0"/>
              <a:t>U14 LAG – HA KUL, UTVECKLA SKRIDSKOÅKNING, PASSNINGSSPEL, TAKTIK OCH SPELIDÉ</a:t>
            </a:r>
          </a:p>
          <a:p>
            <a:pPr lvl="1"/>
            <a:r>
              <a:rPr lang="sv-SE" sz="1050" dirty="0"/>
              <a:t>ETT RENODLAT FLICKLAG </a:t>
            </a:r>
          </a:p>
          <a:p>
            <a:r>
              <a:rPr lang="sv-SE" sz="1050" dirty="0"/>
              <a:t>SÄSONGEN 2024/25 HAR VI SOM MÅL ATT HA</a:t>
            </a:r>
          </a:p>
          <a:p>
            <a:pPr lvl="1"/>
            <a:r>
              <a:rPr lang="sv-SE" sz="1050" dirty="0"/>
              <a:t>SKRIDSKOKUL</a:t>
            </a:r>
          </a:p>
          <a:p>
            <a:pPr lvl="1"/>
            <a:r>
              <a:rPr lang="sv-SE" sz="1050" dirty="0"/>
              <a:t>U10 LAG - HA KUL, UTVECKLA SKRIDSKOÅKNING OCH PASSNINGSSPEL</a:t>
            </a:r>
          </a:p>
          <a:p>
            <a:pPr lvl="1"/>
            <a:r>
              <a:rPr lang="sv-SE" sz="1050" dirty="0"/>
              <a:t>U12 LAG - HA KUL, UTVECKLA SKRIDSKOÅKNING, PASSNINGSSPEL OCH TAKTIK</a:t>
            </a:r>
          </a:p>
          <a:p>
            <a:pPr lvl="1"/>
            <a:r>
              <a:rPr lang="sv-SE" sz="1050" dirty="0"/>
              <a:t>U14 LAG - HA KUL, UTVECKLA SKRIDSKOÅKNING, PASSNINGSSPEL, TAKTIK OCH SPELIDÉ</a:t>
            </a:r>
          </a:p>
          <a:p>
            <a:pPr lvl="1"/>
            <a:r>
              <a:rPr lang="sv-SE" sz="1050" dirty="0"/>
              <a:t>U16 LAG - HA KUL, UTVECKLA SKRIDSKOÅKNING, PASSNINGSSPEL, TAKTIK, FYSIK OCH SPELIDÉ</a:t>
            </a:r>
          </a:p>
          <a:p>
            <a:pPr lvl="1"/>
            <a:r>
              <a:rPr lang="sv-SE" sz="1050" dirty="0"/>
              <a:t>TVÅ RENODLADE FLICKLAG 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UNGDOM</a:t>
            </a:r>
          </a:p>
        </p:txBody>
      </p:sp>
    </p:spTree>
    <p:extLst>
      <p:ext uri="{BB962C8B-B14F-4D97-AF65-F5344CB8AC3E}">
        <p14:creationId xmlns:p14="http://schemas.microsoft.com/office/powerpoint/2010/main" val="1935042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87900" y="254000"/>
            <a:ext cx="7112000" cy="6413500"/>
          </a:xfrm>
        </p:spPr>
        <p:txBody>
          <a:bodyPr>
            <a:normAutofit/>
          </a:bodyPr>
          <a:lstStyle/>
          <a:p>
            <a:r>
              <a:rPr lang="sv-SE" sz="1200" dirty="0"/>
              <a:t>SPELARE TILL SENIORSVERKSAMHETEN SKA ATTRAHERAS AV EN VÄLORGANISERAD FÖRENING, KOMPETENTA LEDARE OCH EN VÄLKOMNANDE MILJÖ PÅ BODA</a:t>
            </a:r>
          </a:p>
          <a:p>
            <a:r>
              <a:rPr lang="sv-SE" sz="1200" dirty="0"/>
              <a:t>VI SKA BYGGA EN KÄRNTRUPP MED STARKA KULTURBÄRARE OCH EN SPELAROMSÄTTNING UNDER 20% FÖR ATT SKAPA KONTINUITET OCH MÖJLIGHET ATT NÅ DE UPPSATTA MÅLEN</a:t>
            </a:r>
          </a:p>
          <a:p>
            <a:r>
              <a:rPr lang="sv-SE" sz="1200" dirty="0"/>
              <a:t>VI SKA PRIORITERA SPELARE SOM VILL ETABLERA SIG I BORÅS GENOM JOBB, STUDIER ELLER AV KÄRLEK.</a:t>
            </a:r>
          </a:p>
          <a:p>
            <a:r>
              <a:rPr lang="sv-SE" sz="1200" dirty="0"/>
              <a:t>VI SKA STÄRKA OCH UTVECKLA ORGANISATIONEN KRING SENIORLAGEN VARJE ÅR </a:t>
            </a:r>
          </a:p>
          <a:p>
            <a:r>
              <a:rPr lang="sv-SE" sz="1200" dirty="0"/>
              <a:t>SÄSONGEN 2022/23 HADE VI SOM MÅL ATT HA</a:t>
            </a:r>
          </a:p>
          <a:p>
            <a:pPr lvl="1"/>
            <a:r>
              <a:rPr lang="sv-SE" sz="1200" dirty="0"/>
              <a:t>DIV 1 LAG – NÅ EN PLACERING PÅ DEN ÖVRE HALVAN AV TABELLEN</a:t>
            </a:r>
          </a:p>
          <a:p>
            <a:pPr lvl="1"/>
            <a:r>
              <a:rPr lang="sv-SE" sz="1200" dirty="0"/>
              <a:t>DIV 2/3 LAG – MOTIONSBANDY SAMT UTVECKLING AV UNGDOMSSPELARE</a:t>
            </a:r>
          </a:p>
          <a:p>
            <a:pPr lvl="1"/>
            <a:r>
              <a:rPr lang="sv-SE" sz="1200" dirty="0"/>
              <a:t>RINKBANDY - MOTION</a:t>
            </a:r>
          </a:p>
          <a:p>
            <a:r>
              <a:rPr lang="sv-SE" sz="1200" dirty="0"/>
              <a:t>SÄSONGEN 2023/24 HAR VI SOM MÅL ATT HA</a:t>
            </a:r>
          </a:p>
          <a:p>
            <a:pPr lvl="1"/>
            <a:r>
              <a:rPr lang="sv-SE" sz="1200" dirty="0"/>
              <a:t>DIV 2 LAG –  ETABLERA OSS I SERIEN GENOM SAMMA SPELIDÉ SOM DIV 1 LAGET</a:t>
            </a:r>
          </a:p>
          <a:p>
            <a:pPr marL="457200" lvl="1" indent="0">
              <a:buNone/>
            </a:pPr>
            <a:r>
              <a:rPr lang="sv-SE" sz="1200" dirty="0"/>
              <a:t>      SAMT UTVECKLING AV UNGDOMSSPELARE</a:t>
            </a:r>
          </a:p>
          <a:p>
            <a:pPr lvl="1"/>
            <a:r>
              <a:rPr lang="sv-SE" sz="1200" dirty="0"/>
              <a:t>RINKBANDY – MOTION</a:t>
            </a:r>
          </a:p>
          <a:p>
            <a:r>
              <a:rPr lang="sv-SE" sz="1400" dirty="0"/>
              <a:t>SÄSONGEN 2024/25 HAR VI SOM MÅL ATT HA</a:t>
            </a:r>
          </a:p>
          <a:p>
            <a:pPr lvl="1"/>
            <a:r>
              <a:rPr lang="sv-SE" sz="1200" dirty="0"/>
              <a:t>DIV 2 LAG –  ETABLERA OSS I SERIEN GENOM SAMMA SPELIDÉ SOM DIV 1 LAGET SAMT UTVECKLING AV UNGDOMSSPELARE</a:t>
            </a:r>
          </a:p>
          <a:p>
            <a:pPr lvl="1"/>
            <a:r>
              <a:rPr lang="sv-SE" sz="1200" dirty="0"/>
              <a:t>RINKBANDY - MOTION</a:t>
            </a:r>
          </a:p>
          <a:p>
            <a:endParaRPr lang="sv-SE" sz="1400" dirty="0"/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SENIOR</a:t>
            </a:r>
          </a:p>
        </p:txBody>
      </p:sp>
    </p:spTree>
    <p:extLst>
      <p:ext uri="{BB962C8B-B14F-4D97-AF65-F5344CB8AC3E}">
        <p14:creationId xmlns:p14="http://schemas.microsoft.com/office/powerpoint/2010/main" val="243206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18447" y="254000"/>
            <a:ext cx="6705253" cy="6413500"/>
          </a:xfrm>
        </p:spPr>
        <p:txBody>
          <a:bodyPr>
            <a:normAutofit/>
          </a:bodyPr>
          <a:lstStyle/>
          <a:p>
            <a:r>
              <a:rPr lang="sv-SE" sz="1300" dirty="0"/>
              <a:t>VI SKA VERKA FÖR ATT GÖRA BODA MER ATTRAKTIV FÖR AKTIVA OCH BESÖKARE GENOM ATT</a:t>
            </a:r>
          </a:p>
          <a:p>
            <a:pPr lvl="1"/>
            <a:r>
              <a:rPr lang="sv-SE" sz="1300" dirty="0"/>
              <a:t>HÅLLA ARENAN REN</a:t>
            </a:r>
          </a:p>
          <a:p>
            <a:pPr lvl="1"/>
            <a:r>
              <a:rPr lang="sv-SE" sz="1300" dirty="0"/>
              <a:t>UTVECKLA ARENAN OCH DESS FACILITETER TILLSAMMANS MED BORÅS STAD OCH ANDRA INTRESSENTER  MED FÖLJANDE MÅL</a:t>
            </a:r>
          </a:p>
          <a:p>
            <a:pPr lvl="2"/>
            <a:r>
              <a:rPr lang="sv-SE" sz="1300" dirty="0"/>
              <a:t>SÄSONGEN 2022/23</a:t>
            </a:r>
          </a:p>
          <a:p>
            <a:pPr lvl="3"/>
            <a:r>
              <a:rPr lang="sv-SE" sz="1300" dirty="0"/>
              <a:t>”KANSLI”/SAMLINGSRUM</a:t>
            </a:r>
          </a:p>
          <a:p>
            <a:pPr lvl="3"/>
            <a:r>
              <a:rPr lang="sv-SE" sz="1300" dirty="0"/>
              <a:t>VÄRMESTUGA/KIOSK </a:t>
            </a:r>
          </a:p>
          <a:p>
            <a:pPr lvl="3"/>
            <a:r>
              <a:rPr lang="sv-SE" sz="1300" dirty="0"/>
              <a:t>EXTRA MATERIALBOD</a:t>
            </a:r>
          </a:p>
          <a:p>
            <a:pPr lvl="2"/>
            <a:r>
              <a:rPr lang="sv-SE" sz="1300" dirty="0"/>
              <a:t>SÄSONGEN 2023/24</a:t>
            </a:r>
          </a:p>
          <a:p>
            <a:pPr lvl="3"/>
            <a:r>
              <a:rPr lang="sv-SE" sz="1300" dirty="0"/>
              <a:t>NYA OMKLÄDNINGSRUM</a:t>
            </a:r>
          </a:p>
          <a:p>
            <a:pPr lvl="2"/>
            <a:r>
              <a:rPr lang="sv-SE" sz="1300" dirty="0"/>
              <a:t>SÄSONGEN 2024/25</a:t>
            </a:r>
          </a:p>
          <a:p>
            <a:pPr lvl="3"/>
            <a:r>
              <a:rPr lang="sv-SE" sz="1300" dirty="0"/>
              <a:t>TAK ÖVER ISBANAN ALTERNATIVT INOMHUSHALL</a:t>
            </a:r>
          </a:p>
        </p:txBody>
      </p:sp>
      <p:pic>
        <p:nvPicPr>
          <p:cNvPr id="6" name="Bildobjekt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02" y="2998872"/>
            <a:ext cx="22955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324" y="1789612"/>
            <a:ext cx="338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ARENA</a:t>
            </a:r>
          </a:p>
        </p:txBody>
      </p:sp>
    </p:spTree>
    <p:extLst>
      <p:ext uri="{BB962C8B-B14F-4D97-AF65-F5344CB8AC3E}">
        <p14:creationId xmlns:p14="http://schemas.microsoft.com/office/powerpoint/2010/main" val="319529685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10191</TotalTime>
  <Words>1245</Words>
  <Application>Microsoft Office PowerPoint</Application>
  <PresentationFormat>Widescreen</PresentationFormat>
  <Paragraphs>231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VolvoIT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Manasiev Bobby</dc:creator>
  <cp:lastModifiedBy>Magnusson, Maria</cp:lastModifiedBy>
  <cp:revision>276</cp:revision>
  <dcterms:created xsi:type="dcterms:W3CDTF">2020-08-12T23:09:05Z</dcterms:created>
  <dcterms:modified xsi:type="dcterms:W3CDTF">2023-05-28T16:32:06Z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2021-05-07T09:11:47Z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566a77fb-d615-4031-8114-7697870dd4e6</vt:lpwstr>
  </property>
  <property fmtid="{D5CDD505-2E9C-101B-9397-08002B2CF9AE}" pid="8" name="MSIP_Label_19540963-e559-4020-8a90-fe8a502c2801_ContentBits">
    <vt:lpwstr>0</vt:lpwstr>
  </property>
</Properties>
</file>