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858000" cy="9144000"/>
  <p:embeddedFontLst>
    <p:embeddedFont>
      <p:font typeface="Roboto"/>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Roboto-bold.fntdata"/><Relationship Id="rId21" Type="http://schemas.openxmlformats.org/officeDocument/2006/relationships/slide" Target="slides/slide16.xml"/><Relationship Id="rId65" Type="http://schemas.openxmlformats.org/officeDocument/2006/relationships/font" Target="fonts/Roboto-regular.fntdata"/><Relationship Id="rId24" Type="http://schemas.openxmlformats.org/officeDocument/2006/relationships/slide" Target="slides/slide19.xml"/><Relationship Id="rId68" Type="http://schemas.openxmlformats.org/officeDocument/2006/relationships/font" Target="fonts/Roboto-boldItalic.fntdata"/><Relationship Id="rId23" Type="http://schemas.openxmlformats.org/officeDocument/2006/relationships/slide" Target="slides/slide18.xml"/><Relationship Id="rId67" Type="http://schemas.openxmlformats.org/officeDocument/2006/relationships/font" Target="fonts/Roboto-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4b26f73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4b26f73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13665fb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13665fb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ff328522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ff328522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ff328522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ff328522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ff328522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ff328522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1f4d1c75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1f4d1c75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122b6747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122b6747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4b26f738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54b26f738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4b26f738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54b26f738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54b26f7381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54b26f7381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61c13cd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61c13cd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bff328522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bff328522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54b26f738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54b26f738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54b26f7381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54b26f7381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4b26f738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54b26f738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54b26f7381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54b26f7381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54b26f7381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54b26f7381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c1f4d1c75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c1f4d1c75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a1d86ac4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a1d86ac4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122b674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1122b674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54b26f7381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54b26f7381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ff328522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ff328522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54b26f7381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54b26f7381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54b26f7381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54b26f7381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54b26f7381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54b26f7381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ff328522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bff328522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B7B7B7"/>
              </a:buClr>
              <a:buSzPts val="1100"/>
              <a:buChar char="●"/>
            </a:pPr>
            <a:r>
              <a:rPr b="1" lang="sv">
                <a:solidFill>
                  <a:srgbClr val="B7B7B7"/>
                </a:solidFill>
              </a:rPr>
              <a:t>Försvara mitten tillsammans</a:t>
            </a:r>
            <a:r>
              <a:rPr lang="sv">
                <a:solidFill>
                  <a:srgbClr val="B7B7B7"/>
                </a:solidFill>
              </a:rPr>
              <a:t>: Hålla tätt för att vara med i matcher och orka kriga. Byta i anfall</a:t>
            </a:r>
            <a:endParaRPr>
              <a:solidFill>
                <a:srgbClr val="B7B7B7"/>
              </a:solidFill>
            </a:endParaRPr>
          </a:p>
          <a:p>
            <a:pPr indent="-298450" lvl="0" marL="457200" rtl="0" algn="l">
              <a:lnSpc>
                <a:spcPct val="115000"/>
              </a:lnSpc>
              <a:spcBef>
                <a:spcPts val="0"/>
              </a:spcBef>
              <a:spcAft>
                <a:spcPts val="0"/>
              </a:spcAft>
              <a:buClr>
                <a:srgbClr val="B7B7B7"/>
              </a:buClr>
              <a:buSzPts val="1100"/>
              <a:buChar char="●"/>
            </a:pPr>
            <a:r>
              <a:rPr b="1" lang="sv">
                <a:solidFill>
                  <a:srgbClr val="B7B7B7"/>
                </a:solidFill>
              </a:rPr>
              <a:t>Vända spelet snabbt:</a:t>
            </a:r>
            <a:r>
              <a:rPr lang="sv">
                <a:solidFill>
                  <a:srgbClr val="B7B7B7"/>
                </a:solidFill>
              </a:rPr>
              <a:t> Lita på skicklighet med lite struktur i anfall </a:t>
            </a:r>
            <a:endParaRPr>
              <a:solidFill>
                <a:srgbClr val="B7B7B7"/>
              </a:solidFill>
            </a:endParaRPr>
          </a:p>
          <a:p>
            <a:pPr indent="-298450" lvl="0" marL="457200" rtl="0" algn="l">
              <a:lnSpc>
                <a:spcPct val="115000"/>
              </a:lnSpc>
              <a:spcBef>
                <a:spcPts val="0"/>
              </a:spcBef>
              <a:spcAft>
                <a:spcPts val="0"/>
              </a:spcAft>
              <a:buClr>
                <a:srgbClr val="B7B7B7"/>
              </a:buClr>
              <a:buSzPts val="1100"/>
              <a:buChar char="●"/>
            </a:pPr>
            <a:r>
              <a:rPr lang="sv">
                <a:solidFill>
                  <a:srgbClr val="B7B7B7"/>
                </a:solidFill>
              </a:rPr>
              <a:t>Byta I anfall </a:t>
            </a:r>
            <a:endParaRPr>
              <a:solidFill>
                <a:srgbClr val="B7B7B7"/>
              </a:solidFill>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c1f4d1c75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c1f4d1c75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c1f4d1c75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c1f4d1c75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ff328522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bff328522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009d9931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009d9931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b4cb892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cb4cb892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bff328522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bff328522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bff328522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bff328522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c9eebabb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c9eebabb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c9eebabb4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c9eebabb4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a1d86ac4f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a1d86ac4f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d55aa440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d55aa440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c1f4d1c75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c1f4d1c75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1f4d1c7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1f4d1c7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229fc678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229fc678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d0ef9b9b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d0ef9b9b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c1f4d1c75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c1f4d1c7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c1f4d1c75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c1f4d1c75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ff328522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ff328522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c1f4d1c75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c1f4d1c75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c1f4d1c75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c1f4d1c75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c1f4d1c75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c1f4d1c75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c1f4d1c75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c1f4d1c75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c1f4d1c75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c1f4d1c75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c1f4d1c75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c1f4d1c75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c1f4d1c75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c1f4d1c75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e6891ccc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e6891ccc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e6891ccca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e6891ccca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e6891ccca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e6891ccca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ff328522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bff328522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4b26f73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54b26f73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4b26f73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54b26f73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54b26f73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54b26f73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 Id="rId10" Type="http://schemas.openxmlformats.org/officeDocument/2006/relationships/image" Target="../media/image1.png"/><Relationship Id="rId9"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sv"/>
              <a:t>Bohuslän-Dals Juniorförberedande verksamhet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sv"/>
              <a:t>Utveckling - Glädje - </a:t>
            </a:r>
            <a:r>
              <a:rPr lang="sv"/>
              <a:t>Tävling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Målvaktscoach</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sv" sz="1700"/>
              <a:t>Andreas Van Der Gronden</a:t>
            </a:r>
            <a:endParaRPr sz="1700"/>
          </a:p>
          <a:p>
            <a:pPr indent="0" lvl="0" marL="0" rtl="0" algn="l">
              <a:spcBef>
                <a:spcPts val="1200"/>
              </a:spcBef>
              <a:spcAft>
                <a:spcPts val="0"/>
              </a:spcAft>
              <a:buNone/>
            </a:pPr>
            <a:r>
              <a:rPr lang="sv" sz="1700"/>
              <a:t>Född och uppvuxen i Ljungskile</a:t>
            </a:r>
            <a:endParaRPr sz="1700"/>
          </a:p>
          <a:p>
            <a:pPr indent="0" lvl="0" marL="0" rtl="0" algn="l">
              <a:spcBef>
                <a:spcPts val="0"/>
              </a:spcBef>
              <a:spcAft>
                <a:spcPts val="0"/>
              </a:spcAft>
              <a:buNone/>
            </a:pPr>
            <a:r>
              <a:rPr lang="sv" sz="1700"/>
              <a:t> </a:t>
            </a:r>
            <a:endParaRPr sz="1700"/>
          </a:p>
          <a:p>
            <a:pPr indent="0" lvl="0" marL="0" rtl="0" algn="l">
              <a:spcBef>
                <a:spcPts val="0"/>
              </a:spcBef>
              <a:spcAft>
                <a:spcPts val="0"/>
              </a:spcAft>
              <a:buNone/>
            </a:pPr>
            <a:r>
              <a:rPr lang="sv" sz="1700"/>
              <a:t>Spelade i min ungdom hockey i Uddevalla för att sedan ha ett uppehåll på 15 år för att sedan ta upp hockeyn igen och spelade sen 3 säsonger i Uddevalla fram till 2020</a:t>
            </a:r>
            <a:endParaRPr sz="1700"/>
          </a:p>
          <a:p>
            <a:pPr indent="0" lvl="0" marL="0" rtl="0" algn="l">
              <a:spcBef>
                <a:spcPts val="0"/>
              </a:spcBef>
              <a:spcAft>
                <a:spcPts val="0"/>
              </a:spcAft>
              <a:buNone/>
            </a:pPr>
            <a:r>
              <a:rPr lang="sv" sz="1700"/>
              <a:t> </a:t>
            </a:r>
            <a:endParaRPr sz="1700"/>
          </a:p>
          <a:p>
            <a:pPr indent="0" lvl="0" marL="0" rtl="0" algn="l">
              <a:spcBef>
                <a:spcPts val="0"/>
              </a:spcBef>
              <a:spcAft>
                <a:spcPts val="0"/>
              </a:spcAft>
              <a:buNone/>
            </a:pPr>
            <a:r>
              <a:rPr lang="sv" sz="1700"/>
              <a:t>Har sedan dess fungerar som målvaktstränare i Uddevalla med primärt fokus på a-lag</a:t>
            </a:r>
            <a:endParaRPr sz="1700"/>
          </a:p>
          <a:p>
            <a:pPr indent="0" lvl="0" marL="0" rtl="0" algn="l">
              <a:spcBef>
                <a:spcPts val="0"/>
              </a:spcBef>
              <a:spcAft>
                <a:spcPts val="0"/>
              </a:spcAft>
              <a:buNone/>
            </a:pPr>
            <a:r>
              <a:rPr lang="sv" sz="1700"/>
              <a:t> </a:t>
            </a:r>
            <a:endParaRPr sz="1700"/>
          </a:p>
          <a:p>
            <a:pPr indent="0" lvl="0" marL="0" rtl="0" algn="l">
              <a:spcBef>
                <a:spcPts val="0"/>
              </a:spcBef>
              <a:spcAft>
                <a:spcPts val="0"/>
              </a:spcAft>
              <a:buNone/>
            </a:pPr>
            <a:r>
              <a:rPr lang="sv" sz="1700"/>
              <a:t>Arbetar som lager och logistikchef på Scanfast i Uddevalla som tillhandahåller spik, skruv och klammer till byggsektorn och industri</a:t>
            </a:r>
            <a:endParaRPr sz="1700"/>
          </a:p>
          <a:p>
            <a:pPr indent="0" lvl="0" marL="0" rtl="0" algn="l">
              <a:lnSpc>
                <a:spcPct val="95000"/>
              </a:lnSpc>
              <a:spcBef>
                <a:spcPts val="0"/>
              </a:spcBef>
              <a:spcAft>
                <a:spcPts val="0"/>
              </a:spcAft>
              <a:buNone/>
            </a:pPr>
            <a:r>
              <a:t/>
            </a:r>
            <a:endParaRPr sz="2000"/>
          </a:p>
          <a:p>
            <a:pPr indent="0" lvl="0" marL="0" rtl="0" algn="l">
              <a:lnSpc>
                <a:spcPct val="95000"/>
              </a:lnSpc>
              <a:spcBef>
                <a:spcPts val="1200"/>
              </a:spcBef>
              <a:spcAft>
                <a:spcPts val="120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Effect filter="fade" transition="in">
                                      <p:cBhvr>
                                        <p:cTn dur="1000"/>
                                        <p:tgtEl>
                                          <p:spTgt spid="1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8" st="8"/>
                                            </p:txEl>
                                          </p:spTgt>
                                        </p:tgtEl>
                                        <p:attrNameLst>
                                          <p:attrName>style.visibility</p:attrName>
                                        </p:attrNameLst>
                                      </p:cBhvr>
                                      <p:to>
                                        <p:strVal val="visible"/>
                                      </p:to>
                                    </p:set>
                                    <p:animEffect filter="fade" transition="in">
                                      <p:cBhvr>
                                        <p:cTn dur="1000"/>
                                        <p:tgtEl>
                                          <p:spTgt spid="11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9" st="9"/>
                                            </p:txEl>
                                          </p:spTgt>
                                        </p:tgtEl>
                                        <p:attrNameLst>
                                          <p:attrName>style.visibility</p:attrName>
                                        </p:attrNameLst>
                                      </p:cBhvr>
                                      <p:to>
                                        <p:strVal val="visible"/>
                                      </p:to>
                                    </p:set>
                                    <p:animEffect filter="fade" transition="in">
                                      <p:cBhvr>
                                        <p:cTn dur="1000"/>
                                        <p:tgtEl>
                                          <p:spTgt spid="11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Fyscoach</a:t>
            </a:r>
            <a:endParaRPr/>
          </a:p>
        </p:txBody>
      </p:sp>
      <p:sp>
        <p:nvSpPr>
          <p:cNvPr id="123" name="Google Shape;123;p23"/>
          <p:cNvSpPr txBox="1"/>
          <p:nvPr>
            <p:ph idx="1" type="body"/>
          </p:nvPr>
        </p:nvSpPr>
        <p:spPr>
          <a:xfrm>
            <a:off x="311700" y="1152475"/>
            <a:ext cx="8520600" cy="341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200"/>
              <a:t>Marcus Sköld</a:t>
            </a:r>
            <a:endParaRPr sz="1200"/>
          </a:p>
          <a:p>
            <a:pPr indent="0" lvl="0" marL="0" rtl="0" algn="l">
              <a:spcBef>
                <a:spcPts val="1200"/>
              </a:spcBef>
              <a:spcAft>
                <a:spcPts val="0"/>
              </a:spcAft>
              <a:buNone/>
            </a:pPr>
            <a:r>
              <a:rPr lang="sv" sz="1200">
                <a:highlight>
                  <a:schemeClr val="lt1"/>
                </a:highlight>
                <a:latin typeface="Times New Roman"/>
                <a:ea typeface="Times New Roman"/>
                <a:cs typeface="Times New Roman"/>
                <a:sym typeface="Times New Roman"/>
              </a:rPr>
              <a:t>Ursprungligen från Växjö, spelade hockey upp till U14, främst spelade jag fotboll i Östers IF från knattelag till A-lag.</a:t>
            </a:r>
            <a:endParaRPr sz="1200">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rPr lang="sv" sz="1200">
                <a:highlight>
                  <a:schemeClr val="lt1"/>
                </a:highlight>
                <a:latin typeface="Times New Roman"/>
                <a:ea typeface="Times New Roman"/>
                <a:cs typeface="Times New Roman"/>
                <a:sym typeface="Times New Roman"/>
              </a:rPr>
              <a:t>Jobbar till vardags på ett hockeycenter där jag är ansvarig fystränare. Har till vardags spelare som vill utvecklas och satsa på hockey, primärt från U16 upp till SHL-nivå. </a:t>
            </a:r>
            <a:endParaRPr sz="1200">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rPr lang="sv" sz="1200">
                <a:highlight>
                  <a:schemeClr val="lt1"/>
                </a:highlight>
                <a:latin typeface="Times New Roman"/>
                <a:ea typeface="Times New Roman"/>
                <a:cs typeface="Times New Roman"/>
                <a:sym typeface="Times New Roman"/>
              </a:rPr>
              <a:t>Är även aktiv i Stenungsunds HF, fystränare för A-lag, junior, U16 samt U14. Fystränare på hockeycamper sommartid.</a:t>
            </a:r>
            <a:endParaRPr sz="1200">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rPr lang="sv" sz="1200">
                <a:highlight>
                  <a:schemeClr val="lt1"/>
                </a:highlight>
                <a:latin typeface="Times New Roman"/>
                <a:ea typeface="Times New Roman"/>
                <a:cs typeface="Times New Roman"/>
                <a:sym typeface="Times New Roman"/>
              </a:rPr>
              <a:t>Mina specialområden är snabbhet och explosivitet.</a:t>
            </a:r>
            <a:endParaRPr sz="1200">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rPr lang="sv" sz="1200">
                <a:highlight>
                  <a:schemeClr val="lt1"/>
                </a:highlight>
                <a:latin typeface="Times New Roman"/>
                <a:ea typeface="Times New Roman"/>
                <a:cs typeface="Times New Roman"/>
                <a:sym typeface="Times New Roman"/>
              </a:rPr>
              <a:t>Min drivkraft är att kunna ge varje individ rätt förutsättningar både innan och under säsong att prestera optimalt och maximera sin utveckling</a:t>
            </a:r>
            <a:endParaRPr sz="1200">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rPr lang="sv" sz="1200">
                <a:highlight>
                  <a:schemeClr val="lt1"/>
                </a:highlight>
                <a:latin typeface="Times New Roman"/>
                <a:ea typeface="Times New Roman"/>
                <a:cs typeface="Times New Roman"/>
                <a:sym typeface="Times New Roman"/>
              </a:rPr>
              <a:t>Lic. Personlig tränare, fystränare samt kostrådgivare.</a:t>
            </a:r>
            <a:endParaRPr sz="1200">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rPr lang="sv" sz="1200">
                <a:highlight>
                  <a:schemeClr val="lt1"/>
                </a:highlight>
                <a:latin typeface="Times New Roman"/>
                <a:ea typeface="Times New Roman"/>
                <a:cs typeface="Times New Roman"/>
                <a:sym typeface="Times New Roman"/>
              </a:rPr>
              <a:t>Utbildning hos AO Performance inom power &amp; performance. </a:t>
            </a:r>
            <a:endParaRPr sz="1200">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rPr lang="sv" sz="1200">
                <a:highlight>
                  <a:schemeClr val="lt1"/>
                </a:highlight>
                <a:latin typeface="Times New Roman"/>
                <a:ea typeface="Times New Roman"/>
                <a:cs typeface="Times New Roman"/>
                <a:sym typeface="Times New Roman"/>
              </a:rPr>
              <a:t>Utbildning inom idrottsskador</a:t>
            </a:r>
            <a:endParaRPr sz="1200">
              <a:highlight>
                <a:schemeClr val="lt1"/>
              </a:highlight>
              <a:latin typeface="Times New Roman"/>
              <a:ea typeface="Times New Roman"/>
              <a:cs typeface="Times New Roman"/>
              <a:sym typeface="Times New Roman"/>
            </a:endParaRPr>
          </a:p>
          <a:p>
            <a:pPr indent="0" lvl="0" marL="0" rtl="0" algn="l">
              <a:lnSpc>
                <a:spcPct val="95000"/>
              </a:lnSpc>
              <a:spcBef>
                <a:spcPts val="1200"/>
              </a:spcBef>
              <a:spcAft>
                <a:spcPts val="0"/>
              </a:spcAft>
              <a:buNone/>
            </a:pPr>
            <a:r>
              <a:t/>
            </a:r>
            <a:endParaRPr sz="1100"/>
          </a:p>
          <a:p>
            <a:pPr indent="0" lvl="0" marL="0" rtl="0" algn="l">
              <a:lnSpc>
                <a:spcPct val="95000"/>
              </a:lnSpc>
              <a:spcBef>
                <a:spcPts val="1200"/>
              </a:spcBef>
              <a:spcAft>
                <a:spcPts val="1200"/>
              </a:spcAft>
              <a:buNone/>
            </a:pPr>
            <a:r>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1000"/>
                                        <p:tgtEl>
                                          <p:spTgt spid="1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animEffect filter="fade" transition="in">
                                      <p:cBhvr>
                                        <p:cTn dur="1000"/>
                                        <p:tgtEl>
                                          <p:spTgt spid="1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animEffect filter="fade" transition="in">
                                      <p:cBhvr>
                                        <p:cTn dur="1000"/>
                                        <p:tgtEl>
                                          <p:spTgt spid="1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animEffect filter="fade" transition="in">
                                      <p:cBhvr>
                                        <p:cTn dur="1000"/>
                                        <p:tgtEl>
                                          <p:spTgt spid="1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animEffect filter="fade" transition="in">
                                      <p:cBhvr>
                                        <p:cTn dur="1000"/>
                                        <p:tgtEl>
                                          <p:spTgt spid="12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8" st="8"/>
                                            </p:txEl>
                                          </p:spTgt>
                                        </p:tgtEl>
                                        <p:attrNameLst>
                                          <p:attrName>style.visibility</p:attrName>
                                        </p:attrNameLst>
                                      </p:cBhvr>
                                      <p:to>
                                        <p:strVal val="visible"/>
                                      </p:to>
                                    </p:set>
                                    <p:animEffect filter="fade" transition="in">
                                      <p:cBhvr>
                                        <p:cTn dur="1000"/>
                                        <p:tgtEl>
                                          <p:spTgt spid="12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9" st="9"/>
                                            </p:txEl>
                                          </p:spTgt>
                                        </p:tgtEl>
                                        <p:attrNameLst>
                                          <p:attrName>style.visibility</p:attrName>
                                        </p:attrNameLst>
                                      </p:cBhvr>
                                      <p:to>
                                        <p:strVal val="visible"/>
                                      </p:to>
                                    </p:set>
                                    <p:animEffect filter="fade" transition="in">
                                      <p:cBhvr>
                                        <p:cTn dur="1000"/>
                                        <p:tgtEl>
                                          <p:spTgt spid="12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0" st="10"/>
                                            </p:txEl>
                                          </p:spTgt>
                                        </p:tgtEl>
                                        <p:attrNameLst>
                                          <p:attrName>style.visibility</p:attrName>
                                        </p:attrNameLst>
                                      </p:cBhvr>
                                      <p:to>
                                        <p:strVal val="visible"/>
                                      </p:to>
                                    </p:set>
                                    <p:animEffect filter="fade" transition="in">
                                      <p:cBhvr>
                                        <p:cTn dur="1000"/>
                                        <p:tgtEl>
                                          <p:spTgt spid="123">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Videocoach</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Ej klar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Materialare</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solidFill>
                  <a:srgbClr val="FF0000"/>
                </a:solidFill>
              </a:rPr>
              <a:t>Björn Berggren</a:t>
            </a:r>
            <a:endParaRPr>
              <a:solidFill>
                <a:srgbClr val="FF0000"/>
              </a:solidFill>
            </a:endParaRPr>
          </a:p>
          <a:p>
            <a:pPr indent="0" lvl="0" marL="0" rtl="0" algn="l">
              <a:spcBef>
                <a:spcPts val="1200"/>
              </a:spcBef>
              <a:spcAft>
                <a:spcPts val="1200"/>
              </a:spcAft>
              <a:buNone/>
            </a:pPr>
            <a:r>
              <a:rPr lang="sv">
                <a:solidFill>
                  <a:srgbClr val="FF0000"/>
                </a:solidFill>
              </a:rPr>
              <a:t>Sigge Blomqvist</a:t>
            </a:r>
            <a:endParaRPr>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Lagledare och övergripande</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Jesper Eckers - utvecklingsansvarig i styrelsen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50000"/>
              <a:buFont typeface="Arial"/>
              <a:buNone/>
            </a:pPr>
            <a:r>
              <a:rPr b="1" lang="sv" sz="2200"/>
              <a:t>Ledarroller distriktslag</a:t>
            </a:r>
            <a:endParaRPr/>
          </a:p>
        </p:txBody>
      </p:sp>
      <p:sp>
        <p:nvSpPr>
          <p:cNvPr id="147" name="Google Shape;147;p27"/>
          <p:cNvSpPr txBox="1"/>
          <p:nvPr>
            <p:ph idx="1" type="body"/>
          </p:nvPr>
        </p:nvSpPr>
        <p:spPr>
          <a:xfrm>
            <a:off x="311700" y="1031275"/>
            <a:ext cx="3999900" cy="3658800"/>
          </a:xfrm>
          <a:prstGeom prst="rect">
            <a:avLst/>
          </a:prstGeom>
        </p:spPr>
        <p:txBody>
          <a:bodyPr anchorCtr="0" anchor="t" bIns="91425" lIns="91425" spcFirstLastPara="1" rIns="91425" wrap="square" tIns="91425">
            <a:normAutofit fontScale="70000" lnSpcReduction="20000"/>
          </a:bodyPr>
          <a:lstStyle/>
          <a:p>
            <a:pPr indent="0" lvl="0" marL="0" rtl="0" algn="l">
              <a:lnSpc>
                <a:spcPct val="100000"/>
              </a:lnSpc>
              <a:spcBef>
                <a:spcPts val="0"/>
              </a:spcBef>
              <a:spcAft>
                <a:spcPts val="0"/>
              </a:spcAft>
              <a:buNone/>
            </a:pPr>
            <a:r>
              <a:rPr lang="sv" sz="2060">
                <a:solidFill>
                  <a:srgbClr val="B7B7B7"/>
                </a:solidFill>
              </a:rPr>
              <a:t>Richard Andersson: </a:t>
            </a:r>
            <a:endParaRPr sz="2060">
              <a:solidFill>
                <a:srgbClr val="B7B7B7"/>
              </a:solidFill>
            </a:endParaRPr>
          </a:p>
          <a:p>
            <a:pPr indent="-320190" lvl="0" marL="457200" rtl="0" algn="l">
              <a:lnSpc>
                <a:spcPct val="100000"/>
              </a:lnSpc>
              <a:spcBef>
                <a:spcPts val="0"/>
              </a:spcBef>
              <a:spcAft>
                <a:spcPts val="0"/>
              </a:spcAft>
              <a:buClr>
                <a:srgbClr val="B7B7B7"/>
              </a:buClr>
              <a:buSzPct val="100000"/>
              <a:buChar char="●"/>
            </a:pPr>
            <a:r>
              <a:rPr lang="sv" sz="2060">
                <a:solidFill>
                  <a:srgbClr val="B7B7B7"/>
                </a:solidFill>
              </a:rPr>
              <a:t>övergripande ansvarig, struktur i träning</a:t>
            </a:r>
            <a:endParaRPr sz="2060">
              <a:solidFill>
                <a:srgbClr val="B7B7B7"/>
              </a:solidFill>
            </a:endParaRPr>
          </a:p>
          <a:p>
            <a:pPr indent="-320190" lvl="0" marL="457200" rtl="0" algn="l">
              <a:lnSpc>
                <a:spcPct val="100000"/>
              </a:lnSpc>
              <a:spcBef>
                <a:spcPts val="0"/>
              </a:spcBef>
              <a:spcAft>
                <a:spcPts val="0"/>
              </a:spcAft>
              <a:buClr>
                <a:srgbClr val="B7B7B7"/>
              </a:buClr>
              <a:buSzPct val="100000"/>
              <a:buChar char="●"/>
            </a:pPr>
            <a:r>
              <a:rPr lang="sv" sz="2060">
                <a:solidFill>
                  <a:srgbClr val="B7B7B7"/>
                </a:solidFill>
              </a:rPr>
              <a:t>coachar och matchar fw i match</a:t>
            </a:r>
            <a:endParaRPr sz="2060">
              <a:solidFill>
                <a:srgbClr val="B7B7B7"/>
              </a:solidFill>
            </a:endParaRPr>
          </a:p>
          <a:p>
            <a:pPr indent="-320190" lvl="0" marL="457200" rtl="0" algn="l">
              <a:lnSpc>
                <a:spcPct val="100000"/>
              </a:lnSpc>
              <a:spcBef>
                <a:spcPts val="0"/>
              </a:spcBef>
              <a:spcAft>
                <a:spcPts val="0"/>
              </a:spcAft>
              <a:buClr>
                <a:srgbClr val="B7B7B7"/>
              </a:buClr>
              <a:buSzPct val="100000"/>
              <a:buChar char="●"/>
            </a:pPr>
            <a:r>
              <a:rPr lang="sv" sz="2060">
                <a:solidFill>
                  <a:srgbClr val="B7B7B7"/>
                </a:solidFill>
              </a:rPr>
              <a:t>huvudansvarig PP och PK</a:t>
            </a:r>
            <a:endParaRPr sz="2060">
              <a:solidFill>
                <a:srgbClr val="B7B7B7"/>
              </a:solidFill>
            </a:endParaRPr>
          </a:p>
          <a:p>
            <a:pPr indent="0" lvl="0" marL="0" rtl="0" algn="l">
              <a:lnSpc>
                <a:spcPct val="100000"/>
              </a:lnSpc>
              <a:spcBef>
                <a:spcPts val="0"/>
              </a:spcBef>
              <a:spcAft>
                <a:spcPts val="0"/>
              </a:spcAft>
              <a:buNone/>
            </a:pPr>
            <a:r>
              <a:t/>
            </a:r>
            <a:endParaRPr sz="2060">
              <a:solidFill>
                <a:srgbClr val="B7B7B7"/>
              </a:solidFill>
            </a:endParaRPr>
          </a:p>
          <a:p>
            <a:pPr indent="0" lvl="0" marL="0" rtl="0" algn="l">
              <a:lnSpc>
                <a:spcPct val="100000"/>
              </a:lnSpc>
              <a:spcBef>
                <a:spcPts val="0"/>
              </a:spcBef>
              <a:spcAft>
                <a:spcPts val="0"/>
              </a:spcAft>
              <a:buNone/>
            </a:pPr>
            <a:r>
              <a:rPr lang="sv" sz="2060"/>
              <a:t>Jesper Eckers: </a:t>
            </a:r>
            <a:endParaRPr sz="2060"/>
          </a:p>
          <a:p>
            <a:pPr indent="-320190" lvl="0" marL="457200" rtl="0" algn="l">
              <a:lnSpc>
                <a:spcPct val="100000"/>
              </a:lnSpc>
              <a:spcBef>
                <a:spcPts val="0"/>
              </a:spcBef>
              <a:spcAft>
                <a:spcPts val="0"/>
              </a:spcAft>
              <a:buClr>
                <a:srgbClr val="B7B7B7"/>
              </a:buClr>
              <a:buSzPct val="100000"/>
              <a:buChar char="●"/>
            </a:pPr>
            <a:r>
              <a:rPr lang="sv" sz="2060">
                <a:solidFill>
                  <a:srgbClr val="B7B7B7"/>
                </a:solidFill>
              </a:rPr>
              <a:t>coachar fw, anfallsspel  samt PP i träning</a:t>
            </a:r>
            <a:endParaRPr sz="2060">
              <a:solidFill>
                <a:srgbClr val="B7B7B7"/>
              </a:solidFill>
            </a:endParaRPr>
          </a:p>
          <a:p>
            <a:pPr indent="-320190" lvl="0" marL="457200" rtl="0" algn="l">
              <a:lnSpc>
                <a:spcPct val="100000"/>
              </a:lnSpc>
              <a:spcBef>
                <a:spcPts val="0"/>
              </a:spcBef>
              <a:spcAft>
                <a:spcPts val="0"/>
              </a:spcAft>
              <a:buClr>
                <a:srgbClr val="B7B7B7"/>
              </a:buClr>
              <a:buSzPct val="100000"/>
              <a:buChar char="●"/>
            </a:pPr>
            <a:r>
              <a:rPr lang="sv" sz="2060">
                <a:solidFill>
                  <a:srgbClr val="B7B7B7"/>
                </a:solidFill>
              </a:rPr>
              <a:t>pratar med killarna, särskilt nya</a:t>
            </a:r>
            <a:endParaRPr sz="2060">
              <a:solidFill>
                <a:srgbClr val="B7B7B7"/>
              </a:solidFill>
            </a:endParaRPr>
          </a:p>
          <a:p>
            <a:pPr indent="-320190" lvl="0" marL="457200" rtl="0" algn="l">
              <a:lnSpc>
                <a:spcPct val="100000"/>
              </a:lnSpc>
              <a:spcBef>
                <a:spcPts val="0"/>
              </a:spcBef>
              <a:spcAft>
                <a:spcPts val="0"/>
              </a:spcAft>
              <a:buClr>
                <a:srgbClr val="B7B7B7"/>
              </a:buClr>
              <a:buSzPct val="100000"/>
              <a:buChar char="●"/>
            </a:pPr>
            <a:r>
              <a:rPr lang="sv" sz="2060">
                <a:solidFill>
                  <a:srgbClr val="B7B7B7"/>
                </a:solidFill>
              </a:rPr>
              <a:t>överblick i båset och analys samt coachar fw i match</a:t>
            </a:r>
            <a:endParaRPr sz="2060">
              <a:solidFill>
                <a:srgbClr val="B7B7B7"/>
              </a:solidFill>
            </a:endParaRPr>
          </a:p>
          <a:p>
            <a:pPr indent="0" lvl="0" marL="0" rtl="0" algn="l">
              <a:lnSpc>
                <a:spcPct val="100000"/>
              </a:lnSpc>
              <a:spcBef>
                <a:spcPts val="0"/>
              </a:spcBef>
              <a:spcAft>
                <a:spcPts val="0"/>
              </a:spcAft>
              <a:buNone/>
            </a:pPr>
            <a:r>
              <a:t/>
            </a:r>
            <a:endParaRPr sz="2060">
              <a:solidFill>
                <a:srgbClr val="FF0000"/>
              </a:solidFill>
            </a:endParaRPr>
          </a:p>
          <a:p>
            <a:pPr indent="0" lvl="0" marL="0" rtl="0" algn="l">
              <a:lnSpc>
                <a:spcPct val="100000"/>
              </a:lnSpc>
              <a:spcBef>
                <a:spcPts val="0"/>
              </a:spcBef>
              <a:spcAft>
                <a:spcPts val="0"/>
              </a:spcAft>
              <a:buNone/>
            </a:pPr>
            <a:r>
              <a:rPr lang="sv" sz="2060"/>
              <a:t>Anders Friberg:</a:t>
            </a:r>
            <a:endParaRPr sz="2060"/>
          </a:p>
          <a:p>
            <a:pPr indent="-320190" lvl="0" marL="457200" rtl="0" algn="l">
              <a:lnSpc>
                <a:spcPct val="100000"/>
              </a:lnSpc>
              <a:spcBef>
                <a:spcPts val="0"/>
              </a:spcBef>
              <a:spcAft>
                <a:spcPts val="0"/>
              </a:spcAft>
              <a:buSzPct val="100000"/>
              <a:buChar char="●"/>
            </a:pPr>
            <a:r>
              <a:rPr lang="sv" sz="2060"/>
              <a:t>coachar backarna, försvarsspel  samt PK i träning</a:t>
            </a:r>
            <a:endParaRPr sz="2060"/>
          </a:p>
          <a:p>
            <a:pPr indent="-320190" lvl="0" marL="457200" rtl="0" algn="l">
              <a:lnSpc>
                <a:spcPct val="100000"/>
              </a:lnSpc>
              <a:spcBef>
                <a:spcPts val="0"/>
              </a:spcBef>
              <a:spcAft>
                <a:spcPts val="0"/>
              </a:spcAft>
              <a:buSzPct val="100000"/>
              <a:buChar char="●"/>
            </a:pPr>
            <a:r>
              <a:rPr lang="sv" sz="2060"/>
              <a:t>matchning av backar i match </a:t>
            </a:r>
            <a:endParaRPr sz="2060"/>
          </a:p>
          <a:p>
            <a:pPr indent="0" lvl="0" marL="0" rtl="0" algn="l">
              <a:lnSpc>
                <a:spcPct val="100000"/>
              </a:lnSpc>
              <a:spcBef>
                <a:spcPts val="0"/>
              </a:spcBef>
              <a:spcAft>
                <a:spcPts val="0"/>
              </a:spcAft>
              <a:buNone/>
            </a:pPr>
            <a:r>
              <a:t/>
            </a:r>
            <a:endParaRPr sz="2060">
              <a:solidFill>
                <a:srgbClr val="FF0000"/>
              </a:solidFill>
            </a:endParaRPr>
          </a:p>
          <a:p>
            <a:pPr indent="0" lvl="0" marL="0" rtl="0" algn="l">
              <a:lnSpc>
                <a:spcPct val="100000"/>
              </a:lnSpc>
              <a:spcBef>
                <a:spcPts val="0"/>
              </a:spcBef>
              <a:spcAft>
                <a:spcPts val="0"/>
              </a:spcAft>
              <a:buNone/>
            </a:pPr>
            <a:r>
              <a:rPr lang="sv" sz="2060">
                <a:solidFill>
                  <a:srgbClr val="ADADAD"/>
                </a:solidFill>
              </a:rPr>
              <a:t>Joakim Andersson och Johan Wackfelt</a:t>
            </a:r>
            <a:endParaRPr sz="2060">
              <a:solidFill>
                <a:srgbClr val="ADADAD"/>
              </a:solidFill>
            </a:endParaRPr>
          </a:p>
          <a:p>
            <a:pPr indent="-320190" lvl="0" marL="457200" rtl="0" algn="l">
              <a:lnSpc>
                <a:spcPct val="100000"/>
              </a:lnSpc>
              <a:spcBef>
                <a:spcPts val="0"/>
              </a:spcBef>
              <a:spcAft>
                <a:spcPts val="0"/>
              </a:spcAft>
              <a:buClr>
                <a:srgbClr val="ADADAD"/>
              </a:buClr>
              <a:buSzPct val="100000"/>
              <a:buChar char="●"/>
            </a:pPr>
            <a:r>
              <a:rPr lang="sv" sz="2060">
                <a:solidFill>
                  <a:srgbClr val="ADADAD"/>
                </a:solidFill>
              </a:rPr>
              <a:t>Resurstränare</a:t>
            </a:r>
            <a:endParaRPr sz="2060">
              <a:solidFill>
                <a:srgbClr val="ADADAD"/>
              </a:solidFill>
            </a:endParaRPr>
          </a:p>
          <a:p>
            <a:pPr indent="0" lvl="0" marL="0" rtl="0" algn="l">
              <a:spcBef>
                <a:spcPts val="0"/>
              </a:spcBef>
              <a:spcAft>
                <a:spcPts val="1200"/>
              </a:spcAft>
              <a:buNone/>
            </a:pPr>
            <a:r>
              <a:t/>
            </a:r>
            <a:endParaRPr/>
          </a:p>
        </p:txBody>
      </p:sp>
      <p:sp>
        <p:nvSpPr>
          <p:cNvPr id="148" name="Google Shape;148;p27"/>
          <p:cNvSpPr txBox="1"/>
          <p:nvPr>
            <p:ph idx="2" type="body"/>
          </p:nvPr>
        </p:nvSpPr>
        <p:spPr>
          <a:xfrm>
            <a:off x="4832400" y="10312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sv" sz="1100">
                <a:solidFill>
                  <a:srgbClr val="B7B7B7"/>
                </a:solidFill>
              </a:rPr>
              <a:t>Jimmy Utberg, Anton Ekberg och Andreas Van Der Gronden</a:t>
            </a:r>
            <a:endParaRPr sz="1100">
              <a:solidFill>
                <a:srgbClr val="B7B7B7"/>
              </a:solidFill>
            </a:endParaRPr>
          </a:p>
          <a:p>
            <a:pPr indent="-298450" lvl="0" marL="457200" rtl="0" algn="l">
              <a:lnSpc>
                <a:spcPct val="95000"/>
              </a:lnSpc>
              <a:spcBef>
                <a:spcPts val="0"/>
              </a:spcBef>
              <a:spcAft>
                <a:spcPts val="0"/>
              </a:spcAft>
              <a:buClr>
                <a:srgbClr val="B7B7B7"/>
              </a:buClr>
              <a:buSzPts val="1100"/>
              <a:buChar char="●"/>
            </a:pPr>
            <a:r>
              <a:rPr lang="sv" sz="1100">
                <a:solidFill>
                  <a:srgbClr val="B7B7B7"/>
                </a:solidFill>
              </a:rPr>
              <a:t>målvaktscoacher</a:t>
            </a:r>
            <a:endParaRPr sz="1100">
              <a:solidFill>
                <a:srgbClr val="B7B7B7"/>
              </a:solidFill>
            </a:endParaRPr>
          </a:p>
          <a:p>
            <a:pPr indent="0" lvl="0" marL="0" rtl="0" algn="l">
              <a:lnSpc>
                <a:spcPct val="95000"/>
              </a:lnSpc>
              <a:spcBef>
                <a:spcPts val="0"/>
              </a:spcBef>
              <a:spcAft>
                <a:spcPts val="0"/>
              </a:spcAft>
              <a:buNone/>
            </a:pPr>
            <a:r>
              <a:t/>
            </a:r>
            <a:endParaRPr sz="1100">
              <a:solidFill>
                <a:srgbClr val="FF0000"/>
              </a:solidFill>
            </a:endParaRPr>
          </a:p>
          <a:p>
            <a:pPr indent="0" lvl="0" marL="0" rtl="0" algn="l">
              <a:lnSpc>
                <a:spcPct val="95000"/>
              </a:lnSpc>
              <a:spcBef>
                <a:spcPts val="0"/>
              </a:spcBef>
              <a:spcAft>
                <a:spcPts val="0"/>
              </a:spcAft>
              <a:buNone/>
            </a:pPr>
            <a:r>
              <a:rPr lang="sv" sz="1100"/>
              <a:t>Marcus Sköld</a:t>
            </a:r>
            <a:endParaRPr sz="1100"/>
          </a:p>
          <a:p>
            <a:pPr indent="-298450" lvl="0" marL="457200" rtl="0" algn="l">
              <a:lnSpc>
                <a:spcPct val="95000"/>
              </a:lnSpc>
              <a:spcBef>
                <a:spcPts val="0"/>
              </a:spcBef>
              <a:spcAft>
                <a:spcPts val="0"/>
              </a:spcAft>
              <a:buSzPts val="1100"/>
              <a:buChar char="●"/>
            </a:pPr>
            <a:r>
              <a:rPr lang="sv" sz="1100"/>
              <a:t>fyscoach</a:t>
            </a:r>
            <a:endParaRPr sz="1100"/>
          </a:p>
          <a:p>
            <a:pPr indent="0" lvl="0" marL="0" rtl="0" algn="l">
              <a:lnSpc>
                <a:spcPct val="95000"/>
              </a:lnSpc>
              <a:spcBef>
                <a:spcPts val="0"/>
              </a:spcBef>
              <a:spcAft>
                <a:spcPts val="0"/>
              </a:spcAft>
              <a:buSzPts val="770"/>
              <a:buNone/>
            </a:pPr>
            <a:r>
              <a:t/>
            </a:r>
            <a:endParaRPr sz="1100">
              <a:solidFill>
                <a:srgbClr val="FF0000"/>
              </a:solidFill>
            </a:endParaRPr>
          </a:p>
          <a:p>
            <a:pPr indent="0" lvl="0" marL="0" rtl="0" algn="l">
              <a:lnSpc>
                <a:spcPct val="95000"/>
              </a:lnSpc>
              <a:spcBef>
                <a:spcPts val="0"/>
              </a:spcBef>
              <a:spcAft>
                <a:spcPts val="0"/>
              </a:spcAft>
              <a:buSzPts val="770"/>
              <a:buNone/>
            </a:pPr>
            <a:r>
              <a:rPr lang="sv" sz="1100"/>
              <a:t>Teamet</a:t>
            </a:r>
            <a:endParaRPr sz="1100"/>
          </a:p>
          <a:p>
            <a:pPr indent="-298450" lvl="0" marL="457200" rtl="0" algn="l">
              <a:lnSpc>
                <a:spcPct val="95000"/>
              </a:lnSpc>
              <a:spcBef>
                <a:spcPts val="0"/>
              </a:spcBef>
              <a:spcAft>
                <a:spcPts val="0"/>
              </a:spcAft>
              <a:buSzPts val="1100"/>
              <a:buChar char="●"/>
            </a:pPr>
            <a:r>
              <a:rPr lang="sv" sz="1100"/>
              <a:t>Video i träning och match</a:t>
            </a:r>
            <a:endParaRPr sz="1100"/>
          </a:p>
          <a:p>
            <a:pPr indent="0" lvl="0" marL="0" rtl="0" algn="l">
              <a:lnSpc>
                <a:spcPct val="95000"/>
              </a:lnSpc>
              <a:spcBef>
                <a:spcPts val="0"/>
              </a:spcBef>
              <a:spcAft>
                <a:spcPts val="0"/>
              </a:spcAft>
              <a:buSzPts val="770"/>
              <a:buNone/>
            </a:pPr>
            <a:r>
              <a:t/>
            </a:r>
            <a:endParaRPr sz="1100"/>
          </a:p>
          <a:p>
            <a:pPr indent="0" lvl="0" marL="0" rtl="0" algn="l">
              <a:lnSpc>
                <a:spcPct val="85000"/>
              </a:lnSpc>
              <a:spcBef>
                <a:spcPts val="1200"/>
              </a:spcBef>
              <a:spcAft>
                <a:spcPts val="0"/>
              </a:spcAft>
              <a:buSzPts val="770"/>
              <a:buNone/>
            </a:pPr>
            <a:r>
              <a:rPr lang="sv" sz="1100">
                <a:solidFill>
                  <a:srgbClr val="CCCCCC"/>
                </a:solidFill>
              </a:rPr>
              <a:t>Björn Berggren, Sigge Blomqvist och Robert Hanssen</a:t>
            </a:r>
            <a:endParaRPr sz="1100">
              <a:solidFill>
                <a:srgbClr val="CCCCCC"/>
              </a:solidFill>
            </a:endParaRPr>
          </a:p>
          <a:p>
            <a:pPr indent="-298450" lvl="0" marL="457200" rtl="0" algn="l">
              <a:lnSpc>
                <a:spcPct val="85000"/>
              </a:lnSpc>
              <a:spcBef>
                <a:spcPts val="1200"/>
              </a:spcBef>
              <a:spcAft>
                <a:spcPts val="0"/>
              </a:spcAft>
              <a:buClr>
                <a:srgbClr val="CCCCCC"/>
              </a:buClr>
              <a:buSzPts val="1100"/>
              <a:buChar char="●"/>
            </a:pPr>
            <a:r>
              <a:rPr lang="sv" sz="1100">
                <a:solidFill>
                  <a:srgbClr val="CCCCCC"/>
                </a:solidFill>
              </a:rPr>
              <a:t>Material vid träning, läger och matcher</a:t>
            </a:r>
            <a:endParaRPr sz="1100">
              <a:solidFill>
                <a:srgbClr val="CCCCCC"/>
              </a:solidFill>
            </a:endParaRPr>
          </a:p>
          <a:p>
            <a:pPr indent="0" lvl="0" marL="0" rtl="0" algn="l">
              <a:lnSpc>
                <a:spcPct val="85000"/>
              </a:lnSpc>
              <a:spcBef>
                <a:spcPts val="1200"/>
              </a:spcBef>
              <a:spcAft>
                <a:spcPts val="0"/>
              </a:spcAft>
              <a:buSzPts val="770"/>
              <a:buNone/>
            </a:pPr>
            <a:r>
              <a:rPr lang="sv" sz="1100"/>
              <a:t>Teamet</a:t>
            </a:r>
            <a:endParaRPr sz="1100"/>
          </a:p>
          <a:p>
            <a:pPr indent="-298450" lvl="0" marL="457200" rtl="0" algn="l">
              <a:lnSpc>
                <a:spcPct val="85000"/>
              </a:lnSpc>
              <a:spcBef>
                <a:spcPts val="1200"/>
              </a:spcBef>
              <a:spcAft>
                <a:spcPts val="0"/>
              </a:spcAft>
              <a:buSzPts val="1100"/>
              <a:buChar char="●"/>
            </a:pPr>
            <a:r>
              <a:rPr lang="sv" sz="1100"/>
              <a:t>Admin och kommunikation, cuper och resor</a:t>
            </a:r>
            <a:endParaRPr sz="1100"/>
          </a:p>
          <a:p>
            <a:pPr indent="0" lvl="0" marL="0" rtl="0" algn="l">
              <a:lnSpc>
                <a:spcPct val="85000"/>
              </a:lnSpc>
              <a:spcBef>
                <a:spcPts val="1200"/>
              </a:spcBef>
              <a:spcAft>
                <a:spcPts val="0"/>
              </a:spcAft>
              <a:buSzPts val="770"/>
              <a:buNone/>
            </a:pPr>
            <a:r>
              <a:rPr lang="sv" sz="1100"/>
              <a:t>Jesper Eckers</a:t>
            </a:r>
            <a:endParaRPr sz="1100"/>
          </a:p>
          <a:p>
            <a:pPr indent="-298450" lvl="0" marL="457200" rtl="0" algn="l">
              <a:lnSpc>
                <a:spcPct val="85000"/>
              </a:lnSpc>
              <a:spcBef>
                <a:spcPts val="1200"/>
              </a:spcBef>
              <a:spcAft>
                <a:spcPts val="0"/>
              </a:spcAft>
              <a:buSzPts val="1100"/>
              <a:buChar char="●"/>
            </a:pPr>
            <a:r>
              <a:rPr lang="sv" sz="1100"/>
              <a:t>Övergripande ansvarig, cuper och resor</a:t>
            </a:r>
            <a:endParaRPr sz="1100"/>
          </a:p>
          <a:p>
            <a:pPr indent="0" lvl="0" marL="0" rtl="0" algn="l">
              <a:lnSpc>
                <a:spcPct val="85000"/>
              </a:lnSpc>
              <a:spcBef>
                <a:spcPts val="1200"/>
              </a:spcBef>
              <a:spcAft>
                <a:spcPts val="1200"/>
              </a:spcAft>
              <a:buSzPts val="770"/>
              <a:buNone/>
            </a:pPr>
            <a:r>
              <a:t/>
            </a:r>
            <a:endParaRPr sz="98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1000"/>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1000"/>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1000"/>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1000"/>
                                        <p:tgtEl>
                                          <p:spTgt spid="1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Effect filter="fade" transition="in">
                                      <p:cBhvr>
                                        <p:cTn dur="1000"/>
                                        <p:tgtEl>
                                          <p:spTgt spid="1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animEffect filter="fade" transition="in">
                                      <p:cBhvr>
                                        <p:cTn dur="1000"/>
                                        <p:tgtEl>
                                          <p:spTgt spid="14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animEffect filter="fade" transition="in">
                                      <p:cBhvr>
                                        <p:cTn dur="1000"/>
                                        <p:tgtEl>
                                          <p:spTgt spid="14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8" st="8"/>
                                            </p:txEl>
                                          </p:spTgt>
                                        </p:tgtEl>
                                        <p:attrNameLst>
                                          <p:attrName>style.visibility</p:attrName>
                                        </p:attrNameLst>
                                      </p:cBhvr>
                                      <p:to>
                                        <p:strVal val="visible"/>
                                      </p:to>
                                    </p:set>
                                    <p:animEffect filter="fade" transition="in">
                                      <p:cBhvr>
                                        <p:cTn dur="1000"/>
                                        <p:tgtEl>
                                          <p:spTgt spid="14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9" st="9"/>
                                            </p:txEl>
                                          </p:spTgt>
                                        </p:tgtEl>
                                        <p:attrNameLst>
                                          <p:attrName>style.visibility</p:attrName>
                                        </p:attrNameLst>
                                      </p:cBhvr>
                                      <p:to>
                                        <p:strVal val="visible"/>
                                      </p:to>
                                    </p:set>
                                    <p:animEffect filter="fade" transition="in">
                                      <p:cBhvr>
                                        <p:cTn dur="1000"/>
                                        <p:tgtEl>
                                          <p:spTgt spid="14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0" st="10"/>
                                            </p:txEl>
                                          </p:spTgt>
                                        </p:tgtEl>
                                        <p:attrNameLst>
                                          <p:attrName>style.visibility</p:attrName>
                                        </p:attrNameLst>
                                      </p:cBhvr>
                                      <p:to>
                                        <p:strVal val="visible"/>
                                      </p:to>
                                    </p:set>
                                    <p:animEffect filter="fade" transition="in">
                                      <p:cBhvr>
                                        <p:cTn dur="1000"/>
                                        <p:tgtEl>
                                          <p:spTgt spid="14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1" st="11"/>
                                            </p:txEl>
                                          </p:spTgt>
                                        </p:tgtEl>
                                        <p:attrNameLst>
                                          <p:attrName>style.visibility</p:attrName>
                                        </p:attrNameLst>
                                      </p:cBhvr>
                                      <p:to>
                                        <p:strVal val="visible"/>
                                      </p:to>
                                    </p:set>
                                    <p:animEffect filter="fade" transition="in">
                                      <p:cBhvr>
                                        <p:cTn dur="1000"/>
                                        <p:tgtEl>
                                          <p:spTgt spid="14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2" st="12"/>
                                            </p:txEl>
                                          </p:spTgt>
                                        </p:tgtEl>
                                        <p:attrNameLst>
                                          <p:attrName>style.visibility</p:attrName>
                                        </p:attrNameLst>
                                      </p:cBhvr>
                                      <p:to>
                                        <p:strVal val="visible"/>
                                      </p:to>
                                    </p:set>
                                    <p:animEffect filter="fade" transition="in">
                                      <p:cBhvr>
                                        <p:cTn dur="1000"/>
                                        <p:tgtEl>
                                          <p:spTgt spid="14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3" st="13"/>
                                            </p:txEl>
                                          </p:spTgt>
                                        </p:tgtEl>
                                        <p:attrNameLst>
                                          <p:attrName>style.visibility</p:attrName>
                                        </p:attrNameLst>
                                      </p:cBhvr>
                                      <p:to>
                                        <p:strVal val="visible"/>
                                      </p:to>
                                    </p:set>
                                    <p:animEffect filter="fade" transition="in">
                                      <p:cBhvr>
                                        <p:cTn dur="1000"/>
                                        <p:tgtEl>
                                          <p:spTgt spid="14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4" st="14"/>
                                            </p:txEl>
                                          </p:spTgt>
                                        </p:tgtEl>
                                        <p:attrNameLst>
                                          <p:attrName>style.visibility</p:attrName>
                                        </p:attrNameLst>
                                      </p:cBhvr>
                                      <p:to>
                                        <p:strVal val="visible"/>
                                      </p:to>
                                    </p:set>
                                    <p:animEffect filter="fade" transition="in">
                                      <p:cBhvr>
                                        <p:cTn dur="1000"/>
                                        <p:tgtEl>
                                          <p:spTgt spid="147">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5" st="15"/>
                                            </p:txEl>
                                          </p:spTgt>
                                        </p:tgtEl>
                                        <p:attrNameLst>
                                          <p:attrName>style.visibility</p:attrName>
                                        </p:attrNameLst>
                                      </p:cBhvr>
                                      <p:to>
                                        <p:strVal val="visible"/>
                                      </p:to>
                                    </p:set>
                                    <p:animEffect filter="fade" transition="in">
                                      <p:cBhvr>
                                        <p:cTn dur="1000"/>
                                        <p:tgtEl>
                                          <p:spTgt spid="147">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6" st="16"/>
                                            </p:txEl>
                                          </p:spTgt>
                                        </p:tgtEl>
                                        <p:attrNameLst>
                                          <p:attrName>style.visibility</p:attrName>
                                        </p:attrNameLst>
                                      </p:cBhvr>
                                      <p:to>
                                        <p:strVal val="visible"/>
                                      </p:to>
                                    </p:set>
                                    <p:animEffect filter="fade" transition="in">
                                      <p:cBhvr>
                                        <p:cTn dur="1000"/>
                                        <p:tgtEl>
                                          <p:spTgt spid="147">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1000"/>
                                        <p:tgtEl>
                                          <p:spTgt spid="1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Effect filter="fade" transition="in">
                                      <p:cBhvr>
                                        <p:cTn dur="1000"/>
                                        <p:tgtEl>
                                          <p:spTgt spid="1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animEffect filter="fade" transition="in">
                                      <p:cBhvr>
                                        <p:cTn dur="1000"/>
                                        <p:tgtEl>
                                          <p:spTgt spid="1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animEffect filter="fade" transition="in">
                                      <p:cBhvr>
                                        <p:cTn dur="1000"/>
                                        <p:tgtEl>
                                          <p:spTgt spid="14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8" st="8"/>
                                            </p:txEl>
                                          </p:spTgt>
                                        </p:tgtEl>
                                        <p:attrNameLst>
                                          <p:attrName>style.visibility</p:attrName>
                                        </p:attrNameLst>
                                      </p:cBhvr>
                                      <p:to>
                                        <p:strVal val="visible"/>
                                      </p:to>
                                    </p:set>
                                    <p:animEffect filter="fade" transition="in">
                                      <p:cBhvr>
                                        <p:cTn dur="1000"/>
                                        <p:tgtEl>
                                          <p:spTgt spid="14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9" st="9"/>
                                            </p:txEl>
                                          </p:spTgt>
                                        </p:tgtEl>
                                        <p:attrNameLst>
                                          <p:attrName>style.visibility</p:attrName>
                                        </p:attrNameLst>
                                      </p:cBhvr>
                                      <p:to>
                                        <p:strVal val="visible"/>
                                      </p:to>
                                    </p:set>
                                    <p:animEffect filter="fade" transition="in">
                                      <p:cBhvr>
                                        <p:cTn dur="1000"/>
                                        <p:tgtEl>
                                          <p:spTgt spid="14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0" st="10"/>
                                            </p:txEl>
                                          </p:spTgt>
                                        </p:tgtEl>
                                        <p:attrNameLst>
                                          <p:attrName>style.visibility</p:attrName>
                                        </p:attrNameLst>
                                      </p:cBhvr>
                                      <p:to>
                                        <p:strVal val="visible"/>
                                      </p:to>
                                    </p:set>
                                    <p:animEffect filter="fade" transition="in">
                                      <p:cBhvr>
                                        <p:cTn dur="1000"/>
                                        <p:tgtEl>
                                          <p:spTgt spid="14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1" st="11"/>
                                            </p:txEl>
                                          </p:spTgt>
                                        </p:tgtEl>
                                        <p:attrNameLst>
                                          <p:attrName>style.visibility</p:attrName>
                                        </p:attrNameLst>
                                      </p:cBhvr>
                                      <p:to>
                                        <p:strVal val="visible"/>
                                      </p:to>
                                    </p:set>
                                    <p:animEffect filter="fade" transition="in">
                                      <p:cBhvr>
                                        <p:cTn dur="1000"/>
                                        <p:tgtEl>
                                          <p:spTgt spid="14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2" st="12"/>
                                            </p:txEl>
                                          </p:spTgt>
                                        </p:tgtEl>
                                        <p:attrNameLst>
                                          <p:attrName>style.visibility</p:attrName>
                                        </p:attrNameLst>
                                      </p:cBhvr>
                                      <p:to>
                                        <p:strVal val="visible"/>
                                      </p:to>
                                    </p:set>
                                    <p:animEffect filter="fade" transition="in">
                                      <p:cBhvr>
                                        <p:cTn dur="1000"/>
                                        <p:tgtEl>
                                          <p:spTgt spid="14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3" st="13"/>
                                            </p:txEl>
                                          </p:spTgt>
                                        </p:tgtEl>
                                        <p:attrNameLst>
                                          <p:attrName>style.visibility</p:attrName>
                                        </p:attrNameLst>
                                      </p:cBhvr>
                                      <p:to>
                                        <p:strVal val="visible"/>
                                      </p:to>
                                    </p:set>
                                    <p:animEffect filter="fade" transition="in">
                                      <p:cBhvr>
                                        <p:cTn dur="1000"/>
                                        <p:tgtEl>
                                          <p:spTgt spid="14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4" st="14"/>
                                            </p:txEl>
                                          </p:spTgt>
                                        </p:tgtEl>
                                        <p:attrNameLst>
                                          <p:attrName>style.visibility</p:attrName>
                                        </p:attrNameLst>
                                      </p:cBhvr>
                                      <p:to>
                                        <p:strVal val="visible"/>
                                      </p:to>
                                    </p:set>
                                    <p:animEffect filter="fade" transition="in">
                                      <p:cBhvr>
                                        <p:cTn dur="1000"/>
                                        <p:tgtEl>
                                          <p:spTgt spid="148">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5" st="15"/>
                                            </p:txEl>
                                          </p:spTgt>
                                        </p:tgtEl>
                                        <p:attrNameLst>
                                          <p:attrName>style.visibility</p:attrName>
                                        </p:attrNameLst>
                                      </p:cBhvr>
                                      <p:to>
                                        <p:strVal val="visible"/>
                                      </p:to>
                                    </p:set>
                                    <p:animEffect filter="fade" transition="in">
                                      <p:cBhvr>
                                        <p:cTn dur="1000"/>
                                        <p:tgtEl>
                                          <p:spTgt spid="148">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sv"/>
              <a:t>Syfte Distriktslag</a:t>
            </a:r>
            <a:endParaRPr b="1"/>
          </a:p>
        </p:txBody>
      </p:sp>
      <p:sp>
        <p:nvSpPr>
          <p:cNvPr id="154" name="Google Shape;15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Utbilda spelare</a:t>
            </a:r>
            <a:endParaRPr/>
          </a:p>
          <a:p>
            <a:pPr indent="0" lvl="0" marL="0" rtl="0" algn="l">
              <a:spcBef>
                <a:spcPts val="1200"/>
              </a:spcBef>
              <a:spcAft>
                <a:spcPts val="0"/>
              </a:spcAft>
              <a:buNone/>
            </a:pPr>
            <a:r>
              <a:rPr lang="sv"/>
              <a:t>Rolig resa</a:t>
            </a:r>
            <a:endParaRPr/>
          </a:p>
          <a:p>
            <a:pPr indent="0" lvl="0" marL="0" rtl="0" algn="l">
              <a:spcBef>
                <a:spcPts val="1200"/>
              </a:spcBef>
              <a:spcAft>
                <a:spcPts val="0"/>
              </a:spcAft>
              <a:buNone/>
            </a:pPr>
            <a:r>
              <a:rPr lang="sv"/>
              <a:t>Tävla i Tv-pucken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1000"/>
                                        <p:tgtEl>
                                          <p:spTgt spid="1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Effect filter="fade" transition="in">
                                      <p:cBhvr>
                                        <p:cTn dur="1000"/>
                                        <p:tgtEl>
                                          <p:spTgt spid="1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animEffect filter="fade" transition="in">
                                      <p:cBhvr>
                                        <p:cTn dur="1000"/>
                                        <p:tgtEl>
                                          <p:spTgt spid="15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Erfarenheter från tv-pucken - pojkar 06/07</a:t>
            </a:r>
            <a:endParaRPr/>
          </a:p>
        </p:txBody>
      </p:sp>
      <p:sp>
        <p:nvSpPr>
          <p:cNvPr id="160" name="Google Shape;160;p29"/>
          <p:cNvSpPr txBox="1"/>
          <p:nvPr>
            <p:ph idx="1" type="body"/>
          </p:nvPr>
        </p:nvSpPr>
        <p:spPr>
          <a:xfrm>
            <a:off x="311700" y="3190375"/>
            <a:ext cx="8520600" cy="1378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sv"/>
              <a:t>Slutsats: våra spelare har sämre förutsättningar att hävda sig på junior och seniornivå än andra distrikt (generellt). Vi saknar ex U16 reg syd</a:t>
            </a:r>
            <a:endParaRPr/>
          </a:p>
          <a:p>
            <a:pPr indent="0" lvl="0" marL="0" rtl="0" algn="l">
              <a:spcBef>
                <a:spcPts val="1200"/>
              </a:spcBef>
              <a:spcAft>
                <a:spcPts val="1200"/>
              </a:spcAft>
              <a:buNone/>
            </a:pPr>
            <a:r>
              <a:rPr lang="sv"/>
              <a:t>För att hävda oss behöver vi utveckla träningskulturen och ge spelarna möjlighet att utmanas oftare på vårt sätt</a:t>
            </a:r>
            <a:endParaRPr/>
          </a:p>
        </p:txBody>
      </p:sp>
      <p:sp>
        <p:nvSpPr>
          <p:cNvPr id="161" name="Google Shape;161;p29"/>
          <p:cNvSpPr txBox="1"/>
          <p:nvPr/>
        </p:nvSpPr>
        <p:spPr>
          <a:xfrm>
            <a:off x="468375" y="901450"/>
            <a:ext cx="3791400" cy="2619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lt2"/>
              </a:buClr>
              <a:buSzPts val="1800"/>
              <a:buChar char="+"/>
            </a:pPr>
            <a:r>
              <a:rPr lang="sv" sz="1800">
                <a:solidFill>
                  <a:schemeClr val="lt2"/>
                </a:solidFill>
              </a:rPr>
              <a:t>Fina grabbar</a:t>
            </a:r>
            <a:endParaRPr sz="1800">
              <a:solidFill>
                <a:schemeClr val="lt2"/>
              </a:solidFill>
            </a:endParaRPr>
          </a:p>
          <a:p>
            <a:pPr indent="-342900" lvl="0" marL="457200" rtl="0" algn="l">
              <a:lnSpc>
                <a:spcPct val="115000"/>
              </a:lnSpc>
              <a:spcBef>
                <a:spcPts val="0"/>
              </a:spcBef>
              <a:spcAft>
                <a:spcPts val="0"/>
              </a:spcAft>
              <a:buClr>
                <a:schemeClr val="lt2"/>
              </a:buClr>
              <a:buSzPts val="1800"/>
              <a:buChar char="+"/>
            </a:pPr>
            <a:r>
              <a:rPr lang="sv" sz="1800">
                <a:solidFill>
                  <a:schemeClr val="lt2"/>
                </a:solidFill>
              </a:rPr>
              <a:t>Goa lirare/KUL!</a:t>
            </a:r>
            <a:endParaRPr sz="1800">
              <a:solidFill>
                <a:schemeClr val="lt2"/>
              </a:solidFill>
            </a:endParaRPr>
          </a:p>
          <a:p>
            <a:pPr indent="-342900" lvl="0" marL="457200" rtl="0" algn="l">
              <a:lnSpc>
                <a:spcPct val="115000"/>
              </a:lnSpc>
              <a:spcBef>
                <a:spcPts val="0"/>
              </a:spcBef>
              <a:spcAft>
                <a:spcPts val="0"/>
              </a:spcAft>
              <a:buClr>
                <a:schemeClr val="lt2"/>
              </a:buClr>
              <a:buSzPts val="1800"/>
              <a:buChar char="+"/>
            </a:pPr>
            <a:r>
              <a:rPr lang="sv" sz="1800">
                <a:solidFill>
                  <a:schemeClr val="lt2"/>
                </a:solidFill>
              </a:rPr>
              <a:t>Stor stab</a:t>
            </a:r>
            <a:endParaRPr sz="1800">
              <a:solidFill>
                <a:schemeClr val="lt2"/>
              </a:solidFill>
            </a:endParaRPr>
          </a:p>
          <a:p>
            <a:pPr indent="-342900" lvl="0" marL="457200" rtl="0" algn="l">
              <a:lnSpc>
                <a:spcPct val="115000"/>
              </a:lnSpc>
              <a:spcBef>
                <a:spcPts val="0"/>
              </a:spcBef>
              <a:spcAft>
                <a:spcPts val="0"/>
              </a:spcAft>
              <a:buClr>
                <a:schemeClr val="lt2"/>
              </a:buClr>
              <a:buSzPts val="1800"/>
              <a:buChar char="+"/>
            </a:pPr>
            <a:r>
              <a:rPr lang="sv" sz="1800">
                <a:solidFill>
                  <a:schemeClr val="lt2"/>
                </a:solidFill>
              </a:rPr>
              <a:t>Bra upplägg/många tillfällen</a:t>
            </a:r>
            <a:endParaRPr sz="1800">
              <a:solidFill>
                <a:schemeClr val="lt2"/>
              </a:solidFill>
            </a:endParaRPr>
          </a:p>
          <a:p>
            <a:pPr indent="-342900" lvl="0" marL="457200" rtl="0" algn="l">
              <a:lnSpc>
                <a:spcPct val="115000"/>
              </a:lnSpc>
              <a:spcBef>
                <a:spcPts val="0"/>
              </a:spcBef>
              <a:spcAft>
                <a:spcPts val="0"/>
              </a:spcAft>
              <a:buClr>
                <a:schemeClr val="lt2"/>
              </a:buClr>
              <a:buSzPts val="1800"/>
              <a:buChar char="+"/>
            </a:pPr>
            <a:r>
              <a:rPr lang="sv" sz="1800">
                <a:solidFill>
                  <a:schemeClr val="lt2"/>
                </a:solidFill>
              </a:rPr>
              <a:t>Bred grupp och fångar tidigt</a:t>
            </a:r>
            <a:endParaRPr sz="1800">
              <a:solidFill>
                <a:schemeClr val="lt2"/>
              </a:solidFill>
            </a:endParaRPr>
          </a:p>
          <a:p>
            <a:pPr indent="0" lvl="0" marL="0" rtl="0" algn="l">
              <a:lnSpc>
                <a:spcPct val="115000"/>
              </a:lnSpc>
              <a:spcBef>
                <a:spcPts val="1200"/>
              </a:spcBef>
              <a:spcAft>
                <a:spcPts val="0"/>
              </a:spcAft>
              <a:buNone/>
            </a:pPr>
            <a:r>
              <a:rPr lang="sv" sz="1800">
                <a:solidFill>
                  <a:schemeClr val="lt2"/>
                </a:solidFill>
              </a:rPr>
              <a:t>=Nöjda med utbildning och glädje</a:t>
            </a:r>
            <a:endParaRPr sz="1800">
              <a:solidFill>
                <a:schemeClr val="lt2"/>
              </a:solidFill>
            </a:endParaRPr>
          </a:p>
          <a:p>
            <a:pPr indent="0" lvl="0" marL="0" rtl="0" algn="l">
              <a:spcBef>
                <a:spcPts val="1200"/>
              </a:spcBef>
              <a:spcAft>
                <a:spcPts val="0"/>
              </a:spcAft>
              <a:buNone/>
            </a:pPr>
            <a:r>
              <a:t/>
            </a:r>
            <a:endParaRPr/>
          </a:p>
        </p:txBody>
      </p:sp>
      <p:sp>
        <p:nvSpPr>
          <p:cNvPr id="162" name="Google Shape;162;p29"/>
          <p:cNvSpPr txBox="1"/>
          <p:nvPr/>
        </p:nvSpPr>
        <p:spPr>
          <a:xfrm>
            <a:off x="4259775" y="901450"/>
            <a:ext cx="4127100" cy="2208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ADADAD"/>
              </a:buClr>
              <a:buSzPts val="1800"/>
              <a:buChar char="●"/>
            </a:pPr>
            <a:r>
              <a:rPr lang="sv" sz="1800">
                <a:solidFill>
                  <a:srgbClr val="ADADAD"/>
                </a:solidFill>
              </a:rPr>
              <a:t>Orkar inte hålla fokus</a:t>
            </a:r>
            <a:endParaRPr sz="1800">
              <a:solidFill>
                <a:srgbClr val="ADADAD"/>
              </a:solidFill>
            </a:endParaRPr>
          </a:p>
          <a:p>
            <a:pPr indent="-342900" lvl="0" marL="457200" rtl="0" algn="l">
              <a:lnSpc>
                <a:spcPct val="115000"/>
              </a:lnSpc>
              <a:spcBef>
                <a:spcPts val="0"/>
              </a:spcBef>
              <a:spcAft>
                <a:spcPts val="0"/>
              </a:spcAft>
              <a:buClr>
                <a:srgbClr val="ADADAD"/>
              </a:buClr>
              <a:buSzPts val="1800"/>
              <a:buChar char="●"/>
            </a:pPr>
            <a:r>
              <a:rPr lang="sv" sz="1800">
                <a:solidFill>
                  <a:srgbClr val="ADADAD"/>
                </a:solidFill>
              </a:rPr>
              <a:t>Inte vana vid tempot/att tävla</a:t>
            </a:r>
            <a:endParaRPr sz="1800">
              <a:solidFill>
                <a:srgbClr val="ADADAD"/>
              </a:solidFill>
            </a:endParaRPr>
          </a:p>
          <a:p>
            <a:pPr indent="-342900" lvl="0" marL="457200" rtl="0" algn="l">
              <a:lnSpc>
                <a:spcPct val="115000"/>
              </a:lnSpc>
              <a:spcBef>
                <a:spcPts val="0"/>
              </a:spcBef>
              <a:spcAft>
                <a:spcPts val="0"/>
              </a:spcAft>
              <a:buClr>
                <a:srgbClr val="ADADAD"/>
              </a:buClr>
              <a:buSzPts val="1800"/>
              <a:buChar char="●"/>
            </a:pPr>
            <a:r>
              <a:rPr lang="sv" sz="1800">
                <a:solidFill>
                  <a:srgbClr val="ADADAD"/>
                </a:solidFill>
              </a:rPr>
              <a:t>Ligger efter i styrka</a:t>
            </a:r>
            <a:endParaRPr sz="1800">
              <a:solidFill>
                <a:srgbClr val="ADADAD"/>
              </a:solidFill>
            </a:endParaRPr>
          </a:p>
          <a:p>
            <a:pPr indent="-342900" lvl="0" marL="457200" rtl="0" algn="l">
              <a:lnSpc>
                <a:spcPct val="115000"/>
              </a:lnSpc>
              <a:spcBef>
                <a:spcPts val="0"/>
              </a:spcBef>
              <a:spcAft>
                <a:spcPts val="0"/>
              </a:spcAft>
              <a:buClr>
                <a:srgbClr val="ADADAD"/>
              </a:buClr>
              <a:buSzPts val="1800"/>
              <a:buChar char="●"/>
            </a:pPr>
            <a:r>
              <a:rPr lang="sv" sz="1800">
                <a:solidFill>
                  <a:srgbClr val="ADADAD"/>
                </a:solidFill>
              </a:rPr>
              <a:t>Överdriven respekt för motståndarna/attityd</a:t>
            </a:r>
            <a:endParaRPr sz="1800">
              <a:solidFill>
                <a:srgbClr val="ADADAD"/>
              </a:solidFill>
            </a:endParaRPr>
          </a:p>
          <a:p>
            <a:pPr indent="0" lvl="0" marL="457200" rtl="0" algn="l">
              <a:lnSpc>
                <a:spcPct val="115000"/>
              </a:lnSpc>
              <a:spcBef>
                <a:spcPts val="1200"/>
              </a:spcBef>
              <a:spcAft>
                <a:spcPts val="1200"/>
              </a:spcAft>
              <a:buNone/>
            </a:pPr>
            <a:r>
              <a:rPr lang="sv" sz="1800">
                <a:solidFill>
                  <a:srgbClr val="ADADAD"/>
                </a:solidFill>
              </a:rPr>
              <a:t>=Missnöjda med tävling</a:t>
            </a:r>
            <a:endParaRPr sz="1800">
              <a:solidFill>
                <a:srgbClr val="ADADAD"/>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0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1000"/>
                                        <p:tgtEl>
                                          <p:spTgt spid="16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BD förslag till lösning</a:t>
            </a:r>
            <a:endParaRPr/>
          </a:p>
        </p:txBody>
      </p:sp>
      <p:sp>
        <p:nvSpPr>
          <p:cNvPr id="168" name="Google Shape;168;p30"/>
          <p:cNvSpPr txBox="1"/>
          <p:nvPr>
            <p:ph idx="1" type="body"/>
          </p:nvPr>
        </p:nvSpPr>
        <p:spPr>
          <a:xfrm>
            <a:off x="311700" y="963300"/>
            <a:ext cx="8520600" cy="40389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sv"/>
              <a:t>Orka hålla fokus/Vana vid tempot/att tävla</a:t>
            </a:r>
            <a:endParaRPr/>
          </a:p>
          <a:p>
            <a:pPr indent="-308610" lvl="0" marL="457200" rtl="0" algn="l">
              <a:spcBef>
                <a:spcPts val="1200"/>
              </a:spcBef>
              <a:spcAft>
                <a:spcPts val="0"/>
              </a:spcAft>
              <a:buSzPct val="100000"/>
              <a:buChar char="●"/>
            </a:pPr>
            <a:r>
              <a:rPr lang="sv"/>
              <a:t>Uppmana till att erbjuda upprullning för att höja träningsmängd och erbjuda utmaning</a:t>
            </a:r>
            <a:endParaRPr/>
          </a:p>
          <a:p>
            <a:pPr indent="-308610" lvl="0" marL="457200" rtl="0" algn="l">
              <a:spcBef>
                <a:spcPts val="0"/>
              </a:spcBef>
              <a:spcAft>
                <a:spcPts val="0"/>
              </a:spcAft>
              <a:buSzPct val="100000"/>
              <a:buChar char="●"/>
            </a:pPr>
            <a:r>
              <a:rPr lang="sv"/>
              <a:t>Erbjuda utbildning och en chans att mäta sig med likasinnade oftare (BDU/Distriktslag)</a:t>
            </a:r>
            <a:endParaRPr/>
          </a:p>
          <a:p>
            <a:pPr indent="0" lvl="0" marL="0" rtl="0" algn="l">
              <a:spcBef>
                <a:spcPts val="1200"/>
              </a:spcBef>
              <a:spcAft>
                <a:spcPts val="0"/>
              </a:spcAft>
              <a:buNone/>
            </a:pPr>
            <a:r>
              <a:rPr lang="sv"/>
              <a:t>Förbättra styrka</a:t>
            </a:r>
            <a:endParaRPr/>
          </a:p>
          <a:p>
            <a:pPr indent="-308610" lvl="0" marL="457200" rtl="0" algn="l">
              <a:spcBef>
                <a:spcPts val="1200"/>
              </a:spcBef>
              <a:spcAft>
                <a:spcPts val="0"/>
              </a:spcAft>
              <a:buSzPct val="100000"/>
              <a:buChar char="●"/>
            </a:pPr>
            <a:r>
              <a:rPr lang="sv"/>
              <a:t>Ta fram fysprofil</a:t>
            </a:r>
            <a:endParaRPr/>
          </a:p>
          <a:p>
            <a:pPr indent="0" lvl="0" marL="0" rtl="0" algn="l">
              <a:spcBef>
                <a:spcPts val="1200"/>
              </a:spcBef>
              <a:spcAft>
                <a:spcPts val="0"/>
              </a:spcAft>
              <a:buNone/>
            </a:pPr>
            <a:r>
              <a:rPr lang="sv"/>
              <a:t>Lagom respekt för motståndarna/attityd</a:t>
            </a:r>
            <a:endParaRPr/>
          </a:p>
          <a:p>
            <a:pPr indent="-308610" lvl="0" marL="457200" rtl="0" algn="l">
              <a:spcBef>
                <a:spcPts val="1200"/>
              </a:spcBef>
              <a:spcAft>
                <a:spcPts val="0"/>
              </a:spcAft>
              <a:buSzPct val="100000"/>
              <a:buChar char="●"/>
            </a:pPr>
            <a:r>
              <a:rPr lang="sv"/>
              <a:t>Prata målsättning: spänna bågen</a:t>
            </a:r>
            <a:endParaRPr/>
          </a:p>
          <a:p>
            <a:pPr indent="0" lvl="0" marL="0" rtl="0" algn="l">
              <a:spcBef>
                <a:spcPts val="1200"/>
              </a:spcBef>
              <a:spcAft>
                <a:spcPts val="0"/>
              </a:spcAft>
              <a:buNone/>
            </a:pPr>
            <a:r>
              <a:rPr b="1" lang="sv" sz="2374"/>
              <a:t>Mål: Gå vidare till slutspel</a:t>
            </a:r>
            <a:endParaRPr b="1" sz="2374"/>
          </a:p>
          <a:p>
            <a:pPr indent="0" lvl="0" marL="0" rtl="0" algn="l">
              <a:spcBef>
                <a:spcPts val="1200"/>
              </a:spcBef>
              <a:spcAft>
                <a:spcPts val="0"/>
              </a:spcAft>
              <a:buNone/>
            </a:pPr>
            <a:r>
              <a:rPr lang="sv">
                <a:solidFill>
                  <a:srgbClr val="FF0000"/>
                </a:solidFill>
              </a:rPr>
              <a:t>BDUs bidrag: inspirera ledare och spelare på plats i sin hemmamiljö (för att nå spelarna tidigare under säsong)</a:t>
            </a:r>
            <a:endParaRPr>
              <a:solidFill>
                <a:srgbClr val="FF0000"/>
              </a:solidFill>
            </a:endParaRPr>
          </a:p>
          <a:p>
            <a:pPr indent="0" lvl="0" marL="0" rtl="0" algn="l">
              <a:spcBef>
                <a:spcPts val="1200"/>
              </a:spcBef>
              <a:spcAft>
                <a:spcPts val="0"/>
              </a:spcAft>
              <a:buNone/>
            </a:pPr>
            <a:r>
              <a:rPr lang="sv"/>
              <a:t>Klubbarnas viktigaste uppgift att få alla spelare att fortsätta genom försöka stimulera alla, oavsett ambitionsnivå, inkl erbjuda de som vill mycket en chans till rätt förutsättningar. En härlig utmaning!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10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1000"/>
                                        <p:tgtEl>
                                          <p:spTgt spid="1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1000"/>
                                        <p:tgtEl>
                                          <p:spTgt spid="1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Effect filter="fade" transition="in">
                                      <p:cBhvr>
                                        <p:cTn dur="1000"/>
                                        <p:tgtEl>
                                          <p:spTgt spid="1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animEffect filter="fade" transition="in">
                                      <p:cBhvr>
                                        <p:cTn dur="1000"/>
                                        <p:tgtEl>
                                          <p:spTgt spid="1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animEffect filter="fade" transition="in">
                                      <p:cBhvr>
                                        <p:cTn dur="1000"/>
                                        <p:tgtEl>
                                          <p:spTgt spid="1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7" st="7"/>
                                            </p:txEl>
                                          </p:spTgt>
                                        </p:tgtEl>
                                        <p:attrNameLst>
                                          <p:attrName>style.visibility</p:attrName>
                                        </p:attrNameLst>
                                      </p:cBhvr>
                                      <p:to>
                                        <p:strVal val="visible"/>
                                      </p:to>
                                    </p:set>
                                    <p:animEffect filter="fade" transition="in">
                                      <p:cBhvr>
                                        <p:cTn dur="1000"/>
                                        <p:tgtEl>
                                          <p:spTgt spid="16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8" st="8"/>
                                            </p:txEl>
                                          </p:spTgt>
                                        </p:tgtEl>
                                        <p:attrNameLst>
                                          <p:attrName>style.visibility</p:attrName>
                                        </p:attrNameLst>
                                      </p:cBhvr>
                                      <p:to>
                                        <p:strVal val="visible"/>
                                      </p:to>
                                    </p:set>
                                    <p:animEffect filter="fade" transition="in">
                                      <p:cBhvr>
                                        <p:cTn dur="1000"/>
                                        <p:tgtEl>
                                          <p:spTgt spid="16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9" st="9"/>
                                            </p:txEl>
                                          </p:spTgt>
                                        </p:tgtEl>
                                        <p:attrNameLst>
                                          <p:attrName>style.visibility</p:attrName>
                                        </p:attrNameLst>
                                      </p:cBhvr>
                                      <p:to>
                                        <p:strVal val="visible"/>
                                      </p:to>
                                    </p:set>
                                    <p:animEffect filter="fade" transition="in">
                                      <p:cBhvr>
                                        <p:cTn dur="1000"/>
                                        <p:tgtEl>
                                          <p:spTgt spid="16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0" st="10"/>
                                            </p:txEl>
                                          </p:spTgt>
                                        </p:tgtEl>
                                        <p:attrNameLst>
                                          <p:attrName>style.visibility</p:attrName>
                                        </p:attrNameLst>
                                      </p:cBhvr>
                                      <p:to>
                                        <p:strVal val="visible"/>
                                      </p:to>
                                    </p:set>
                                    <p:animEffect filter="fade" transition="in">
                                      <p:cBhvr>
                                        <p:cTn dur="1000"/>
                                        <p:tgtEl>
                                          <p:spTgt spid="16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230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Fysprofil - </a:t>
            </a:r>
            <a:r>
              <a:rPr lang="sv" sz="1800"/>
              <a:t>framtagen utefter uthållighet, styrka, explosivitet, rörlighet, bål </a:t>
            </a:r>
            <a:endParaRPr sz="1800"/>
          </a:p>
          <a:p>
            <a:pPr indent="0" lvl="0" marL="0" rtl="0" algn="l">
              <a:spcBef>
                <a:spcPts val="0"/>
              </a:spcBef>
              <a:spcAft>
                <a:spcPts val="0"/>
              </a:spcAft>
              <a:buNone/>
            </a:pPr>
            <a:r>
              <a:t/>
            </a:r>
            <a:endParaRPr>
              <a:solidFill>
                <a:srgbClr val="FF0000"/>
              </a:solidFill>
            </a:endParaRPr>
          </a:p>
        </p:txBody>
      </p:sp>
      <p:sp>
        <p:nvSpPr>
          <p:cNvPr id="174" name="Google Shape;174;p31"/>
          <p:cNvSpPr txBox="1"/>
          <p:nvPr>
            <p:ph idx="1" type="body"/>
          </p:nvPr>
        </p:nvSpPr>
        <p:spPr>
          <a:xfrm>
            <a:off x="311700" y="802775"/>
            <a:ext cx="8520600" cy="4156500"/>
          </a:xfrm>
          <a:prstGeom prst="rect">
            <a:avLst/>
          </a:prstGeom>
          <a:noFill/>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sv" sz="1200" u="sng"/>
              <a:t>Övning 			Godkänt	 		Bra </a:t>
            </a:r>
            <a:endParaRPr sz="1200" u="sng"/>
          </a:p>
          <a:p>
            <a:pPr indent="0" lvl="0" marL="0" rtl="0" algn="l">
              <a:lnSpc>
                <a:spcPct val="95000"/>
              </a:lnSpc>
              <a:spcBef>
                <a:spcPts val="1200"/>
              </a:spcBef>
              <a:spcAft>
                <a:spcPts val="0"/>
              </a:spcAft>
              <a:buSzPts val="770"/>
              <a:buNone/>
            </a:pPr>
            <a:r>
              <a:rPr lang="sv" sz="1200"/>
              <a:t>Cooper 			11:30-11:45 min 		11:29 - 11:00 min 			</a:t>
            </a:r>
            <a:endParaRPr sz="1200"/>
          </a:p>
          <a:p>
            <a:pPr indent="0" lvl="0" marL="0" rtl="0" algn="l">
              <a:lnSpc>
                <a:spcPct val="95000"/>
              </a:lnSpc>
              <a:spcBef>
                <a:spcPts val="1200"/>
              </a:spcBef>
              <a:spcAft>
                <a:spcPts val="0"/>
              </a:spcAft>
              <a:buSzPts val="770"/>
              <a:buNone/>
            </a:pPr>
            <a:r>
              <a:rPr lang="sv" sz="1200"/>
              <a:t>Cykeltest FTP 8		3				4+</a:t>
            </a:r>
            <a:endParaRPr sz="1200"/>
          </a:p>
          <a:p>
            <a:pPr indent="0" lvl="0" marL="0" rtl="0" algn="l">
              <a:lnSpc>
                <a:spcPct val="95000"/>
              </a:lnSpc>
              <a:spcBef>
                <a:spcPts val="1200"/>
              </a:spcBef>
              <a:spcAft>
                <a:spcPts val="0"/>
              </a:spcAft>
              <a:buSzPts val="770"/>
              <a:buNone/>
            </a:pPr>
            <a:r>
              <a:rPr lang="sv" sz="1200"/>
              <a:t>Sprint 10 meter 		1,75-1,85 sek 		1,65-1,74 sek </a:t>
            </a:r>
            <a:endParaRPr sz="1200"/>
          </a:p>
          <a:p>
            <a:pPr indent="0" lvl="0" marL="0" rtl="0" algn="l">
              <a:lnSpc>
                <a:spcPct val="95000"/>
              </a:lnSpc>
              <a:spcBef>
                <a:spcPts val="1200"/>
              </a:spcBef>
              <a:spcAft>
                <a:spcPts val="0"/>
              </a:spcAft>
              <a:buSzPts val="770"/>
              <a:buNone/>
            </a:pPr>
            <a:r>
              <a:rPr lang="sv" sz="1200"/>
              <a:t>Harres test 			12-12,5 sek 			11,00-11,59 sek </a:t>
            </a:r>
            <a:endParaRPr sz="1200"/>
          </a:p>
          <a:p>
            <a:pPr indent="0" lvl="0" marL="0" rtl="0" algn="l">
              <a:lnSpc>
                <a:spcPct val="95000"/>
              </a:lnSpc>
              <a:spcBef>
                <a:spcPts val="1200"/>
              </a:spcBef>
              <a:spcAft>
                <a:spcPts val="0"/>
              </a:spcAft>
              <a:buSzPts val="770"/>
              <a:buNone/>
            </a:pPr>
            <a:r>
              <a:rPr lang="sv" sz="1200"/>
              <a:t>Istest acc 20 m 		3,08-3,0 sek 			3,7-2,9 sek </a:t>
            </a:r>
            <a:endParaRPr sz="1200"/>
          </a:p>
          <a:p>
            <a:pPr indent="0" lvl="0" marL="0" rtl="0" algn="l">
              <a:lnSpc>
                <a:spcPct val="95000"/>
              </a:lnSpc>
              <a:spcBef>
                <a:spcPts val="1200"/>
              </a:spcBef>
              <a:spcAft>
                <a:spcPts val="0"/>
              </a:spcAft>
              <a:buSzPts val="770"/>
              <a:buNone/>
            </a:pPr>
            <a:r>
              <a:rPr lang="sv" sz="1200"/>
              <a:t>Vertikalhopp 			37 – 40 cm 			41 – 44 cm </a:t>
            </a:r>
            <a:endParaRPr sz="1200"/>
          </a:p>
          <a:p>
            <a:pPr indent="0" lvl="0" marL="0" rtl="0" algn="l">
              <a:lnSpc>
                <a:spcPct val="95000"/>
              </a:lnSpc>
              <a:spcBef>
                <a:spcPts val="1200"/>
              </a:spcBef>
              <a:spcAft>
                <a:spcPts val="0"/>
              </a:spcAft>
              <a:buSzPts val="770"/>
              <a:buNone/>
            </a:pPr>
            <a:r>
              <a:rPr lang="sv" sz="1200"/>
              <a:t>Knäböj 			1,25 ggr kroppsvikt 		1,5 ggr kroppsvikt </a:t>
            </a:r>
            <a:endParaRPr sz="1200"/>
          </a:p>
          <a:p>
            <a:pPr indent="0" lvl="0" marL="0" rtl="0" algn="l">
              <a:lnSpc>
                <a:spcPct val="95000"/>
              </a:lnSpc>
              <a:spcBef>
                <a:spcPts val="1200"/>
              </a:spcBef>
              <a:spcAft>
                <a:spcPts val="0"/>
              </a:spcAft>
              <a:buSzPts val="770"/>
              <a:buNone/>
            </a:pPr>
            <a:r>
              <a:rPr lang="sv" sz="1200"/>
              <a:t>Marklyft 			1,5 ggr kroppsvikt 		1,7 ggr kroppsvikt </a:t>
            </a:r>
            <a:endParaRPr sz="1200"/>
          </a:p>
          <a:p>
            <a:pPr indent="0" lvl="0" marL="0" rtl="0" algn="l">
              <a:lnSpc>
                <a:spcPct val="95000"/>
              </a:lnSpc>
              <a:spcBef>
                <a:spcPts val="1200"/>
              </a:spcBef>
              <a:spcAft>
                <a:spcPts val="0"/>
              </a:spcAft>
              <a:buSzPts val="770"/>
              <a:buNone/>
            </a:pPr>
            <a:r>
              <a:rPr lang="sv" sz="1200"/>
              <a:t>Chins 				5-7 				8-12 </a:t>
            </a:r>
            <a:endParaRPr sz="1200"/>
          </a:p>
          <a:p>
            <a:pPr indent="0" lvl="0" marL="0" rtl="0" algn="l">
              <a:lnSpc>
                <a:spcPct val="95000"/>
              </a:lnSpc>
              <a:spcBef>
                <a:spcPts val="1200"/>
              </a:spcBef>
              <a:spcAft>
                <a:spcPts val="0"/>
              </a:spcAft>
              <a:buSzPts val="770"/>
              <a:buNone/>
            </a:pPr>
            <a:r>
              <a:rPr lang="sv" sz="1200"/>
              <a:t>Brutalbänk 			20 repetitioner 		25+ repetitioner</a:t>
            </a:r>
            <a:endParaRPr sz="1200"/>
          </a:p>
          <a:p>
            <a:pPr indent="0" lvl="0" marL="0" rtl="0" algn="l">
              <a:lnSpc>
                <a:spcPct val="95000"/>
              </a:lnSpc>
              <a:spcBef>
                <a:spcPts val="1200"/>
              </a:spcBef>
              <a:spcAft>
                <a:spcPts val="0"/>
              </a:spcAft>
              <a:buSzPts val="770"/>
              <a:buNone/>
            </a:pPr>
            <a:r>
              <a:rPr lang="sv" sz="1200"/>
              <a:t>Armhävningar 		</a:t>
            </a:r>
            <a:r>
              <a:rPr lang="sv" sz="1200">
                <a:latin typeface="Roboto"/>
                <a:ea typeface="Roboto"/>
                <a:cs typeface="Roboto"/>
                <a:sym typeface="Roboto"/>
              </a:rPr>
              <a:t>27-30 </a:t>
            </a:r>
            <a:r>
              <a:rPr lang="sv" sz="1200"/>
              <a:t>repetitioner </a:t>
            </a:r>
            <a:r>
              <a:rPr lang="sv" sz="1200">
                <a:latin typeface="Roboto"/>
                <a:ea typeface="Roboto"/>
                <a:cs typeface="Roboto"/>
                <a:sym typeface="Roboto"/>
              </a:rPr>
              <a:t>		31+ repetitioner</a:t>
            </a:r>
            <a:endParaRPr sz="1200">
              <a:latin typeface="Roboto"/>
              <a:ea typeface="Roboto"/>
              <a:cs typeface="Roboto"/>
              <a:sym typeface="Roboto"/>
            </a:endParaRPr>
          </a:p>
          <a:p>
            <a:pPr indent="0" lvl="0" marL="0" rtl="0" algn="l">
              <a:lnSpc>
                <a:spcPct val="95000"/>
              </a:lnSpc>
              <a:spcBef>
                <a:spcPts val="1200"/>
              </a:spcBef>
              <a:spcAft>
                <a:spcPts val="1200"/>
              </a:spcAft>
              <a:buSzPts val="770"/>
              <a:buNone/>
            </a:pPr>
            <a:r>
              <a:rPr lang="sv" sz="1200">
                <a:latin typeface="Roboto"/>
                <a:ea typeface="Roboto"/>
                <a:cs typeface="Roboto"/>
                <a:sym typeface="Roboto"/>
              </a:rPr>
              <a:t>Liggande chins		10-14 </a:t>
            </a:r>
            <a:r>
              <a:rPr lang="sv" sz="1200"/>
              <a:t>repetitioner </a:t>
            </a:r>
            <a:r>
              <a:rPr lang="sv" sz="1200">
                <a:latin typeface="Roboto"/>
                <a:ea typeface="Roboto"/>
                <a:cs typeface="Roboto"/>
                <a:sym typeface="Roboto"/>
              </a:rPr>
              <a:t>	 	15+ repetitioner</a:t>
            </a:r>
            <a:endParaRPr sz="12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Head coach</a:t>
            </a:r>
            <a:endParaRPr/>
          </a:p>
        </p:txBody>
      </p:sp>
      <p:sp>
        <p:nvSpPr>
          <p:cNvPr id="61" name="Google Shape;61;p14"/>
          <p:cNvSpPr txBox="1"/>
          <p:nvPr>
            <p:ph idx="1" type="body"/>
          </p:nvPr>
        </p:nvSpPr>
        <p:spPr>
          <a:xfrm>
            <a:off x="311700" y="1152475"/>
            <a:ext cx="1714200" cy="375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358"/>
              <a:buNone/>
            </a:pPr>
            <a:r>
              <a:rPr lang="sv" sz="1400">
                <a:solidFill>
                  <a:srgbClr val="B7B7B7"/>
                </a:solidFill>
              </a:rPr>
              <a:t>Richard Andersson</a:t>
            </a:r>
            <a:endParaRPr sz="1400">
              <a:solidFill>
                <a:srgbClr val="B7B7B7"/>
              </a:solidFill>
            </a:endParaRPr>
          </a:p>
          <a:p>
            <a:pPr indent="0" lvl="0" marL="0" rtl="0" algn="l">
              <a:lnSpc>
                <a:spcPct val="95000"/>
              </a:lnSpc>
              <a:spcBef>
                <a:spcPts val="1200"/>
              </a:spcBef>
              <a:spcAft>
                <a:spcPts val="1200"/>
              </a:spcAft>
              <a:buSzPts val="358"/>
              <a:buNone/>
            </a:pPr>
            <a:r>
              <a:t/>
            </a:r>
            <a:endParaRPr sz="1400">
              <a:solidFill>
                <a:srgbClr val="B7B7B7"/>
              </a:solidFill>
            </a:endParaRPr>
          </a:p>
        </p:txBody>
      </p:sp>
      <p:pic>
        <p:nvPicPr>
          <p:cNvPr id="62" name="Google Shape;62;p14"/>
          <p:cNvPicPr preferRelativeResize="0"/>
          <p:nvPr/>
        </p:nvPicPr>
        <p:blipFill>
          <a:blip r:embed="rId3">
            <a:alphaModFix/>
          </a:blip>
          <a:stretch>
            <a:fillRect/>
          </a:stretch>
        </p:blipFill>
        <p:spPr>
          <a:xfrm>
            <a:off x="261600" y="1613400"/>
            <a:ext cx="2598575" cy="2790125"/>
          </a:xfrm>
          <a:prstGeom prst="rect">
            <a:avLst/>
          </a:prstGeom>
          <a:noFill/>
          <a:ln>
            <a:noFill/>
          </a:ln>
        </p:spPr>
      </p:pic>
      <p:pic>
        <p:nvPicPr>
          <p:cNvPr id="63" name="Google Shape;63;p14"/>
          <p:cNvPicPr preferRelativeResize="0"/>
          <p:nvPr/>
        </p:nvPicPr>
        <p:blipFill>
          <a:blip r:embed="rId4">
            <a:alphaModFix/>
          </a:blip>
          <a:stretch>
            <a:fillRect/>
          </a:stretch>
        </p:blipFill>
        <p:spPr>
          <a:xfrm>
            <a:off x="3659825" y="1152475"/>
            <a:ext cx="4767717" cy="654950"/>
          </a:xfrm>
          <a:prstGeom prst="rect">
            <a:avLst/>
          </a:prstGeom>
          <a:noFill/>
          <a:ln>
            <a:noFill/>
          </a:ln>
        </p:spPr>
      </p:pic>
      <p:pic>
        <p:nvPicPr>
          <p:cNvPr id="64" name="Google Shape;64;p14"/>
          <p:cNvPicPr preferRelativeResize="0"/>
          <p:nvPr/>
        </p:nvPicPr>
        <p:blipFill>
          <a:blip r:embed="rId5">
            <a:alphaModFix/>
          </a:blip>
          <a:stretch>
            <a:fillRect/>
          </a:stretch>
        </p:blipFill>
        <p:spPr>
          <a:xfrm>
            <a:off x="3922400" y="2138950"/>
            <a:ext cx="1425881" cy="654950"/>
          </a:xfrm>
          <a:prstGeom prst="rect">
            <a:avLst/>
          </a:prstGeom>
          <a:noFill/>
          <a:ln>
            <a:noFill/>
          </a:ln>
        </p:spPr>
      </p:pic>
      <p:pic>
        <p:nvPicPr>
          <p:cNvPr id="65" name="Google Shape;65;p14"/>
          <p:cNvPicPr preferRelativeResize="0"/>
          <p:nvPr/>
        </p:nvPicPr>
        <p:blipFill>
          <a:blip r:embed="rId6">
            <a:alphaModFix/>
          </a:blip>
          <a:stretch>
            <a:fillRect/>
          </a:stretch>
        </p:blipFill>
        <p:spPr>
          <a:xfrm>
            <a:off x="5875475" y="2138950"/>
            <a:ext cx="784375" cy="777175"/>
          </a:xfrm>
          <a:prstGeom prst="rect">
            <a:avLst/>
          </a:prstGeom>
          <a:noFill/>
          <a:ln>
            <a:noFill/>
          </a:ln>
        </p:spPr>
      </p:pic>
      <p:pic>
        <p:nvPicPr>
          <p:cNvPr id="66" name="Google Shape;66;p14"/>
          <p:cNvPicPr preferRelativeResize="0"/>
          <p:nvPr/>
        </p:nvPicPr>
        <p:blipFill>
          <a:blip r:embed="rId7">
            <a:alphaModFix/>
          </a:blip>
          <a:stretch>
            <a:fillRect/>
          </a:stretch>
        </p:blipFill>
        <p:spPr>
          <a:xfrm>
            <a:off x="4031550" y="3068525"/>
            <a:ext cx="2523476" cy="654950"/>
          </a:xfrm>
          <a:prstGeom prst="rect">
            <a:avLst/>
          </a:prstGeom>
          <a:noFill/>
          <a:ln>
            <a:noFill/>
          </a:ln>
        </p:spPr>
      </p:pic>
      <p:pic>
        <p:nvPicPr>
          <p:cNvPr id="67" name="Google Shape;67;p14"/>
          <p:cNvPicPr preferRelativeResize="0"/>
          <p:nvPr/>
        </p:nvPicPr>
        <p:blipFill>
          <a:blip r:embed="rId8">
            <a:alphaModFix/>
          </a:blip>
          <a:stretch>
            <a:fillRect/>
          </a:stretch>
        </p:blipFill>
        <p:spPr>
          <a:xfrm>
            <a:off x="3251100" y="3998101"/>
            <a:ext cx="3534947" cy="654950"/>
          </a:xfrm>
          <a:prstGeom prst="rect">
            <a:avLst/>
          </a:prstGeom>
          <a:noFill/>
          <a:ln>
            <a:noFill/>
          </a:ln>
        </p:spPr>
      </p:pic>
      <p:pic>
        <p:nvPicPr>
          <p:cNvPr id="68" name="Google Shape;68;p14"/>
          <p:cNvPicPr preferRelativeResize="0"/>
          <p:nvPr/>
        </p:nvPicPr>
        <p:blipFill>
          <a:blip r:embed="rId9">
            <a:alphaModFix/>
          </a:blip>
          <a:stretch>
            <a:fillRect/>
          </a:stretch>
        </p:blipFill>
        <p:spPr>
          <a:xfrm>
            <a:off x="6938447" y="1959825"/>
            <a:ext cx="2014290" cy="3031272"/>
          </a:xfrm>
          <a:prstGeom prst="rect">
            <a:avLst/>
          </a:prstGeom>
          <a:noFill/>
          <a:ln>
            <a:noFill/>
          </a:ln>
        </p:spPr>
      </p:pic>
      <p:pic>
        <p:nvPicPr>
          <p:cNvPr id="69" name="Google Shape;69;p14"/>
          <p:cNvPicPr preferRelativeResize="0"/>
          <p:nvPr/>
        </p:nvPicPr>
        <p:blipFill>
          <a:blip r:embed="rId10">
            <a:alphaModFix/>
          </a:blip>
          <a:stretch>
            <a:fillRect/>
          </a:stretch>
        </p:blipFill>
        <p:spPr>
          <a:xfrm>
            <a:off x="5237735" y="172575"/>
            <a:ext cx="3264115" cy="77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xEl>
                                              <p:pRg end="0" st="0"/>
                                            </p:txEl>
                                          </p:spTgt>
                                        </p:tgtEl>
                                        <p:attrNameLst>
                                          <p:attrName>style.visibility</p:attrName>
                                        </p:attrNameLst>
                                      </p:cBhvr>
                                      <p:to>
                                        <p:strVal val="visible"/>
                                      </p:to>
                                    </p:set>
                                    <p:animEffect filter="fade" transition="in">
                                      <p:cBhvr>
                                        <p:cTn dur="1000"/>
                                        <p:tgtEl>
                                          <p:spTgt spid="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xEl>
                                              <p:pRg end="1" st="1"/>
                                            </p:txEl>
                                          </p:spTgt>
                                        </p:tgtEl>
                                        <p:attrNameLst>
                                          <p:attrName>style.visibility</p:attrName>
                                        </p:attrNameLst>
                                      </p:cBhvr>
                                      <p:to>
                                        <p:strVal val="visible"/>
                                      </p:to>
                                    </p:set>
                                    <p:animEffect filter="fade" transition="in">
                                      <p:cBhvr>
                                        <p:cTn dur="1000"/>
                                        <p:tgtEl>
                                          <p:spTgt spid="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8" name="Shape 178"/>
        <p:cNvGrpSpPr/>
        <p:nvPr/>
      </p:nvGrpSpPr>
      <p:grpSpPr>
        <a:xfrm>
          <a:off x="0" y="0"/>
          <a:ext cx="0" cy="0"/>
          <a:chOff x="0" y="0"/>
          <a:chExt cx="0" cy="0"/>
        </a:xfrm>
      </p:grpSpPr>
      <p:sp>
        <p:nvSpPr>
          <p:cNvPr id="179" name="Google Shape;179;p32"/>
          <p:cNvSpPr txBox="1"/>
          <p:nvPr/>
        </p:nvSpPr>
        <p:spPr>
          <a:xfrm>
            <a:off x="718500" y="446675"/>
            <a:ext cx="3853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2500">
                <a:solidFill>
                  <a:schemeClr val="dk1"/>
                </a:solidFill>
              </a:rPr>
              <a:t>Riktlinjer Distriktslag</a:t>
            </a:r>
            <a:endParaRPr b="1" sz="2500">
              <a:solidFill>
                <a:schemeClr val="dk1"/>
              </a:solidFill>
            </a:endParaRPr>
          </a:p>
          <a:p>
            <a:pPr indent="0" lvl="0" marL="0" rtl="0" algn="l">
              <a:spcBef>
                <a:spcPts val="0"/>
              </a:spcBef>
              <a:spcAft>
                <a:spcPts val="0"/>
              </a:spcAft>
              <a:buNone/>
            </a:pPr>
            <a:r>
              <a:rPr b="1" lang="sv" sz="2500">
                <a:solidFill>
                  <a:schemeClr val="dk1"/>
                </a:solidFill>
              </a:rPr>
              <a:t>från SIF</a:t>
            </a:r>
            <a:endParaRPr b="1" sz="2500">
              <a:solidFill>
                <a:schemeClr val="dk1"/>
              </a:solidFill>
            </a:endParaRPr>
          </a:p>
        </p:txBody>
      </p:sp>
      <p:sp>
        <p:nvSpPr>
          <p:cNvPr id="180" name="Google Shape;180;p32"/>
          <p:cNvSpPr txBox="1"/>
          <p:nvPr/>
        </p:nvSpPr>
        <p:spPr>
          <a:xfrm>
            <a:off x="718500" y="1699175"/>
            <a:ext cx="38535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FF00"/>
              </a:buClr>
              <a:buSzPts val="1400"/>
              <a:buChar char="●"/>
            </a:pPr>
            <a:r>
              <a:rPr lang="sv">
                <a:solidFill>
                  <a:srgbClr val="FFFF00"/>
                </a:solidFill>
              </a:rPr>
              <a:t>Sluttruppen får tas ut tidigast 4 veckor innan turnering. Innan dess skall alla spelare erbjudas kvalitativ träning</a:t>
            </a:r>
            <a:endParaRPr>
              <a:solidFill>
                <a:srgbClr val="FFFF00"/>
              </a:solidFill>
            </a:endParaRPr>
          </a:p>
          <a:p>
            <a:pPr indent="-317500" lvl="0" marL="457200" rtl="0" algn="l">
              <a:spcBef>
                <a:spcPts val="0"/>
              </a:spcBef>
              <a:spcAft>
                <a:spcPts val="0"/>
              </a:spcAft>
              <a:buClr>
                <a:srgbClr val="FFFF00"/>
              </a:buClr>
              <a:buSzPts val="1400"/>
              <a:buChar char="●"/>
            </a:pPr>
            <a:r>
              <a:rPr lang="sv">
                <a:solidFill>
                  <a:srgbClr val="FFFF00"/>
                </a:solidFill>
              </a:rPr>
              <a:t>Inga minderåriga får delta i turnering</a:t>
            </a:r>
            <a:endParaRPr>
              <a:solidFill>
                <a:srgbClr val="FFFF00"/>
              </a:solidFill>
            </a:endParaRPr>
          </a:p>
        </p:txBody>
      </p:sp>
      <p:sp>
        <p:nvSpPr>
          <p:cNvPr id="181" name="Google Shape;181;p32"/>
          <p:cNvSpPr txBox="1"/>
          <p:nvPr/>
        </p:nvSpPr>
        <p:spPr>
          <a:xfrm>
            <a:off x="4572000" y="446675"/>
            <a:ext cx="5290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sv" sz="2500">
                <a:solidFill>
                  <a:schemeClr val="dk1"/>
                </a:solidFill>
              </a:rPr>
              <a:t>BDs modell</a:t>
            </a:r>
            <a:endParaRPr b="1" sz="2500">
              <a:solidFill>
                <a:schemeClr val="dk1"/>
              </a:solidFill>
            </a:endParaRPr>
          </a:p>
        </p:txBody>
      </p:sp>
      <p:sp>
        <p:nvSpPr>
          <p:cNvPr id="182" name="Google Shape;182;p32"/>
          <p:cNvSpPr txBox="1"/>
          <p:nvPr/>
        </p:nvSpPr>
        <p:spPr>
          <a:xfrm>
            <a:off x="4572000" y="1699175"/>
            <a:ext cx="38535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CCCCCC"/>
              </a:buClr>
              <a:buSzPts val="1400"/>
              <a:buChar char="●"/>
            </a:pPr>
            <a:r>
              <a:rPr lang="sv">
                <a:solidFill>
                  <a:srgbClr val="CCCCCC"/>
                </a:solidFill>
              </a:rPr>
              <a:t>Fortsätta med distriktslag enligt tidigare planering, för att sporra de som ligger i framkant för tillfället</a:t>
            </a:r>
            <a:endParaRPr>
              <a:solidFill>
                <a:srgbClr val="CCCCCC"/>
              </a:solidFill>
            </a:endParaRPr>
          </a:p>
          <a:p>
            <a:pPr indent="-317500" lvl="0" marL="457200" rtl="0" algn="l">
              <a:spcBef>
                <a:spcPts val="0"/>
              </a:spcBef>
              <a:spcAft>
                <a:spcPts val="0"/>
              </a:spcAft>
              <a:buClr>
                <a:srgbClr val="FF0000"/>
              </a:buClr>
              <a:buSzPts val="1400"/>
              <a:buChar char="●"/>
            </a:pPr>
            <a:r>
              <a:rPr lang="sv">
                <a:solidFill>
                  <a:srgbClr val="FF0000"/>
                </a:solidFill>
              </a:rPr>
              <a:t>Erbjuda BDU för alla kommande tv-puckare samt året yngre i klubbarnas egna verksamheter för att ge alla samma förutsättningar </a:t>
            </a:r>
            <a:endParaRPr>
              <a:solidFill>
                <a:srgbClr val="FF0000"/>
              </a:solidFill>
            </a:endParaRPr>
          </a:p>
          <a:p>
            <a:pPr indent="-317500" lvl="0" marL="457200" rtl="0" algn="l">
              <a:spcBef>
                <a:spcPts val="0"/>
              </a:spcBef>
              <a:spcAft>
                <a:spcPts val="0"/>
              </a:spcAft>
              <a:buClr>
                <a:srgbClr val="CCCCCC"/>
              </a:buClr>
              <a:buSzPts val="1400"/>
              <a:buChar char="●"/>
            </a:pPr>
            <a:r>
              <a:rPr lang="sv">
                <a:solidFill>
                  <a:srgbClr val="CCCCCC"/>
                </a:solidFill>
              </a:rPr>
              <a:t>Några året yngre som anses topp i sin kull kan delta i distriktslagsaktiviteter för att få bra utmaning och förberedelse för kommande år</a:t>
            </a:r>
            <a:endParaRPr>
              <a:solidFill>
                <a:srgbClr val="CCCCC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10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10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10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10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1000"/>
                                        <p:tgtEl>
                                          <p:spTgt spid="18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sv"/>
              <a:t>Syfte BDU</a:t>
            </a:r>
            <a:endParaRPr b="1"/>
          </a:p>
          <a:p>
            <a:pPr indent="0" lvl="0" marL="0" rtl="0" algn="l">
              <a:spcBef>
                <a:spcPts val="0"/>
              </a:spcBef>
              <a:spcAft>
                <a:spcPts val="0"/>
              </a:spcAft>
              <a:buNone/>
            </a:pPr>
            <a:r>
              <a:t/>
            </a:r>
            <a:endParaRPr b="1"/>
          </a:p>
        </p:txBody>
      </p:sp>
      <p:sp>
        <p:nvSpPr>
          <p:cNvPr id="188" name="Google Shape;18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b="1" lang="sv" sz="2850"/>
              <a:t>Inspirera ledare (utbyta erfarenheter)</a:t>
            </a:r>
            <a:endParaRPr b="1" sz="2850"/>
          </a:p>
          <a:p>
            <a:pPr indent="0" lvl="0" marL="0" rtl="0" algn="l">
              <a:spcBef>
                <a:spcPts val="1200"/>
              </a:spcBef>
              <a:spcAft>
                <a:spcPts val="0"/>
              </a:spcAft>
              <a:buNone/>
            </a:pPr>
            <a:r>
              <a:rPr b="1" lang="sv" sz="2850"/>
              <a:t>Utbilda spelare</a:t>
            </a:r>
            <a:endParaRPr b="1" sz="2850"/>
          </a:p>
          <a:p>
            <a:pPr indent="0" lvl="0" marL="0" rtl="0" algn="l">
              <a:spcBef>
                <a:spcPts val="1200"/>
              </a:spcBef>
              <a:spcAft>
                <a:spcPts val="0"/>
              </a:spcAft>
              <a:buNone/>
            </a:pPr>
            <a:r>
              <a:rPr b="1" lang="sv" sz="2850"/>
              <a:t>Bygga broar mellan tränare och spelare i olika klubbar </a:t>
            </a:r>
            <a:endParaRPr b="1" sz="2850"/>
          </a:p>
          <a:p>
            <a:pPr indent="0" lvl="0" marL="0" rtl="0" algn="l">
              <a:spcBef>
                <a:spcPts val="1200"/>
              </a:spcBef>
              <a:spcAft>
                <a:spcPts val="0"/>
              </a:spcAft>
              <a:buNone/>
            </a:pPr>
            <a:r>
              <a:rPr b="1" lang="sv" sz="2850"/>
              <a:t>Ha kul och tävla med jämnåriga</a:t>
            </a:r>
            <a:endParaRPr sz="2850"/>
          </a:p>
          <a:p>
            <a:pPr indent="0" lvl="0" marL="0" rtl="0" algn="l">
              <a:spcBef>
                <a:spcPts val="1200"/>
              </a:spcBef>
              <a:spcAft>
                <a:spcPts val="0"/>
              </a:spcAft>
              <a:buNone/>
            </a:pPr>
            <a:r>
              <a:t/>
            </a:r>
            <a:endParaRPr sz="2850"/>
          </a:p>
          <a:p>
            <a:pPr indent="0" lvl="0" marL="0" rtl="0" algn="l">
              <a:spcBef>
                <a:spcPts val="1200"/>
              </a:spcBef>
              <a:spcAft>
                <a:spcPts val="0"/>
              </a:spcAft>
              <a:buNone/>
            </a:pPr>
            <a:r>
              <a:rPr b="1" lang="sv" sz="2850" u="sng"/>
              <a:t>Tanken är inte </a:t>
            </a:r>
            <a:r>
              <a:rPr b="1" lang="sv" sz="2850"/>
              <a:t>att BD skall hålla mässa kring hur hockey skall spelas utan att skapa diskussion mellan ledare utifrån olika teman för att kunna utbyta erfarenheter med varandra</a:t>
            </a:r>
            <a:endParaRPr sz="285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10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10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1000"/>
                                        <p:tgtEl>
                                          <p:spTgt spid="1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6" st="6"/>
                                            </p:txEl>
                                          </p:spTgt>
                                        </p:tgtEl>
                                        <p:attrNameLst>
                                          <p:attrName>style.visibility</p:attrName>
                                        </p:attrNameLst>
                                      </p:cBhvr>
                                      <p:to>
                                        <p:strVal val="visible"/>
                                      </p:to>
                                    </p:set>
                                    <p:animEffect filter="fade" transition="in">
                                      <p:cBhvr>
                                        <p:cTn dur="1000"/>
                                        <p:tgtEl>
                                          <p:spTgt spid="1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7" st="7"/>
                                            </p:txEl>
                                          </p:spTgt>
                                        </p:tgtEl>
                                        <p:attrNameLst>
                                          <p:attrName>style.visibility</p:attrName>
                                        </p:attrNameLst>
                                      </p:cBhvr>
                                      <p:to>
                                        <p:strVal val="visible"/>
                                      </p:to>
                                    </p:set>
                                    <p:animEffect filter="fade" transition="in">
                                      <p:cBhvr>
                                        <p:cTn dur="1000"/>
                                        <p:tgtEl>
                                          <p:spTgt spid="1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8" st="8"/>
                                            </p:txEl>
                                          </p:spTgt>
                                        </p:tgtEl>
                                        <p:attrNameLst>
                                          <p:attrName>style.visibility</p:attrName>
                                        </p:attrNameLst>
                                      </p:cBhvr>
                                      <p:to>
                                        <p:strVal val="visible"/>
                                      </p:to>
                                    </p:set>
                                    <p:animEffect filter="fade" transition="in">
                                      <p:cBhvr>
                                        <p:cTn dur="1000"/>
                                        <p:tgtEl>
                                          <p:spTgt spid="18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BDU och Distriktslag</a:t>
            </a:r>
            <a:endParaRPr/>
          </a:p>
        </p:txBody>
      </p:sp>
      <p:sp>
        <p:nvSpPr>
          <p:cNvPr id="194" name="Google Shape;194;p34"/>
          <p:cNvSpPr txBox="1"/>
          <p:nvPr>
            <p:ph idx="1" type="body"/>
          </p:nvPr>
        </p:nvSpPr>
        <p:spPr>
          <a:xfrm>
            <a:off x="311700" y="1717550"/>
            <a:ext cx="4260300" cy="28053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sv" sz="1400" u="sng">
                <a:solidFill>
                  <a:srgbClr val="D9D9D9"/>
                </a:solidFill>
              </a:rPr>
              <a:t>Distriktslag (U15&gt;U16)</a:t>
            </a:r>
            <a:endParaRPr sz="1400" u="sng">
              <a:solidFill>
                <a:srgbClr val="D9D9D9"/>
              </a:solidFill>
            </a:endParaRPr>
          </a:p>
          <a:p>
            <a:pPr indent="0" lvl="0" marL="0" rtl="0" algn="l">
              <a:lnSpc>
                <a:spcPct val="105000"/>
              </a:lnSpc>
              <a:spcBef>
                <a:spcPts val="1200"/>
              </a:spcBef>
              <a:spcAft>
                <a:spcPts val="0"/>
              </a:spcAft>
              <a:buNone/>
            </a:pPr>
            <a:r>
              <a:rPr lang="sv" sz="1400">
                <a:solidFill>
                  <a:srgbClr val="D9D9D9"/>
                </a:solidFill>
              </a:rPr>
              <a:t>Verksamhet från januari till april ca 1 träff varannan vecka</a:t>
            </a:r>
            <a:endParaRPr sz="1400">
              <a:solidFill>
                <a:srgbClr val="D9D9D9"/>
              </a:solidFill>
            </a:endParaRPr>
          </a:p>
          <a:p>
            <a:pPr indent="0" lvl="0" marL="0" rtl="0" algn="l">
              <a:lnSpc>
                <a:spcPct val="105000"/>
              </a:lnSpc>
              <a:spcBef>
                <a:spcPts val="1200"/>
              </a:spcBef>
              <a:spcAft>
                <a:spcPts val="0"/>
              </a:spcAft>
              <a:buNone/>
            </a:pPr>
            <a:r>
              <a:rPr lang="sv" sz="1400">
                <a:solidFill>
                  <a:srgbClr val="D9D9D9"/>
                </a:solidFill>
              </a:rPr>
              <a:t>Varje vecka augusti och september</a:t>
            </a:r>
            <a:endParaRPr sz="1400">
              <a:solidFill>
                <a:srgbClr val="D9D9D9"/>
              </a:solidFill>
            </a:endParaRPr>
          </a:p>
          <a:p>
            <a:pPr indent="0" lvl="0" marL="0" rtl="0" algn="l">
              <a:lnSpc>
                <a:spcPct val="105000"/>
              </a:lnSpc>
              <a:spcBef>
                <a:spcPts val="1200"/>
              </a:spcBef>
              <a:spcAft>
                <a:spcPts val="1200"/>
              </a:spcAft>
              <a:buNone/>
            </a:pPr>
            <a:r>
              <a:t/>
            </a:r>
            <a:endParaRPr/>
          </a:p>
        </p:txBody>
      </p:sp>
      <p:sp>
        <p:nvSpPr>
          <p:cNvPr id="195" name="Google Shape;195;p34"/>
          <p:cNvSpPr txBox="1"/>
          <p:nvPr/>
        </p:nvSpPr>
        <p:spPr>
          <a:xfrm>
            <a:off x="4969000" y="1717550"/>
            <a:ext cx="3591300" cy="43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u="sng">
                <a:solidFill>
                  <a:srgbClr val="FF0000"/>
                </a:solidFill>
              </a:rPr>
              <a:t>BDU (U14 och U15):</a:t>
            </a:r>
            <a:endParaRPr u="sng">
              <a:solidFill>
                <a:srgbClr val="FF0000"/>
              </a:solidFill>
            </a:endParaRPr>
          </a:p>
          <a:p>
            <a:pPr indent="0" lvl="0" marL="0" rtl="0" algn="l">
              <a:spcBef>
                <a:spcPts val="0"/>
              </a:spcBef>
              <a:spcAft>
                <a:spcPts val="0"/>
              </a:spcAft>
              <a:buNone/>
            </a:pPr>
            <a:r>
              <a:rPr lang="sv">
                <a:solidFill>
                  <a:srgbClr val="FF0000"/>
                </a:solidFill>
              </a:rPr>
              <a:t>Verksamhet varje vecka oktober till december (juluppehåll)</a:t>
            </a:r>
            <a:endParaRPr>
              <a:solidFill>
                <a:srgbClr val="FF0000"/>
              </a:solidFill>
            </a:endParaRPr>
          </a:p>
          <a:p>
            <a:pPr indent="0" lvl="0" marL="0" rtl="0" algn="l">
              <a:spcBef>
                <a:spcPts val="0"/>
              </a:spcBef>
              <a:spcAft>
                <a:spcPts val="0"/>
              </a:spcAft>
              <a:buNone/>
            </a:pPr>
            <a:r>
              <a:rPr lang="sv">
                <a:solidFill>
                  <a:srgbClr val="FF0000"/>
                </a:solidFill>
              </a:rPr>
              <a:t>Varannan vecka januari till mars</a:t>
            </a:r>
            <a:endParaRPr>
              <a:solidFill>
                <a:srgbClr val="FF0000"/>
              </a:solidFill>
            </a:endParaRPr>
          </a:p>
          <a:p>
            <a:pPr indent="0" lvl="0" marL="0" rtl="0" algn="l">
              <a:lnSpc>
                <a:spcPct val="105000"/>
              </a:lnSpc>
              <a:spcBef>
                <a:spcPts val="0"/>
              </a:spcBef>
              <a:spcAft>
                <a:spcPts val="0"/>
              </a:spcAft>
              <a:buNone/>
            </a:pPr>
            <a:r>
              <a:rPr lang="sv">
                <a:solidFill>
                  <a:srgbClr val="FF0000"/>
                </a:solidFill>
              </a:rPr>
              <a:t>Ev eftersäsongsträning/barmark april till juni</a:t>
            </a:r>
            <a:endParaRPr>
              <a:solidFill>
                <a:srgbClr val="FF0000"/>
              </a:solidFill>
            </a:endParaRPr>
          </a:p>
          <a:p>
            <a:pPr indent="0" lvl="0" marL="0" rtl="0" algn="l">
              <a:spcBef>
                <a:spcPts val="1200"/>
              </a:spcBef>
              <a:spcAft>
                <a:spcPts val="0"/>
              </a:spcAft>
              <a:buNone/>
            </a:pPr>
            <a:r>
              <a:rPr lang="sv">
                <a:solidFill>
                  <a:srgbClr val="FF0000"/>
                </a:solidFill>
              </a:rPr>
              <a:t>5 grupper </a:t>
            </a:r>
            <a:endParaRPr>
              <a:solidFill>
                <a:srgbClr val="FF0000"/>
              </a:solidFill>
            </a:endParaRPr>
          </a:p>
          <a:p>
            <a:pPr indent="0" lvl="0" marL="0" rtl="0" algn="l">
              <a:spcBef>
                <a:spcPts val="0"/>
              </a:spcBef>
              <a:spcAft>
                <a:spcPts val="0"/>
              </a:spcAft>
              <a:buNone/>
            </a:pPr>
            <a:r>
              <a:rPr lang="sv">
                <a:solidFill>
                  <a:srgbClr val="FF0000"/>
                </a:solidFill>
              </a:rPr>
              <a:t>Dvs 2 besök hösten och 1 på våren ca</a:t>
            </a:r>
            <a:endParaRPr>
              <a:solidFill>
                <a:srgbClr val="FF0000"/>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sv" sz="1200">
                <a:solidFill>
                  <a:srgbClr val="FF0000"/>
                </a:solidFill>
              </a:rPr>
              <a:t>Ex: </a:t>
            </a:r>
            <a:endParaRPr sz="1200">
              <a:solidFill>
                <a:srgbClr val="FF0000"/>
              </a:solidFill>
            </a:endParaRPr>
          </a:p>
          <a:p>
            <a:pPr indent="0" lvl="0" marL="0" rtl="0" algn="l">
              <a:spcBef>
                <a:spcPts val="0"/>
              </a:spcBef>
              <a:spcAft>
                <a:spcPts val="0"/>
              </a:spcAft>
              <a:buNone/>
            </a:pPr>
            <a:r>
              <a:rPr lang="sv" sz="1200">
                <a:solidFill>
                  <a:srgbClr val="FF0000"/>
                </a:solidFill>
              </a:rPr>
              <a:t>SHF/RIK U15</a:t>
            </a:r>
            <a:endParaRPr sz="1200">
              <a:solidFill>
                <a:srgbClr val="FF0000"/>
              </a:solidFill>
            </a:endParaRPr>
          </a:p>
          <a:p>
            <a:pPr indent="0" lvl="0" marL="0" rtl="0" algn="l">
              <a:spcBef>
                <a:spcPts val="0"/>
              </a:spcBef>
              <a:spcAft>
                <a:spcPts val="0"/>
              </a:spcAft>
              <a:buNone/>
            </a:pPr>
            <a:r>
              <a:rPr lang="sv" sz="1200">
                <a:solidFill>
                  <a:srgbClr val="FF0000"/>
                </a:solidFill>
              </a:rPr>
              <a:t>MBK/LHV/UHC/LH U15</a:t>
            </a:r>
            <a:endParaRPr sz="1200">
              <a:solidFill>
                <a:srgbClr val="FF0000"/>
              </a:solidFill>
            </a:endParaRPr>
          </a:p>
          <a:p>
            <a:pPr indent="0" lvl="0" marL="0" rtl="0" algn="l">
              <a:spcBef>
                <a:spcPts val="0"/>
              </a:spcBef>
              <a:spcAft>
                <a:spcPts val="0"/>
              </a:spcAft>
              <a:buNone/>
            </a:pPr>
            <a:r>
              <a:rPr lang="sv" sz="1200">
                <a:solidFill>
                  <a:srgbClr val="FF0000"/>
                </a:solidFill>
              </a:rPr>
              <a:t>ÅSK U14/15</a:t>
            </a:r>
            <a:endParaRPr sz="1200">
              <a:solidFill>
                <a:srgbClr val="FF0000"/>
              </a:solidFill>
            </a:endParaRPr>
          </a:p>
          <a:p>
            <a:pPr indent="0" lvl="0" marL="0" rtl="0" algn="l">
              <a:spcBef>
                <a:spcPts val="0"/>
              </a:spcBef>
              <a:spcAft>
                <a:spcPts val="0"/>
              </a:spcAft>
              <a:buNone/>
            </a:pPr>
            <a:r>
              <a:rPr lang="sv" sz="1200">
                <a:solidFill>
                  <a:srgbClr val="FF0000"/>
                </a:solidFill>
              </a:rPr>
              <a:t>SHF/RIK U14</a:t>
            </a:r>
            <a:endParaRPr sz="1200">
              <a:solidFill>
                <a:srgbClr val="FF0000"/>
              </a:solidFill>
            </a:endParaRPr>
          </a:p>
          <a:p>
            <a:pPr indent="0" lvl="0" marL="0" rtl="0" algn="l">
              <a:spcBef>
                <a:spcPts val="0"/>
              </a:spcBef>
              <a:spcAft>
                <a:spcPts val="0"/>
              </a:spcAft>
              <a:buNone/>
            </a:pPr>
            <a:r>
              <a:rPr lang="sv" sz="1200">
                <a:solidFill>
                  <a:srgbClr val="FF0000"/>
                </a:solidFill>
              </a:rPr>
              <a:t>MBK/LHV/UHC/LH U14</a:t>
            </a:r>
            <a:endParaRPr sz="1200">
              <a:solidFill>
                <a:srgbClr val="FF0000"/>
              </a:solidFill>
            </a:endParaRPr>
          </a:p>
          <a:p>
            <a:pPr indent="0" lvl="0" marL="0" rtl="0" algn="l">
              <a:spcBef>
                <a:spcPts val="0"/>
              </a:spcBef>
              <a:spcAft>
                <a:spcPts val="0"/>
              </a:spcAft>
              <a:buNone/>
            </a:pPr>
            <a:r>
              <a:t/>
            </a:r>
            <a:endParaRPr>
              <a:solidFill>
                <a:srgbClr val="CCCCCC"/>
              </a:solidFill>
            </a:endParaRPr>
          </a:p>
          <a:p>
            <a:pPr indent="0" lvl="0" marL="0" rtl="0" algn="l">
              <a:spcBef>
                <a:spcPts val="0"/>
              </a:spcBef>
              <a:spcAft>
                <a:spcPts val="0"/>
              </a:spcAft>
              <a:buNone/>
            </a:pPr>
            <a:r>
              <a:t/>
            </a:r>
            <a:endParaRPr>
              <a:solidFill>
                <a:srgbClr val="CCCCCC"/>
              </a:solidFill>
            </a:endParaRPr>
          </a:p>
          <a:p>
            <a:pPr indent="0" lvl="0" marL="0" rtl="0" algn="l">
              <a:spcBef>
                <a:spcPts val="0"/>
              </a:spcBef>
              <a:spcAft>
                <a:spcPts val="0"/>
              </a:spcAft>
              <a:buNone/>
            </a:pPr>
            <a:r>
              <a:t/>
            </a:r>
            <a:endParaRPr sz="1800">
              <a:solidFill>
                <a:srgbClr val="CCCCCC"/>
              </a:solidFill>
            </a:endParaRPr>
          </a:p>
          <a:p>
            <a:pPr indent="0" lvl="0" marL="0" rtl="0" algn="l">
              <a:spcBef>
                <a:spcPts val="0"/>
              </a:spcBef>
              <a:spcAft>
                <a:spcPts val="0"/>
              </a:spcAft>
              <a:buNone/>
            </a:pPr>
            <a:r>
              <a:t/>
            </a:r>
            <a:endParaRPr sz="1800">
              <a:solidFill>
                <a:srgbClr val="CCCCCC"/>
              </a:solidFill>
            </a:endParaRPr>
          </a:p>
        </p:txBody>
      </p:sp>
      <p:sp>
        <p:nvSpPr>
          <p:cNvPr id="196" name="Google Shape;196;p34"/>
          <p:cNvSpPr txBox="1"/>
          <p:nvPr/>
        </p:nvSpPr>
        <p:spPr>
          <a:xfrm>
            <a:off x="311700" y="1148100"/>
            <a:ext cx="8248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sv" sz="1800">
                <a:solidFill>
                  <a:srgbClr val="D9D9D9"/>
                </a:solidFill>
              </a:rPr>
              <a:t>Förslag: en aktivitet per vecka</a:t>
            </a:r>
            <a:endParaRPr b="1" sz="1800">
              <a:solidFill>
                <a:srgbClr val="D9D9D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sv"/>
              <a:t>Organisation</a:t>
            </a:r>
            <a:endParaRPr b="1"/>
          </a:p>
          <a:p>
            <a:pPr indent="0" lvl="0" marL="0" rtl="0" algn="l">
              <a:spcBef>
                <a:spcPts val="0"/>
              </a:spcBef>
              <a:spcAft>
                <a:spcPts val="0"/>
              </a:spcAft>
              <a:buNone/>
            </a:pPr>
            <a:r>
              <a:t/>
            </a:r>
            <a:endParaRPr b="1"/>
          </a:p>
        </p:txBody>
      </p:sp>
      <p:sp>
        <p:nvSpPr>
          <p:cNvPr id="202" name="Google Shape;202;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v"/>
              <a:t>Distriktslag - samma team som presenterats tidigare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solidFill>
                  <a:srgbClr val="FF0000"/>
                </a:solidFill>
              </a:rPr>
              <a:t>BDU - Richard sammankallar och leder passen tillsammans med klubbarnas ordinarie ledare på deras ordinarie istider (distriktslagsledare med i mån av möjlighet)</a:t>
            </a:r>
            <a:endParaRPr>
              <a:solidFill>
                <a:srgbClr val="FF0000"/>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10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1000"/>
                                        <p:tgtEl>
                                          <p:spTgt spid="2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1000"/>
                                        <p:tgtEl>
                                          <p:spTgt spid="2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5" st="5"/>
                                            </p:txEl>
                                          </p:spTgt>
                                        </p:tgtEl>
                                        <p:attrNameLst>
                                          <p:attrName>style.visibility</p:attrName>
                                        </p:attrNameLst>
                                      </p:cBhvr>
                                      <p:to>
                                        <p:strVal val="visible"/>
                                      </p:to>
                                    </p:set>
                                    <p:animEffect filter="fade" transition="in">
                                      <p:cBhvr>
                                        <p:cTn dur="1000"/>
                                        <p:tgtEl>
                                          <p:spTgt spid="20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sv"/>
              <a:t>Typ-pass BDU/föreningsbesök</a:t>
            </a:r>
            <a:endParaRPr b="1"/>
          </a:p>
          <a:p>
            <a:pPr indent="0" lvl="0" marL="0" rtl="0" algn="l">
              <a:spcBef>
                <a:spcPts val="0"/>
              </a:spcBef>
              <a:spcAft>
                <a:spcPts val="0"/>
              </a:spcAft>
              <a:buNone/>
            </a:pPr>
            <a:r>
              <a:t/>
            </a:r>
            <a:endParaRPr b="1"/>
          </a:p>
        </p:txBody>
      </p:sp>
      <p:sp>
        <p:nvSpPr>
          <p:cNvPr id="208" name="Google Shape;208;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328136" lvl="0" marL="457200" rtl="0" algn="l">
              <a:spcBef>
                <a:spcPts val="0"/>
              </a:spcBef>
              <a:spcAft>
                <a:spcPts val="0"/>
              </a:spcAft>
              <a:buClr>
                <a:srgbClr val="D9D9D9"/>
              </a:buClr>
              <a:buSzPct val="100000"/>
              <a:buAutoNum type="arabicPeriod"/>
            </a:pPr>
            <a:r>
              <a:rPr lang="sv" sz="2850">
                <a:solidFill>
                  <a:srgbClr val="D9D9D9"/>
                </a:solidFill>
              </a:rPr>
              <a:t>Genomgång med ledare </a:t>
            </a:r>
            <a:endParaRPr sz="2850">
              <a:solidFill>
                <a:srgbClr val="D9D9D9"/>
              </a:solidFill>
            </a:endParaRPr>
          </a:p>
          <a:p>
            <a:pPr indent="-328136" lvl="0" marL="457200" rtl="0" algn="l">
              <a:spcBef>
                <a:spcPts val="0"/>
              </a:spcBef>
              <a:spcAft>
                <a:spcPts val="0"/>
              </a:spcAft>
              <a:buClr>
                <a:srgbClr val="D9D9D9"/>
              </a:buClr>
              <a:buSzPct val="100000"/>
              <a:buAutoNum type="arabicPeriod"/>
            </a:pPr>
            <a:r>
              <a:rPr lang="sv" sz="2850">
                <a:solidFill>
                  <a:srgbClr val="D9D9D9"/>
                </a:solidFill>
              </a:rPr>
              <a:t>Off-ice </a:t>
            </a:r>
            <a:endParaRPr sz="2850">
              <a:solidFill>
                <a:srgbClr val="D9D9D9"/>
              </a:solidFill>
            </a:endParaRPr>
          </a:p>
          <a:p>
            <a:pPr indent="-328136" lvl="0" marL="457200" rtl="0" algn="l">
              <a:spcBef>
                <a:spcPts val="0"/>
              </a:spcBef>
              <a:spcAft>
                <a:spcPts val="0"/>
              </a:spcAft>
              <a:buClr>
                <a:srgbClr val="D9D9D9"/>
              </a:buClr>
              <a:buSzPct val="100000"/>
              <a:buAutoNum type="arabicPeriod"/>
            </a:pPr>
            <a:r>
              <a:rPr lang="sv" sz="2850">
                <a:solidFill>
                  <a:srgbClr val="D9D9D9"/>
                </a:solidFill>
              </a:rPr>
              <a:t>Teori med spelare </a:t>
            </a:r>
            <a:endParaRPr sz="2850">
              <a:solidFill>
                <a:srgbClr val="D9D9D9"/>
              </a:solidFill>
            </a:endParaRPr>
          </a:p>
          <a:p>
            <a:pPr indent="-328136" lvl="0" marL="457200" rtl="0" algn="l">
              <a:spcBef>
                <a:spcPts val="0"/>
              </a:spcBef>
              <a:spcAft>
                <a:spcPts val="0"/>
              </a:spcAft>
              <a:buClr>
                <a:srgbClr val="D9D9D9"/>
              </a:buClr>
              <a:buSzPct val="100000"/>
              <a:buAutoNum type="arabicPeriod"/>
            </a:pPr>
            <a:r>
              <a:rPr lang="sv" sz="2850">
                <a:solidFill>
                  <a:srgbClr val="D9D9D9"/>
                </a:solidFill>
              </a:rPr>
              <a:t>Is med spelare </a:t>
            </a:r>
            <a:endParaRPr sz="2850">
              <a:solidFill>
                <a:srgbClr val="D9D9D9"/>
              </a:solidFill>
            </a:endParaRPr>
          </a:p>
          <a:p>
            <a:pPr indent="-328136" lvl="0" marL="457200" rtl="0" algn="l">
              <a:spcBef>
                <a:spcPts val="0"/>
              </a:spcBef>
              <a:spcAft>
                <a:spcPts val="0"/>
              </a:spcAft>
              <a:buClr>
                <a:srgbClr val="D9D9D9"/>
              </a:buClr>
              <a:buSzPct val="100000"/>
              <a:buAutoNum type="arabicPeriod"/>
            </a:pPr>
            <a:r>
              <a:rPr lang="sv" sz="2850">
                <a:solidFill>
                  <a:srgbClr val="D9D9D9"/>
                </a:solidFill>
              </a:rPr>
              <a:t>Summering med spelare kort </a:t>
            </a:r>
            <a:endParaRPr sz="2850">
              <a:solidFill>
                <a:srgbClr val="D9D9D9"/>
              </a:solidFill>
            </a:endParaRPr>
          </a:p>
          <a:p>
            <a:pPr indent="-328136" lvl="0" marL="457200" rtl="0" algn="l">
              <a:spcBef>
                <a:spcPts val="0"/>
              </a:spcBef>
              <a:spcAft>
                <a:spcPts val="0"/>
              </a:spcAft>
              <a:buClr>
                <a:srgbClr val="D9D9D9"/>
              </a:buClr>
              <a:buSzPct val="100000"/>
              <a:buAutoNum type="arabicPeriod"/>
            </a:pPr>
            <a:r>
              <a:rPr lang="sv" sz="2850">
                <a:solidFill>
                  <a:srgbClr val="D9D9D9"/>
                </a:solidFill>
              </a:rPr>
              <a:t>Summering med ledare </a:t>
            </a:r>
            <a:endParaRPr sz="2850">
              <a:solidFill>
                <a:srgbClr val="D9D9D9"/>
              </a:solidFill>
            </a:endParaRPr>
          </a:p>
          <a:p>
            <a:pPr indent="0" lvl="0" marL="0" rtl="0" algn="l">
              <a:spcBef>
                <a:spcPts val="0"/>
              </a:spcBef>
              <a:spcAft>
                <a:spcPts val="0"/>
              </a:spcAft>
              <a:buNone/>
            </a:pPr>
            <a:r>
              <a:t/>
            </a:r>
            <a:endParaRPr sz="2850"/>
          </a:p>
          <a:p>
            <a:pPr indent="0" lvl="0" marL="0" rtl="0" algn="l">
              <a:spcBef>
                <a:spcPts val="1200"/>
              </a:spcBef>
              <a:spcAft>
                <a:spcPts val="0"/>
              </a:spcAft>
              <a:buNone/>
            </a:pPr>
            <a:r>
              <a:rPr lang="sv" sz="2850"/>
              <a:t>Varje träff har ett eller ett par huvudteman som Richard förbereder och önskemål får gärna komma från klubbens ledare</a:t>
            </a:r>
            <a:endParaRPr sz="2850"/>
          </a:p>
          <a:p>
            <a:pPr indent="0" lvl="0" marL="0" rtl="0" algn="l">
              <a:spcBef>
                <a:spcPts val="1200"/>
              </a:spcBef>
              <a:spcAft>
                <a:spcPts val="0"/>
              </a:spcAft>
              <a:buNone/>
            </a:pPr>
            <a:r>
              <a:t/>
            </a:r>
            <a:endParaRPr b="1" sz="2850" u="sng"/>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1000"/>
                                        <p:tgtEl>
                                          <p:spTgt spid="2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animEffect filter="fade" transition="in">
                                      <p:cBhvr>
                                        <p:cTn dur="1000"/>
                                        <p:tgtEl>
                                          <p:spTgt spid="2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animEffect filter="fade" transition="in">
                                      <p:cBhvr>
                                        <p:cTn dur="1000"/>
                                        <p:tgtEl>
                                          <p:spTgt spid="2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animEffect filter="fade" transition="in">
                                      <p:cBhvr>
                                        <p:cTn dur="1000"/>
                                        <p:tgtEl>
                                          <p:spTgt spid="2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animEffect filter="fade" transition="in">
                                      <p:cBhvr>
                                        <p:cTn dur="1000"/>
                                        <p:tgtEl>
                                          <p:spTgt spid="20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animEffect filter="fade" transition="in">
                                      <p:cBhvr>
                                        <p:cTn dur="1000"/>
                                        <p:tgtEl>
                                          <p:spTgt spid="20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6" st="6"/>
                                            </p:txEl>
                                          </p:spTgt>
                                        </p:tgtEl>
                                        <p:attrNameLst>
                                          <p:attrName>style.visibility</p:attrName>
                                        </p:attrNameLst>
                                      </p:cBhvr>
                                      <p:to>
                                        <p:strVal val="visible"/>
                                      </p:to>
                                    </p:set>
                                    <p:animEffect filter="fade" transition="in">
                                      <p:cBhvr>
                                        <p:cTn dur="1000"/>
                                        <p:tgtEl>
                                          <p:spTgt spid="20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7" st="7"/>
                                            </p:txEl>
                                          </p:spTgt>
                                        </p:tgtEl>
                                        <p:attrNameLst>
                                          <p:attrName>style.visibility</p:attrName>
                                        </p:attrNameLst>
                                      </p:cBhvr>
                                      <p:to>
                                        <p:strVal val="visible"/>
                                      </p:to>
                                    </p:set>
                                    <p:animEffect filter="fade" transition="in">
                                      <p:cBhvr>
                                        <p:cTn dur="1000"/>
                                        <p:tgtEl>
                                          <p:spTgt spid="20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8" st="8"/>
                                            </p:txEl>
                                          </p:spTgt>
                                        </p:tgtEl>
                                        <p:attrNameLst>
                                          <p:attrName>style.visibility</p:attrName>
                                        </p:attrNameLst>
                                      </p:cBhvr>
                                      <p:to>
                                        <p:strVal val="visible"/>
                                      </p:to>
                                    </p:set>
                                    <p:animEffect filter="fade" transition="in">
                                      <p:cBhvr>
                                        <p:cTn dur="1000"/>
                                        <p:tgtEl>
                                          <p:spTgt spid="20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9" st="9"/>
                                            </p:txEl>
                                          </p:spTgt>
                                        </p:tgtEl>
                                        <p:attrNameLst>
                                          <p:attrName>style.visibility</p:attrName>
                                        </p:attrNameLst>
                                      </p:cBhvr>
                                      <p:to>
                                        <p:strVal val="visible"/>
                                      </p:to>
                                    </p:set>
                                    <p:animEffect filter="fade" transition="in">
                                      <p:cBhvr>
                                        <p:cTn dur="1000"/>
                                        <p:tgtEl>
                                          <p:spTgt spid="20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10" st="10"/>
                                            </p:txEl>
                                          </p:spTgt>
                                        </p:tgtEl>
                                        <p:attrNameLst>
                                          <p:attrName>style.visibility</p:attrName>
                                        </p:attrNameLst>
                                      </p:cBhvr>
                                      <p:to>
                                        <p:strVal val="visible"/>
                                      </p:to>
                                    </p:set>
                                    <p:animEffect filter="fade" transition="in">
                                      <p:cBhvr>
                                        <p:cTn dur="1000"/>
                                        <p:tgtEl>
                                          <p:spTgt spid="20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Utvecklingsprojekt</a:t>
            </a:r>
            <a:endParaRPr/>
          </a:p>
        </p:txBody>
      </p:sp>
      <p:sp>
        <p:nvSpPr>
          <p:cNvPr id="214" name="Google Shape;214;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u="sng"/>
              <a:t>Basen						Juniorförberedande			Junior/Senior</a:t>
            </a:r>
            <a:endParaRPr b="1" u="sng"/>
          </a:p>
          <a:p>
            <a:pPr indent="0" lvl="0" marL="0" rtl="0" algn="l">
              <a:spcBef>
                <a:spcPts val="1200"/>
              </a:spcBef>
              <a:spcAft>
                <a:spcPts val="0"/>
              </a:spcAft>
              <a:buNone/>
            </a:pPr>
            <a:r>
              <a:rPr lang="sv"/>
              <a:t>Föreningsutveckling			BDU						Behålla spelare	</a:t>
            </a:r>
            <a:endParaRPr/>
          </a:p>
          <a:p>
            <a:pPr indent="0" lvl="0" marL="0" rtl="0" algn="l">
              <a:spcBef>
                <a:spcPts val="1200"/>
              </a:spcBef>
              <a:spcAft>
                <a:spcPts val="0"/>
              </a:spcAft>
              <a:buNone/>
            </a:pPr>
            <a:r>
              <a:rPr lang="sv"/>
              <a:t>Rekrytering					Distriktslag					Höja nivån</a:t>
            </a:r>
            <a:endParaRPr/>
          </a:p>
          <a:p>
            <a:pPr indent="0" lvl="0" marL="0" rtl="0" algn="l">
              <a:spcBef>
                <a:spcPts val="1200"/>
              </a:spcBef>
              <a:spcAft>
                <a:spcPts val="0"/>
              </a:spcAft>
              <a:buNone/>
            </a:pPr>
            <a:r>
              <a:rPr lang="sv"/>
              <a:t>Ledarutbildning</a:t>
            </a:r>
            <a:endParaRPr/>
          </a:p>
          <a:p>
            <a:pPr indent="0" lvl="0" marL="0" rtl="0" algn="l">
              <a:spcBef>
                <a:spcPts val="1200"/>
              </a:spcBef>
              <a:spcAft>
                <a:spcPts val="1200"/>
              </a:spcAft>
              <a:buNone/>
            </a:pPr>
            <a:r>
              <a:rPr lang="sv"/>
              <a:t>Domarutveckling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125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sv"/>
              <a:t>Planering Juniorförberedande verksamhet</a:t>
            </a:r>
            <a:endParaRPr sz="2244">
              <a:solidFill>
                <a:srgbClr val="FFFF00"/>
              </a:solidFill>
            </a:endParaRPr>
          </a:p>
        </p:txBody>
      </p:sp>
      <p:sp>
        <p:nvSpPr>
          <p:cNvPr id="220" name="Google Shape;220;p38"/>
          <p:cNvSpPr txBox="1"/>
          <p:nvPr>
            <p:ph idx="1" type="body"/>
          </p:nvPr>
        </p:nvSpPr>
        <p:spPr>
          <a:xfrm>
            <a:off x="311700" y="697800"/>
            <a:ext cx="3999900" cy="427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1000" u="sng">
                <a:solidFill>
                  <a:schemeClr val="dk1"/>
                </a:solidFill>
              </a:rPr>
              <a:t>Säsong</a:t>
            </a:r>
            <a:endParaRPr b="1" sz="1000" u="sng">
              <a:solidFill>
                <a:schemeClr val="dk1"/>
              </a:solidFill>
            </a:endParaRPr>
          </a:p>
          <a:p>
            <a:pPr indent="0" lvl="0" marL="0" rtl="0" algn="l">
              <a:spcBef>
                <a:spcPts val="1200"/>
              </a:spcBef>
              <a:spcAft>
                <a:spcPts val="0"/>
              </a:spcAft>
              <a:buNone/>
            </a:pPr>
            <a:r>
              <a:rPr lang="sv" sz="1000"/>
              <a:t>BDU hösten oktober - december </a:t>
            </a:r>
            <a:r>
              <a:rPr lang="sv" sz="1000">
                <a:solidFill>
                  <a:srgbClr val="FF0000"/>
                </a:solidFill>
              </a:rPr>
              <a:t>+ mv-träffar</a:t>
            </a:r>
            <a:endParaRPr sz="1000">
              <a:solidFill>
                <a:srgbClr val="FF0000"/>
              </a:solidFill>
            </a:endParaRPr>
          </a:p>
          <a:p>
            <a:pPr indent="0" lvl="0" marL="0" rtl="0" algn="l">
              <a:spcBef>
                <a:spcPts val="1200"/>
              </a:spcBef>
              <a:spcAft>
                <a:spcPts val="0"/>
              </a:spcAft>
              <a:buNone/>
            </a:pPr>
            <a:r>
              <a:rPr lang="sv" sz="1000"/>
              <a:t>Infomöte om distriktslag i november/december</a:t>
            </a:r>
            <a:endParaRPr sz="1000"/>
          </a:p>
          <a:p>
            <a:pPr indent="0" lvl="0" marL="0" rtl="0" algn="l">
              <a:spcBef>
                <a:spcPts val="1200"/>
              </a:spcBef>
              <a:spcAft>
                <a:spcPts val="0"/>
              </a:spcAft>
              <a:buNone/>
            </a:pPr>
            <a:r>
              <a:rPr lang="sv" sz="1000">
                <a:solidFill>
                  <a:srgbClr val="00FF00"/>
                </a:solidFill>
              </a:rPr>
              <a:t>Nominering till distriktslag december</a:t>
            </a:r>
            <a:endParaRPr sz="1000">
              <a:solidFill>
                <a:srgbClr val="00FF00"/>
              </a:solidFill>
            </a:endParaRPr>
          </a:p>
          <a:p>
            <a:pPr indent="0" lvl="0" marL="0" rtl="0" algn="l">
              <a:spcBef>
                <a:spcPts val="1200"/>
              </a:spcBef>
              <a:spcAft>
                <a:spcPts val="0"/>
              </a:spcAft>
              <a:buNone/>
            </a:pPr>
            <a:r>
              <a:rPr lang="sv" sz="1000">
                <a:solidFill>
                  <a:srgbClr val="00FF00"/>
                </a:solidFill>
              </a:rPr>
              <a:t>Uttagning till internmatcher distriktslag tidigt i januari 2022</a:t>
            </a:r>
            <a:endParaRPr sz="1000">
              <a:solidFill>
                <a:srgbClr val="00FF00"/>
              </a:solidFill>
            </a:endParaRPr>
          </a:p>
          <a:p>
            <a:pPr indent="0" lvl="0" marL="0" rtl="0" algn="l">
              <a:spcBef>
                <a:spcPts val="1200"/>
              </a:spcBef>
              <a:spcAft>
                <a:spcPts val="0"/>
              </a:spcAft>
              <a:buNone/>
            </a:pPr>
            <a:r>
              <a:rPr lang="sv" sz="1000"/>
              <a:t>Internmatcher distriktslag 4 st i januari-februari</a:t>
            </a:r>
            <a:endParaRPr sz="1000"/>
          </a:p>
          <a:p>
            <a:pPr indent="0" lvl="0" marL="0" rtl="0" algn="l">
              <a:spcBef>
                <a:spcPts val="1200"/>
              </a:spcBef>
              <a:spcAft>
                <a:spcPts val="0"/>
              </a:spcAft>
              <a:buNone/>
            </a:pPr>
            <a:r>
              <a:rPr lang="sv" sz="1000">
                <a:solidFill>
                  <a:srgbClr val="FF0000"/>
                </a:solidFill>
              </a:rPr>
              <a:t>BDU varannan vecka januari till mars </a:t>
            </a:r>
            <a:r>
              <a:rPr lang="sv" sz="1000">
                <a:solidFill>
                  <a:srgbClr val="FF0000"/>
                </a:solidFill>
              </a:rPr>
              <a:t>+ mv-träffar</a:t>
            </a:r>
            <a:endParaRPr sz="1000">
              <a:solidFill>
                <a:srgbClr val="FF0000"/>
              </a:solidFill>
            </a:endParaRPr>
          </a:p>
          <a:p>
            <a:pPr indent="0" lvl="0" marL="0" rtl="0" algn="l">
              <a:spcBef>
                <a:spcPts val="1200"/>
              </a:spcBef>
              <a:spcAft>
                <a:spcPts val="0"/>
              </a:spcAft>
              <a:buNone/>
            </a:pPr>
            <a:r>
              <a:rPr lang="sv" sz="1000">
                <a:solidFill>
                  <a:srgbClr val="00FF00"/>
                </a:solidFill>
              </a:rPr>
              <a:t>Uttagning till Bo Stenbergscupen i slutet av februari</a:t>
            </a:r>
            <a:endParaRPr sz="1000">
              <a:solidFill>
                <a:srgbClr val="00FF00"/>
              </a:solidFill>
            </a:endParaRPr>
          </a:p>
          <a:p>
            <a:pPr indent="0" lvl="0" marL="0" rtl="0" algn="l">
              <a:spcBef>
                <a:spcPts val="1200"/>
              </a:spcBef>
              <a:spcAft>
                <a:spcPts val="0"/>
              </a:spcAft>
              <a:buNone/>
            </a:pPr>
            <a:r>
              <a:rPr lang="sv" sz="1000">
                <a:solidFill>
                  <a:srgbClr val="ADADAD"/>
                </a:solidFill>
              </a:rPr>
              <a:t>Ispass 1 st i början av mars inför Bo Stenberg</a:t>
            </a:r>
            <a:endParaRPr sz="1000">
              <a:solidFill>
                <a:srgbClr val="ADADAD"/>
              </a:solidFill>
            </a:endParaRPr>
          </a:p>
          <a:p>
            <a:pPr indent="0" lvl="0" marL="0" rtl="0" algn="l">
              <a:spcBef>
                <a:spcPts val="1200"/>
              </a:spcBef>
              <a:spcAft>
                <a:spcPts val="0"/>
              </a:spcAft>
              <a:buNone/>
            </a:pPr>
            <a:r>
              <a:rPr b="1" lang="sv" sz="1000">
                <a:solidFill>
                  <a:srgbClr val="ADADAD"/>
                </a:solidFill>
              </a:rPr>
              <a:t>Bo Stenbergscupen i Åmål 11/3</a:t>
            </a:r>
            <a:endParaRPr b="1" sz="1000">
              <a:solidFill>
                <a:srgbClr val="ADADAD"/>
              </a:solidFill>
            </a:endParaRPr>
          </a:p>
          <a:p>
            <a:pPr indent="0" lvl="0" marL="0" rtl="0" algn="l">
              <a:spcBef>
                <a:spcPts val="1200"/>
              </a:spcBef>
              <a:spcAft>
                <a:spcPts val="0"/>
              </a:spcAft>
              <a:buNone/>
            </a:pPr>
            <a:r>
              <a:rPr lang="sv" sz="1000">
                <a:solidFill>
                  <a:srgbClr val="ADADAD"/>
                </a:solidFill>
              </a:rPr>
              <a:t>Internmatch i slutet av mars</a:t>
            </a:r>
            <a:endParaRPr sz="1000">
              <a:solidFill>
                <a:srgbClr val="ADADAD"/>
              </a:solidFill>
            </a:endParaRPr>
          </a:p>
          <a:p>
            <a:pPr indent="0" lvl="0" marL="0" rtl="0" algn="l">
              <a:spcBef>
                <a:spcPts val="1200"/>
              </a:spcBef>
              <a:spcAft>
                <a:spcPts val="0"/>
              </a:spcAft>
              <a:buNone/>
            </a:pPr>
            <a:r>
              <a:rPr lang="sv" sz="1000">
                <a:solidFill>
                  <a:srgbClr val="FFFF00"/>
                </a:solidFill>
              </a:rPr>
              <a:t>Fystest </a:t>
            </a:r>
            <a:endParaRPr sz="1000">
              <a:solidFill>
                <a:srgbClr val="FFFF00"/>
              </a:solidFill>
            </a:endParaRPr>
          </a:p>
          <a:p>
            <a:pPr indent="0" lvl="0" marL="0" rtl="0" algn="l">
              <a:spcBef>
                <a:spcPts val="1200"/>
              </a:spcBef>
              <a:spcAft>
                <a:spcPts val="0"/>
              </a:spcAft>
              <a:buNone/>
            </a:pPr>
            <a:r>
              <a:rPr lang="sv" sz="1000">
                <a:solidFill>
                  <a:srgbClr val="00FF00"/>
                </a:solidFill>
              </a:rPr>
              <a:t>Uttagning till Aprilcupen i slutet av mars</a:t>
            </a:r>
            <a:endParaRPr sz="1000">
              <a:solidFill>
                <a:srgbClr val="00FF00"/>
              </a:solidFill>
            </a:endParaRPr>
          </a:p>
          <a:p>
            <a:pPr indent="0" lvl="0" marL="0" rtl="0" algn="l">
              <a:spcBef>
                <a:spcPts val="1200"/>
              </a:spcBef>
              <a:spcAft>
                <a:spcPts val="0"/>
              </a:spcAft>
              <a:buNone/>
            </a:pPr>
            <a:r>
              <a:t/>
            </a:r>
            <a:endParaRPr sz="1100">
              <a:solidFill>
                <a:srgbClr val="FFFF00"/>
              </a:solidFill>
            </a:endParaRPr>
          </a:p>
          <a:p>
            <a:pPr indent="0" lvl="0" marL="0" rtl="0" algn="l">
              <a:spcBef>
                <a:spcPts val="1200"/>
              </a:spcBef>
              <a:spcAft>
                <a:spcPts val="1200"/>
              </a:spcAft>
              <a:buNone/>
            </a:pPr>
            <a:r>
              <a:t/>
            </a:r>
            <a:endParaRPr b="1" sz="1100"/>
          </a:p>
        </p:txBody>
      </p:sp>
      <p:sp>
        <p:nvSpPr>
          <p:cNvPr id="221" name="Google Shape;221;p38"/>
          <p:cNvSpPr txBox="1"/>
          <p:nvPr>
            <p:ph idx="2" type="body"/>
          </p:nvPr>
        </p:nvSpPr>
        <p:spPr>
          <a:xfrm>
            <a:off x="4736400" y="697800"/>
            <a:ext cx="4095900" cy="406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000"/>
              <a:t>I</a:t>
            </a:r>
            <a:r>
              <a:rPr lang="sv" sz="1000"/>
              <a:t>spass 1-2 st i början av april</a:t>
            </a:r>
            <a:endParaRPr sz="1000"/>
          </a:p>
          <a:p>
            <a:pPr indent="0" lvl="0" marL="0" rtl="0" algn="l">
              <a:spcBef>
                <a:spcPts val="1200"/>
              </a:spcBef>
              <a:spcAft>
                <a:spcPts val="0"/>
              </a:spcAft>
              <a:buNone/>
            </a:pPr>
            <a:r>
              <a:rPr b="1" lang="sv" sz="1000"/>
              <a:t>Aprilcupen 14-16/4 OBS Spikat nu!</a:t>
            </a:r>
            <a:endParaRPr b="1" sz="1000" u="sng">
              <a:solidFill>
                <a:schemeClr val="dk1"/>
              </a:solidFill>
            </a:endParaRPr>
          </a:p>
          <a:p>
            <a:pPr indent="0" lvl="0" marL="0" rtl="0" algn="l">
              <a:lnSpc>
                <a:spcPct val="95000"/>
              </a:lnSpc>
              <a:spcBef>
                <a:spcPts val="1200"/>
              </a:spcBef>
              <a:spcAft>
                <a:spcPts val="0"/>
              </a:spcAft>
              <a:buSzPts val="770"/>
              <a:buNone/>
            </a:pPr>
            <a:r>
              <a:rPr b="1" lang="sv" sz="1000" u="sng">
                <a:solidFill>
                  <a:schemeClr val="dk1"/>
                </a:solidFill>
              </a:rPr>
              <a:t>Eftersäsong/Försäsong</a:t>
            </a:r>
            <a:endParaRPr b="1" sz="1000" u="sng">
              <a:solidFill>
                <a:schemeClr val="dk1"/>
              </a:solidFill>
            </a:endParaRPr>
          </a:p>
          <a:p>
            <a:pPr indent="0" lvl="0" marL="0" rtl="0" algn="l">
              <a:lnSpc>
                <a:spcPct val="95000"/>
              </a:lnSpc>
              <a:spcBef>
                <a:spcPts val="1200"/>
              </a:spcBef>
              <a:spcAft>
                <a:spcPts val="0"/>
              </a:spcAft>
              <a:buSzPts val="770"/>
              <a:buNone/>
            </a:pPr>
            <a:r>
              <a:rPr lang="sv" sz="1000">
                <a:solidFill>
                  <a:srgbClr val="00FF00"/>
                </a:solidFill>
              </a:rPr>
              <a:t>Uttagning sommartrupp (under april)</a:t>
            </a:r>
            <a:endParaRPr sz="1000">
              <a:solidFill>
                <a:srgbClr val="00FF00"/>
              </a:solidFill>
            </a:endParaRPr>
          </a:p>
          <a:p>
            <a:pPr indent="0" lvl="0" marL="0" rtl="0" algn="l">
              <a:lnSpc>
                <a:spcPct val="95000"/>
              </a:lnSpc>
              <a:spcBef>
                <a:spcPts val="1200"/>
              </a:spcBef>
              <a:spcAft>
                <a:spcPts val="0"/>
              </a:spcAft>
              <a:buSzPts val="770"/>
              <a:buNone/>
            </a:pPr>
            <a:r>
              <a:rPr lang="sv" sz="1000"/>
              <a:t>Fysutbildningsträff/test (under april) Uddevalla/Stenungsund</a:t>
            </a:r>
            <a:endParaRPr sz="1000"/>
          </a:p>
          <a:p>
            <a:pPr indent="0" lvl="0" marL="0" rtl="0" algn="l">
              <a:lnSpc>
                <a:spcPct val="95000"/>
              </a:lnSpc>
              <a:spcBef>
                <a:spcPts val="1200"/>
              </a:spcBef>
              <a:spcAft>
                <a:spcPts val="0"/>
              </a:spcAft>
              <a:buSzPts val="770"/>
              <a:buNone/>
            </a:pPr>
            <a:r>
              <a:rPr lang="sv" sz="1000">
                <a:solidFill>
                  <a:srgbClr val="FF0000"/>
                </a:solidFill>
              </a:rPr>
              <a:t>Ev eftersäsongsträning BDU april-juni (is+fys alt bara fys)</a:t>
            </a:r>
            <a:endParaRPr sz="1000">
              <a:solidFill>
                <a:srgbClr val="FF0000"/>
              </a:solidFill>
            </a:endParaRPr>
          </a:p>
          <a:p>
            <a:pPr indent="0" lvl="0" marL="0" rtl="0" algn="l">
              <a:lnSpc>
                <a:spcPct val="95000"/>
              </a:lnSpc>
              <a:spcBef>
                <a:spcPts val="1200"/>
              </a:spcBef>
              <a:spcAft>
                <a:spcPts val="0"/>
              </a:spcAft>
              <a:buSzPts val="770"/>
              <a:buNone/>
            </a:pPr>
            <a:r>
              <a:rPr lang="sv" sz="1000"/>
              <a:t>Fystest (juni) Uddevalla/Stenungsund</a:t>
            </a:r>
            <a:endParaRPr sz="1000"/>
          </a:p>
          <a:p>
            <a:pPr indent="0" lvl="0" marL="0" rtl="0" algn="l">
              <a:lnSpc>
                <a:spcPct val="95000"/>
              </a:lnSpc>
              <a:spcBef>
                <a:spcPts val="1200"/>
              </a:spcBef>
              <a:spcAft>
                <a:spcPts val="0"/>
              </a:spcAft>
              <a:buSzPts val="770"/>
              <a:buNone/>
            </a:pPr>
            <a:r>
              <a:rPr lang="sv" sz="1000">
                <a:solidFill>
                  <a:srgbClr val="00FF00"/>
                </a:solidFill>
              </a:rPr>
              <a:t>Uttagning till läger (i slutet av juni)</a:t>
            </a:r>
            <a:endParaRPr sz="1000">
              <a:solidFill>
                <a:srgbClr val="00FF00"/>
              </a:solidFill>
            </a:endParaRPr>
          </a:p>
          <a:p>
            <a:pPr indent="0" lvl="0" marL="0" rtl="0" algn="l">
              <a:lnSpc>
                <a:spcPct val="95000"/>
              </a:lnSpc>
              <a:spcBef>
                <a:spcPts val="1200"/>
              </a:spcBef>
              <a:spcAft>
                <a:spcPts val="0"/>
              </a:spcAft>
              <a:buSzPts val="770"/>
              <a:buNone/>
            </a:pPr>
            <a:r>
              <a:rPr lang="sv" sz="1000"/>
              <a:t>Fystest v 30 (månadsskiftet juli-augusti) Uddevalla/Stenungsund</a:t>
            </a:r>
            <a:endParaRPr sz="1000"/>
          </a:p>
          <a:p>
            <a:pPr indent="0" lvl="0" marL="0" rtl="0" algn="l">
              <a:lnSpc>
                <a:spcPct val="95000"/>
              </a:lnSpc>
              <a:spcBef>
                <a:spcPts val="1200"/>
              </a:spcBef>
              <a:spcAft>
                <a:spcPts val="0"/>
              </a:spcAft>
              <a:buSzPts val="770"/>
              <a:buNone/>
            </a:pPr>
            <a:r>
              <a:rPr b="1" lang="sv" sz="1000"/>
              <a:t>Läger v 31 i Lysekil</a:t>
            </a:r>
            <a:endParaRPr b="1" sz="1000"/>
          </a:p>
          <a:p>
            <a:pPr indent="0" lvl="0" marL="0" rtl="0" algn="l">
              <a:lnSpc>
                <a:spcPct val="95000"/>
              </a:lnSpc>
              <a:spcBef>
                <a:spcPts val="1200"/>
              </a:spcBef>
              <a:spcAft>
                <a:spcPts val="0"/>
              </a:spcAft>
              <a:buSzPts val="770"/>
              <a:buNone/>
            </a:pPr>
            <a:r>
              <a:rPr lang="sv" sz="1000"/>
              <a:t>Ispass och matcher 1 ggn/vecka augusti och fram till kval</a:t>
            </a:r>
            <a:endParaRPr sz="1000"/>
          </a:p>
          <a:p>
            <a:pPr indent="0" lvl="0" marL="0" rtl="0" algn="l">
              <a:lnSpc>
                <a:spcPct val="95000"/>
              </a:lnSpc>
              <a:spcBef>
                <a:spcPts val="1200"/>
              </a:spcBef>
              <a:spcAft>
                <a:spcPts val="0"/>
              </a:spcAft>
              <a:buSzPts val="770"/>
              <a:buNone/>
            </a:pPr>
            <a:r>
              <a:rPr b="1" lang="sv" sz="1000"/>
              <a:t>Tv-puckskval september</a:t>
            </a:r>
            <a:endParaRPr b="1" sz="1000"/>
          </a:p>
          <a:p>
            <a:pPr indent="0" lvl="0" marL="0" rtl="0" algn="l">
              <a:lnSpc>
                <a:spcPct val="95000"/>
              </a:lnSpc>
              <a:spcBef>
                <a:spcPts val="1200"/>
              </a:spcBef>
              <a:spcAft>
                <a:spcPts val="0"/>
              </a:spcAft>
              <a:buSzPts val="770"/>
              <a:buNone/>
            </a:pPr>
            <a:r>
              <a:rPr b="1" lang="sv" sz="1000"/>
              <a:t>Tv-puck slutspel vecka 44</a:t>
            </a:r>
            <a:endParaRPr b="1" sz="1000"/>
          </a:p>
          <a:p>
            <a:pPr indent="0" lvl="0" marL="0" rtl="0" algn="l">
              <a:lnSpc>
                <a:spcPct val="95000"/>
              </a:lnSpc>
              <a:spcBef>
                <a:spcPts val="1200"/>
              </a:spcBef>
              <a:spcAft>
                <a:spcPts val="1200"/>
              </a:spcAft>
              <a:buSzPts val="770"/>
              <a:buNone/>
            </a:pPr>
            <a:r>
              <a:t/>
            </a:r>
            <a:endParaRPr sz="98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311700" y="125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sv"/>
              <a:t>Planering Juniorförberedande verksamhet</a:t>
            </a:r>
            <a:endParaRPr sz="2244">
              <a:solidFill>
                <a:srgbClr val="FFFF00"/>
              </a:solidFill>
            </a:endParaRPr>
          </a:p>
        </p:txBody>
      </p:sp>
      <p:sp>
        <p:nvSpPr>
          <p:cNvPr id="227" name="Google Shape;227;p39"/>
          <p:cNvSpPr txBox="1"/>
          <p:nvPr>
            <p:ph idx="1" type="body"/>
          </p:nvPr>
        </p:nvSpPr>
        <p:spPr>
          <a:xfrm>
            <a:off x="311700" y="697800"/>
            <a:ext cx="3999900" cy="427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1000" u="sng">
                <a:solidFill>
                  <a:schemeClr val="dk1"/>
                </a:solidFill>
              </a:rPr>
              <a:t>Säsong</a:t>
            </a:r>
            <a:endParaRPr b="1" sz="1000" u="sng">
              <a:solidFill>
                <a:schemeClr val="dk1"/>
              </a:solidFill>
            </a:endParaRPr>
          </a:p>
          <a:p>
            <a:pPr indent="0" lvl="0" marL="0" rtl="0" algn="l">
              <a:spcBef>
                <a:spcPts val="1200"/>
              </a:spcBef>
              <a:spcAft>
                <a:spcPts val="0"/>
              </a:spcAft>
              <a:buNone/>
            </a:pPr>
            <a:r>
              <a:rPr lang="sv" sz="1000"/>
              <a:t>BDU hösten oktober - december + mv-träffar</a:t>
            </a:r>
            <a:endParaRPr sz="1000"/>
          </a:p>
          <a:p>
            <a:pPr indent="0" lvl="0" marL="0" rtl="0" algn="l">
              <a:spcBef>
                <a:spcPts val="1200"/>
              </a:spcBef>
              <a:spcAft>
                <a:spcPts val="0"/>
              </a:spcAft>
              <a:buNone/>
            </a:pPr>
            <a:r>
              <a:rPr lang="sv" sz="1000"/>
              <a:t>Infomöte om distriktslag i november/december</a:t>
            </a:r>
            <a:endParaRPr sz="1000"/>
          </a:p>
          <a:p>
            <a:pPr indent="0" lvl="0" marL="0" rtl="0" algn="l">
              <a:spcBef>
                <a:spcPts val="1200"/>
              </a:spcBef>
              <a:spcAft>
                <a:spcPts val="0"/>
              </a:spcAft>
              <a:buNone/>
            </a:pPr>
            <a:r>
              <a:rPr lang="sv" sz="1000">
                <a:solidFill>
                  <a:srgbClr val="00FF00"/>
                </a:solidFill>
              </a:rPr>
              <a:t>Nominering till distriktslag december</a:t>
            </a:r>
            <a:endParaRPr sz="1000">
              <a:solidFill>
                <a:srgbClr val="00FF00"/>
              </a:solidFill>
            </a:endParaRPr>
          </a:p>
          <a:p>
            <a:pPr indent="0" lvl="0" marL="0" rtl="0" algn="l">
              <a:spcBef>
                <a:spcPts val="1200"/>
              </a:spcBef>
              <a:spcAft>
                <a:spcPts val="0"/>
              </a:spcAft>
              <a:buNone/>
            </a:pPr>
            <a:r>
              <a:rPr lang="sv" sz="1000">
                <a:solidFill>
                  <a:srgbClr val="00FF00"/>
                </a:solidFill>
              </a:rPr>
              <a:t>Uttagning till internmatcher distriktslag tidigt i januari 2022</a:t>
            </a:r>
            <a:endParaRPr sz="1000">
              <a:solidFill>
                <a:srgbClr val="00FF00"/>
              </a:solidFill>
            </a:endParaRPr>
          </a:p>
          <a:p>
            <a:pPr indent="0" lvl="0" marL="0" rtl="0" algn="l">
              <a:spcBef>
                <a:spcPts val="1200"/>
              </a:spcBef>
              <a:spcAft>
                <a:spcPts val="0"/>
              </a:spcAft>
              <a:buNone/>
            </a:pPr>
            <a:r>
              <a:rPr lang="sv" sz="1000"/>
              <a:t>Internmatcher distriktslag 4 st i januari-februari</a:t>
            </a:r>
            <a:endParaRPr sz="1000"/>
          </a:p>
          <a:p>
            <a:pPr indent="0" lvl="0" marL="0" rtl="0" algn="l">
              <a:spcBef>
                <a:spcPts val="1200"/>
              </a:spcBef>
              <a:spcAft>
                <a:spcPts val="0"/>
              </a:spcAft>
              <a:buNone/>
            </a:pPr>
            <a:r>
              <a:rPr lang="sv" sz="1000"/>
              <a:t>BDU varannan vecka januari till mars + mv-träffar</a:t>
            </a:r>
            <a:endParaRPr sz="1000"/>
          </a:p>
          <a:p>
            <a:pPr indent="0" lvl="0" marL="0" rtl="0" algn="l">
              <a:spcBef>
                <a:spcPts val="1200"/>
              </a:spcBef>
              <a:spcAft>
                <a:spcPts val="0"/>
              </a:spcAft>
              <a:buNone/>
            </a:pPr>
            <a:r>
              <a:rPr lang="sv" sz="1000">
                <a:solidFill>
                  <a:srgbClr val="FF0000"/>
                </a:solidFill>
              </a:rPr>
              <a:t>Uttagning till Bo Stenbergscupen i slutet av februari</a:t>
            </a:r>
            <a:endParaRPr sz="1000">
              <a:solidFill>
                <a:srgbClr val="FF0000"/>
              </a:solidFill>
            </a:endParaRPr>
          </a:p>
          <a:p>
            <a:pPr indent="0" lvl="0" marL="0" rtl="0" algn="l">
              <a:spcBef>
                <a:spcPts val="1200"/>
              </a:spcBef>
              <a:spcAft>
                <a:spcPts val="0"/>
              </a:spcAft>
              <a:buNone/>
            </a:pPr>
            <a:r>
              <a:rPr lang="sv" sz="1000">
                <a:solidFill>
                  <a:srgbClr val="FF0000"/>
                </a:solidFill>
              </a:rPr>
              <a:t>Ispass 1 st i början av mars inför Bo Stenberg</a:t>
            </a:r>
            <a:endParaRPr sz="1000">
              <a:solidFill>
                <a:srgbClr val="FF0000"/>
              </a:solidFill>
            </a:endParaRPr>
          </a:p>
          <a:p>
            <a:pPr indent="0" lvl="0" marL="0" rtl="0" algn="l">
              <a:spcBef>
                <a:spcPts val="1200"/>
              </a:spcBef>
              <a:spcAft>
                <a:spcPts val="0"/>
              </a:spcAft>
              <a:buNone/>
            </a:pPr>
            <a:r>
              <a:rPr b="1" lang="sv" sz="1000">
                <a:solidFill>
                  <a:srgbClr val="FF0000"/>
                </a:solidFill>
              </a:rPr>
              <a:t>Ev Bo Stenbergscupen i Åmål i mitten av Mars</a:t>
            </a:r>
            <a:endParaRPr b="1" sz="1000">
              <a:solidFill>
                <a:srgbClr val="FF0000"/>
              </a:solidFill>
            </a:endParaRPr>
          </a:p>
          <a:p>
            <a:pPr indent="0" lvl="0" marL="0" rtl="0" algn="l">
              <a:spcBef>
                <a:spcPts val="1200"/>
              </a:spcBef>
              <a:spcAft>
                <a:spcPts val="0"/>
              </a:spcAft>
              <a:buNone/>
            </a:pPr>
            <a:r>
              <a:rPr lang="sv" sz="1000"/>
              <a:t>Om ej Bo Stenberg: Internmatcher 2 st i mars </a:t>
            </a:r>
            <a:endParaRPr sz="1000"/>
          </a:p>
          <a:p>
            <a:pPr indent="0" lvl="0" marL="0" rtl="0" algn="l">
              <a:spcBef>
                <a:spcPts val="1200"/>
              </a:spcBef>
              <a:spcAft>
                <a:spcPts val="0"/>
              </a:spcAft>
              <a:buNone/>
            </a:pPr>
            <a:r>
              <a:rPr lang="sv" sz="1000">
                <a:solidFill>
                  <a:srgbClr val="FFFF00"/>
                </a:solidFill>
              </a:rPr>
              <a:t>Fystest </a:t>
            </a:r>
            <a:endParaRPr sz="1000">
              <a:solidFill>
                <a:srgbClr val="FFFF00"/>
              </a:solidFill>
            </a:endParaRPr>
          </a:p>
          <a:p>
            <a:pPr indent="0" lvl="0" marL="0" rtl="0" algn="l">
              <a:spcBef>
                <a:spcPts val="1200"/>
              </a:spcBef>
              <a:spcAft>
                <a:spcPts val="0"/>
              </a:spcAft>
              <a:buNone/>
            </a:pPr>
            <a:r>
              <a:rPr lang="sv" sz="1000">
                <a:solidFill>
                  <a:srgbClr val="00FF00"/>
                </a:solidFill>
              </a:rPr>
              <a:t>Uttagning till Aprilcupen i mitten av mars</a:t>
            </a:r>
            <a:endParaRPr sz="1000">
              <a:solidFill>
                <a:srgbClr val="00FF00"/>
              </a:solidFill>
            </a:endParaRPr>
          </a:p>
          <a:p>
            <a:pPr indent="0" lvl="0" marL="0" rtl="0" algn="l">
              <a:spcBef>
                <a:spcPts val="1200"/>
              </a:spcBef>
              <a:spcAft>
                <a:spcPts val="0"/>
              </a:spcAft>
              <a:buNone/>
            </a:pPr>
            <a:r>
              <a:t/>
            </a:r>
            <a:endParaRPr sz="1100">
              <a:solidFill>
                <a:srgbClr val="FFFF00"/>
              </a:solidFill>
            </a:endParaRPr>
          </a:p>
          <a:p>
            <a:pPr indent="0" lvl="0" marL="0" rtl="0" algn="l">
              <a:spcBef>
                <a:spcPts val="1200"/>
              </a:spcBef>
              <a:spcAft>
                <a:spcPts val="1200"/>
              </a:spcAft>
              <a:buNone/>
            </a:pPr>
            <a:r>
              <a:t/>
            </a:r>
            <a:endParaRPr b="1" sz="1100"/>
          </a:p>
        </p:txBody>
      </p:sp>
      <p:sp>
        <p:nvSpPr>
          <p:cNvPr id="228" name="Google Shape;228;p39"/>
          <p:cNvSpPr txBox="1"/>
          <p:nvPr>
            <p:ph idx="2" type="body"/>
          </p:nvPr>
        </p:nvSpPr>
        <p:spPr>
          <a:xfrm>
            <a:off x="4736400" y="697800"/>
            <a:ext cx="4095900" cy="406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000"/>
              <a:t>Ispass 2 st i slutet av mars</a:t>
            </a:r>
            <a:endParaRPr sz="1000"/>
          </a:p>
          <a:p>
            <a:pPr indent="0" lvl="0" marL="0" rtl="0" algn="l">
              <a:spcBef>
                <a:spcPts val="1200"/>
              </a:spcBef>
              <a:spcAft>
                <a:spcPts val="0"/>
              </a:spcAft>
              <a:buNone/>
            </a:pPr>
            <a:r>
              <a:rPr b="1" lang="sv" sz="1000"/>
              <a:t>Aprilcupen i början av april</a:t>
            </a:r>
            <a:endParaRPr b="1" sz="1000" u="sng">
              <a:solidFill>
                <a:schemeClr val="dk1"/>
              </a:solidFill>
            </a:endParaRPr>
          </a:p>
          <a:p>
            <a:pPr indent="0" lvl="0" marL="0" rtl="0" algn="l">
              <a:lnSpc>
                <a:spcPct val="95000"/>
              </a:lnSpc>
              <a:spcBef>
                <a:spcPts val="1200"/>
              </a:spcBef>
              <a:spcAft>
                <a:spcPts val="0"/>
              </a:spcAft>
              <a:buSzPts val="770"/>
              <a:buNone/>
            </a:pPr>
            <a:r>
              <a:rPr b="1" lang="sv" sz="1000" u="sng">
                <a:solidFill>
                  <a:schemeClr val="dk1"/>
                </a:solidFill>
              </a:rPr>
              <a:t>Eftersäsong/Försäsong</a:t>
            </a:r>
            <a:endParaRPr b="1" sz="1000" u="sng">
              <a:solidFill>
                <a:schemeClr val="dk1"/>
              </a:solidFill>
            </a:endParaRPr>
          </a:p>
          <a:p>
            <a:pPr indent="0" lvl="0" marL="0" rtl="0" algn="l">
              <a:lnSpc>
                <a:spcPct val="95000"/>
              </a:lnSpc>
              <a:spcBef>
                <a:spcPts val="1200"/>
              </a:spcBef>
              <a:spcAft>
                <a:spcPts val="0"/>
              </a:spcAft>
              <a:buSzPts val="770"/>
              <a:buNone/>
            </a:pPr>
            <a:r>
              <a:rPr lang="sv" sz="1000">
                <a:solidFill>
                  <a:srgbClr val="00FF00"/>
                </a:solidFill>
              </a:rPr>
              <a:t>Uttagning sommartrupp (under april)</a:t>
            </a:r>
            <a:endParaRPr sz="1000">
              <a:solidFill>
                <a:srgbClr val="00FF00"/>
              </a:solidFill>
            </a:endParaRPr>
          </a:p>
          <a:p>
            <a:pPr indent="0" lvl="0" marL="0" rtl="0" algn="l">
              <a:lnSpc>
                <a:spcPct val="95000"/>
              </a:lnSpc>
              <a:spcBef>
                <a:spcPts val="1200"/>
              </a:spcBef>
              <a:spcAft>
                <a:spcPts val="0"/>
              </a:spcAft>
              <a:buSzPts val="770"/>
              <a:buNone/>
            </a:pPr>
            <a:r>
              <a:rPr lang="sv" sz="1000"/>
              <a:t>Fysutbildningsträff/test (under april) Uddevalla</a:t>
            </a:r>
            <a:endParaRPr sz="1000"/>
          </a:p>
          <a:p>
            <a:pPr indent="0" lvl="0" marL="0" rtl="0" algn="l">
              <a:lnSpc>
                <a:spcPct val="95000"/>
              </a:lnSpc>
              <a:spcBef>
                <a:spcPts val="1200"/>
              </a:spcBef>
              <a:spcAft>
                <a:spcPts val="0"/>
              </a:spcAft>
              <a:buSzPts val="770"/>
              <a:buNone/>
            </a:pPr>
            <a:r>
              <a:rPr lang="sv" sz="1000"/>
              <a:t>Ev eftersäsongsträning BDU april-juni (is+fys alt bara fys)</a:t>
            </a:r>
            <a:endParaRPr sz="1000"/>
          </a:p>
          <a:p>
            <a:pPr indent="0" lvl="0" marL="0" rtl="0" algn="l">
              <a:lnSpc>
                <a:spcPct val="95000"/>
              </a:lnSpc>
              <a:spcBef>
                <a:spcPts val="1200"/>
              </a:spcBef>
              <a:spcAft>
                <a:spcPts val="0"/>
              </a:spcAft>
              <a:buSzPts val="770"/>
              <a:buNone/>
            </a:pPr>
            <a:r>
              <a:rPr lang="sv" sz="1000"/>
              <a:t>Fystest (juni) Uddevalla</a:t>
            </a:r>
            <a:endParaRPr sz="1000"/>
          </a:p>
          <a:p>
            <a:pPr indent="0" lvl="0" marL="0" rtl="0" algn="l">
              <a:lnSpc>
                <a:spcPct val="95000"/>
              </a:lnSpc>
              <a:spcBef>
                <a:spcPts val="1200"/>
              </a:spcBef>
              <a:spcAft>
                <a:spcPts val="0"/>
              </a:spcAft>
              <a:buSzPts val="770"/>
              <a:buNone/>
            </a:pPr>
            <a:r>
              <a:rPr lang="sv" sz="1000">
                <a:solidFill>
                  <a:srgbClr val="00FF00"/>
                </a:solidFill>
              </a:rPr>
              <a:t>Uttagning till läger (i slutet av juni)</a:t>
            </a:r>
            <a:endParaRPr sz="1000">
              <a:solidFill>
                <a:srgbClr val="00FF00"/>
              </a:solidFill>
            </a:endParaRPr>
          </a:p>
          <a:p>
            <a:pPr indent="0" lvl="0" marL="0" rtl="0" algn="l">
              <a:lnSpc>
                <a:spcPct val="95000"/>
              </a:lnSpc>
              <a:spcBef>
                <a:spcPts val="1200"/>
              </a:spcBef>
              <a:spcAft>
                <a:spcPts val="0"/>
              </a:spcAft>
              <a:buSzPts val="770"/>
              <a:buNone/>
            </a:pPr>
            <a:r>
              <a:rPr lang="sv" sz="1000"/>
              <a:t>Fystest v 30 (månadsskiftet juli-augusti) Uddevalla</a:t>
            </a:r>
            <a:endParaRPr sz="1000"/>
          </a:p>
          <a:p>
            <a:pPr indent="0" lvl="0" marL="0" rtl="0" algn="l">
              <a:lnSpc>
                <a:spcPct val="95000"/>
              </a:lnSpc>
              <a:spcBef>
                <a:spcPts val="1200"/>
              </a:spcBef>
              <a:spcAft>
                <a:spcPts val="0"/>
              </a:spcAft>
              <a:buSzPts val="770"/>
              <a:buNone/>
            </a:pPr>
            <a:r>
              <a:rPr b="1" lang="sv" sz="1000"/>
              <a:t>Läger v 31 </a:t>
            </a:r>
            <a:endParaRPr b="1" sz="1000"/>
          </a:p>
          <a:p>
            <a:pPr indent="0" lvl="0" marL="0" rtl="0" algn="l">
              <a:lnSpc>
                <a:spcPct val="95000"/>
              </a:lnSpc>
              <a:spcBef>
                <a:spcPts val="1200"/>
              </a:spcBef>
              <a:spcAft>
                <a:spcPts val="0"/>
              </a:spcAft>
              <a:buSzPts val="770"/>
              <a:buNone/>
            </a:pPr>
            <a:r>
              <a:rPr lang="sv" sz="1000"/>
              <a:t>Ispass och matcher 1 ggn/vecka augusti och fram till kval</a:t>
            </a:r>
            <a:endParaRPr sz="1000"/>
          </a:p>
          <a:p>
            <a:pPr indent="0" lvl="0" marL="0" rtl="0" algn="l">
              <a:lnSpc>
                <a:spcPct val="95000"/>
              </a:lnSpc>
              <a:spcBef>
                <a:spcPts val="1200"/>
              </a:spcBef>
              <a:spcAft>
                <a:spcPts val="0"/>
              </a:spcAft>
              <a:buSzPts val="770"/>
              <a:buNone/>
            </a:pPr>
            <a:r>
              <a:rPr b="1" lang="sv" sz="1000">
                <a:solidFill>
                  <a:srgbClr val="FF0000"/>
                </a:solidFill>
              </a:rPr>
              <a:t>EV Bo Stenbergscupen i Åmål i mitten av augusti</a:t>
            </a:r>
            <a:endParaRPr b="1" sz="1000">
              <a:solidFill>
                <a:srgbClr val="FF0000"/>
              </a:solidFill>
            </a:endParaRPr>
          </a:p>
          <a:p>
            <a:pPr indent="0" lvl="0" marL="0" rtl="0" algn="l">
              <a:lnSpc>
                <a:spcPct val="95000"/>
              </a:lnSpc>
              <a:spcBef>
                <a:spcPts val="1200"/>
              </a:spcBef>
              <a:spcAft>
                <a:spcPts val="0"/>
              </a:spcAft>
              <a:buSzPts val="770"/>
              <a:buNone/>
            </a:pPr>
            <a:r>
              <a:rPr b="1" lang="sv" sz="1000"/>
              <a:t>Tv-puckskval september</a:t>
            </a:r>
            <a:endParaRPr b="1" sz="1000"/>
          </a:p>
          <a:p>
            <a:pPr indent="0" lvl="0" marL="0" rtl="0" algn="l">
              <a:lnSpc>
                <a:spcPct val="95000"/>
              </a:lnSpc>
              <a:spcBef>
                <a:spcPts val="1200"/>
              </a:spcBef>
              <a:spcAft>
                <a:spcPts val="0"/>
              </a:spcAft>
              <a:buSzPts val="770"/>
              <a:buNone/>
            </a:pPr>
            <a:r>
              <a:rPr b="1" lang="sv" sz="1000"/>
              <a:t>Tv-puck vecka 44</a:t>
            </a:r>
            <a:endParaRPr b="1" sz="1000"/>
          </a:p>
          <a:p>
            <a:pPr indent="0" lvl="0" marL="0" rtl="0" algn="l">
              <a:lnSpc>
                <a:spcPct val="95000"/>
              </a:lnSpc>
              <a:spcBef>
                <a:spcPts val="1200"/>
              </a:spcBef>
              <a:spcAft>
                <a:spcPts val="1200"/>
              </a:spcAft>
              <a:buSzPts val="770"/>
              <a:buNone/>
            </a:pPr>
            <a:r>
              <a:t/>
            </a:r>
            <a:endParaRPr sz="98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311700" y="23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sv"/>
              <a:t>Planering - original</a:t>
            </a:r>
            <a:endParaRPr/>
          </a:p>
        </p:txBody>
      </p:sp>
      <p:sp>
        <p:nvSpPr>
          <p:cNvPr id="234" name="Google Shape;234;p40"/>
          <p:cNvSpPr txBox="1"/>
          <p:nvPr>
            <p:ph idx="1" type="body"/>
          </p:nvPr>
        </p:nvSpPr>
        <p:spPr>
          <a:xfrm>
            <a:off x="311700" y="803400"/>
            <a:ext cx="3999900" cy="406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1100" u="sng">
                <a:solidFill>
                  <a:schemeClr val="dk1"/>
                </a:solidFill>
              </a:rPr>
              <a:t>Säsong</a:t>
            </a:r>
            <a:endParaRPr b="1" sz="1100" u="sng">
              <a:solidFill>
                <a:schemeClr val="dk1"/>
              </a:solidFill>
            </a:endParaRPr>
          </a:p>
          <a:p>
            <a:pPr indent="0" lvl="0" marL="0" rtl="0" algn="l">
              <a:spcBef>
                <a:spcPts val="1200"/>
              </a:spcBef>
              <a:spcAft>
                <a:spcPts val="0"/>
              </a:spcAft>
              <a:buNone/>
            </a:pPr>
            <a:r>
              <a:rPr lang="sv" sz="1100"/>
              <a:t>BDU hösten 2021 inkl infomöte och fysutbildning Munkedal</a:t>
            </a:r>
            <a:endParaRPr sz="1100"/>
          </a:p>
          <a:p>
            <a:pPr indent="0" lvl="0" marL="0" rtl="0" algn="l">
              <a:spcBef>
                <a:spcPts val="1200"/>
              </a:spcBef>
              <a:spcAft>
                <a:spcPts val="0"/>
              </a:spcAft>
              <a:buNone/>
            </a:pPr>
            <a:r>
              <a:rPr lang="sv" sz="1100">
                <a:solidFill>
                  <a:srgbClr val="00FF00"/>
                </a:solidFill>
              </a:rPr>
              <a:t>Uttagning tidigt i januari 2022</a:t>
            </a:r>
            <a:endParaRPr sz="1100">
              <a:solidFill>
                <a:srgbClr val="00FF00"/>
              </a:solidFill>
            </a:endParaRPr>
          </a:p>
          <a:p>
            <a:pPr indent="0" lvl="0" marL="0" rtl="0" algn="l">
              <a:spcBef>
                <a:spcPts val="1200"/>
              </a:spcBef>
              <a:spcAft>
                <a:spcPts val="0"/>
              </a:spcAft>
              <a:buNone/>
            </a:pPr>
            <a:r>
              <a:rPr lang="sv" sz="1100">
                <a:solidFill>
                  <a:srgbClr val="CCCCCC"/>
                </a:solidFill>
              </a:rPr>
              <a:t>Internmatcher 2-3 st i januari</a:t>
            </a:r>
            <a:endParaRPr sz="1100">
              <a:solidFill>
                <a:srgbClr val="CCCCCC"/>
              </a:solidFill>
            </a:endParaRPr>
          </a:p>
          <a:p>
            <a:pPr indent="0" lvl="0" marL="0" rtl="0" algn="l">
              <a:spcBef>
                <a:spcPts val="1200"/>
              </a:spcBef>
              <a:spcAft>
                <a:spcPts val="0"/>
              </a:spcAft>
              <a:buNone/>
            </a:pPr>
            <a:r>
              <a:rPr lang="sv" sz="1100">
                <a:solidFill>
                  <a:srgbClr val="00FF00"/>
                </a:solidFill>
              </a:rPr>
              <a:t>Uttagning till Bo Stenbergscupen i slutet av januari</a:t>
            </a:r>
            <a:endParaRPr sz="1100">
              <a:solidFill>
                <a:srgbClr val="00FF00"/>
              </a:solidFill>
            </a:endParaRPr>
          </a:p>
          <a:p>
            <a:pPr indent="0" lvl="0" marL="0" rtl="0" algn="l">
              <a:spcBef>
                <a:spcPts val="1200"/>
              </a:spcBef>
              <a:spcAft>
                <a:spcPts val="0"/>
              </a:spcAft>
              <a:buNone/>
            </a:pPr>
            <a:r>
              <a:rPr lang="sv" sz="1100">
                <a:solidFill>
                  <a:srgbClr val="CCCCCC"/>
                </a:solidFill>
              </a:rPr>
              <a:t>Ispass 1 st i början av februari</a:t>
            </a:r>
            <a:endParaRPr sz="1100">
              <a:solidFill>
                <a:srgbClr val="CCCCCC"/>
              </a:solidFill>
            </a:endParaRPr>
          </a:p>
          <a:p>
            <a:pPr indent="0" lvl="0" marL="0" rtl="0" algn="l">
              <a:spcBef>
                <a:spcPts val="1200"/>
              </a:spcBef>
              <a:spcAft>
                <a:spcPts val="0"/>
              </a:spcAft>
              <a:buNone/>
            </a:pPr>
            <a:r>
              <a:rPr b="1" lang="sv" sz="1100">
                <a:solidFill>
                  <a:srgbClr val="CCCCCC"/>
                </a:solidFill>
              </a:rPr>
              <a:t>Bo Stenbergscupen i Åmål i mitten av februari</a:t>
            </a:r>
            <a:endParaRPr b="1" sz="1100">
              <a:solidFill>
                <a:srgbClr val="CCCCCC"/>
              </a:solidFill>
            </a:endParaRPr>
          </a:p>
          <a:p>
            <a:pPr indent="0" lvl="0" marL="0" rtl="0" algn="l">
              <a:spcBef>
                <a:spcPts val="1200"/>
              </a:spcBef>
              <a:spcAft>
                <a:spcPts val="0"/>
              </a:spcAft>
              <a:buNone/>
            </a:pPr>
            <a:r>
              <a:rPr lang="sv" sz="1100"/>
              <a:t>Internmatcher 2 st februari och mars </a:t>
            </a:r>
            <a:endParaRPr sz="1100">
              <a:solidFill>
                <a:srgbClr val="FFFF00"/>
              </a:solidFill>
            </a:endParaRPr>
          </a:p>
          <a:p>
            <a:pPr indent="0" lvl="0" marL="0" rtl="0" algn="l">
              <a:spcBef>
                <a:spcPts val="1200"/>
              </a:spcBef>
              <a:spcAft>
                <a:spcPts val="0"/>
              </a:spcAft>
              <a:buNone/>
            </a:pPr>
            <a:r>
              <a:rPr lang="sv" sz="1100">
                <a:solidFill>
                  <a:srgbClr val="00FF00"/>
                </a:solidFill>
              </a:rPr>
              <a:t>Uttagning till Aprilcupen i mitten av mars</a:t>
            </a:r>
            <a:endParaRPr sz="1100">
              <a:solidFill>
                <a:srgbClr val="00FF00"/>
              </a:solidFill>
            </a:endParaRPr>
          </a:p>
          <a:p>
            <a:pPr indent="0" lvl="0" marL="0" rtl="0" algn="l">
              <a:spcBef>
                <a:spcPts val="1200"/>
              </a:spcBef>
              <a:spcAft>
                <a:spcPts val="0"/>
              </a:spcAft>
              <a:buNone/>
            </a:pPr>
            <a:r>
              <a:rPr lang="sv" sz="1100"/>
              <a:t>Ispass 2 st i slutet av mars</a:t>
            </a:r>
            <a:endParaRPr sz="1100"/>
          </a:p>
          <a:p>
            <a:pPr indent="0" lvl="0" marL="0" rtl="0" algn="l">
              <a:spcBef>
                <a:spcPts val="1200"/>
              </a:spcBef>
              <a:spcAft>
                <a:spcPts val="1200"/>
              </a:spcAft>
              <a:buNone/>
            </a:pPr>
            <a:r>
              <a:rPr b="1" lang="sv" sz="1100"/>
              <a:t>Aprilcupen i början av april</a:t>
            </a:r>
            <a:endParaRPr b="1" sz="1100"/>
          </a:p>
        </p:txBody>
      </p:sp>
      <p:sp>
        <p:nvSpPr>
          <p:cNvPr id="235" name="Google Shape;235;p40"/>
          <p:cNvSpPr txBox="1"/>
          <p:nvPr>
            <p:ph idx="2" type="body"/>
          </p:nvPr>
        </p:nvSpPr>
        <p:spPr>
          <a:xfrm>
            <a:off x="4736400" y="803400"/>
            <a:ext cx="4095900" cy="4061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b="1" lang="sv" sz="1100" u="sng">
                <a:solidFill>
                  <a:schemeClr val="dk1"/>
                </a:solidFill>
              </a:rPr>
              <a:t>Försäsong</a:t>
            </a:r>
            <a:endParaRPr b="1" sz="1100" u="sng">
              <a:solidFill>
                <a:schemeClr val="dk1"/>
              </a:solidFill>
            </a:endParaRPr>
          </a:p>
          <a:p>
            <a:pPr indent="0" lvl="0" marL="0" rtl="0" algn="l">
              <a:lnSpc>
                <a:spcPct val="95000"/>
              </a:lnSpc>
              <a:spcBef>
                <a:spcPts val="1200"/>
              </a:spcBef>
              <a:spcAft>
                <a:spcPts val="0"/>
              </a:spcAft>
              <a:buSzPts val="770"/>
              <a:buNone/>
            </a:pPr>
            <a:r>
              <a:rPr lang="sv" sz="1100">
                <a:solidFill>
                  <a:srgbClr val="00FF00"/>
                </a:solidFill>
              </a:rPr>
              <a:t>Uttagning sommartrupp (under april)</a:t>
            </a:r>
            <a:endParaRPr sz="1100">
              <a:solidFill>
                <a:srgbClr val="00FF00"/>
              </a:solidFill>
            </a:endParaRPr>
          </a:p>
          <a:p>
            <a:pPr indent="0" lvl="0" marL="0" rtl="0" algn="l">
              <a:lnSpc>
                <a:spcPct val="95000"/>
              </a:lnSpc>
              <a:spcBef>
                <a:spcPts val="1200"/>
              </a:spcBef>
              <a:spcAft>
                <a:spcPts val="0"/>
              </a:spcAft>
              <a:buSzPts val="770"/>
              <a:buNone/>
            </a:pPr>
            <a:r>
              <a:rPr lang="sv" sz="1100"/>
              <a:t>Fysutbildningsträff (under april) Uddevalla</a:t>
            </a:r>
            <a:endParaRPr sz="1100"/>
          </a:p>
          <a:p>
            <a:pPr indent="0" lvl="0" marL="0" rtl="0" algn="l">
              <a:lnSpc>
                <a:spcPct val="95000"/>
              </a:lnSpc>
              <a:spcBef>
                <a:spcPts val="1200"/>
              </a:spcBef>
              <a:spcAft>
                <a:spcPts val="0"/>
              </a:spcAft>
              <a:buSzPts val="770"/>
              <a:buNone/>
            </a:pPr>
            <a:r>
              <a:rPr lang="sv" sz="1100"/>
              <a:t>Internmatcher och fyspass ca 2-4/månad i maj och juni</a:t>
            </a:r>
            <a:endParaRPr sz="1100"/>
          </a:p>
          <a:p>
            <a:pPr indent="0" lvl="0" marL="0" rtl="0" algn="l">
              <a:lnSpc>
                <a:spcPct val="95000"/>
              </a:lnSpc>
              <a:spcBef>
                <a:spcPts val="1200"/>
              </a:spcBef>
              <a:spcAft>
                <a:spcPts val="0"/>
              </a:spcAft>
              <a:buSzPts val="770"/>
              <a:buNone/>
            </a:pPr>
            <a:r>
              <a:rPr lang="sv" sz="1100"/>
              <a:t>Fystest (juni) Uddevalla</a:t>
            </a:r>
            <a:endParaRPr sz="1100"/>
          </a:p>
          <a:p>
            <a:pPr indent="0" lvl="0" marL="0" rtl="0" algn="l">
              <a:lnSpc>
                <a:spcPct val="95000"/>
              </a:lnSpc>
              <a:spcBef>
                <a:spcPts val="1200"/>
              </a:spcBef>
              <a:spcAft>
                <a:spcPts val="0"/>
              </a:spcAft>
              <a:buSzPts val="770"/>
              <a:buNone/>
            </a:pPr>
            <a:r>
              <a:rPr lang="sv" sz="1100"/>
              <a:t>Fystest v 30 (månadsskiftet juli-augusti) Uddevalla</a:t>
            </a:r>
            <a:endParaRPr sz="1100"/>
          </a:p>
          <a:p>
            <a:pPr indent="0" lvl="0" marL="0" rtl="0" algn="l">
              <a:lnSpc>
                <a:spcPct val="95000"/>
              </a:lnSpc>
              <a:spcBef>
                <a:spcPts val="1200"/>
              </a:spcBef>
              <a:spcAft>
                <a:spcPts val="0"/>
              </a:spcAft>
              <a:buSzPts val="770"/>
              <a:buNone/>
            </a:pPr>
            <a:r>
              <a:rPr b="1" lang="sv" sz="1100"/>
              <a:t>Läger v 31 Lysekil/Munkedal</a:t>
            </a:r>
            <a:endParaRPr b="1" sz="1100"/>
          </a:p>
          <a:p>
            <a:pPr indent="0" lvl="0" marL="0" rtl="0" algn="l">
              <a:lnSpc>
                <a:spcPct val="95000"/>
              </a:lnSpc>
              <a:spcBef>
                <a:spcPts val="1200"/>
              </a:spcBef>
              <a:spcAft>
                <a:spcPts val="0"/>
              </a:spcAft>
              <a:buSzPts val="770"/>
              <a:buNone/>
            </a:pPr>
            <a:r>
              <a:rPr lang="sv" sz="1100"/>
              <a:t>Ispass och matcher 1 ggn/vecka augusti och fram till kval</a:t>
            </a:r>
            <a:endParaRPr sz="1100"/>
          </a:p>
          <a:p>
            <a:pPr indent="0" lvl="0" marL="0" rtl="0" algn="l">
              <a:lnSpc>
                <a:spcPct val="95000"/>
              </a:lnSpc>
              <a:spcBef>
                <a:spcPts val="1200"/>
              </a:spcBef>
              <a:spcAft>
                <a:spcPts val="0"/>
              </a:spcAft>
              <a:buSzPts val="770"/>
              <a:buNone/>
            </a:pPr>
            <a:r>
              <a:rPr b="1" lang="sv" sz="1100"/>
              <a:t>Tv-puckskval Stenungsund</a:t>
            </a:r>
            <a:endParaRPr b="1" sz="1100"/>
          </a:p>
          <a:p>
            <a:pPr indent="0" lvl="0" marL="0" rtl="0" algn="l">
              <a:lnSpc>
                <a:spcPct val="95000"/>
              </a:lnSpc>
              <a:spcBef>
                <a:spcPts val="1200"/>
              </a:spcBef>
              <a:spcAft>
                <a:spcPts val="0"/>
              </a:spcAft>
              <a:buSzPts val="770"/>
              <a:buNone/>
            </a:pPr>
            <a:r>
              <a:rPr b="1" lang="sv" sz="1100"/>
              <a:t>Tv-puck</a:t>
            </a:r>
            <a:endParaRPr b="1" sz="1100"/>
          </a:p>
          <a:p>
            <a:pPr indent="0" lvl="0" marL="0" rtl="0" algn="l">
              <a:lnSpc>
                <a:spcPct val="95000"/>
              </a:lnSpc>
              <a:spcBef>
                <a:spcPts val="1200"/>
              </a:spcBef>
              <a:spcAft>
                <a:spcPts val="1200"/>
              </a:spcAft>
              <a:buSzPts val="770"/>
              <a:buNone/>
            </a:pPr>
            <a:r>
              <a:t/>
            </a:r>
            <a:endParaRPr sz="98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Organisation</a:t>
            </a:r>
            <a:endParaRPr/>
          </a:p>
        </p:txBody>
      </p:sp>
      <p:sp>
        <p:nvSpPr>
          <p:cNvPr id="241" name="Google Shape;241;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Alternativ 1:</a:t>
            </a:r>
            <a:endParaRPr/>
          </a:p>
          <a:p>
            <a:pPr indent="0" lvl="0" marL="0" rtl="0" algn="l">
              <a:spcBef>
                <a:spcPts val="1200"/>
              </a:spcBef>
              <a:spcAft>
                <a:spcPts val="0"/>
              </a:spcAft>
              <a:buNone/>
            </a:pPr>
            <a:r>
              <a:rPr lang="sv"/>
              <a:t>Grupp om 5 tränare som driver varsin grupp 1 ggn/månad</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Alternativ 2:</a:t>
            </a:r>
            <a:endParaRPr/>
          </a:p>
          <a:p>
            <a:pPr indent="0" lvl="0" marL="0" rtl="0" algn="l">
              <a:spcBef>
                <a:spcPts val="1200"/>
              </a:spcBef>
              <a:spcAft>
                <a:spcPts val="1200"/>
              </a:spcAft>
              <a:buNone/>
            </a:pPr>
            <a:r>
              <a:rPr lang="sv"/>
              <a:t>Richard A driver projektet med 1 träff/vecka dvs ca 1 träff/månad per förening/grupp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Head coach</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358"/>
              <a:buNone/>
            </a:pPr>
            <a:r>
              <a:rPr lang="sv" sz="1400">
                <a:solidFill>
                  <a:srgbClr val="B7B7B7"/>
                </a:solidFill>
              </a:rPr>
              <a:t>Richard Andersson</a:t>
            </a:r>
            <a:endParaRPr sz="1400">
              <a:solidFill>
                <a:srgbClr val="B7B7B7"/>
              </a:solidFill>
            </a:endParaRPr>
          </a:p>
          <a:p>
            <a:pPr indent="0" lvl="0" marL="0" rtl="0" algn="l">
              <a:lnSpc>
                <a:spcPct val="95000"/>
              </a:lnSpc>
              <a:spcBef>
                <a:spcPts val="1200"/>
              </a:spcBef>
              <a:spcAft>
                <a:spcPts val="0"/>
              </a:spcAft>
              <a:buSzPts val="358"/>
              <a:buNone/>
            </a:pPr>
            <a:r>
              <a:rPr lang="sv" sz="1400">
                <a:solidFill>
                  <a:srgbClr val="B7B7B7"/>
                </a:solidFill>
              </a:rPr>
              <a:t>Född och uppvuxen i Munkedal </a:t>
            </a:r>
            <a:endParaRPr sz="1400">
              <a:solidFill>
                <a:srgbClr val="B7B7B7"/>
              </a:solidFill>
            </a:endParaRPr>
          </a:p>
          <a:p>
            <a:pPr indent="0" lvl="0" marL="0" rtl="0" algn="l">
              <a:lnSpc>
                <a:spcPct val="95000"/>
              </a:lnSpc>
              <a:spcBef>
                <a:spcPts val="1200"/>
              </a:spcBef>
              <a:spcAft>
                <a:spcPts val="0"/>
              </a:spcAft>
              <a:buSzPts val="358"/>
              <a:buNone/>
            </a:pPr>
            <a:r>
              <a:rPr lang="sv" sz="1400">
                <a:solidFill>
                  <a:srgbClr val="B7B7B7"/>
                </a:solidFill>
              </a:rPr>
              <a:t>Haft basen i Göteborg senaste 15 åren med avstickare till Borås, Halmstad och Karlstad</a:t>
            </a:r>
            <a:endParaRPr sz="1400">
              <a:solidFill>
                <a:srgbClr val="B7B7B7"/>
              </a:solidFill>
            </a:endParaRPr>
          </a:p>
          <a:p>
            <a:pPr indent="0" lvl="0" marL="0" rtl="0" algn="l">
              <a:lnSpc>
                <a:spcPct val="95000"/>
              </a:lnSpc>
              <a:spcBef>
                <a:spcPts val="1200"/>
              </a:spcBef>
              <a:spcAft>
                <a:spcPts val="0"/>
              </a:spcAft>
              <a:buSzPts val="358"/>
              <a:buNone/>
            </a:pPr>
            <a:r>
              <a:rPr lang="sv" sz="1400">
                <a:solidFill>
                  <a:srgbClr val="B7B7B7"/>
                </a:solidFill>
              </a:rPr>
              <a:t>Har försörjt mig helt eller delvis</a:t>
            </a:r>
            <a:r>
              <a:rPr lang="sv" sz="1400">
                <a:solidFill>
                  <a:srgbClr val="B7B7B7"/>
                </a:solidFill>
              </a:rPr>
              <a:t> som tränare och sportchef i femton år med Kungälv, Borås, Troja-Ljungby och Frölunda som destinationer. Jag har också varit med två svängar som assisterande tränare för Göteborgs distriktslag i tv-pucken och spelade själv för Bohuslän-Dal. Nu blir det tredje säsongen med BD. </a:t>
            </a:r>
            <a:r>
              <a:rPr lang="sv" sz="1400">
                <a:solidFill>
                  <a:srgbClr val="B7B7B7"/>
                </a:solidFill>
              </a:rPr>
              <a:t>Jag jobbar civilt som HR-ansvarig på en redovisningsbyrå i Göteborg.</a:t>
            </a:r>
            <a:endParaRPr sz="1400">
              <a:solidFill>
                <a:srgbClr val="B7B7B7"/>
              </a:solidFill>
            </a:endParaRPr>
          </a:p>
          <a:p>
            <a:pPr indent="0" lvl="0" marL="0" rtl="0" algn="l">
              <a:lnSpc>
                <a:spcPct val="95000"/>
              </a:lnSpc>
              <a:spcBef>
                <a:spcPts val="1200"/>
              </a:spcBef>
              <a:spcAft>
                <a:spcPts val="0"/>
              </a:spcAft>
              <a:buSzPts val="358"/>
              <a:buNone/>
            </a:pPr>
            <a:r>
              <a:rPr lang="sv" sz="1400">
                <a:solidFill>
                  <a:srgbClr val="B7B7B7"/>
                </a:solidFill>
              </a:rPr>
              <a:t>Utbildningsmässigt har jag en kandidatexamen i idrottsvetenskap, kurser i idrottspsykologi från högskolan och har gått svenska ishockeyförbundets elittränarutbildning. </a:t>
            </a:r>
            <a:endParaRPr sz="1400">
              <a:solidFill>
                <a:srgbClr val="B7B7B7"/>
              </a:solidFill>
            </a:endParaRPr>
          </a:p>
          <a:p>
            <a:pPr indent="0" lvl="0" marL="0" rtl="0" algn="l">
              <a:lnSpc>
                <a:spcPct val="95000"/>
              </a:lnSpc>
              <a:spcBef>
                <a:spcPts val="1200"/>
              </a:spcBef>
              <a:spcAft>
                <a:spcPts val="1200"/>
              </a:spcAft>
              <a:buSzPts val="358"/>
              <a:buNone/>
            </a:pPr>
            <a:r>
              <a:rPr lang="sv" sz="1400">
                <a:solidFill>
                  <a:srgbClr val="B7B7B7"/>
                </a:solidFill>
              </a:rPr>
              <a:t>Nu ser jag fram emot att lära känna nya förmågor från distriktet och hjälpa dem en bit på vägen i sin utveckling.</a:t>
            </a:r>
            <a:endParaRPr sz="1400">
              <a:solidFill>
                <a:srgbClr val="B7B7B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1000"/>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1000"/>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1000"/>
                                        <p:tgtEl>
                                          <p:spTgt spid="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1000"/>
                                        <p:tgtEl>
                                          <p:spTgt spid="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1000"/>
                                        <p:tgtEl>
                                          <p:spTgt spid="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1000"/>
                                        <p:tgtEl>
                                          <p:spTgt spid="7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Alternativ 1: Exempel</a:t>
            </a:r>
            <a:endParaRPr/>
          </a:p>
        </p:txBody>
      </p:sp>
      <p:sp>
        <p:nvSpPr>
          <p:cNvPr id="247" name="Google Shape;247;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sv"/>
              <a:t>Uddevalla och Lysekil: Anders Friberg (Jesper Eckers)</a:t>
            </a:r>
            <a:endParaRPr/>
          </a:p>
          <a:p>
            <a:pPr indent="0" lvl="0" marL="0" rtl="0" algn="l">
              <a:spcBef>
                <a:spcPts val="1200"/>
              </a:spcBef>
              <a:spcAft>
                <a:spcPts val="0"/>
              </a:spcAft>
              <a:buNone/>
            </a:pPr>
            <a:r>
              <a:rPr lang="sv"/>
              <a:t>Stenungsund och Rönnäng: Jesper Eckers (David Stenberg)</a:t>
            </a:r>
            <a:endParaRPr/>
          </a:p>
          <a:p>
            <a:pPr indent="0" lvl="0" marL="0" rtl="0" algn="l">
              <a:spcBef>
                <a:spcPts val="1200"/>
              </a:spcBef>
              <a:spcAft>
                <a:spcPts val="0"/>
              </a:spcAft>
              <a:buNone/>
            </a:pPr>
            <a:r>
              <a:rPr lang="sv"/>
              <a:t>Lions och Munkedal: Richard Andersson (Johan Wackfelt, Jocke Andersson, Per Halvordsson)</a:t>
            </a:r>
            <a:endParaRPr/>
          </a:p>
          <a:p>
            <a:pPr indent="0" lvl="0" marL="0" rtl="0" algn="l">
              <a:spcBef>
                <a:spcPts val="1200"/>
              </a:spcBef>
              <a:spcAft>
                <a:spcPts val="0"/>
              </a:spcAft>
              <a:buNone/>
            </a:pPr>
            <a:r>
              <a:rPr lang="sv"/>
              <a:t>Åmål: ??</a:t>
            </a:r>
            <a:endParaRPr/>
          </a:p>
          <a:p>
            <a:pPr indent="0" lvl="0" marL="0" rtl="0" algn="l">
              <a:spcBef>
                <a:spcPts val="1200"/>
              </a:spcBef>
              <a:spcAft>
                <a:spcPts val="0"/>
              </a:spcAft>
              <a:buNone/>
            </a:pPr>
            <a:r>
              <a:rPr lang="sv"/>
              <a:t>Tjejgrupp: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Ev färre grupper/andra  konstellationer beroende på antal spelare</a:t>
            </a:r>
            <a:endParaRPr/>
          </a:p>
          <a:p>
            <a:pPr indent="0" lvl="0" marL="0" rtl="0" algn="l">
              <a:spcBef>
                <a:spcPts val="1200"/>
              </a:spcBef>
              <a:spcAft>
                <a:spcPts val="1200"/>
              </a:spcAft>
              <a:buNone/>
            </a:pPr>
            <a:r>
              <a:rPr lang="sv"/>
              <a:t>Varannan träff i vardera klubben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Richard-alternativet</a:t>
            </a:r>
            <a:endParaRPr/>
          </a:p>
        </p:txBody>
      </p:sp>
      <p:sp>
        <p:nvSpPr>
          <p:cNvPr id="253" name="Google Shape;25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Förväntas ta en helkväll 4h + en halvdag förberedelse + resa i veckan, ca 8h totalt</a:t>
            </a:r>
            <a:endParaRPr/>
          </a:p>
          <a:p>
            <a:pPr indent="0" lvl="0" marL="0" rtl="0" algn="l">
              <a:spcBef>
                <a:spcPts val="1200"/>
              </a:spcBef>
              <a:spcAft>
                <a:spcPts val="0"/>
              </a:spcAft>
              <a:buNone/>
            </a:pPr>
            <a:r>
              <a:rPr lang="sv"/>
              <a:t>Motsvarar en arbetsdag, dvs 20% tjänst</a:t>
            </a:r>
            <a:endParaRPr/>
          </a:p>
          <a:p>
            <a:pPr indent="0" lvl="0" marL="0" rtl="0" algn="l">
              <a:spcBef>
                <a:spcPts val="1200"/>
              </a:spcBef>
              <a:spcAft>
                <a:spcPts val="1200"/>
              </a:spcAft>
              <a:buNone/>
            </a:pPr>
            <a:r>
              <a:rPr lang="sv"/>
              <a:t>Kan fakturera motsvarande en normal arbetsdag för Richard inkl sociala, skatt och övriga omkostnader + resa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7" name="Shape 257"/>
        <p:cNvGrpSpPr/>
        <p:nvPr/>
      </p:nvGrpSpPr>
      <p:grpSpPr>
        <a:xfrm>
          <a:off x="0" y="0"/>
          <a:ext cx="0" cy="0"/>
          <a:chOff x="0" y="0"/>
          <a:chExt cx="0" cy="0"/>
        </a:xfrm>
      </p:grpSpPr>
      <p:sp>
        <p:nvSpPr>
          <p:cNvPr id="258" name="Google Shape;25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Utvecklingsprojekt - förslag</a:t>
            </a:r>
            <a:endParaRPr/>
          </a:p>
        </p:txBody>
      </p:sp>
      <p:sp>
        <p:nvSpPr>
          <p:cNvPr id="259" name="Google Shape;25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sv">
                <a:solidFill>
                  <a:schemeClr val="accent2"/>
                </a:solidFill>
              </a:rPr>
              <a:t>Föreningsutveckling: styrelse + klubbarna + SISU							</a:t>
            </a:r>
            <a:endParaRPr>
              <a:solidFill>
                <a:schemeClr val="accent2"/>
              </a:solidFill>
            </a:endParaRPr>
          </a:p>
          <a:p>
            <a:pPr indent="0" lvl="0" marL="0" rtl="0" algn="l">
              <a:spcBef>
                <a:spcPts val="1200"/>
              </a:spcBef>
              <a:spcAft>
                <a:spcPts val="0"/>
              </a:spcAft>
              <a:buNone/>
            </a:pPr>
            <a:r>
              <a:rPr lang="sv">
                <a:solidFill>
                  <a:schemeClr val="accent2"/>
                </a:solidFill>
              </a:rPr>
              <a:t>Rekrytering: styrelse + klubbarna + SIF									</a:t>
            </a:r>
            <a:endParaRPr>
              <a:solidFill>
                <a:schemeClr val="accent2"/>
              </a:solidFill>
            </a:endParaRPr>
          </a:p>
          <a:p>
            <a:pPr indent="0" lvl="0" marL="0" rtl="0" algn="l">
              <a:spcBef>
                <a:spcPts val="1200"/>
              </a:spcBef>
              <a:spcAft>
                <a:spcPts val="0"/>
              </a:spcAft>
              <a:buNone/>
            </a:pPr>
            <a:r>
              <a:rPr lang="sv">
                <a:solidFill>
                  <a:schemeClr val="accent2"/>
                </a:solidFill>
              </a:rPr>
              <a:t>Ledarutbildning: Hagelberg + Friberg</a:t>
            </a:r>
            <a:endParaRPr>
              <a:solidFill>
                <a:schemeClr val="accent2"/>
              </a:solidFill>
            </a:endParaRPr>
          </a:p>
          <a:p>
            <a:pPr indent="0" lvl="0" marL="0" rtl="0" algn="l">
              <a:spcBef>
                <a:spcPts val="1200"/>
              </a:spcBef>
              <a:spcAft>
                <a:spcPts val="0"/>
              </a:spcAft>
              <a:buNone/>
            </a:pPr>
            <a:r>
              <a:rPr lang="sv">
                <a:solidFill>
                  <a:schemeClr val="accent2"/>
                </a:solidFill>
              </a:rPr>
              <a:t>Domarutveckling: styrelse (Jansson, Holm etc?)</a:t>
            </a:r>
            <a:endParaRPr>
              <a:solidFill>
                <a:schemeClr val="accent2"/>
              </a:solidFill>
            </a:endParaRPr>
          </a:p>
          <a:p>
            <a:pPr indent="0" lvl="0" marL="0" rtl="0" algn="l">
              <a:spcBef>
                <a:spcPts val="1200"/>
              </a:spcBef>
              <a:spcAft>
                <a:spcPts val="0"/>
              </a:spcAft>
              <a:buNone/>
            </a:pPr>
            <a:r>
              <a:rPr lang="sv">
                <a:solidFill>
                  <a:srgbClr val="FFFF00"/>
                </a:solidFill>
              </a:rPr>
              <a:t>BDU - Grupp/Richard</a:t>
            </a:r>
            <a:endParaRPr>
              <a:solidFill>
                <a:srgbClr val="FFFF00"/>
              </a:solidFill>
            </a:endParaRPr>
          </a:p>
          <a:p>
            <a:pPr indent="0" lvl="0" marL="0" rtl="0" algn="l">
              <a:spcBef>
                <a:spcPts val="1200"/>
              </a:spcBef>
              <a:spcAft>
                <a:spcPts val="0"/>
              </a:spcAft>
              <a:buNone/>
            </a:pPr>
            <a:r>
              <a:rPr lang="sv">
                <a:solidFill>
                  <a:srgbClr val="FFFF00"/>
                </a:solidFill>
              </a:rPr>
              <a:t>Distriktslag - Richard + grupp</a:t>
            </a:r>
            <a:endParaRPr>
              <a:solidFill>
                <a:srgbClr val="FFFF00"/>
              </a:solidFill>
            </a:endParaRPr>
          </a:p>
          <a:p>
            <a:pPr indent="0" lvl="0" marL="0" rtl="0" algn="l">
              <a:spcBef>
                <a:spcPts val="1200"/>
              </a:spcBef>
              <a:spcAft>
                <a:spcPts val="0"/>
              </a:spcAft>
              <a:buNone/>
            </a:pPr>
            <a:r>
              <a:rPr lang="sv">
                <a:solidFill>
                  <a:srgbClr val="FF0000"/>
                </a:solidFill>
              </a:rPr>
              <a:t>Behålla spelare	- klubbarna</a:t>
            </a:r>
            <a:endParaRPr>
              <a:solidFill>
                <a:srgbClr val="FF0000"/>
              </a:solidFill>
            </a:endParaRPr>
          </a:p>
          <a:p>
            <a:pPr indent="0" lvl="0" marL="0" rtl="0" algn="l">
              <a:spcBef>
                <a:spcPts val="1200"/>
              </a:spcBef>
              <a:spcAft>
                <a:spcPts val="0"/>
              </a:spcAft>
              <a:buNone/>
            </a:pPr>
            <a:r>
              <a:rPr lang="sv">
                <a:solidFill>
                  <a:srgbClr val="FF0000"/>
                </a:solidFill>
              </a:rPr>
              <a:t>Höja nivån - klubbarna</a:t>
            </a:r>
            <a:endParaRPr>
              <a:solidFill>
                <a:srgbClr val="FF0000"/>
              </a:solidFill>
            </a:endParaRPr>
          </a:p>
          <a:p>
            <a:pPr indent="0" lvl="0" marL="0" rtl="0" algn="l">
              <a:spcBef>
                <a:spcPts val="1200"/>
              </a:spcBef>
              <a:spcAft>
                <a:spcPts val="0"/>
              </a:spcAft>
              <a:buNone/>
            </a:pPr>
            <a:r>
              <a:t/>
            </a:r>
            <a:endParaRPr>
              <a:solidFill>
                <a:srgbClr val="FF0000"/>
              </a:solidFill>
            </a:endParaRPr>
          </a:p>
          <a:p>
            <a:pPr indent="0" lvl="0" marL="0" rtl="0" algn="l">
              <a:spcBef>
                <a:spcPts val="1200"/>
              </a:spcBef>
              <a:spcAft>
                <a:spcPts val="1200"/>
              </a:spcAft>
              <a:buNone/>
            </a:pPr>
            <a:r>
              <a:rPr lang="sv">
                <a:solidFill>
                  <a:schemeClr val="accent2"/>
                </a:solidFill>
              </a:rPr>
              <a:t>Styrelse	</a:t>
            </a:r>
            <a:r>
              <a:rPr lang="sv"/>
              <a:t>	</a:t>
            </a:r>
            <a:r>
              <a:rPr lang="sv">
                <a:solidFill>
                  <a:srgbClr val="FFFF00"/>
                </a:solidFill>
              </a:rPr>
              <a:t>Richard </a:t>
            </a:r>
            <a:r>
              <a:rPr lang="sv"/>
              <a:t>		</a:t>
            </a:r>
            <a:r>
              <a:rPr lang="sv">
                <a:solidFill>
                  <a:srgbClr val="FF0000"/>
                </a:solidFill>
              </a:rPr>
              <a:t>Klubbarna</a:t>
            </a:r>
            <a:endParaRPr>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sv" sz="2200"/>
              <a:t>Spelidé BD i Tv-pucken</a:t>
            </a:r>
            <a:endParaRPr sz="2900"/>
          </a:p>
        </p:txBody>
      </p:sp>
      <p:sp>
        <p:nvSpPr>
          <p:cNvPr id="265" name="Google Shape;265;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t/>
            </a:r>
            <a:endParaRPr sz="2000">
              <a:solidFill>
                <a:srgbClr val="B7B7B7"/>
              </a:solidFill>
            </a:endParaRPr>
          </a:p>
          <a:p>
            <a:pPr indent="0" lvl="0" marL="0" rtl="0" algn="l">
              <a:spcBef>
                <a:spcPts val="0"/>
              </a:spcBef>
              <a:spcAft>
                <a:spcPts val="0"/>
              </a:spcAft>
              <a:buNone/>
            </a:pPr>
            <a:r>
              <a:rPr lang="sv" sz="2734">
                <a:solidFill>
                  <a:srgbClr val="B7B7B7"/>
                </a:solidFill>
              </a:rPr>
              <a:t>“Alla alltid”</a:t>
            </a:r>
            <a:endParaRPr sz="2734">
              <a:solidFill>
                <a:srgbClr val="B7B7B7"/>
              </a:solidFill>
            </a:endParaRPr>
          </a:p>
          <a:p>
            <a:pPr indent="-324111" lvl="0" marL="457200" rtl="0" algn="l">
              <a:spcBef>
                <a:spcPts val="0"/>
              </a:spcBef>
              <a:spcAft>
                <a:spcPts val="0"/>
              </a:spcAft>
              <a:buClr>
                <a:srgbClr val="B7B7B7"/>
              </a:buClr>
              <a:buSzPct val="100000"/>
              <a:buChar char="●"/>
            </a:pPr>
            <a:r>
              <a:rPr lang="sv" sz="2734">
                <a:solidFill>
                  <a:srgbClr val="B7B7B7"/>
                </a:solidFill>
              </a:rPr>
              <a:t>Alla backcheckar, skymmer målvakt, har bytesdisciplin, täcker skott etc</a:t>
            </a:r>
            <a:endParaRPr sz="2734">
              <a:solidFill>
                <a:srgbClr val="B7B7B7"/>
              </a:solidFill>
            </a:endParaRPr>
          </a:p>
          <a:p>
            <a:pPr indent="0" lvl="0" marL="0" rtl="0" algn="l">
              <a:spcBef>
                <a:spcPts val="0"/>
              </a:spcBef>
              <a:spcAft>
                <a:spcPts val="0"/>
              </a:spcAft>
              <a:buNone/>
            </a:pPr>
            <a:r>
              <a:t/>
            </a:r>
            <a:endParaRPr sz="2734">
              <a:solidFill>
                <a:srgbClr val="B7B7B7"/>
              </a:solidFill>
            </a:endParaRPr>
          </a:p>
          <a:p>
            <a:pPr indent="0" lvl="0" marL="0" rtl="0" algn="l">
              <a:spcBef>
                <a:spcPts val="0"/>
              </a:spcBef>
              <a:spcAft>
                <a:spcPts val="0"/>
              </a:spcAft>
              <a:buNone/>
            </a:pPr>
            <a:r>
              <a:rPr lang="sv" sz="2734">
                <a:solidFill>
                  <a:srgbClr val="B7B7B7"/>
                </a:solidFill>
              </a:rPr>
              <a:t>Försvara mitten tillsammans </a:t>
            </a:r>
            <a:endParaRPr sz="2734">
              <a:solidFill>
                <a:srgbClr val="B7B7B7"/>
              </a:solidFill>
            </a:endParaRPr>
          </a:p>
          <a:p>
            <a:pPr indent="-324111" lvl="0" marL="457200" rtl="0" algn="l">
              <a:spcBef>
                <a:spcPts val="0"/>
              </a:spcBef>
              <a:spcAft>
                <a:spcPts val="0"/>
              </a:spcAft>
              <a:buClr>
                <a:srgbClr val="B7B7B7"/>
              </a:buClr>
              <a:buSzPct val="100000"/>
              <a:buAutoNum type="arabicPeriod"/>
            </a:pPr>
            <a:r>
              <a:rPr lang="sv" sz="2734">
                <a:solidFill>
                  <a:srgbClr val="B7B7B7"/>
                </a:solidFill>
              </a:rPr>
              <a:t>Vi håller motståndare på utsidan</a:t>
            </a:r>
            <a:endParaRPr sz="2734">
              <a:solidFill>
                <a:srgbClr val="B7B7B7"/>
              </a:solidFill>
            </a:endParaRPr>
          </a:p>
          <a:p>
            <a:pPr indent="-324111" lvl="0" marL="457200" rtl="0" algn="l">
              <a:spcBef>
                <a:spcPts val="0"/>
              </a:spcBef>
              <a:spcAft>
                <a:spcPts val="0"/>
              </a:spcAft>
              <a:buClr>
                <a:srgbClr val="B7B7B7"/>
              </a:buClr>
              <a:buSzPct val="100000"/>
              <a:buAutoNum type="arabicPeriod"/>
            </a:pPr>
            <a:r>
              <a:rPr lang="sv" sz="2734">
                <a:solidFill>
                  <a:srgbClr val="B7B7B7"/>
                </a:solidFill>
              </a:rPr>
              <a:t>Vi tar tillbaka pucken snabbt</a:t>
            </a:r>
            <a:endParaRPr sz="2734">
              <a:solidFill>
                <a:srgbClr val="B7B7B7"/>
              </a:solidFill>
            </a:endParaRPr>
          </a:p>
          <a:p>
            <a:pPr indent="0" lvl="0" marL="0" rtl="0" algn="l">
              <a:spcBef>
                <a:spcPts val="0"/>
              </a:spcBef>
              <a:spcAft>
                <a:spcPts val="0"/>
              </a:spcAft>
              <a:buNone/>
            </a:pPr>
            <a:r>
              <a:t/>
            </a:r>
            <a:endParaRPr sz="2734">
              <a:solidFill>
                <a:srgbClr val="B7B7B7"/>
              </a:solidFill>
            </a:endParaRPr>
          </a:p>
          <a:p>
            <a:pPr indent="0" lvl="0" marL="0" rtl="0" algn="l">
              <a:spcBef>
                <a:spcPts val="0"/>
              </a:spcBef>
              <a:spcAft>
                <a:spcPts val="0"/>
              </a:spcAft>
              <a:buNone/>
            </a:pPr>
            <a:r>
              <a:rPr lang="sv" sz="2734">
                <a:solidFill>
                  <a:srgbClr val="B7B7B7"/>
                </a:solidFill>
              </a:rPr>
              <a:t>Vända spelet snabbt och attackera målet</a:t>
            </a:r>
            <a:endParaRPr sz="2863">
              <a:solidFill>
                <a:srgbClr val="B7B7B7"/>
              </a:solidFill>
            </a:endParaRPr>
          </a:p>
          <a:p>
            <a:pPr indent="-324111" lvl="0" marL="457200" rtl="0" algn="l">
              <a:spcBef>
                <a:spcPts val="0"/>
              </a:spcBef>
              <a:spcAft>
                <a:spcPts val="0"/>
              </a:spcAft>
              <a:buClr>
                <a:srgbClr val="B7B7B7"/>
              </a:buClr>
              <a:buSzPct val="100000"/>
              <a:buAutoNum type="arabicPeriod"/>
            </a:pPr>
            <a:r>
              <a:rPr lang="sv" sz="2734">
                <a:solidFill>
                  <a:srgbClr val="B7B7B7"/>
                </a:solidFill>
              </a:rPr>
              <a:t>Vi vänder spelet där vi vinner pucken </a:t>
            </a:r>
            <a:endParaRPr sz="2734">
              <a:solidFill>
                <a:srgbClr val="B7B7B7"/>
              </a:solidFill>
            </a:endParaRPr>
          </a:p>
          <a:p>
            <a:pPr indent="-324111" lvl="0" marL="457200" rtl="0" algn="l">
              <a:spcBef>
                <a:spcPts val="0"/>
              </a:spcBef>
              <a:spcAft>
                <a:spcPts val="0"/>
              </a:spcAft>
              <a:buClr>
                <a:srgbClr val="B7B7B7"/>
              </a:buClr>
              <a:buSzPct val="100000"/>
              <a:buAutoNum type="arabicPeriod"/>
            </a:pPr>
            <a:r>
              <a:rPr lang="sv" sz="2734">
                <a:solidFill>
                  <a:srgbClr val="B7B7B7"/>
                </a:solidFill>
              </a:rPr>
              <a:t>Vi vinner insidan på motståndaren med och utan puck</a:t>
            </a:r>
            <a:endParaRPr sz="2734">
              <a:solidFill>
                <a:srgbClr val="B7B7B7"/>
              </a:solidFill>
            </a:endParaRPr>
          </a:p>
          <a:p>
            <a:pPr indent="-324111" lvl="0" marL="457200" rtl="0" algn="l">
              <a:spcBef>
                <a:spcPts val="0"/>
              </a:spcBef>
              <a:spcAft>
                <a:spcPts val="0"/>
              </a:spcAft>
              <a:buClr>
                <a:srgbClr val="CCCCCC"/>
              </a:buClr>
              <a:buSzPct val="100000"/>
              <a:buAutoNum type="arabicPeriod"/>
            </a:pPr>
            <a:r>
              <a:rPr lang="sv" sz="2734">
                <a:solidFill>
                  <a:srgbClr val="CCCCCC"/>
                </a:solidFill>
              </a:rPr>
              <a:t>Vi skapar långa anfall/möjlighet till byten</a:t>
            </a:r>
            <a:endParaRPr sz="2734">
              <a:solidFill>
                <a:srgbClr val="CCCCCC"/>
              </a:solidFill>
            </a:endParaRPr>
          </a:p>
          <a:p>
            <a:pPr indent="0" lvl="0" marL="0" rtl="0" algn="l">
              <a:spcBef>
                <a:spcPts val="0"/>
              </a:spcBef>
              <a:spcAft>
                <a:spcPts val="0"/>
              </a:spcAft>
              <a:buNone/>
            </a:pPr>
            <a:r>
              <a:t/>
            </a:r>
            <a:endParaRPr sz="2000">
              <a:solidFill>
                <a:srgbClr val="B7B7B7"/>
              </a:solidFill>
            </a:endParaRPr>
          </a:p>
          <a:p>
            <a:pPr indent="0" lvl="0" marL="0" rtl="0" algn="l">
              <a:spcBef>
                <a:spcPts val="0"/>
              </a:spcBef>
              <a:spcAft>
                <a:spcPts val="0"/>
              </a:spcAft>
              <a:buNone/>
            </a:pPr>
            <a:r>
              <a:t/>
            </a:r>
            <a:endParaRPr sz="2000">
              <a:solidFill>
                <a:srgbClr val="B7B7B7"/>
              </a:solidFill>
            </a:endParaRPr>
          </a:p>
          <a:p>
            <a:pPr indent="0" lvl="0" marL="0" rtl="0" algn="l">
              <a:spcBef>
                <a:spcPts val="0"/>
              </a:spcBef>
              <a:spcAft>
                <a:spcPts val="0"/>
              </a:spcAft>
              <a:buNone/>
            </a:pPr>
            <a:r>
              <a:t/>
            </a:r>
            <a:endParaRPr sz="2000">
              <a:solidFill>
                <a:srgbClr val="B7B7B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1000"/>
                                        <p:tgtEl>
                                          <p:spTgt spid="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Effect filter="fade" transition="in">
                                      <p:cBhvr>
                                        <p:cTn dur="1000"/>
                                        <p:tgtEl>
                                          <p:spTgt spid="2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animEffect filter="fade" transition="in">
                                      <p:cBhvr>
                                        <p:cTn dur="1000"/>
                                        <p:tgtEl>
                                          <p:spTgt spid="2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3" st="3"/>
                                            </p:txEl>
                                          </p:spTgt>
                                        </p:tgtEl>
                                        <p:attrNameLst>
                                          <p:attrName>style.visibility</p:attrName>
                                        </p:attrNameLst>
                                      </p:cBhvr>
                                      <p:to>
                                        <p:strVal val="visible"/>
                                      </p:to>
                                    </p:set>
                                    <p:animEffect filter="fade" transition="in">
                                      <p:cBhvr>
                                        <p:cTn dur="1000"/>
                                        <p:tgtEl>
                                          <p:spTgt spid="2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4" st="4"/>
                                            </p:txEl>
                                          </p:spTgt>
                                        </p:tgtEl>
                                        <p:attrNameLst>
                                          <p:attrName>style.visibility</p:attrName>
                                        </p:attrNameLst>
                                      </p:cBhvr>
                                      <p:to>
                                        <p:strVal val="visible"/>
                                      </p:to>
                                    </p:set>
                                    <p:animEffect filter="fade" transition="in">
                                      <p:cBhvr>
                                        <p:cTn dur="1000"/>
                                        <p:tgtEl>
                                          <p:spTgt spid="2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5" st="5"/>
                                            </p:txEl>
                                          </p:spTgt>
                                        </p:tgtEl>
                                        <p:attrNameLst>
                                          <p:attrName>style.visibility</p:attrName>
                                        </p:attrNameLst>
                                      </p:cBhvr>
                                      <p:to>
                                        <p:strVal val="visible"/>
                                      </p:to>
                                    </p:set>
                                    <p:animEffect filter="fade" transition="in">
                                      <p:cBhvr>
                                        <p:cTn dur="1000"/>
                                        <p:tgtEl>
                                          <p:spTgt spid="2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6" st="6"/>
                                            </p:txEl>
                                          </p:spTgt>
                                        </p:tgtEl>
                                        <p:attrNameLst>
                                          <p:attrName>style.visibility</p:attrName>
                                        </p:attrNameLst>
                                      </p:cBhvr>
                                      <p:to>
                                        <p:strVal val="visible"/>
                                      </p:to>
                                    </p:set>
                                    <p:animEffect filter="fade" transition="in">
                                      <p:cBhvr>
                                        <p:cTn dur="1000"/>
                                        <p:tgtEl>
                                          <p:spTgt spid="2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7" st="7"/>
                                            </p:txEl>
                                          </p:spTgt>
                                        </p:tgtEl>
                                        <p:attrNameLst>
                                          <p:attrName>style.visibility</p:attrName>
                                        </p:attrNameLst>
                                      </p:cBhvr>
                                      <p:to>
                                        <p:strVal val="visible"/>
                                      </p:to>
                                    </p:set>
                                    <p:animEffect filter="fade" transition="in">
                                      <p:cBhvr>
                                        <p:cTn dur="1000"/>
                                        <p:tgtEl>
                                          <p:spTgt spid="26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8" st="8"/>
                                            </p:txEl>
                                          </p:spTgt>
                                        </p:tgtEl>
                                        <p:attrNameLst>
                                          <p:attrName>style.visibility</p:attrName>
                                        </p:attrNameLst>
                                      </p:cBhvr>
                                      <p:to>
                                        <p:strVal val="visible"/>
                                      </p:to>
                                    </p:set>
                                    <p:animEffect filter="fade" transition="in">
                                      <p:cBhvr>
                                        <p:cTn dur="1000"/>
                                        <p:tgtEl>
                                          <p:spTgt spid="26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9" st="9"/>
                                            </p:txEl>
                                          </p:spTgt>
                                        </p:tgtEl>
                                        <p:attrNameLst>
                                          <p:attrName>style.visibility</p:attrName>
                                        </p:attrNameLst>
                                      </p:cBhvr>
                                      <p:to>
                                        <p:strVal val="visible"/>
                                      </p:to>
                                    </p:set>
                                    <p:animEffect filter="fade" transition="in">
                                      <p:cBhvr>
                                        <p:cTn dur="1000"/>
                                        <p:tgtEl>
                                          <p:spTgt spid="26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0" st="10"/>
                                            </p:txEl>
                                          </p:spTgt>
                                        </p:tgtEl>
                                        <p:attrNameLst>
                                          <p:attrName>style.visibility</p:attrName>
                                        </p:attrNameLst>
                                      </p:cBhvr>
                                      <p:to>
                                        <p:strVal val="visible"/>
                                      </p:to>
                                    </p:set>
                                    <p:animEffect filter="fade" transition="in">
                                      <p:cBhvr>
                                        <p:cTn dur="1000"/>
                                        <p:tgtEl>
                                          <p:spTgt spid="26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1" st="11"/>
                                            </p:txEl>
                                          </p:spTgt>
                                        </p:tgtEl>
                                        <p:attrNameLst>
                                          <p:attrName>style.visibility</p:attrName>
                                        </p:attrNameLst>
                                      </p:cBhvr>
                                      <p:to>
                                        <p:strVal val="visible"/>
                                      </p:to>
                                    </p:set>
                                    <p:animEffect filter="fade" transition="in">
                                      <p:cBhvr>
                                        <p:cTn dur="1000"/>
                                        <p:tgtEl>
                                          <p:spTgt spid="26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2" st="12"/>
                                            </p:txEl>
                                          </p:spTgt>
                                        </p:tgtEl>
                                        <p:attrNameLst>
                                          <p:attrName>style.visibility</p:attrName>
                                        </p:attrNameLst>
                                      </p:cBhvr>
                                      <p:to>
                                        <p:strVal val="visible"/>
                                      </p:to>
                                    </p:set>
                                    <p:animEffect filter="fade" transition="in">
                                      <p:cBhvr>
                                        <p:cTn dur="1000"/>
                                        <p:tgtEl>
                                          <p:spTgt spid="26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3" st="13"/>
                                            </p:txEl>
                                          </p:spTgt>
                                        </p:tgtEl>
                                        <p:attrNameLst>
                                          <p:attrName>style.visibility</p:attrName>
                                        </p:attrNameLst>
                                      </p:cBhvr>
                                      <p:to>
                                        <p:strVal val="visible"/>
                                      </p:to>
                                    </p:set>
                                    <p:animEffect filter="fade" transition="in">
                                      <p:cBhvr>
                                        <p:cTn dur="1000"/>
                                        <p:tgtEl>
                                          <p:spTgt spid="265">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4" st="14"/>
                                            </p:txEl>
                                          </p:spTgt>
                                        </p:tgtEl>
                                        <p:attrNameLst>
                                          <p:attrName>style.visibility</p:attrName>
                                        </p:attrNameLst>
                                      </p:cBhvr>
                                      <p:to>
                                        <p:strVal val="visible"/>
                                      </p:to>
                                    </p:set>
                                    <p:animEffect filter="fade" transition="in">
                                      <p:cBhvr>
                                        <p:cTn dur="1000"/>
                                        <p:tgtEl>
                                          <p:spTgt spid="265">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sv" sz="2200"/>
              <a:t>Träning</a:t>
            </a:r>
            <a:r>
              <a:rPr lang="sv" sz="2200"/>
              <a:t> </a:t>
            </a:r>
            <a:endParaRPr sz="3900"/>
          </a:p>
        </p:txBody>
      </p:sp>
      <p:sp>
        <p:nvSpPr>
          <p:cNvPr id="271" name="Google Shape;271;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solidFill>
                  <a:srgbClr val="B7B7B7"/>
                </a:solidFill>
              </a:rPr>
              <a:t>Blockträning </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Fys </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Teori/video </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Teknik/en mot en på is/tävling </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Struktur/spel på is/tävling </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Tävling/nedjogg</a:t>
            </a:r>
            <a:endParaRPr>
              <a:solidFill>
                <a:srgbClr val="B7B7B7"/>
              </a:solidFill>
            </a:endParaRPr>
          </a:p>
          <a:p>
            <a:pPr indent="0" lvl="0" marL="0" rtl="0" algn="l">
              <a:spcBef>
                <a:spcPts val="0"/>
              </a:spcBef>
              <a:spcAft>
                <a:spcPts val="0"/>
              </a:spcAft>
              <a:buNone/>
            </a:pPr>
            <a:r>
              <a:t/>
            </a:r>
            <a:endParaRPr sz="1100">
              <a:solidFill>
                <a:srgbClr val="B7B7B7"/>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10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10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1000"/>
                                        <p:tgtEl>
                                          <p:spTgt spid="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animEffect filter="fade" transition="in">
                                      <p:cBhvr>
                                        <p:cTn dur="1000"/>
                                        <p:tgtEl>
                                          <p:spTgt spid="2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4" st="4"/>
                                            </p:txEl>
                                          </p:spTgt>
                                        </p:tgtEl>
                                        <p:attrNameLst>
                                          <p:attrName>style.visibility</p:attrName>
                                        </p:attrNameLst>
                                      </p:cBhvr>
                                      <p:to>
                                        <p:strVal val="visible"/>
                                      </p:to>
                                    </p:set>
                                    <p:animEffect filter="fade" transition="in">
                                      <p:cBhvr>
                                        <p:cTn dur="1000"/>
                                        <p:tgtEl>
                                          <p:spTgt spid="2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5" st="5"/>
                                            </p:txEl>
                                          </p:spTgt>
                                        </p:tgtEl>
                                        <p:attrNameLst>
                                          <p:attrName>style.visibility</p:attrName>
                                        </p:attrNameLst>
                                      </p:cBhvr>
                                      <p:to>
                                        <p:strVal val="visible"/>
                                      </p:to>
                                    </p:set>
                                    <p:animEffect filter="fade" transition="in">
                                      <p:cBhvr>
                                        <p:cTn dur="1000"/>
                                        <p:tgtEl>
                                          <p:spTgt spid="2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6" st="6"/>
                                            </p:txEl>
                                          </p:spTgt>
                                        </p:tgtEl>
                                        <p:attrNameLst>
                                          <p:attrName>style.visibility</p:attrName>
                                        </p:attrNameLst>
                                      </p:cBhvr>
                                      <p:to>
                                        <p:strVal val="visible"/>
                                      </p:to>
                                    </p:set>
                                    <p:animEffect filter="fade" transition="in">
                                      <p:cBhvr>
                                        <p:cTn dur="1000"/>
                                        <p:tgtEl>
                                          <p:spTgt spid="2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7" st="7"/>
                                            </p:txEl>
                                          </p:spTgt>
                                        </p:tgtEl>
                                        <p:attrNameLst>
                                          <p:attrName>style.visibility</p:attrName>
                                        </p:attrNameLst>
                                      </p:cBhvr>
                                      <p:to>
                                        <p:strVal val="visible"/>
                                      </p:to>
                                    </p:set>
                                    <p:animEffect filter="fade" transition="in">
                                      <p:cBhvr>
                                        <p:cTn dur="1000"/>
                                        <p:tgtEl>
                                          <p:spTgt spid="27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sv" sz="2200"/>
              <a:t>Träning</a:t>
            </a:r>
            <a:r>
              <a:rPr lang="sv" sz="2200"/>
              <a:t> </a:t>
            </a:r>
            <a:endParaRPr sz="3900"/>
          </a:p>
        </p:txBody>
      </p:sp>
      <p:sp>
        <p:nvSpPr>
          <p:cNvPr id="277" name="Google Shape;277;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lang="sv" sz="1262">
                <a:solidFill>
                  <a:srgbClr val="B7B7B7"/>
                </a:solidFill>
              </a:rPr>
              <a:t>Skillsfokus: tävling </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Pass och mottag ex hårda pass, våga backhand, ögonkontakt, skrik, facea puck </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Närkamper ex möta rättvänd/felvänd, skottlinjen, utbox </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Målskytte ex direktskott, skymning, bortre ytan/retur etc</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En mot en, off och def ex urspel/press, mittzon, hörn och runt mål i y-zon</a:t>
            </a:r>
            <a:endParaRPr sz="1262">
              <a:solidFill>
                <a:srgbClr val="B7B7B7"/>
              </a:solidFill>
            </a:endParaRPr>
          </a:p>
          <a:p>
            <a:pPr indent="-308768" lvl="0" marL="457200" rtl="0" algn="l">
              <a:lnSpc>
                <a:spcPct val="95000"/>
              </a:lnSpc>
              <a:spcBef>
                <a:spcPts val="0"/>
              </a:spcBef>
              <a:spcAft>
                <a:spcPts val="0"/>
              </a:spcAft>
              <a:buClr>
                <a:srgbClr val="00FF00"/>
              </a:buClr>
              <a:buSzPts val="1263"/>
              <a:buChar char="●"/>
            </a:pPr>
            <a:r>
              <a:rPr lang="sv" sz="1262">
                <a:solidFill>
                  <a:srgbClr val="00FF00"/>
                </a:solidFill>
              </a:rPr>
              <a:t>Hemma, individuell utveckling: skott, åkning, puckföring </a:t>
            </a:r>
            <a:endParaRPr sz="1262">
              <a:solidFill>
                <a:srgbClr val="00FF00"/>
              </a:solidFill>
            </a:endParaRPr>
          </a:p>
          <a:p>
            <a:pPr indent="0" lvl="0" marL="0" rtl="0" algn="l">
              <a:lnSpc>
                <a:spcPct val="95000"/>
              </a:lnSpc>
              <a:spcBef>
                <a:spcPts val="0"/>
              </a:spcBef>
              <a:spcAft>
                <a:spcPts val="0"/>
              </a:spcAft>
              <a:buSzPts val="688"/>
              <a:buNone/>
            </a:pPr>
            <a:r>
              <a:t/>
            </a:r>
            <a:endParaRPr sz="1262">
              <a:solidFill>
                <a:srgbClr val="FF0000"/>
              </a:solidFill>
            </a:endParaRPr>
          </a:p>
          <a:p>
            <a:pPr indent="0" lvl="0" marL="0" rtl="0" algn="l">
              <a:lnSpc>
                <a:spcPct val="95000"/>
              </a:lnSpc>
              <a:spcBef>
                <a:spcPts val="0"/>
              </a:spcBef>
              <a:spcAft>
                <a:spcPts val="0"/>
              </a:spcAft>
              <a:buSzPts val="688"/>
              <a:buNone/>
            </a:pPr>
            <a:r>
              <a:rPr lang="sv" sz="1262">
                <a:solidFill>
                  <a:srgbClr val="B7B7B7"/>
                </a:solidFill>
              </a:rPr>
              <a:t>Strukturfokus: enkla riktlinjer</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Struktur i urspel och spelvändning</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Attack i ingång vid läge</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Byta kontrollerat</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Triangelspel i anfallszon (HÖG TREA)</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Press på puckförare och starka i mitten försvarsmässigt</a:t>
            </a:r>
            <a:endParaRPr sz="1262">
              <a:solidFill>
                <a:srgbClr val="B7B7B7"/>
              </a:solidFill>
            </a:endParaRPr>
          </a:p>
          <a:p>
            <a:pPr indent="0" lvl="0" marL="0" rtl="0" algn="l">
              <a:lnSpc>
                <a:spcPct val="95000"/>
              </a:lnSpc>
              <a:spcBef>
                <a:spcPts val="0"/>
              </a:spcBef>
              <a:spcAft>
                <a:spcPts val="0"/>
              </a:spcAft>
              <a:buSzPts val="688"/>
              <a:buNone/>
            </a:pPr>
            <a:r>
              <a:t/>
            </a:r>
            <a:endParaRPr sz="1262">
              <a:solidFill>
                <a:srgbClr val="B7B7B7"/>
              </a:solidFill>
            </a:endParaRPr>
          </a:p>
          <a:p>
            <a:pPr indent="0" lvl="0" marL="0" rtl="0" algn="l">
              <a:lnSpc>
                <a:spcPct val="95000"/>
              </a:lnSpc>
              <a:spcBef>
                <a:spcPts val="0"/>
              </a:spcBef>
              <a:spcAft>
                <a:spcPts val="0"/>
              </a:spcAft>
              <a:buSzPts val="688"/>
              <a:buNone/>
            </a:pPr>
            <a:r>
              <a:rPr lang="sv" sz="1262">
                <a:solidFill>
                  <a:srgbClr val="B7B7B7"/>
                </a:solidFill>
              </a:rPr>
              <a:t>Fysfokus</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Grundstyrka ex pistolsquats/enbensböj, good mornings, armhävningar, chins, rodd/omvänd bänk, axelpress, dips</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Grundkondition ex intervaller</a:t>
            </a:r>
            <a:endParaRPr sz="1262">
              <a:solidFill>
                <a:srgbClr val="B7B7B7"/>
              </a:solidFill>
            </a:endParaRPr>
          </a:p>
          <a:p>
            <a:pPr indent="-308768" lvl="0" marL="457200" rtl="0" algn="l">
              <a:lnSpc>
                <a:spcPct val="95000"/>
              </a:lnSpc>
              <a:spcBef>
                <a:spcPts val="0"/>
              </a:spcBef>
              <a:spcAft>
                <a:spcPts val="0"/>
              </a:spcAft>
              <a:buClr>
                <a:srgbClr val="B7B7B7"/>
              </a:buClr>
              <a:buSzPts val="1263"/>
              <a:buChar char="●"/>
            </a:pPr>
            <a:r>
              <a:rPr lang="sv" sz="1262">
                <a:solidFill>
                  <a:srgbClr val="B7B7B7"/>
                </a:solidFill>
              </a:rPr>
              <a:t>Balans, koordination, snabbhet, explosivitet, rörlighet</a:t>
            </a:r>
            <a:endParaRPr sz="1262">
              <a:solidFill>
                <a:srgbClr val="B7B7B7"/>
              </a:solidFill>
            </a:endParaRPr>
          </a:p>
          <a:p>
            <a:pPr indent="0" lvl="0" marL="0" rtl="0" algn="l">
              <a:lnSpc>
                <a:spcPct val="95000"/>
              </a:lnSpc>
              <a:spcBef>
                <a:spcPts val="0"/>
              </a:spcBef>
              <a:spcAft>
                <a:spcPts val="1200"/>
              </a:spcAft>
              <a:buSzPts val="688"/>
              <a:buNone/>
            </a:pPr>
            <a:r>
              <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sv" sz="2200"/>
              <a:t>Träning</a:t>
            </a:r>
            <a:r>
              <a:rPr lang="sv" sz="2200"/>
              <a:t> </a:t>
            </a:r>
            <a:endParaRPr sz="3900"/>
          </a:p>
        </p:txBody>
      </p:sp>
      <p:sp>
        <p:nvSpPr>
          <p:cNvPr id="283" name="Google Shape;283;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sv">
                <a:solidFill>
                  <a:srgbClr val="B7B7B7"/>
                </a:solidFill>
              </a:rPr>
              <a:t>Tävling, ex spel med krav, tävling i övning </a:t>
            </a:r>
            <a:endParaRPr>
              <a:solidFill>
                <a:srgbClr val="B7B7B7"/>
              </a:solidFill>
            </a:endParaRPr>
          </a:p>
          <a:p>
            <a:pPr indent="0" lvl="0" marL="0" rtl="0" algn="l">
              <a:lnSpc>
                <a:spcPct val="105000"/>
              </a:lnSpc>
              <a:spcBef>
                <a:spcPts val="0"/>
              </a:spcBef>
              <a:spcAft>
                <a:spcPts val="0"/>
              </a:spcAft>
              <a:buNone/>
            </a:pPr>
            <a:r>
              <a:t/>
            </a:r>
            <a:endParaRPr>
              <a:solidFill>
                <a:srgbClr val="B7B7B7"/>
              </a:solidFill>
            </a:endParaRPr>
          </a:p>
          <a:p>
            <a:pPr indent="0" lvl="0" marL="0" rtl="0" algn="l">
              <a:lnSpc>
                <a:spcPct val="105000"/>
              </a:lnSpc>
              <a:spcBef>
                <a:spcPts val="0"/>
              </a:spcBef>
              <a:spcAft>
                <a:spcPts val="0"/>
              </a:spcAft>
              <a:buNone/>
            </a:pPr>
            <a:r>
              <a:rPr lang="sv">
                <a:solidFill>
                  <a:srgbClr val="B7B7B7"/>
                </a:solidFill>
              </a:rPr>
              <a:t>Fysutbildning ex lära dem övningar de kan köra själva, köra tester, förklara eget ansvar off-ice samt aktivitetsgrad och tävling på is </a:t>
            </a:r>
            <a:endParaRPr>
              <a:solidFill>
                <a:srgbClr val="B7B7B7"/>
              </a:solidFill>
            </a:endParaRPr>
          </a:p>
          <a:p>
            <a:pPr indent="0" lvl="0" marL="0" rtl="0" algn="l">
              <a:lnSpc>
                <a:spcPct val="105000"/>
              </a:lnSpc>
              <a:spcBef>
                <a:spcPts val="0"/>
              </a:spcBef>
              <a:spcAft>
                <a:spcPts val="0"/>
              </a:spcAft>
              <a:buNone/>
            </a:pPr>
            <a:r>
              <a:t/>
            </a:r>
            <a:endParaRPr>
              <a:solidFill>
                <a:srgbClr val="B7B7B7"/>
              </a:solidFill>
            </a:endParaRPr>
          </a:p>
          <a:p>
            <a:pPr indent="0" lvl="0" marL="0" rtl="0" algn="l">
              <a:lnSpc>
                <a:spcPct val="105000"/>
              </a:lnSpc>
              <a:spcBef>
                <a:spcPts val="0"/>
              </a:spcBef>
              <a:spcAft>
                <a:spcPts val="0"/>
              </a:spcAft>
              <a:buNone/>
            </a:pPr>
            <a:r>
              <a:rPr lang="sv">
                <a:solidFill>
                  <a:srgbClr val="B7B7B7"/>
                </a:solidFill>
              </a:rPr>
              <a:t>Kostutbildning, ex regler kring godis och å-mål</a:t>
            </a:r>
            <a:endParaRPr>
              <a:solidFill>
                <a:srgbClr val="B7B7B7"/>
              </a:solidFill>
            </a:endParaRPr>
          </a:p>
          <a:p>
            <a:pPr indent="0" lvl="0" marL="0" rtl="0" algn="l">
              <a:lnSpc>
                <a:spcPct val="105000"/>
              </a:lnSpc>
              <a:spcBef>
                <a:spcPts val="0"/>
              </a:spcBef>
              <a:spcAft>
                <a:spcPts val="0"/>
              </a:spcAft>
              <a:buNone/>
            </a:pPr>
            <a:r>
              <a:t/>
            </a:r>
            <a:endParaRPr>
              <a:solidFill>
                <a:srgbClr val="B7B7B7"/>
              </a:solidFill>
            </a:endParaRPr>
          </a:p>
          <a:p>
            <a:pPr indent="0" lvl="0" marL="0" rtl="0" algn="l">
              <a:lnSpc>
                <a:spcPct val="105000"/>
              </a:lnSpc>
              <a:spcBef>
                <a:spcPts val="0"/>
              </a:spcBef>
              <a:spcAft>
                <a:spcPts val="0"/>
              </a:spcAft>
              <a:buNone/>
            </a:pPr>
            <a:r>
              <a:rPr lang="sv">
                <a:solidFill>
                  <a:srgbClr val="B7B7B7"/>
                </a:solidFill>
              </a:rPr>
              <a:t>Mentalt bygga dem ex tävling, förberedd fysiskt, tekniskt, taktiskt </a:t>
            </a:r>
            <a:endParaRPr>
              <a:solidFill>
                <a:srgbClr val="B7B7B7"/>
              </a:solidFill>
            </a:endParaRPr>
          </a:p>
          <a:p>
            <a:pPr indent="0" lvl="0" marL="0" rtl="0" algn="l">
              <a:lnSpc>
                <a:spcPct val="105000"/>
              </a:lnSpc>
              <a:spcBef>
                <a:spcPts val="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100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1000"/>
                                        <p:tgtEl>
                                          <p:spTgt spid="2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1000"/>
                                        <p:tgtEl>
                                          <p:spTgt spid="2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Effect filter="fade" transition="in">
                                      <p:cBhvr>
                                        <p:cTn dur="1000"/>
                                        <p:tgtEl>
                                          <p:spTgt spid="2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4" st="4"/>
                                            </p:txEl>
                                          </p:spTgt>
                                        </p:tgtEl>
                                        <p:attrNameLst>
                                          <p:attrName>style.visibility</p:attrName>
                                        </p:attrNameLst>
                                      </p:cBhvr>
                                      <p:to>
                                        <p:strVal val="visible"/>
                                      </p:to>
                                    </p:set>
                                    <p:animEffect filter="fade" transition="in">
                                      <p:cBhvr>
                                        <p:cTn dur="1000"/>
                                        <p:tgtEl>
                                          <p:spTgt spid="2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5" st="5"/>
                                            </p:txEl>
                                          </p:spTgt>
                                        </p:tgtEl>
                                        <p:attrNameLst>
                                          <p:attrName>style.visibility</p:attrName>
                                        </p:attrNameLst>
                                      </p:cBhvr>
                                      <p:to>
                                        <p:strVal val="visible"/>
                                      </p:to>
                                    </p:set>
                                    <p:animEffect filter="fade" transition="in">
                                      <p:cBhvr>
                                        <p:cTn dur="1000"/>
                                        <p:tgtEl>
                                          <p:spTgt spid="2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6" st="6"/>
                                            </p:txEl>
                                          </p:spTgt>
                                        </p:tgtEl>
                                        <p:attrNameLst>
                                          <p:attrName>style.visibility</p:attrName>
                                        </p:attrNameLst>
                                      </p:cBhvr>
                                      <p:to>
                                        <p:strVal val="visible"/>
                                      </p:to>
                                    </p:set>
                                    <p:animEffect filter="fade" transition="in">
                                      <p:cBhvr>
                                        <p:cTn dur="1000"/>
                                        <p:tgtEl>
                                          <p:spTgt spid="2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7" st="7"/>
                                            </p:txEl>
                                          </p:spTgt>
                                        </p:tgtEl>
                                        <p:attrNameLst>
                                          <p:attrName>style.visibility</p:attrName>
                                        </p:attrNameLst>
                                      </p:cBhvr>
                                      <p:to>
                                        <p:strVal val="visible"/>
                                      </p:to>
                                    </p:set>
                                    <p:animEffect filter="fade" transition="in">
                                      <p:cBhvr>
                                        <p:cTn dur="1000"/>
                                        <p:tgtEl>
                                          <p:spTgt spid="28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Träning - medskick</a:t>
            </a:r>
            <a:endParaRPr/>
          </a:p>
        </p:txBody>
      </p:sp>
      <p:sp>
        <p:nvSpPr>
          <p:cNvPr id="289" name="Google Shape;289;p4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u="sng"/>
              <a:t>Backar: hämta puck-rutin </a:t>
            </a:r>
            <a:endParaRPr b="1" u="sng"/>
          </a:p>
          <a:p>
            <a:pPr indent="0" lvl="0" marL="0" rtl="0" algn="l">
              <a:spcBef>
                <a:spcPts val="1200"/>
              </a:spcBef>
              <a:spcAft>
                <a:spcPts val="0"/>
              </a:spcAft>
              <a:buNone/>
            </a:pPr>
            <a:r>
              <a:rPr lang="sv"/>
              <a:t>Snabb till puck</a:t>
            </a:r>
            <a:endParaRPr/>
          </a:p>
          <a:p>
            <a:pPr indent="0" lvl="0" marL="0" rtl="0" algn="l">
              <a:spcBef>
                <a:spcPts val="1200"/>
              </a:spcBef>
              <a:spcAft>
                <a:spcPts val="0"/>
              </a:spcAft>
              <a:buNone/>
            </a:pPr>
            <a:r>
              <a:rPr lang="sv"/>
              <a:t>Orientering på vägen</a:t>
            </a:r>
            <a:endParaRPr/>
          </a:p>
          <a:p>
            <a:pPr indent="0" lvl="0" marL="0" rtl="0" algn="l">
              <a:spcBef>
                <a:spcPts val="1200"/>
              </a:spcBef>
              <a:spcAft>
                <a:spcPts val="0"/>
              </a:spcAft>
              <a:buNone/>
            </a:pPr>
            <a:r>
              <a:rPr lang="sv"/>
              <a:t>Finta</a:t>
            </a:r>
            <a:endParaRPr/>
          </a:p>
          <a:p>
            <a:pPr indent="0" lvl="0" marL="0" rtl="0" algn="l">
              <a:spcBef>
                <a:spcPts val="1200"/>
              </a:spcBef>
              <a:spcAft>
                <a:spcPts val="0"/>
              </a:spcAft>
              <a:buNone/>
            </a:pPr>
            <a:r>
              <a:rPr lang="sv"/>
              <a:t>Fötter, rör på dom</a:t>
            </a:r>
            <a:endParaRPr/>
          </a:p>
          <a:p>
            <a:pPr indent="0" lvl="0" marL="0" rtl="0" algn="l">
              <a:spcBef>
                <a:spcPts val="1200"/>
              </a:spcBef>
              <a:spcAft>
                <a:spcPts val="0"/>
              </a:spcAft>
              <a:buNone/>
            </a:pPr>
            <a:r>
              <a:rPr lang="sv"/>
              <a:t>Attack dvs ta pucken framåt</a:t>
            </a:r>
            <a:endParaRPr/>
          </a:p>
          <a:p>
            <a:pPr indent="0" lvl="0" marL="0" rtl="0" algn="l">
              <a:spcBef>
                <a:spcPts val="1200"/>
              </a:spcBef>
              <a:spcAft>
                <a:spcPts val="1200"/>
              </a:spcAft>
              <a:buNone/>
            </a:pPr>
            <a:r>
              <a:t/>
            </a:r>
            <a:endParaRPr/>
          </a:p>
        </p:txBody>
      </p:sp>
      <p:sp>
        <p:nvSpPr>
          <p:cNvPr id="290" name="Google Shape;290;p4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u="sng"/>
              <a:t>Forwards: vinna en mot en </a:t>
            </a:r>
            <a:endParaRPr b="1" u="sng"/>
          </a:p>
          <a:p>
            <a:pPr indent="0" lvl="0" marL="0" rtl="0" algn="l">
              <a:spcBef>
                <a:spcPts val="1200"/>
              </a:spcBef>
              <a:spcAft>
                <a:spcPts val="0"/>
              </a:spcAft>
              <a:buNone/>
            </a:pPr>
            <a:r>
              <a:rPr lang="sv"/>
              <a:t>Flytta försvarare i sidled och växla tempo </a:t>
            </a:r>
            <a:endParaRPr/>
          </a:p>
          <a:p>
            <a:pPr indent="0" lvl="0" marL="0" rtl="0" algn="l">
              <a:spcBef>
                <a:spcPts val="1200"/>
              </a:spcBef>
              <a:spcAft>
                <a:spcPts val="1200"/>
              </a:spcAft>
              <a:buNone/>
            </a:pPr>
            <a:r>
              <a:rPr lang="sv"/>
              <a:t>Öppna utsidan vid anfallsblå</a:t>
            </a:r>
            <a:endParaRPr/>
          </a:p>
        </p:txBody>
      </p:sp>
      <p:sp>
        <p:nvSpPr>
          <p:cNvPr id="291" name="Google Shape;291;p49"/>
          <p:cNvSpPr/>
          <p:nvPr/>
        </p:nvSpPr>
        <p:spPr>
          <a:xfrm>
            <a:off x="311700" y="3996925"/>
            <a:ext cx="632100" cy="3291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9"/>
          <p:cNvSpPr/>
          <p:nvPr/>
        </p:nvSpPr>
        <p:spPr>
          <a:xfrm>
            <a:off x="4832400" y="4050500"/>
            <a:ext cx="632100" cy="3291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Träning - medskick</a:t>
            </a:r>
            <a:endParaRPr/>
          </a:p>
        </p:txBody>
      </p:sp>
      <p:sp>
        <p:nvSpPr>
          <p:cNvPr id="298" name="Google Shape;298;p5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u="sng"/>
              <a:t>Tävla</a:t>
            </a:r>
            <a:endParaRPr b="1" u="sng"/>
          </a:p>
          <a:p>
            <a:pPr indent="0" lvl="0" marL="0" rtl="0" algn="l">
              <a:spcBef>
                <a:spcPts val="1200"/>
              </a:spcBef>
              <a:spcAft>
                <a:spcPts val="0"/>
              </a:spcAft>
              <a:buNone/>
            </a:pPr>
            <a:r>
              <a:rPr lang="sv"/>
              <a:t>Skapa moment där spelare går på max</a:t>
            </a:r>
            <a:endParaRPr/>
          </a:p>
          <a:p>
            <a:pPr indent="0" lvl="0" marL="0" rtl="0" algn="l">
              <a:spcBef>
                <a:spcPts val="1200"/>
              </a:spcBef>
              <a:spcAft>
                <a:spcPts val="0"/>
              </a:spcAft>
              <a:buNone/>
            </a:pPr>
            <a:r>
              <a:rPr lang="sv"/>
              <a:t>Utmana spelare genom att de får träna med äldre</a:t>
            </a:r>
            <a:endParaRPr/>
          </a:p>
          <a:p>
            <a:pPr indent="0" lvl="0" marL="0" rtl="0" algn="l">
              <a:spcBef>
                <a:spcPts val="1200"/>
              </a:spcBef>
              <a:spcAft>
                <a:spcPts val="0"/>
              </a:spcAft>
              <a:buNone/>
            </a:pPr>
            <a:r>
              <a:rPr lang="sv"/>
              <a:t>Para ihop jämbördiga ofta (inte alltid)</a:t>
            </a:r>
            <a:endParaRPr/>
          </a:p>
          <a:p>
            <a:pPr indent="0" lvl="0" marL="0" rtl="0" algn="l">
              <a:spcBef>
                <a:spcPts val="1200"/>
              </a:spcBef>
              <a:spcAft>
                <a:spcPts val="0"/>
              </a:spcAft>
              <a:buNone/>
            </a:pPr>
            <a:r>
              <a:rPr lang="sv"/>
              <a:t>Träna på att hålla max länge</a:t>
            </a:r>
            <a:endParaRPr/>
          </a:p>
          <a:p>
            <a:pPr indent="0" lvl="0" marL="0" rtl="0" algn="l">
              <a:spcBef>
                <a:spcPts val="1200"/>
              </a:spcBef>
              <a:spcAft>
                <a:spcPts val="1200"/>
              </a:spcAft>
              <a:buNone/>
            </a:pPr>
            <a:r>
              <a:t/>
            </a:r>
            <a:endParaRPr/>
          </a:p>
        </p:txBody>
      </p:sp>
      <p:sp>
        <p:nvSpPr>
          <p:cNvPr id="299" name="Google Shape;299;p5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u="sng"/>
              <a:t>Fys</a:t>
            </a:r>
            <a:endParaRPr b="1" u="sng"/>
          </a:p>
          <a:p>
            <a:pPr indent="0" lvl="0" marL="0" rtl="0" algn="l">
              <a:spcBef>
                <a:spcPts val="1200"/>
              </a:spcBef>
              <a:spcAft>
                <a:spcPts val="0"/>
              </a:spcAft>
              <a:buNone/>
            </a:pPr>
            <a:r>
              <a:rPr lang="sv"/>
              <a:t>Bygga ork för att kunna träna mycket</a:t>
            </a:r>
            <a:endParaRPr/>
          </a:p>
          <a:p>
            <a:pPr indent="0" lvl="0" marL="0" rtl="0" algn="l">
              <a:spcBef>
                <a:spcPts val="1200"/>
              </a:spcBef>
              <a:spcAft>
                <a:spcPts val="0"/>
              </a:spcAft>
              <a:buNone/>
            </a:pPr>
            <a:r>
              <a:rPr lang="sv"/>
              <a:t>Bygga ork för att återhämta sig snabbare</a:t>
            </a:r>
            <a:endParaRPr/>
          </a:p>
          <a:p>
            <a:pPr indent="0" lvl="0" marL="0" rtl="0" algn="l">
              <a:spcBef>
                <a:spcPts val="1200"/>
              </a:spcBef>
              <a:spcAft>
                <a:spcPts val="0"/>
              </a:spcAft>
              <a:buNone/>
            </a:pPr>
            <a:r>
              <a:rPr lang="sv"/>
              <a:t>Bygga ork för att klara att hålla fokus</a:t>
            </a:r>
            <a:endParaRPr/>
          </a:p>
          <a:p>
            <a:pPr indent="0" lvl="0" marL="0" rtl="0" algn="l">
              <a:spcBef>
                <a:spcPts val="1200"/>
              </a:spcBef>
              <a:spcAft>
                <a:spcPts val="0"/>
              </a:spcAft>
              <a:buNone/>
            </a:pPr>
            <a:r>
              <a:rPr lang="sv"/>
              <a:t>Börja bygga styrka på rätt sätt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sv" sz="2200"/>
              <a:t>Matchning och uttagning</a:t>
            </a:r>
            <a:r>
              <a:rPr lang="sv" sz="1100"/>
              <a:t> </a:t>
            </a:r>
            <a:endParaRPr/>
          </a:p>
        </p:txBody>
      </p:sp>
      <p:sp>
        <p:nvSpPr>
          <p:cNvPr id="305" name="Google Shape;305;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solidFill>
                  <a:srgbClr val="B7B7B7"/>
                </a:solidFill>
              </a:rPr>
              <a:t>Match:</a:t>
            </a:r>
            <a:endParaRPr>
              <a:solidFill>
                <a:srgbClr val="B7B7B7"/>
              </a:solidFill>
            </a:endParaRPr>
          </a:p>
          <a:p>
            <a:pPr indent="0" lvl="0" marL="0" rtl="0" algn="l">
              <a:spcBef>
                <a:spcPts val="0"/>
              </a:spcBef>
              <a:spcAft>
                <a:spcPts val="0"/>
              </a:spcAft>
              <a:buNone/>
            </a:pPr>
            <a:r>
              <a:rPr lang="sv">
                <a:solidFill>
                  <a:srgbClr val="B7B7B7"/>
                </a:solidFill>
              </a:rPr>
              <a:t>Tre femmor som spelar och två målvakter, bästa laget spelar.</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Träning: </a:t>
            </a:r>
            <a:endParaRPr>
              <a:solidFill>
                <a:srgbClr val="B7B7B7"/>
              </a:solidFill>
            </a:endParaRPr>
          </a:p>
          <a:p>
            <a:pPr indent="0" lvl="0" marL="0" rtl="0" algn="l">
              <a:spcBef>
                <a:spcPts val="0"/>
              </a:spcBef>
              <a:spcAft>
                <a:spcPts val="0"/>
              </a:spcAft>
              <a:buNone/>
            </a:pPr>
            <a:r>
              <a:rPr lang="sv">
                <a:solidFill>
                  <a:srgbClr val="B7B7B7"/>
                </a:solidFill>
              </a:rPr>
              <a:t>Ca fyra-fem femmor och 3-4 keeprar i träning, rullar runt lite på sista gubbarna för att inte missa någon</a:t>
            </a:r>
            <a:endParaRPr>
              <a:solidFill>
                <a:srgbClr val="B7B7B7"/>
              </a:solidFill>
            </a:endParaRPr>
          </a:p>
          <a:p>
            <a:pPr indent="0" lvl="0" marL="0" rtl="0" algn="l">
              <a:spcBef>
                <a:spcPts val="0"/>
              </a:spcBef>
              <a:spcAft>
                <a:spcPts val="0"/>
              </a:spcAft>
              <a:buNone/>
            </a:pPr>
            <a:r>
              <a:t/>
            </a:r>
            <a:endParaRPr sz="1500">
              <a:solidFill>
                <a:srgbClr val="CCCCCC"/>
              </a:solidFill>
            </a:endParaRPr>
          </a:p>
          <a:p>
            <a:pPr indent="0" lvl="0" marL="0" rtl="0" algn="l">
              <a:spcBef>
                <a:spcPts val="1200"/>
              </a:spcBef>
              <a:spcAft>
                <a:spcPts val="1200"/>
              </a:spcAft>
              <a:buNone/>
            </a:pPr>
            <a:r>
              <a:rPr lang="sv">
                <a:solidFill>
                  <a:srgbClr val="CCCCCC"/>
                </a:solidFill>
              </a:rPr>
              <a:t>Internmatch ca 6 femmor och 4 målvakter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10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1000"/>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1000"/>
                                        <p:tgtEl>
                                          <p:spTgt spid="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1000"/>
                                        <p:tgtEl>
                                          <p:spTgt spid="3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animEffect filter="fade" transition="in">
                                      <p:cBhvr>
                                        <p:cTn dur="1000"/>
                                        <p:tgtEl>
                                          <p:spTgt spid="3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5" st="5"/>
                                            </p:txEl>
                                          </p:spTgt>
                                        </p:tgtEl>
                                        <p:attrNameLst>
                                          <p:attrName>style.visibility</p:attrName>
                                        </p:attrNameLst>
                                      </p:cBhvr>
                                      <p:to>
                                        <p:strVal val="visible"/>
                                      </p:to>
                                    </p:set>
                                    <p:animEffect filter="fade" transition="in">
                                      <p:cBhvr>
                                        <p:cTn dur="1000"/>
                                        <p:tgtEl>
                                          <p:spTgt spid="3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6" st="6"/>
                                            </p:txEl>
                                          </p:spTgt>
                                        </p:tgtEl>
                                        <p:attrNameLst>
                                          <p:attrName>style.visibility</p:attrName>
                                        </p:attrNameLst>
                                      </p:cBhvr>
                                      <p:to>
                                        <p:strVal val="visible"/>
                                      </p:to>
                                    </p:set>
                                    <p:animEffect filter="fade" transition="in">
                                      <p:cBhvr>
                                        <p:cTn dur="1000"/>
                                        <p:tgtEl>
                                          <p:spTgt spid="30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Assisterande coach</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sv" sz="1400"/>
              <a:t>Jesper Eckers</a:t>
            </a:r>
            <a:endParaRPr sz="1400"/>
          </a:p>
          <a:p>
            <a:pPr indent="0" lvl="0" marL="0" rtl="0" algn="l">
              <a:spcBef>
                <a:spcPts val="1200"/>
              </a:spcBef>
              <a:spcAft>
                <a:spcPts val="0"/>
              </a:spcAft>
              <a:buNone/>
            </a:pPr>
            <a:r>
              <a:rPr lang="sv" sz="1400"/>
              <a:t>Född i Kumla, flyttade till Uddevalla vid fyra års ålder.</a:t>
            </a:r>
            <a:endParaRPr sz="1400"/>
          </a:p>
          <a:p>
            <a:pPr indent="0" lvl="0" marL="0" rtl="0" algn="l">
              <a:spcBef>
                <a:spcPts val="1200"/>
              </a:spcBef>
              <a:spcAft>
                <a:spcPts val="0"/>
              </a:spcAft>
              <a:buNone/>
            </a:pPr>
            <a:r>
              <a:rPr lang="sv" sz="1400"/>
              <a:t>Aktiv hockeyspelare fram till 2018. Representerat bland annat Borås, Vänersborg, Vetlanda och Uddevalla. </a:t>
            </a:r>
            <a:endParaRPr sz="1400"/>
          </a:p>
          <a:p>
            <a:pPr indent="0" lvl="0" marL="0" rtl="0" algn="l">
              <a:spcBef>
                <a:spcPts val="1200"/>
              </a:spcBef>
              <a:spcAft>
                <a:spcPts val="0"/>
              </a:spcAft>
              <a:buNone/>
            </a:pPr>
            <a:r>
              <a:rPr lang="sv" sz="1400"/>
              <a:t>Numera utvecklingsansvarig i BDIFs styrelse. Utbildningsmässigt grundutbildning och JS1.</a:t>
            </a:r>
            <a:endParaRPr sz="1400"/>
          </a:p>
          <a:p>
            <a:pPr indent="0" lvl="0" marL="0" rtl="0" algn="l">
              <a:spcBef>
                <a:spcPts val="1200"/>
              </a:spcBef>
              <a:spcAft>
                <a:spcPts val="0"/>
              </a:spcAft>
              <a:buNone/>
            </a:pPr>
            <a:r>
              <a:rPr lang="sv" sz="1400"/>
              <a:t>Arbetar till vardags som projektledare på ett företag i Stenungsund som sysslar med tillverkning och montage av större cisterner och rörarbeten. </a:t>
            </a:r>
            <a:endParaRPr sz="1400"/>
          </a:p>
          <a:p>
            <a:pPr indent="0" lvl="0" marL="0" rtl="0" algn="l">
              <a:spcBef>
                <a:spcPts val="1200"/>
              </a:spcBef>
              <a:spcAft>
                <a:spcPts val="0"/>
              </a:spcAft>
              <a:buNone/>
            </a:pPr>
            <a:r>
              <a:rPr lang="sv" sz="1400"/>
              <a:t>Har själv representerat Bohuslän-Dal i både min åldersklass och de som är var ett år äldre. Ser fram emot att få vara en del av den härliga gemenskapen jag själv minns från denna tiden och att coacha nya förmågor efter min bästa förmåga.</a:t>
            </a:r>
            <a:endParaRPr sz="1400"/>
          </a:p>
          <a:p>
            <a:pPr indent="0" lvl="0" marL="0" rtl="0" algn="l">
              <a:spcBef>
                <a:spcPts val="1200"/>
              </a:spcBef>
              <a:spcAft>
                <a:spcPts val="1200"/>
              </a:spcAft>
              <a:buNone/>
            </a:pPr>
            <a:r>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animEffect filter="fade" transition="in">
                                      <p:cBhvr>
                                        <p:cTn dur="1000"/>
                                        <p:tgtEl>
                                          <p:spTgt spid="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animEffect filter="fade" transition="in">
                                      <p:cBhvr>
                                        <p:cTn dur="1000"/>
                                        <p:tgtEl>
                                          <p:spTgt spid="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animEffect filter="fade" transition="in">
                                      <p:cBhvr>
                                        <p:cTn dur="1000"/>
                                        <p:tgtEl>
                                          <p:spTgt spid="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animEffect filter="fade" transition="in">
                                      <p:cBhvr>
                                        <p:cTn dur="1000"/>
                                        <p:tgtEl>
                                          <p:spTgt spid="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4" st="4"/>
                                            </p:txEl>
                                          </p:spTgt>
                                        </p:tgtEl>
                                        <p:attrNameLst>
                                          <p:attrName>style.visibility</p:attrName>
                                        </p:attrNameLst>
                                      </p:cBhvr>
                                      <p:to>
                                        <p:strVal val="visible"/>
                                      </p:to>
                                    </p:set>
                                    <p:animEffect filter="fade" transition="in">
                                      <p:cBhvr>
                                        <p:cTn dur="1000"/>
                                        <p:tgtEl>
                                          <p:spTgt spid="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5" st="5"/>
                                            </p:txEl>
                                          </p:spTgt>
                                        </p:tgtEl>
                                        <p:attrNameLst>
                                          <p:attrName>style.visibility</p:attrName>
                                        </p:attrNameLst>
                                      </p:cBhvr>
                                      <p:to>
                                        <p:strVal val="visible"/>
                                      </p:to>
                                    </p:set>
                                    <p:animEffect filter="fade" transition="in">
                                      <p:cBhvr>
                                        <p:cTn dur="1000"/>
                                        <p:tgtEl>
                                          <p:spTgt spid="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6" st="6"/>
                                            </p:txEl>
                                          </p:spTgt>
                                        </p:tgtEl>
                                        <p:attrNameLst>
                                          <p:attrName>style.visibility</p:attrName>
                                        </p:attrNameLst>
                                      </p:cBhvr>
                                      <p:to>
                                        <p:strVal val="visible"/>
                                      </p:to>
                                    </p:set>
                                    <p:animEffect filter="fade" transition="in">
                                      <p:cBhvr>
                                        <p:cTn dur="1000"/>
                                        <p:tgtEl>
                                          <p:spTgt spid="8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Kommunikation		</a:t>
            </a:r>
            <a:endParaRPr/>
          </a:p>
        </p:txBody>
      </p:sp>
      <p:sp>
        <p:nvSpPr>
          <p:cNvPr id="311" name="Google Shape;311;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Bra dialog viktigt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EN kontaktperson per klubb kommunicerar med tränare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Övrig k</a:t>
            </a:r>
            <a:r>
              <a:rPr lang="sv"/>
              <a:t>ommunikation sker med lagledare eller distriktslagsansvarig, ej direkt med någon tränare</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10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1000"/>
                                        <p:tgtEl>
                                          <p:spTgt spid="3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1000"/>
                                        <p:tgtEl>
                                          <p:spTgt spid="3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Effect filter="fade" transition="in">
                                      <p:cBhvr>
                                        <p:cTn dur="1000"/>
                                        <p:tgtEl>
                                          <p:spTgt spid="3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animEffect filter="fade" transition="in">
                                      <p:cBhvr>
                                        <p:cTn dur="1000"/>
                                        <p:tgtEl>
                                          <p:spTgt spid="3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animEffect filter="fade" transition="in">
                                      <p:cBhvr>
                                        <p:cTn dur="1000"/>
                                        <p:tgtEl>
                                          <p:spTgt spid="3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Vi behöver hjälp med</a:t>
            </a:r>
            <a:endParaRPr/>
          </a:p>
        </p:txBody>
      </p:sp>
      <p:sp>
        <p:nvSpPr>
          <p:cNvPr id="317" name="Google Shape;317;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AutoNum type="arabicPeriod"/>
            </a:pPr>
            <a:r>
              <a:rPr b="1" lang="sv" u="sng"/>
              <a:t>Utse EN sportslig kontaktperson</a:t>
            </a:r>
            <a:r>
              <a:rPr b="1" lang="sv"/>
              <a:t> </a:t>
            </a:r>
            <a:r>
              <a:rPr lang="sv"/>
              <a:t>som teamet kan bolla uttagningar med per förening. (Ok att även ha en admin som kan föra info vidare till spelare men endast en som diskuterar spelare)</a:t>
            </a:r>
            <a:endParaRPr/>
          </a:p>
          <a:p>
            <a:pPr indent="-325755" lvl="0" marL="457200" rtl="0" algn="l">
              <a:spcBef>
                <a:spcPts val="0"/>
              </a:spcBef>
              <a:spcAft>
                <a:spcPts val="0"/>
              </a:spcAft>
              <a:buSzPct val="100000"/>
              <a:buAutoNum type="arabicPeriod"/>
            </a:pPr>
            <a:r>
              <a:rPr lang="sv"/>
              <a:t>Att </a:t>
            </a:r>
            <a:r>
              <a:rPr b="1" lang="sv" u="sng"/>
              <a:t>nominera spelare som ni tror har en realistisk chans att spela tv-pucken</a:t>
            </a:r>
            <a:r>
              <a:rPr b="1" lang="sv"/>
              <a:t> </a:t>
            </a:r>
            <a:r>
              <a:rPr lang="sv"/>
              <a:t>innan 18/12. Ranka positionsvis (mv, b och fw), 08or OCH YNGRE</a:t>
            </a:r>
            <a:endParaRPr/>
          </a:p>
          <a:p>
            <a:pPr indent="-325755" lvl="0" marL="457200" rtl="0" algn="l">
              <a:spcBef>
                <a:spcPts val="0"/>
              </a:spcBef>
              <a:spcAft>
                <a:spcPts val="0"/>
              </a:spcAft>
              <a:buSzPct val="100000"/>
              <a:buAutoNum type="arabicPeriod"/>
            </a:pPr>
            <a:r>
              <a:rPr b="1" lang="sv" u="sng"/>
              <a:t>En ledare per förening som finns till hands runt internmatcherna</a:t>
            </a:r>
            <a:r>
              <a:rPr lang="sv"/>
              <a:t> för att få allt att funka ex rulla in spelare i båset, secket osv </a:t>
            </a:r>
            <a:endParaRPr/>
          </a:p>
          <a:p>
            <a:pPr indent="0" lvl="0" marL="0" rtl="0" algn="l">
              <a:spcBef>
                <a:spcPts val="1200"/>
              </a:spcBef>
              <a:spcAft>
                <a:spcPts val="0"/>
              </a:spcAft>
              <a:buNone/>
            </a:pPr>
            <a:r>
              <a:rPr lang="sv"/>
              <a:t>Helst att 1 och 3 är samma person för enkelhets skull men det bestämmer klubben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a:t>Vi ser gärna att en huvudtränare från varje förening för spelare födda 09 är med på träningar för Team 08 (fys, teori och is) för att se status på spelare, övningar etc och på bästa sätt kunna förbereda spelare födda 09 på vad som komma skall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10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animEffect filter="fade" transition="in">
                                      <p:cBhvr>
                                        <p:cTn dur="1000"/>
                                        <p:tgtEl>
                                          <p:spTgt spid="3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animEffect filter="fade" transition="in">
                                      <p:cBhvr>
                                        <p:cTn dur="1000"/>
                                        <p:tgtEl>
                                          <p:spTgt spid="3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animEffect filter="fade" transition="in">
                                      <p:cBhvr>
                                        <p:cTn dur="1000"/>
                                        <p:tgtEl>
                                          <p:spTgt spid="3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animEffect filter="fade" transition="in">
                                      <p:cBhvr>
                                        <p:cTn dur="1000"/>
                                        <p:tgtEl>
                                          <p:spTgt spid="3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5" st="5"/>
                                            </p:txEl>
                                          </p:spTgt>
                                        </p:tgtEl>
                                        <p:attrNameLst>
                                          <p:attrName>style.visibility</p:attrName>
                                        </p:attrNameLst>
                                      </p:cBhvr>
                                      <p:to>
                                        <p:strVal val="visible"/>
                                      </p:to>
                                    </p:set>
                                    <p:animEffect filter="fade" transition="in">
                                      <p:cBhvr>
                                        <p:cTn dur="1000"/>
                                        <p:tgtEl>
                                          <p:spTgt spid="31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1" name="Shape 321"/>
        <p:cNvGrpSpPr/>
        <p:nvPr/>
      </p:nvGrpSpPr>
      <p:grpSpPr>
        <a:xfrm>
          <a:off x="0" y="0"/>
          <a:ext cx="0" cy="0"/>
          <a:chOff x="0" y="0"/>
          <a:chExt cx="0" cy="0"/>
        </a:xfrm>
      </p:grpSpPr>
      <p:sp>
        <p:nvSpPr>
          <p:cNvPr id="322" name="Google Shape;322;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Frågor och synpunkter?</a:t>
            </a:r>
            <a:endParaRPr/>
          </a:p>
        </p:txBody>
      </p:sp>
      <p:sp>
        <p:nvSpPr>
          <p:cNvPr id="323" name="Google Shape;323;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sv" sz="7200"/>
              <a:t>T</a:t>
            </a:r>
            <a:r>
              <a:rPr lang="sv" sz="7200"/>
              <a:t>ack för idag!</a:t>
            </a:r>
            <a:endParaRPr sz="7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1000"/>
                                        <p:tgtEl>
                                          <p:spTgt spid="3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7" name="Shape 327"/>
        <p:cNvGrpSpPr/>
        <p:nvPr/>
      </p:nvGrpSpPr>
      <p:grpSpPr>
        <a:xfrm>
          <a:off x="0" y="0"/>
          <a:ext cx="0" cy="0"/>
          <a:chOff x="0" y="0"/>
          <a:chExt cx="0" cy="0"/>
        </a:xfrm>
      </p:grpSpPr>
      <p:sp>
        <p:nvSpPr>
          <p:cNvPr id="328" name="Google Shape;328;p5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sv" sz="2200"/>
              <a:t>Fys, kost och tester</a:t>
            </a:r>
            <a:endParaRPr/>
          </a:p>
        </p:txBody>
      </p:sp>
      <p:sp>
        <p:nvSpPr>
          <p:cNvPr id="329" name="Google Shape;329;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solidFill>
                  <a:srgbClr val="B7B7B7"/>
                </a:solidFill>
              </a:rPr>
              <a:t>Fysdag:</a:t>
            </a:r>
            <a:endParaRPr>
              <a:solidFill>
                <a:srgbClr val="B7B7B7"/>
              </a:solidFill>
            </a:endParaRPr>
          </a:p>
          <a:p>
            <a:pPr indent="-342900" lvl="0" marL="457200" rtl="0" algn="l">
              <a:spcBef>
                <a:spcPts val="1200"/>
              </a:spcBef>
              <a:spcAft>
                <a:spcPts val="0"/>
              </a:spcAft>
              <a:buClr>
                <a:srgbClr val="B7B7B7"/>
              </a:buClr>
              <a:buSzPts val="1800"/>
              <a:buAutoNum type="arabicPeriod"/>
            </a:pPr>
            <a:r>
              <a:rPr lang="sv">
                <a:solidFill>
                  <a:srgbClr val="B7B7B7"/>
                </a:solidFill>
              </a:rPr>
              <a:t>Presentation och information</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Tester</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Ansvar och dialog (träningsdagbok)</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Kost: godis och å-mål + energitäta livsmedel/byggar-mat</a:t>
            </a:r>
            <a:endParaRPr>
              <a:solidFill>
                <a:srgbClr val="B7B7B7"/>
              </a:solidFill>
            </a:endParaRPr>
          </a:p>
          <a:p>
            <a:pPr indent="-342900" lvl="0" marL="457200" rtl="0" algn="l">
              <a:spcBef>
                <a:spcPts val="0"/>
              </a:spcBef>
              <a:spcAft>
                <a:spcPts val="0"/>
              </a:spcAft>
              <a:buClr>
                <a:srgbClr val="B7B7B7"/>
              </a:buClr>
              <a:buSzPts val="1800"/>
              <a:buAutoNum type="arabicPeriod"/>
            </a:pPr>
            <a:r>
              <a:rPr lang="sv">
                <a:solidFill>
                  <a:srgbClr val="B7B7B7"/>
                </a:solidFill>
              </a:rPr>
              <a:t>Visa tester och övningar</a:t>
            </a:r>
            <a:endParaRPr>
              <a:solidFill>
                <a:srgbClr val="B7B7B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0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1000"/>
                                        <p:tgtEl>
                                          <p:spTgt spid="3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Effect filter="fade" transition="in">
                                      <p:cBhvr>
                                        <p:cTn dur="1000"/>
                                        <p:tgtEl>
                                          <p:spTgt spid="3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animEffect filter="fade" transition="in">
                                      <p:cBhvr>
                                        <p:cTn dur="1000"/>
                                        <p:tgtEl>
                                          <p:spTgt spid="3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4" st="4"/>
                                            </p:txEl>
                                          </p:spTgt>
                                        </p:tgtEl>
                                        <p:attrNameLst>
                                          <p:attrName>style.visibility</p:attrName>
                                        </p:attrNameLst>
                                      </p:cBhvr>
                                      <p:to>
                                        <p:strVal val="visible"/>
                                      </p:to>
                                    </p:set>
                                    <p:animEffect filter="fade" transition="in">
                                      <p:cBhvr>
                                        <p:cTn dur="1000"/>
                                        <p:tgtEl>
                                          <p:spTgt spid="3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5" st="5"/>
                                            </p:txEl>
                                          </p:spTgt>
                                        </p:tgtEl>
                                        <p:attrNameLst>
                                          <p:attrName>style.visibility</p:attrName>
                                        </p:attrNameLst>
                                      </p:cBhvr>
                                      <p:to>
                                        <p:strVal val="visible"/>
                                      </p:to>
                                    </p:set>
                                    <p:animEffect filter="fade" transition="in">
                                      <p:cBhvr>
                                        <p:cTn dur="1000"/>
                                        <p:tgtEl>
                                          <p:spTgt spid="32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3" name="Shape 333"/>
        <p:cNvGrpSpPr/>
        <p:nvPr/>
      </p:nvGrpSpPr>
      <p:grpSpPr>
        <a:xfrm>
          <a:off x="0" y="0"/>
          <a:ext cx="0" cy="0"/>
          <a:chOff x="0" y="0"/>
          <a:chExt cx="0" cy="0"/>
        </a:xfrm>
      </p:grpSpPr>
      <p:sp>
        <p:nvSpPr>
          <p:cNvPr id="334" name="Google Shape;334;p5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v"/>
              <a:t>Vinnande struktur</a:t>
            </a:r>
            <a:endParaRPr/>
          </a:p>
        </p:txBody>
      </p:sp>
      <p:sp>
        <p:nvSpPr>
          <p:cNvPr id="335" name="Google Shape;335;p5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sv"/>
              <a:t>Ryggraden för framgång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9" name="Shape 339"/>
        <p:cNvGrpSpPr/>
        <p:nvPr/>
      </p:nvGrpSpPr>
      <p:grpSpPr>
        <a:xfrm>
          <a:off x="0" y="0"/>
          <a:ext cx="0" cy="0"/>
          <a:chOff x="0" y="0"/>
          <a:chExt cx="0" cy="0"/>
        </a:xfrm>
      </p:grpSpPr>
      <p:sp>
        <p:nvSpPr>
          <p:cNvPr id="340" name="Google Shape;340;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Nycklar</a:t>
            </a:r>
            <a:endParaRPr/>
          </a:p>
        </p:txBody>
      </p:sp>
      <p:sp>
        <p:nvSpPr>
          <p:cNvPr id="341" name="Google Shape;341;p57"/>
          <p:cNvSpPr txBox="1"/>
          <p:nvPr>
            <p:ph idx="1" type="body"/>
          </p:nvPr>
        </p:nvSpPr>
        <p:spPr>
          <a:xfrm>
            <a:off x="311700" y="955225"/>
            <a:ext cx="8520600" cy="40689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sv"/>
              <a:t>Barmark</a:t>
            </a:r>
            <a:endParaRPr/>
          </a:p>
          <a:p>
            <a:pPr indent="-282892" lvl="0" marL="457200" rtl="0" algn="l">
              <a:spcBef>
                <a:spcPts val="1200"/>
              </a:spcBef>
              <a:spcAft>
                <a:spcPts val="0"/>
              </a:spcAft>
              <a:buSzPct val="100000"/>
              <a:buAutoNum type="arabicPeriod"/>
            </a:pPr>
            <a:r>
              <a:rPr lang="sv"/>
              <a:t>Pusha varandra, inte förmedla dålig energi</a:t>
            </a:r>
            <a:endParaRPr/>
          </a:p>
          <a:p>
            <a:pPr indent="-282892" lvl="0" marL="457200" rtl="0" algn="l">
              <a:spcBef>
                <a:spcPts val="0"/>
              </a:spcBef>
              <a:spcAft>
                <a:spcPts val="0"/>
              </a:spcAft>
              <a:buSzPct val="100000"/>
              <a:buAutoNum type="arabicPeriod"/>
            </a:pPr>
            <a:r>
              <a:rPr lang="sv"/>
              <a:t>TÄVLA: </a:t>
            </a:r>
            <a:r>
              <a:rPr lang="sv"/>
              <a:t>Ta i, visa pannben, </a:t>
            </a:r>
            <a:r>
              <a:rPr lang="sv"/>
              <a:t>Vilja vara bäst, 100%, tävla, tänja på gränserna</a:t>
            </a:r>
            <a:endParaRPr/>
          </a:p>
          <a:p>
            <a:pPr indent="0" lvl="0" marL="0" rtl="0" algn="l">
              <a:spcBef>
                <a:spcPts val="1200"/>
              </a:spcBef>
              <a:spcAft>
                <a:spcPts val="0"/>
              </a:spcAft>
              <a:buNone/>
            </a:pPr>
            <a:r>
              <a:rPr lang="sv"/>
              <a:t>Isträning</a:t>
            </a:r>
            <a:endParaRPr/>
          </a:p>
          <a:p>
            <a:pPr indent="-282892" lvl="0" marL="457200" rtl="0" algn="l">
              <a:spcBef>
                <a:spcPts val="1200"/>
              </a:spcBef>
              <a:spcAft>
                <a:spcPts val="0"/>
              </a:spcAft>
              <a:buSzPct val="100000"/>
              <a:buAutoNum type="arabicPeriod"/>
            </a:pPr>
            <a:r>
              <a:rPr lang="sv"/>
              <a:t>100% fokus, som match på träning, </a:t>
            </a:r>
            <a:r>
              <a:rPr lang="sv"/>
              <a:t>Lära av misstag, bättre ingångar</a:t>
            </a:r>
            <a:endParaRPr/>
          </a:p>
          <a:p>
            <a:pPr indent="-282892" lvl="0" marL="457200" rtl="0" algn="l">
              <a:spcBef>
                <a:spcPts val="0"/>
              </a:spcBef>
              <a:spcAft>
                <a:spcPts val="0"/>
              </a:spcAft>
              <a:buSzPct val="100000"/>
              <a:buAutoNum type="arabicPeriod"/>
            </a:pPr>
            <a:r>
              <a:rPr lang="sv"/>
              <a:t>TÄVLA: visa pannben, köra bästa, tävla, vinna närkamper</a:t>
            </a:r>
            <a:endParaRPr/>
          </a:p>
          <a:p>
            <a:pPr indent="-282892" lvl="0" marL="457200" rtl="0" algn="l">
              <a:spcBef>
                <a:spcPts val="0"/>
              </a:spcBef>
              <a:spcAft>
                <a:spcPts val="0"/>
              </a:spcAft>
              <a:buSzPct val="100000"/>
              <a:buAutoNum type="arabicPeriod"/>
            </a:pPr>
            <a:r>
              <a:rPr lang="sv"/>
              <a:t>Positiv attityd, peppa, pusha, feedback(kommunikation)</a:t>
            </a:r>
            <a:endParaRPr/>
          </a:p>
          <a:p>
            <a:pPr indent="-282892" lvl="0" marL="457200" rtl="0" algn="l">
              <a:spcBef>
                <a:spcPts val="0"/>
              </a:spcBef>
              <a:spcAft>
                <a:spcPts val="0"/>
              </a:spcAft>
              <a:buSzPct val="100000"/>
              <a:buAutoNum type="arabicPeriod"/>
            </a:pPr>
            <a:r>
              <a:rPr lang="sv"/>
              <a:t>(Komma i tid)</a:t>
            </a:r>
            <a:endParaRPr/>
          </a:p>
          <a:p>
            <a:pPr indent="0" lvl="0" marL="0" rtl="0" algn="l">
              <a:spcBef>
                <a:spcPts val="1200"/>
              </a:spcBef>
              <a:spcAft>
                <a:spcPts val="0"/>
              </a:spcAft>
              <a:buNone/>
            </a:pPr>
            <a:r>
              <a:rPr lang="sv"/>
              <a:t>Socialt</a:t>
            </a:r>
            <a:endParaRPr/>
          </a:p>
          <a:p>
            <a:pPr indent="-282892" lvl="0" marL="457200" rtl="0" algn="l">
              <a:spcBef>
                <a:spcPts val="1200"/>
              </a:spcBef>
              <a:spcAft>
                <a:spcPts val="0"/>
              </a:spcAft>
              <a:buSzPct val="100000"/>
              <a:buChar char="●"/>
            </a:pPr>
            <a:r>
              <a:rPr lang="sv"/>
              <a:t>Respekt, positiv ton,</a:t>
            </a:r>
            <a:endParaRPr/>
          </a:p>
          <a:p>
            <a:pPr indent="-282892" lvl="0" marL="457200" rtl="0" algn="l">
              <a:spcBef>
                <a:spcPts val="0"/>
              </a:spcBef>
              <a:spcAft>
                <a:spcPts val="0"/>
              </a:spcAft>
              <a:buSzPct val="100000"/>
              <a:buChar char="●"/>
            </a:pPr>
            <a:r>
              <a:rPr lang="sv"/>
              <a:t>Leende, snälla</a:t>
            </a:r>
            <a:endParaRPr/>
          </a:p>
          <a:p>
            <a:pPr indent="-282892" lvl="0" marL="457200" rtl="0" algn="l">
              <a:spcBef>
                <a:spcPts val="0"/>
              </a:spcBef>
              <a:spcAft>
                <a:spcPts val="0"/>
              </a:spcAft>
              <a:buSzPct val="100000"/>
              <a:buChar char="●"/>
            </a:pPr>
            <a:r>
              <a:rPr lang="sv"/>
              <a:t>Hålla ihop, bidra i gruppen/delta</a:t>
            </a:r>
            <a:endParaRPr/>
          </a:p>
          <a:p>
            <a:pPr indent="-282892" lvl="0" marL="457200" rtl="0" algn="l">
              <a:spcBef>
                <a:spcPts val="0"/>
              </a:spcBef>
              <a:spcAft>
                <a:spcPts val="0"/>
              </a:spcAft>
              <a:buSzPct val="100000"/>
              <a:buChar char="●"/>
            </a:pPr>
            <a:r>
              <a:rPr lang="sv"/>
              <a:t>Ordning och reda</a:t>
            </a:r>
            <a:endParaRPr/>
          </a:p>
          <a:p>
            <a:pPr indent="-282892" lvl="0" marL="457200" rtl="0" algn="l">
              <a:spcBef>
                <a:spcPts val="0"/>
              </a:spcBef>
              <a:spcAft>
                <a:spcPts val="0"/>
              </a:spcAft>
              <a:buSzPct val="100000"/>
              <a:buChar char="●"/>
            </a:pPr>
            <a:r>
              <a:rPr lang="sv"/>
              <a:t>Föregå med gott exempel</a:t>
            </a:r>
            <a:endParaRPr/>
          </a:p>
          <a:p>
            <a:pPr indent="0" lvl="0" marL="0" rtl="0" algn="l">
              <a:spcBef>
                <a:spcPts val="1200"/>
              </a:spcBef>
              <a:spcAft>
                <a:spcPts val="0"/>
              </a:spcAft>
              <a:buNone/>
            </a:pPr>
            <a:r>
              <a:rPr lang="sv"/>
              <a:t>Match</a:t>
            </a:r>
            <a:endParaRPr/>
          </a:p>
          <a:p>
            <a:pPr indent="-282892" lvl="0" marL="457200" rtl="0" algn="l">
              <a:spcBef>
                <a:spcPts val="1200"/>
              </a:spcBef>
              <a:spcAft>
                <a:spcPts val="0"/>
              </a:spcAft>
              <a:buSzPct val="100000"/>
              <a:buChar char="●"/>
            </a:pPr>
            <a:r>
              <a:rPr lang="sv"/>
              <a:t>Fokuserad på matchen, med i matchen</a:t>
            </a:r>
            <a:endParaRPr/>
          </a:p>
          <a:p>
            <a:pPr indent="-282892" lvl="0" marL="457200" rtl="0" algn="l">
              <a:spcBef>
                <a:spcPts val="0"/>
              </a:spcBef>
              <a:spcAft>
                <a:spcPts val="0"/>
              </a:spcAft>
              <a:buSzPct val="100000"/>
              <a:buChar char="●"/>
            </a:pPr>
            <a:r>
              <a:rPr lang="sv"/>
              <a:t>Gott exempel, representera</a:t>
            </a:r>
            <a:endParaRPr/>
          </a:p>
          <a:p>
            <a:pPr indent="-282892" lvl="0" marL="457200" rtl="0" algn="l">
              <a:spcBef>
                <a:spcPts val="0"/>
              </a:spcBef>
              <a:spcAft>
                <a:spcPts val="0"/>
              </a:spcAft>
              <a:buSzPct val="100000"/>
              <a:buChar char="●"/>
            </a:pPr>
            <a:r>
              <a:rPr lang="sv"/>
              <a:t>Acceptera rollen för matchen, göra det för laget</a:t>
            </a:r>
            <a:endParaRPr/>
          </a:p>
          <a:p>
            <a:pPr indent="-282892" lvl="0" marL="457200" rtl="0" algn="l">
              <a:spcBef>
                <a:spcPts val="0"/>
              </a:spcBef>
              <a:spcAft>
                <a:spcPts val="0"/>
              </a:spcAft>
              <a:buSzPct val="100000"/>
              <a:buChar char="●"/>
            </a:pPr>
            <a:r>
              <a:rPr lang="sv"/>
              <a:t>Full fart och våga vinna närkamper</a:t>
            </a:r>
            <a:endParaRPr/>
          </a:p>
          <a:p>
            <a:pPr indent="-282892" lvl="0" marL="457200" rtl="0" algn="l">
              <a:spcBef>
                <a:spcPts val="0"/>
              </a:spcBef>
              <a:spcAft>
                <a:spcPts val="0"/>
              </a:spcAft>
              <a:buSzPct val="100000"/>
              <a:buChar char="●"/>
            </a:pPr>
            <a:r>
              <a:rPr lang="sv"/>
              <a:t>Positivt snack, pusha, peppa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5" name="Shape 345"/>
        <p:cNvGrpSpPr/>
        <p:nvPr/>
      </p:nvGrpSpPr>
      <p:grpSpPr>
        <a:xfrm>
          <a:off x="0" y="0"/>
          <a:ext cx="0" cy="0"/>
          <a:chOff x="0" y="0"/>
          <a:chExt cx="0" cy="0"/>
        </a:xfrm>
      </p:grpSpPr>
      <p:sp>
        <p:nvSpPr>
          <p:cNvPr id="346" name="Google Shape;346;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Anfallsspel från egen zon</a:t>
            </a:r>
            <a:endParaRPr/>
          </a:p>
        </p:txBody>
      </p:sp>
      <p:sp>
        <p:nvSpPr>
          <p:cNvPr id="347" name="Google Shape;347;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sv">
                <a:solidFill>
                  <a:srgbClr val="B7B7B7"/>
                </a:solidFill>
              </a:rPr>
              <a:t>Back: </a:t>
            </a:r>
            <a:r>
              <a:rPr lang="sv">
                <a:solidFill>
                  <a:srgbClr val="B7B7B7"/>
                </a:solidFill>
              </a:rPr>
              <a:t>Framåt strongside (1. Passa. 2. Åk. 3. Lyft. 4. Frys)</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Fw på pucksidas uppgift är att få ut pucken ur zon (helst med kontroll)</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Bortre fw korsar banan framför sin back, back och center fyller på i mitten och bortre ytan </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Vi slänger aldrig iväg pucken i blindo, har vi inte koll så skyddar vi puck </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Byte vid kontroll på väg framåt eller när pucken är djupt i anfallszon</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Mittzon: Noga med att komma djupt (helst med kontroll). Attackera målet i ingången vid läge</a:t>
            </a:r>
            <a:endParaRPr>
              <a:solidFill>
                <a:srgbClr val="B7B7B7"/>
              </a:solidFill>
            </a:endParaRPr>
          </a:p>
          <a:p>
            <a:pPr indent="0" lvl="0" marL="0" rtl="0" algn="l">
              <a:spcBef>
                <a:spcPts val="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1000"/>
                                        <p:tgtEl>
                                          <p:spTgt spid="3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animEffect filter="fade" transition="in">
                                      <p:cBhvr>
                                        <p:cTn dur="1000"/>
                                        <p:tgtEl>
                                          <p:spTgt spid="3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animEffect filter="fade" transition="in">
                                      <p:cBhvr>
                                        <p:cTn dur="1000"/>
                                        <p:tgtEl>
                                          <p:spTgt spid="3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3" st="3"/>
                                            </p:txEl>
                                          </p:spTgt>
                                        </p:tgtEl>
                                        <p:attrNameLst>
                                          <p:attrName>style.visibility</p:attrName>
                                        </p:attrNameLst>
                                      </p:cBhvr>
                                      <p:to>
                                        <p:strVal val="visible"/>
                                      </p:to>
                                    </p:set>
                                    <p:animEffect filter="fade" transition="in">
                                      <p:cBhvr>
                                        <p:cTn dur="1000"/>
                                        <p:tgtEl>
                                          <p:spTgt spid="3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4" st="4"/>
                                            </p:txEl>
                                          </p:spTgt>
                                        </p:tgtEl>
                                        <p:attrNameLst>
                                          <p:attrName>style.visibility</p:attrName>
                                        </p:attrNameLst>
                                      </p:cBhvr>
                                      <p:to>
                                        <p:strVal val="visible"/>
                                      </p:to>
                                    </p:set>
                                    <p:animEffect filter="fade" transition="in">
                                      <p:cBhvr>
                                        <p:cTn dur="1000"/>
                                        <p:tgtEl>
                                          <p:spTgt spid="3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5" st="5"/>
                                            </p:txEl>
                                          </p:spTgt>
                                        </p:tgtEl>
                                        <p:attrNameLst>
                                          <p:attrName>style.visibility</p:attrName>
                                        </p:attrNameLst>
                                      </p:cBhvr>
                                      <p:to>
                                        <p:strVal val="visible"/>
                                      </p:to>
                                    </p:set>
                                    <p:animEffect filter="fade" transition="in">
                                      <p:cBhvr>
                                        <p:cTn dur="1000"/>
                                        <p:tgtEl>
                                          <p:spTgt spid="3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6" st="6"/>
                                            </p:txEl>
                                          </p:spTgt>
                                        </p:tgtEl>
                                        <p:attrNameLst>
                                          <p:attrName>style.visibility</p:attrName>
                                        </p:attrNameLst>
                                      </p:cBhvr>
                                      <p:to>
                                        <p:strVal val="visible"/>
                                      </p:to>
                                    </p:set>
                                    <p:animEffect filter="fade" transition="in">
                                      <p:cBhvr>
                                        <p:cTn dur="1000"/>
                                        <p:tgtEl>
                                          <p:spTgt spid="34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7" st="7"/>
                                            </p:txEl>
                                          </p:spTgt>
                                        </p:tgtEl>
                                        <p:attrNameLst>
                                          <p:attrName>style.visibility</p:attrName>
                                        </p:attrNameLst>
                                      </p:cBhvr>
                                      <p:to>
                                        <p:strVal val="visible"/>
                                      </p:to>
                                    </p:set>
                                    <p:animEffect filter="fade" transition="in">
                                      <p:cBhvr>
                                        <p:cTn dur="1000"/>
                                        <p:tgtEl>
                                          <p:spTgt spid="34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8" st="8"/>
                                            </p:txEl>
                                          </p:spTgt>
                                        </p:tgtEl>
                                        <p:attrNameLst>
                                          <p:attrName>style.visibility</p:attrName>
                                        </p:attrNameLst>
                                      </p:cBhvr>
                                      <p:to>
                                        <p:strVal val="visible"/>
                                      </p:to>
                                    </p:set>
                                    <p:animEffect filter="fade" transition="in">
                                      <p:cBhvr>
                                        <p:cTn dur="1000"/>
                                        <p:tgtEl>
                                          <p:spTgt spid="34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9" st="9"/>
                                            </p:txEl>
                                          </p:spTgt>
                                        </p:tgtEl>
                                        <p:attrNameLst>
                                          <p:attrName>style.visibility</p:attrName>
                                        </p:attrNameLst>
                                      </p:cBhvr>
                                      <p:to>
                                        <p:strVal val="visible"/>
                                      </p:to>
                                    </p:set>
                                    <p:animEffect filter="fade" transition="in">
                                      <p:cBhvr>
                                        <p:cTn dur="1000"/>
                                        <p:tgtEl>
                                          <p:spTgt spid="34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10" st="10"/>
                                            </p:txEl>
                                          </p:spTgt>
                                        </p:tgtEl>
                                        <p:attrNameLst>
                                          <p:attrName>style.visibility</p:attrName>
                                        </p:attrNameLst>
                                      </p:cBhvr>
                                      <p:to>
                                        <p:strVal val="visible"/>
                                      </p:to>
                                    </p:set>
                                    <p:animEffect filter="fade" transition="in">
                                      <p:cBhvr>
                                        <p:cTn dur="1000"/>
                                        <p:tgtEl>
                                          <p:spTgt spid="34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11" st="11"/>
                                            </p:txEl>
                                          </p:spTgt>
                                        </p:tgtEl>
                                        <p:attrNameLst>
                                          <p:attrName>style.visibility</p:attrName>
                                        </p:attrNameLst>
                                      </p:cBhvr>
                                      <p:to>
                                        <p:strVal val="visible"/>
                                      </p:to>
                                    </p:set>
                                    <p:animEffect filter="fade" transition="in">
                                      <p:cBhvr>
                                        <p:cTn dur="1000"/>
                                        <p:tgtEl>
                                          <p:spTgt spid="34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12" st="12"/>
                                            </p:txEl>
                                          </p:spTgt>
                                        </p:tgtEl>
                                        <p:attrNameLst>
                                          <p:attrName>style.visibility</p:attrName>
                                        </p:attrNameLst>
                                      </p:cBhvr>
                                      <p:to>
                                        <p:strVal val="visible"/>
                                      </p:to>
                                    </p:set>
                                    <p:animEffect filter="fade" transition="in">
                                      <p:cBhvr>
                                        <p:cTn dur="1000"/>
                                        <p:tgtEl>
                                          <p:spTgt spid="347">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1" name="Shape 351"/>
        <p:cNvGrpSpPr/>
        <p:nvPr/>
      </p:nvGrpSpPr>
      <p:grpSpPr>
        <a:xfrm>
          <a:off x="0" y="0"/>
          <a:ext cx="0" cy="0"/>
          <a:chOff x="0" y="0"/>
          <a:chExt cx="0" cy="0"/>
        </a:xfrm>
      </p:grpSpPr>
      <p:sp>
        <p:nvSpPr>
          <p:cNvPr id="352" name="Google Shape;352;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Anfallsspel från egen zon - träna på:</a:t>
            </a:r>
            <a:endParaRPr/>
          </a:p>
        </p:txBody>
      </p:sp>
      <p:sp>
        <p:nvSpPr>
          <p:cNvPr id="353" name="Google Shape;353;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sv">
                <a:solidFill>
                  <a:srgbClr val="B7B7B7"/>
                </a:solidFill>
              </a:rPr>
              <a:t>Back: Framåt strongside</a:t>
            </a:r>
            <a:endParaRPr>
              <a:solidFill>
                <a:srgbClr val="B7B7B7"/>
              </a:solidFill>
            </a:endParaRPr>
          </a:p>
          <a:p>
            <a:pPr indent="-308610" lvl="0" marL="457200" rtl="0" algn="l">
              <a:spcBef>
                <a:spcPts val="0"/>
              </a:spcBef>
              <a:spcAft>
                <a:spcPts val="0"/>
              </a:spcAft>
              <a:buClr>
                <a:srgbClr val="B7B7B7"/>
              </a:buClr>
              <a:buSzPct val="100000"/>
              <a:buChar char="●"/>
            </a:pPr>
            <a:r>
              <a:rPr lang="sv">
                <a:solidFill>
                  <a:srgbClr val="B7B7B7"/>
                </a:solidFill>
              </a:rPr>
              <a:t>Snabb till puck&gt;</a:t>
            </a:r>
            <a:r>
              <a:rPr b="1" lang="sv">
                <a:solidFill>
                  <a:srgbClr val="B7B7B7"/>
                </a:solidFill>
              </a:rPr>
              <a:t>huvudvridning</a:t>
            </a:r>
            <a:r>
              <a:rPr lang="sv">
                <a:solidFill>
                  <a:srgbClr val="B7B7B7"/>
                </a:solidFill>
              </a:rPr>
              <a:t>&gt;fint/skydda puck&gt;passa och/eller åk</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Fw på pucksidas uppgift är att få ut pucken ur zon (helst med kontroll)</a:t>
            </a:r>
            <a:endParaRPr>
              <a:solidFill>
                <a:srgbClr val="B7B7B7"/>
              </a:solidFill>
            </a:endParaRPr>
          </a:p>
          <a:p>
            <a:pPr indent="-308610" lvl="0" marL="457200" rtl="0" algn="l">
              <a:spcBef>
                <a:spcPts val="0"/>
              </a:spcBef>
              <a:spcAft>
                <a:spcPts val="0"/>
              </a:spcAft>
              <a:buClr>
                <a:srgbClr val="B7B7B7"/>
              </a:buClr>
              <a:buSzPct val="100000"/>
              <a:buChar char="●"/>
            </a:pPr>
            <a:r>
              <a:rPr lang="sv">
                <a:solidFill>
                  <a:srgbClr val="B7B7B7"/>
                </a:solidFill>
              </a:rPr>
              <a:t>Huvudvridning&gt;fint/skydda puck&gt;passa och/eller åk</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Bortre fw korsar banan framför sin back, back och center fyller på i mitten och bortre ytan </a:t>
            </a:r>
            <a:endParaRPr>
              <a:solidFill>
                <a:srgbClr val="B7B7B7"/>
              </a:solidFill>
            </a:endParaRPr>
          </a:p>
          <a:p>
            <a:pPr indent="-308610" lvl="0" marL="457200" rtl="0" algn="l">
              <a:spcBef>
                <a:spcPts val="0"/>
              </a:spcBef>
              <a:spcAft>
                <a:spcPts val="0"/>
              </a:spcAft>
              <a:buClr>
                <a:srgbClr val="B7B7B7"/>
              </a:buClr>
              <a:buSzPct val="100000"/>
              <a:buChar char="●"/>
            </a:pPr>
            <a:r>
              <a:rPr lang="sv">
                <a:solidFill>
                  <a:srgbClr val="B7B7B7"/>
                </a:solidFill>
              </a:rPr>
              <a:t>Huvudvridning&gt;spelbarhet</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Byte vid kontroll på väg framåt eller när pucken är djupt i anfallszon</a:t>
            </a:r>
            <a:endParaRPr>
              <a:solidFill>
                <a:srgbClr val="B7B7B7"/>
              </a:solidFill>
            </a:endParaRPr>
          </a:p>
          <a:p>
            <a:pPr indent="-308610" lvl="0" marL="457200" rtl="0" algn="l">
              <a:spcBef>
                <a:spcPts val="0"/>
              </a:spcBef>
              <a:spcAft>
                <a:spcPts val="0"/>
              </a:spcAft>
              <a:buClr>
                <a:srgbClr val="B7B7B7"/>
              </a:buClr>
              <a:buSzPct val="100000"/>
              <a:buChar char="●"/>
            </a:pPr>
            <a:r>
              <a:rPr lang="sv">
                <a:solidFill>
                  <a:srgbClr val="B7B7B7"/>
                </a:solidFill>
              </a:rPr>
              <a:t>Korta byten på max hellre än långa på 75%</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2-1 och 5-0&gt;3-2</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Mittzon: Noga med att komma djupt (helst med kontroll). Attackera målet i ingången vid läge</a:t>
            </a:r>
            <a:endParaRPr>
              <a:solidFill>
                <a:srgbClr val="B7B7B7"/>
              </a:solidFill>
            </a:endParaRPr>
          </a:p>
          <a:p>
            <a:pPr indent="-308610" lvl="0" marL="457200" rtl="0" algn="l">
              <a:spcBef>
                <a:spcPts val="0"/>
              </a:spcBef>
              <a:spcAft>
                <a:spcPts val="0"/>
              </a:spcAft>
              <a:buClr>
                <a:srgbClr val="B7B7B7"/>
              </a:buClr>
              <a:buSzPct val="100000"/>
              <a:buChar char="●"/>
            </a:pPr>
            <a:r>
              <a:rPr lang="sv">
                <a:solidFill>
                  <a:srgbClr val="B7B7B7"/>
                </a:solidFill>
              </a:rPr>
              <a:t>Öppna sargen eller chippa in om det är trångt</a:t>
            </a:r>
            <a:endParaRPr>
              <a:solidFill>
                <a:srgbClr val="B7B7B7"/>
              </a:solidFill>
            </a:endParaRPr>
          </a:p>
          <a:p>
            <a:pPr indent="0" lvl="0" marL="0" rtl="0" algn="l">
              <a:spcBef>
                <a:spcPts val="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1000"/>
                                        <p:tgtEl>
                                          <p:spTgt spid="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 st="1"/>
                                            </p:txEl>
                                          </p:spTgt>
                                        </p:tgtEl>
                                        <p:attrNameLst>
                                          <p:attrName>style.visibility</p:attrName>
                                        </p:attrNameLst>
                                      </p:cBhvr>
                                      <p:to>
                                        <p:strVal val="visible"/>
                                      </p:to>
                                    </p:set>
                                    <p:animEffect filter="fade" transition="in">
                                      <p:cBhvr>
                                        <p:cTn dur="1000"/>
                                        <p:tgtEl>
                                          <p:spTgt spid="3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2" st="2"/>
                                            </p:txEl>
                                          </p:spTgt>
                                        </p:tgtEl>
                                        <p:attrNameLst>
                                          <p:attrName>style.visibility</p:attrName>
                                        </p:attrNameLst>
                                      </p:cBhvr>
                                      <p:to>
                                        <p:strVal val="visible"/>
                                      </p:to>
                                    </p:set>
                                    <p:animEffect filter="fade" transition="in">
                                      <p:cBhvr>
                                        <p:cTn dur="1000"/>
                                        <p:tgtEl>
                                          <p:spTgt spid="3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3" st="3"/>
                                            </p:txEl>
                                          </p:spTgt>
                                        </p:tgtEl>
                                        <p:attrNameLst>
                                          <p:attrName>style.visibility</p:attrName>
                                        </p:attrNameLst>
                                      </p:cBhvr>
                                      <p:to>
                                        <p:strVal val="visible"/>
                                      </p:to>
                                    </p:set>
                                    <p:animEffect filter="fade" transition="in">
                                      <p:cBhvr>
                                        <p:cTn dur="1000"/>
                                        <p:tgtEl>
                                          <p:spTgt spid="3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4" st="4"/>
                                            </p:txEl>
                                          </p:spTgt>
                                        </p:tgtEl>
                                        <p:attrNameLst>
                                          <p:attrName>style.visibility</p:attrName>
                                        </p:attrNameLst>
                                      </p:cBhvr>
                                      <p:to>
                                        <p:strVal val="visible"/>
                                      </p:to>
                                    </p:set>
                                    <p:animEffect filter="fade" transition="in">
                                      <p:cBhvr>
                                        <p:cTn dur="1000"/>
                                        <p:tgtEl>
                                          <p:spTgt spid="3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5" st="5"/>
                                            </p:txEl>
                                          </p:spTgt>
                                        </p:tgtEl>
                                        <p:attrNameLst>
                                          <p:attrName>style.visibility</p:attrName>
                                        </p:attrNameLst>
                                      </p:cBhvr>
                                      <p:to>
                                        <p:strVal val="visible"/>
                                      </p:to>
                                    </p:set>
                                    <p:animEffect filter="fade" transition="in">
                                      <p:cBhvr>
                                        <p:cTn dur="1000"/>
                                        <p:tgtEl>
                                          <p:spTgt spid="3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6" st="6"/>
                                            </p:txEl>
                                          </p:spTgt>
                                        </p:tgtEl>
                                        <p:attrNameLst>
                                          <p:attrName>style.visibility</p:attrName>
                                        </p:attrNameLst>
                                      </p:cBhvr>
                                      <p:to>
                                        <p:strVal val="visible"/>
                                      </p:to>
                                    </p:set>
                                    <p:animEffect filter="fade" transition="in">
                                      <p:cBhvr>
                                        <p:cTn dur="1000"/>
                                        <p:tgtEl>
                                          <p:spTgt spid="3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7" st="7"/>
                                            </p:txEl>
                                          </p:spTgt>
                                        </p:tgtEl>
                                        <p:attrNameLst>
                                          <p:attrName>style.visibility</p:attrName>
                                        </p:attrNameLst>
                                      </p:cBhvr>
                                      <p:to>
                                        <p:strVal val="visible"/>
                                      </p:to>
                                    </p:set>
                                    <p:animEffect filter="fade" transition="in">
                                      <p:cBhvr>
                                        <p:cTn dur="1000"/>
                                        <p:tgtEl>
                                          <p:spTgt spid="35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8" st="8"/>
                                            </p:txEl>
                                          </p:spTgt>
                                        </p:tgtEl>
                                        <p:attrNameLst>
                                          <p:attrName>style.visibility</p:attrName>
                                        </p:attrNameLst>
                                      </p:cBhvr>
                                      <p:to>
                                        <p:strVal val="visible"/>
                                      </p:to>
                                    </p:set>
                                    <p:animEffect filter="fade" transition="in">
                                      <p:cBhvr>
                                        <p:cTn dur="1000"/>
                                        <p:tgtEl>
                                          <p:spTgt spid="35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9" st="9"/>
                                            </p:txEl>
                                          </p:spTgt>
                                        </p:tgtEl>
                                        <p:attrNameLst>
                                          <p:attrName>style.visibility</p:attrName>
                                        </p:attrNameLst>
                                      </p:cBhvr>
                                      <p:to>
                                        <p:strVal val="visible"/>
                                      </p:to>
                                    </p:set>
                                    <p:animEffect filter="fade" transition="in">
                                      <p:cBhvr>
                                        <p:cTn dur="1000"/>
                                        <p:tgtEl>
                                          <p:spTgt spid="35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0" st="10"/>
                                            </p:txEl>
                                          </p:spTgt>
                                        </p:tgtEl>
                                        <p:attrNameLst>
                                          <p:attrName>style.visibility</p:attrName>
                                        </p:attrNameLst>
                                      </p:cBhvr>
                                      <p:to>
                                        <p:strVal val="visible"/>
                                      </p:to>
                                    </p:set>
                                    <p:animEffect filter="fade" transition="in">
                                      <p:cBhvr>
                                        <p:cTn dur="1000"/>
                                        <p:tgtEl>
                                          <p:spTgt spid="35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1" st="11"/>
                                            </p:txEl>
                                          </p:spTgt>
                                        </p:tgtEl>
                                        <p:attrNameLst>
                                          <p:attrName>style.visibility</p:attrName>
                                        </p:attrNameLst>
                                      </p:cBhvr>
                                      <p:to>
                                        <p:strVal val="visible"/>
                                      </p:to>
                                    </p:set>
                                    <p:animEffect filter="fade" transition="in">
                                      <p:cBhvr>
                                        <p:cTn dur="1000"/>
                                        <p:tgtEl>
                                          <p:spTgt spid="35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2" st="12"/>
                                            </p:txEl>
                                          </p:spTgt>
                                        </p:tgtEl>
                                        <p:attrNameLst>
                                          <p:attrName>style.visibility</p:attrName>
                                        </p:attrNameLst>
                                      </p:cBhvr>
                                      <p:to>
                                        <p:strVal val="visible"/>
                                      </p:to>
                                    </p:set>
                                    <p:animEffect filter="fade" transition="in">
                                      <p:cBhvr>
                                        <p:cTn dur="1000"/>
                                        <p:tgtEl>
                                          <p:spTgt spid="35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3" st="13"/>
                                            </p:txEl>
                                          </p:spTgt>
                                        </p:tgtEl>
                                        <p:attrNameLst>
                                          <p:attrName>style.visibility</p:attrName>
                                        </p:attrNameLst>
                                      </p:cBhvr>
                                      <p:to>
                                        <p:strVal val="visible"/>
                                      </p:to>
                                    </p:set>
                                    <p:animEffect filter="fade" transition="in">
                                      <p:cBhvr>
                                        <p:cTn dur="1000"/>
                                        <p:tgtEl>
                                          <p:spTgt spid="35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4" st="14"/>
                                            </p:txEl>
                                          </p:spTgt>
                                        </p:tgtEl>
                                        <p:attrNameLst>
                                          <p:attrName>style.visibility</p:attrName>
                                        </p:attrNameLst>
                                      </p:cBhvr>
                                      <p:to>
                                        <p:strVal val="visible"/>
                                      </p:to>
                                    </p:set>
                                    <p:animEffect filter="fade" transition="in">
                                      <p:cBhvr>
                                        <p:cTn dur="1000"/>
                                        <p:tgtEl>
                                          <p:spTgt spid="353">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5" st="15"/>
                                            </p:txEl>
                                          </p:spTgt>
                                        </p:tgtEl>
                                        <p:attrNameLst>
                                          <p:attrName>style.visibility</p:attrName>
                                        </p:attrNameLst>
                                      </p:cBhvr>
                                      <p:to>
                                        <p:strVal val="visible"/>
                                      </p:to>
                                    </p:set>
                                    <p:animEffect filter="fade" transition="in">
                                      <p:cBhvr>
                                        <p:cTn dur="1000"/>
                                        <p:tgtEl>
                                          <p:spTgt spid="353">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6" st="16"/>
                                            </p:txEl>
                                          </p:spTgt>
                                        </p:tgtEl>
                                        <p:attrNameLst>
                                          <p:attrName>style.visibility</p:attrName>
                                        </p:attrNameLst>
                                      </p:cBhvr>
                                      <p:to>
                                        <p:strVal val="visible"/>
                                      </p:to>
                                    </p:set>
                                    <p:animEffect filter="fade" transition="in">
                                      <p:cBhvr>
                                        <p:cTn dur="1000"/>
                                        <p:tgtEl>
                                          <p:spTgt spid="353">
                                            <p:txEl>
                                              <p:pRg end="16" st="1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7" name="Shape 357"/>
        <p:cNvGrpSpPr/>
        <p:nvPr/>
      </p:nvGrpSpPr>
      <p:grpSpPr>
        <a:xfrm>
          <a:off x="0" y="0"/>
          <a:ext cx="0" cy="0"/>
          <a:chOff x="0" y="0"/>
          <a:chExt cx="0" cy="0"/>
        </a:xfrm>
      </p:grpSpPr>
      <p:sp>
        <p:nvSpPr>
          <p:cNvPr id="358" name="Google Shape;358;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Anfallsspel från mittzon</a:t>
            </a:r>
            <a:endParaRPr/>
          </a:p>
        </p:txBody>
      </p:sp>
      <p:sp>
        <p:nvSpPr>
          <p:cNvPr id="359" name="Google Shape;359;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Korridorspel, ta pucken framåt snabbt och ner djupt</a:t>
            </a:r>
            <a:endParaRPr/>
          </a:p>
          <a:p>
            <a:pPr indent="-342900" lvl="0" marL="457200" rtl="0" algn="l">
              <a:spcBef>
                <a:spcPts val="1200"/>
              </a:spcBef>
              <a:spcAft>
                <a:spcPts val="0"/>
              </a:spcAft>
              <a:buSzPts val="1800"/>
              <a:buAutoNum type="arabicPeriod"/>
            </a:pPr>
            <a:r>
              <a:rPr lang="sv"/>
              <a:t>Passa fram</a:t>
            </a:r>
            <a:r>
              <a:rPr lang="sv"/>
              <a:t>åt </a:t>
            </a:r>
            <a:endParaRPr/>
          </a:p>
          <a:p>
            <a:pPr indent="-342900" lvl="0" marL="457200" rtl="0" algn="l">
              <a:spcBef>
                <a:spcPts val="0"/>
              </a:spcBef>
              <a:spcAft>
                <a:spcPts val="0"/>
              </a:spcAft>
              <a:buSzPts val="1800"/>
              <a:buAutoNum type="arabicPeriod"/>
            </a:pPr>
            <a:r>
              <a:rPr lang="sv"/>
              <a:t>Åk framåt med </a:t>
            </a:r>
            <a:r>
              <a:rPr lang="sv"/>
              <a:t>puck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a:solidFill>
                  <a:srgbClr val="FF0000"/>
                </a:solidFill>
              </a:rPr>
              <a:t>Snackar 2-2or och 3-2or</a:t>
            </a:r>
            <a:endParaRPr>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3" name="Shape 363"/>
        <p:cNvGrpSpPr/>
        <p:nvPr/>
      </p:nvGrpSpPr>
      <p:grpSpPr>
        <a:xfrm>
          <a:off x="0" y="0"/>
          <a:ext cx="0" cy="0"/>
          <a:chOff x="0" y="0"/>
          <a:chExt cx="0" cy="0"/>
        </a:xfrm>
      </p:grpSpPr>
      <p:sp>
        <p:nvSpPr>
          <p:cNvPr id="364" name="Google Shape;364;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Anfallsspel från anfallszon</a:t>
            </a:r>
            <a:endParaRPr/>
          </a:p>
        </p:txBody>
      </p:sp>
      <p:sp>
        <p:nvSpPr>
          <p:cNvPr id="365" name="Google Shape;365;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solidFill>
                  <a:srgbClr val="B7B7B7"/>
                </a:solidFill>
              </a:rPr>
              <a:t>Vid kontroll, alltid en på mål och ta den dit, ALLTID HÖG TREA (cirkeltopp), backar är aktiva men spelar back. </a:t>
            </a:r>
            <a:r>
              <a:rPr lang="sv">
                <a:solidFill>
                  <a:srgbClr val="FF0000"/>
                </a:solidFill>
              </a:rPr>
              <a:t>Platsskiften och involverade backar</a:t>
            </a:r>
            <a:endParaRPr>
              <a:solidFill>
                <a:srgbClr val="FF0000"/>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Använd ytan bakom mål för att förlänga anfall, ex dra i rundeln till 2an som jobbar fast för byte. </a:t>
            </a:r>
            <a:r>
              <a:rPr lang="sv">
                <a:solidFill>
                  <a:srgbClr val="FF0000"/>
                </a:solidFill>
              </a:rPr>
              <a:t>Titta på alternativ</a:t>
            </a:r>
            <a:endParaRPr>
              <a:solidFill>
                <a:srgbClr val="FF0000"/>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Byte i anfallszon: hög trea och närmsta back, växla sida på backar och växla trea</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Assisterande coach</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Anders Friberg</a:t>
            </a:r>
            <a:endParaRPr/>
          </a:p>
          <a:p>
            <a:pPr indent="0" lvl="0" marL="0" marR="381000" rtl="0" algn="l">
              <a:spcBef>
                <a:spcPts val="1200"/>
              </a:spcBef>
              <a:spcAft>
                <a:spcPts val="0"/>
              </a:spcAft>
              <a:buNone/>
            </a:pPr>
            <a:r>
              <a:rPr lang="sv" sz="1400"/>
              <a:t>Född i Tyringe och flyttade till Lysekil -00</a:t>
            </a:r>
            <a:endParaRPr sz="1400"/>
          </a:p>
          <a:p>
            <a:pPr indent="0" lvl="0" marL="381000" marR="381000" rtl="0" algn="l">
              <a:spcBef>
                <a:spcPts val="0"/>
              </a:spcBef>
              <a:spcAft>
                <a:spcPts val="0"/>
              </a:spcAft>
              <a:buNone/>
            </a:pPr>
            <a:r>
              <a:t/>
            </a:r>
            <a:endParaRPr sz="1400"/>
          </a:p>
          <a:p>
            <a:pPr indent="0" lvl="0" marL="0" marR="381000" rtl="0" algn="l">
              <a:spcBef>
                <a:spcPts val="0"/>
              </a:spcBef>
              <a:spcAft>
                <a:spcPts val="0"/>
              </a:spcAft>
              <a:buNone/>
            </a:pPr>
            <a:r>
              <a:rPr lang="sv" sz="1400"/>
              <a:t>Spelade aktivt fram till 2008. Spelat med Leksand, Osby, Tyringe och Lysekil. </a:t>
            </a:r>
            <a:endParaRPr sz="1400"/>
          </a:p>
          <a:p>
            <a:pPr indent="0" lvl="0" marL="381000" marR="381000" rtl="0" algn="l">
              <a:spcBef>
                <a:spcPts val="0"/>
              </a:spcBef>
              <a:spcAft>
                <a:spcPts val="0"/>
              </a:spcAft>
              <a:buNone/>
            </a:pPr>
            <a:r>
              <a:t/>
            </a:r>
            <a:endParaRPr sz="1400"/>
          </a:p>
          <a:p>
            <a:pPr indent="0" lvl="0" marL="0" marR="381000" rtl="0" algn="l">
              <a:spcBef>
                <a:spcPts val="0"/>
              </a:spcBef>
              <a:spcAft>
                <a:spcPts val="0"/>
              </a:spcAft>
              <a:buNone/>
            </a:pPr>
            <a:r>
              <a:rPr lang="sv" sz="1400"/>
              <a:t>Assisterande tränare i Lysekils A-lag och har JS2 utbildning. Varit aktiv som tränare i A-lag och ungdomslag sedan -08</a:t>
            </a:r>
            <a:endParaRPr sz="1400"/>
          </a:p>
          <a:p>
            <a:pPr indent="0" lvl="0" marL="381000" marR="381000" rtl="0" algn="l">
              <a:spcBef>
                <a:spcPts val="0"/>
              </a:spcBef>
              <a:spcAft>
                <a:spcPts val="0"/>
              </a:spcAft>
              <a:buNone/>
            </a:pPr>
            <a:r>
              <a:t/>
            </a:r>
            <a:endParaRPr sz="1400"/>
          </a:p>
          <a:p>
            <a:pPr indent="0" lvl="0" marL="0" marR="381000" rtl="0" algn="l">
              <a:spcBef>
                <a:spcPts val="0"/>
              </a:spcBef>
              <a:spcAft>
                <a:spcPts val="0"/>
              </a:spcAft>
              <a:buNone/>
            </a:pPr>
            <a:r>
              <a:rPr lang="sv" sz="1400"/>
              <a:t>Arbetar inom skolan och ska studera till lärare med start januari 2022.</a:t>
            </a:r>
            <a:endParaRPr sz="1400"/>
          </a:p>
          <a:p>
            <a:pPr indent="0" lvl="0" marL="381000" marR="381000" rtl="0" algn="l">
              <a:spcBef>
                <a:spcPts val="0"/>
              </a:spcBef>
              <a:spcAft>
                <a:spcPts val="0"/>
              </a:spcAft>
              <a:buNone/>
            </a:pPr>
            <a:r>
              <a:t/>
            </a:r>
            <a:endParaRPr sz="1400"/>
          </a:p>
          <a:p>
            <a:pPr indent="0" lvl="0" marL="0" marR="381000" rtl="0" algn="l">
              <a:spcBef>
                <a:spcPts val="0"/>
              </a:spcBef>
              <a:spcAft>
                <a:spcPts val="0"/>
              </a:spcAft>
              <a:buNone/>
            </a:pPr>
            <a:r>
              <a:rPr lang="sv" sz="1400"/>
              <a:t>Representerade Skåne i TV-Pucken 1993</a:t>
            </a:r>
            <a:endParaRPr sz="1400"/>
          </a:p>
          <a:p>
            <a:pPr indent="0" lvl="0" marL="0" rtl="0" algn="l">
              <a:spcBef>
                <a:spcPts val="0"/>
              </a:spcBef>
              <a:spcAft>
                <a:spcPts val="120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10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10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1000"/>
                                        <p:tgtEl>
                                          <p:spTgt spid="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Effect filter="fade" transition="in">
                                      <p:cBhvr>
                                        <p:cTn dur="1000"/>
                                        <p:tgtEl>
                                          <p:spTgt spid="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Effect filter="fade" transition="in">
                                      <p:cBhvr>
                                        <p:cTn dur="1000"/>
                                        <p:tgtEl>
                                          <p:spTgt spid="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animEffect filter="fade" transition="in">
                                      <p:cBhvr>
                                        <p:cTn dur="1000"/>
                                        <p:tgtEl>
                                          <p:spTgt spid="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animEffect filter="fade" transition="in">
                                      <p:cBhvr>
                                        <p:cTn dur="1000"/>
                                        <p:tgtEl>
                                          <p:spTgt spid="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7" st="7"/>
                                            </p:txEl>
                                          </p:spTgt>
                                        </p:tgtEl>
                                        <p:attrNameLst>
                                          <p:attrName>style.visibility</p:attrName>
                                        </p:attrNameLst>
                                      </p:cBhvr>
                                      <p:to>
                                        <p:strVal val="visible"/>
                                      </p:to>
                                    </p:set>
                                    <p:animEffect filter="fade" transition="in">
                                      <p:cBhvr>
                                        <p:cTn dur="1000"/>
                                        <p:tgtEl>
                                          <p:spTgt spid="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8" st="8"/>
                                            </p:txEl>
                                          </p:spTgt>
                                        </p:tgtEl>
                                        <p:attrNameLst>
                                          <p:attrName>style.visibility</p:attrName>
                                        </p:attrNameLst>
                                      </p:cBhvr>
                                      <p:to>
                                        <p:strVal val="visible"/>
                                      </p:to>
                                    </p:set>
                                    <p:animEffect filter="fade" transition="in">
                                      <p:cBhvr>
                                        <p:cTn dur="1000"/>
                                        <p:tgtEl>
                                          <p:spTgt spid="8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9" st="9"/>
                                            </p:txEl>
                                          </p:spTgt>
                                        </p:tgtEl>
                                        <p:attrNameLst>
                                          <p:attrName>style.visibility</p:attrName>
                                        </p:attrNameLst>
                                      </p:cBhvr>
                                      <p:to>
                                        <p:strVal val="visible"/>
                                      </p:to>
                                    </p:set>
                                    <p:animEffect filter="fade" transition="in">
                                      <p:cBhvr>
                                        <p:cTn dur="1000"/>
                                        <p:tgtEl>
                                          <p:spTgt spid="8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0" st="10"/>
                                            </p:txEl>
                                          </p:spTgt>
                                        </p:tgtEl>
                                        <p:attrNameLst>
                                          <p:attrName>style.visibility</p:attrName>
                                        </p:attrNameLst>
                                      </p:cBhvr>
                                      <p:to>
                                        <p:strVal val="visible"/>
                                      </p:to>
                                    </p:set>
                                    <p:animEffect filter="fade" transition="in">
                                      <p:cBhvr>
                                        <p:cTn dur="1000"/>
                                        <p:tgtEl>
                                          <p:spTgt spid="8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9" name="Shape 369"/>
        <p:cNvGrpSpPr/>
        <p:nvPr/>
      </p:nvGrpSpPr>
      <p:grpSpPr>
        <a:xfrm>
          <a:off x="0" y="0"/>
          <a:ext cx="0" cy="0"/>
          <a:chOff x="0" y="0"/>
          <a:chExt cx="0" cy="0"/>
        </a:xfrm>
      </p:grpSpPr>
      <p:sp>
        <p:nvSpPr>
          <p:cNvPr id="370" name="Google Shape;370;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Försvarsspel i anfallszon</a:t>
            </a:r>
            <a:endParaRPr/>
          </a:p>
        </p:txBody>
      </p:sp>
      <p:sp>
        <p:nvSpPr>
          <p:cNvPr id="371" name="Google Shape;371;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B7B7B7"/>
              </a:buClr>
              <a:buSzPts val="1800"/>
              <a:buAutoNum type="arabicPeriod"/>
            </a:pPr>
            <a:r>
              <a:rPr lang="sv">
                <a:solidFill>
                  <a:srgbClr val="B7B7B7"/>
                </a:solidFill>
              </a:rPr>
              <a:t>Försvarsspel - folk på rätt sida, hjälpas åt, dvs zon + närmast pressar </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FF0000"/>
                </a:solidFill>
              </a:rPr>
              <a:t>Superhög 3a i a-zon (cirkeltopp), full press från yfw, b står upp om man är 100 på pucken, annars hem i mitten/innanför punkterna. </a:t>
            </a:r>
            <a:endParaRPr>
              <a:solidFill>
                <a:srgbClr val="FF0000"/>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sv"/>
              <a:t>2-2-1 utgångsläget, flytta upp andra fw vid hugg. </a:t>
            </a:r>
            <a:endParaRPr/>
          </a:p>
          <a:p>
            <a:pPr indent="0" lvl="0" marL="0" rtl="0" algn="l">
              <a:spcBef>
                <a:spcPts val="0"/>
              </a:spcBef>
              <a:spcAft>
                <a:spcPts val="12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5" name="Shape 375"/>
        <p:cNvGrpSpPr/>
        <p:nvPr/>
      </p:nvGrpSpPr>
      <p:grpSpPr>
        <a:xfrm>
          <a:off x="0" y="0"/>
          <a:ext cx="0" cy="0"/>
          <a:chOff x="0" y="0"/>
          <a:chExt cx="0" cy="0"/>
        </a:xfrm>
      </p:grpSpPr>
      <p:sp>
        <p:nvSpPr>
          <p:cNvPr id="376" name="Google Shape;376;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Försvarsspel i mittzon</a:t>
            </a:r>
            <a:endParaRPr/>
          </a:p>
        </p:txBody>
      </p:sp>
      <p:sp>
        <p:nvSpPr>
          <p:cNvPr id="377" name="Google Shape;377;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B7B7B7"/>
              </a:buClr>
              <a:buSzPts val="1800"/>
              <a:buAutoNum type="arabicPeriod"/>
            </a:pPr>
            <a:r>
              <a:rPr lang="sv">
                <a:solidFill>
                  <a:srgbClr val="B7B7B7"/>
                </a:solidFill>
              </a:rPr>
              <a:t>Försvarsspel - folk på rätt sida, hjälpas åt, dvs zon + närmast pressar </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Närmast pressar, resten jobbar hem. Backar håller insida dvs mellan punkterna om man inte är hundra på att vinna puck eller få stopp på gubben</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4an och 5an backcheckar till slottet, 1-3 pressar puckförare</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solidFill>
                  <a:srgbClr val="B7B7B7"/>
                </a:solidFill>
              </a:rPr>
              <a:t>INGEN BYTER I BACKCHECK</a:t>
            </a:r>
            <a:endParaRPr>
              <a:solidFill>
                <a:srgbClr val="B7B7B7"/>
              </a:solidFill>
            </a:endParaRPr>
          </a:p>
          <a:p>
            <a:pPr indent="0" lvl="0" marL="0" rtl="0" algn="l">
              <a:spcBef>
                <a:spcPts val="0"/>
              </a:spcBef>
              <a:spcAft>
                <a:spcPts val="12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1" name="Shape 381"/>
        <p:cNvGrpSpPr/>
        <p:nvPr/>
      </p:nvGrpSpPr>
      <p:grpSpPr>
        <a:xfrm>
          <a:off x="0" y="0"/>
          <a:ext cx="0" cy="0"/>
          <a:chOff x="0" y="0"/>
          <a:chExt cx="0" cy="0"/>
        </a:xfrm>
      </p:grpSpPr>
      <p:sp>
        <p:nvSpPr>
          <p:cNvPr id="382" name="Google Shape;382;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Försvarsspel i försvarszon</a:t>
            </a:r>
            <a:endParaRPr/>
          </a:p>
        </p:txBody>
      </p:sp>
      <p:sp>
        <p:nvSpPr>
          <p:cNvPr id="383" name="Google Shape;383;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9250" lvl="0" marL="457200" rtl="0" algn="l">
              <a:lnSpc>
                <a:spcPct val="95000"/>
              </a:lnSpc>
              <a:spcBef>
                <a:spcPts val="0"/>
              </a:spcBef>
              <a:spcAft>
                <a:spcPts val="0"/>
              </a:spcAft>
              <a:buClr>
                <a:srgbClr val="B7B7B7"/>
              </a:buClr>
              <a:buSzPts val="1900"/>
              <a:buAutoNum type="arabicPeriod"/>
            </a:pPr>
            <a:r>
              <a:rPr lang="sv" sz="1900">
                <a:solidFill>
                  <a:srgbClr val="B7B7B7"/>
                </a:solidFill>
              </a:rPr>
              <a:t>Försvarsspel - folk på rätt sida, hjälpas åt, dvs zon + närmast pressar </a:t>
            </a:r>
            <a:endParaRPr sz="1900">
              <a:solidFill>
                <a:srgbClr val="B7B7B7"/>
              </a:solidFill>
            </a:endParaRPr>
          </a:p>
          <a:p>
            <a:pPr indent="0" lvl="0" marL="0" rtl="0" algn="l">
              <a:lnSpc>
                <a:spcPct val="95000"/>
              </a:lnSpc>
              <a:spcBef>
                <a:spcPts val="0"/>
              </a:spcBef>
              <a:spcAft>
                <a:spcPts val="0"/>
              </a:spcAft>
              <a:buNone/>
            </a:pPr>
            <a:r>
              <a:t/>
            </a:r>
            <a:endParaRPr sz="1900">
              <a:solidFill>
                <a:srgbClr val="B7B7B7"/>
              </a:solidFill>
            </a:endParaRPr>
          </a:p>
          <a:p>
            <a:pPr indent="0" lvl="0" marL="0" rtl="0" algn="l">
              <a:lnSpc>
                <a:spcPct val="95000"/>
              </a:lnSpc>
              <a:spcBef>
                <a:spcPts val="0"/>
              </a:spcBef>
              <a:spcAft>
                <a:spcPts val="0"/>
              </a:spcAft>
              <a:buNone/>
            </a:pPr>
            <a:r>
              <a:rPr lang="sv" sz="1900">
                <a:solidFill>
                  <a:srgbClr val="B7B7B7"/>
                </a:solidFill>
              </a:rPr>
              <a:t>Överbelastning</a:t>
            </a:r>
            <a:endParaRPr sz="1900">
              <a:solidFill>
                <a:srgbClr val="B7B7B7"/>
              </a:solidFill>
            </a:endParaRPr>
          </a:p>
          <a:p>
            <a:pPr indent="0" lvl="0" marL="0" rtl="0" algn="l">
              <a:lnSpc>
                <a:spcPct val="95000"/>
              </a:lnSpc>
              <a:spcBef>
                <a:spcPts val="0"/>
              </a:spcBef>
              <a:spcAft>
                <a:spcPts val="0"/>
              </a:spcAft>
              <a:buNone/>
            </a:pPr>
            <a:r>
              <a:t/>
            </a:r>
            <a:endParaRPr sz="1900">
              <a:solidFill>
                <a:srgbClr val="B7B7B7"/>
              </a:solidFill>
            </a:endParaRPr>
          </a:p>
          <a:p>
            <a:pPr indent="0" lvl="0" marL="0" rtl="0" algn="l">
              <a:lnSpc>
                <a:spcPct val="95000"/>
              </a:lnSpc>
              <a:spcBef>
                <a:spcPts val="0"/>
              </a:spcBef>
              <a:spcAft>
                <a:spcPts val="0"/>
              </a:spcAft>
              <a:buNone/>
            </a:pPr>
            <a:r>
              <a:rPr lang="sv" sz="1900">
                <a:solidFill>
                  <a:srgbClr val="B7B7B7"/>
                </a:solidFill>
              </a:rPr>
              <a:t>Fw: djupt/centralt, och i skottlinjen. </a:t>
            </a:r>
            <a:endParaRPr sz="1900">
              <a:solidFill>
                <a:srgbClr val="B7B7B7"/>
              </a:solidFill>
            </a:endParaRPr>
          </a:p>
          <a:p>
            <a:pPr indent="0" lvl="0" marL="0" rtl="0" algn="l">
              <a:lnSpc>
                <a:spcPct val="95000"/>
              </a:lnSpc>
              <a:spcBef>
                <a:spcPts val="0"/>
              </a:spcBef>
              <a:spcAft>
                <a:spcPts val="0"/>
              </a:spcAft>
              <a:buNone/>
            </a:pPr>
            <a:r>
              <a:t/>
            </a:r>
            <a:endParaRPr sz="1900">
              <a:solidFill>
                <a:srgbClr val="B7B7B7"/>
              </a:solidFill>
            </a:endParaRPr>
          </a:p>
          <a:p>
            <a:pPr indent="0" lvl="0" marL="0" rtl="0" algn="l">
              <a:lnSpc>
                <a:spcPct val="95000"/>
              </a:lnSpc>
              <a:spcBef>
                <a:spcPts val="0"/>
              </a:spcBef>
              <a:spcAft>
                <a:spcPts val="0"/>
              </a:spcAft>
              <a:buNone/>
            </a:pPr>
            <a:r>
              <a:rPr lang="sv" sz="1900">
                <a:solidFill>
                  <a:srgbClr val="B7B7B7"/>
                </a:solidFill>
              </a:rPr>
              <a:t>Backar: närmast går på kropp, boxar ut, ta bort klubbor </a:t>
            </a:r>
            <a:endParaRPr sz="1900">
              <a:solidFill>
                <a:srgbClr val="B7B7B7"/>
              </a:solidFill>
            </a:endParaRPr>
          </a:p>
          <a:p>
            <a:pPr indent="0" lvl="0" marL="0" rtl="0" algn="l">
              <a:lnSpc>
                <a:spcPct val="95000"/>
              </a:lnSpc>
              <a:spcBef>
                <a:spcPts val="0"/>
              </a:spcBef>
              <a:spcAft>
                <a:spcPts val="0"/>
              </a:spcAft>
              <a:buNone/>
            </a:pPr>
            <a:r>
              <a:t/>
            </a:r>
            <a:endParaRPr sz="1900">
              <a:solidFill>
                <a:srgbClr val="B7B7B7"/>
              </a:solidFill>
            </a:endParaRPr>
          </a:p>
          <a:p>
            <a:pPr indent="0" lvl="0" marL="0" rtl="0" algn="l">
              <a:lnSpc>
                <a:spcPct val="95000"/>
              </a:lnSpc>
              <a:spcBef>
                <a:spcPts val="0"/>
              </a:spcBef>
              <a:spcAft>
                <a:spcPts val="0"/>
              </a:spcAft>
              <a:buNone/>
            </a:pPr>
            <a:r>
              <a:rPr lang="sv" sz="1900">
                <a:solidFill>
                  <a:srgbClr val="FF0000"/>
                </a:solidFill>
              </a:rPr>
              <a:t>MYCKET SNACK! Backar och Mv bestämmer</a:t>
            </a:r>
            <a:endParaRPr sz="1900">
              <a:solidFill>
                <a:srgbClr val="FF0000"/>
              </a:solidFill>
            </a:endParaRPr>
          </a:p>
          <a:p>
            <a:pPr indent="0" lvl="0" marL="0" rtl="0" algn="l">
              <a:lnSpc>
                <a:spcPct val="95000"/>
              </a:lnSpc>
              <a:spcBef>
                <a:spcPts val="0"/>
              </a:spcBef>
              <a:spcAft>
                <a:spcPts val="0"/>
              </a:spcAft>
              <a:buNone/>
            </a:pPr>
            <a:r>
              <a:t/>
            </a:r>
            <a:endParaRPr sz="1900">
              <a:solidFill>
                <a:srgbClr val="B7B7B7"/>
              </a:solidFill>
            </a:endParaRPr>
          </a:p>
          <a:p>
            <a:pPr indent="0" lvl="0" marL="0" rtl="0" algn="l">
              <a:lnSpc>
                <a:spcPct val="95000"/>
              </a:lnSpc>
              <a:spcBef>
                <a:spcPts val="0"/>
              </a:spcBef>
              <a:spcAft>
                <a:spcPts val="0"/>
              </a:spcAft>
              <a:buNone/>
            </a:pPr>
            <a:r>
              <a:rPr lang="sv" sz="1900">
                <a:solidFill>
                  <a:srgbClr val="B7B7B7"/>
                </a:solidFill>
              </a:rPr>
              <a:t>INGEN BYTER I FÖRSVARSSPEL I EGEN ZON</a:t>
            </a:r>
            <a:endParaRPr sz="1900">
              <a:solidFill>
                <a:srgbClr val="B7B7B7"/>
              </a:solidFill>
            </a:endParaRPr>
          </a:p>
          <a:p>
            <a:pPr indent="0" lvl="0" marL="0" rtl="0" algn="l">
              <a:lnSpc>
                <a:spcPct val="95000"/>
              </a:lnSpc>
              <a:spcBef>
                <a:spcPts val="0"/>
              </a:spcBef>
              <a:spcAft>
                <a:spcPts val="1200"/>
              </a:spcAft>
              <a:buNone/>
            </a:pPr>
            <a:r>
              <a:t/>
            </a:r>
            <a:endParaRPr sz="21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7" name="Shape 387"/>
        <p:cNvGrpSpPr/>
        <p:nvPr/>
      </p:nvGrpSpPr>
      <p:grpSpPr>
        <a:xfrm>
          <a:off x="0" y="0"/>
          <a:ext cx="0" cy="0"/>
          <a:chOff x="0" y="0"/>
          <a:chExt cx="0" cy="0"/>
        </a:xfrm>
      </p:grpSpPr>
      <p:sp>
        <p:nvSpPr>
          <p:cNvPr id="388" name="Google Shape;388;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PP</a:t>
            </a:r>
            <a:endParaRPr/>
          </a:p>
        </p:txBody>
      </p:sp>
      <p:sp>
        <p:nvSpPr>
          <p:cNvPr id="389" name="Google Shape;389;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sv"/>
              <a:t>Vänd snabbt om möjligt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Attackera vid alla lägen, passa inte bort ett skottläge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Om inget läge vid ingång skall pucken nedanför punkten och ett l</a:t>
            </a:r>
            <a:r>
              <a:rPr lang="sv"/>
              <a:t>ångt pass</a:t>
            </a:r>
            <a:r>
              <a:rPr lang="sv"/>
              <a:t> innan vi ställer upp</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Vid l</a:t>
            </a:r>
            <a:r>
              <a:rPr lang="sv"/>
              <a:t>ösa puckar ex returer eller när vi tappat puck, hård press med 2-3 gubbar för att vinna puck</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a:t>Bra om vi kan byta alla ungefär samtidigt. Det är ok med längre byte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3" name="Shape 393"/>
        <p:cNvGrpSpPr/>
        <p:nvPr/>
      </p:nvGrpSpPr>
      <p:grpSpPr>
        <a:xfrm>
          <a:off x="0" y="0"/>
          <a:ext cx="0" cy="0"/>
          <a:chOff x="0" y="0"/>
          <a:chExt cx="0" cy="0"/>
        </a:xfrm>
      </p:grpSpPr>
      <p:sp>
        <p:nvSpPr>
          <p:cNvPr id="394" name="Google Shape;394;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PK</a:t>
            </a:r>
            <a:endParaRPr/>
          </a:p>
        </p:txBody>
      </p:sp>
      <p:sp>
        <p:nvSpPr>
          <p:cNvPr id="395" name="Google Shape;395;p66"/>
          <p:cNvSpPr txBox="1"/>
          <p:nvPr>
            <p:ph idx="1" type="body"/>
          </p:nvPr>
        </p:nvSpPr>
        <p:spPr>
          <a:xfrm>
            <a:off x="311700" y="101772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sv">
                <a:solidFill>
                  <a:srgbClr val="B7B7B7"/>
                </a:solidFill>
              </a:rPr>
              <a:t>Uppspel: Press på 1an och 2an tar höjd/stänger bortre (alt 3-1) </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0"/>
              </a:spcAft>
              <a:buNone/>
            </a:pPr>
            <a:r>
              <a:rPr lang="sv"/>
              <a:t>Mittzon: Backar har pucksida och mitten, närmsta forward pressar, sista fw tar bortre ytan. Tokpress i ingång </a:t>
            </a:r>
            <a:endParaRPr/>
          </a:p>
          <a:p>
            <a:pPr indent="0" lvl="0" marL="0" rtl="0" algn="l">
              <a:spcBef>
                <a:spcPts val="1200"/>
              </a:spcBef>
              <a:spcAft>
                <a:spcPts val="0"/>
              </a:spcAft>
              <a:buNone/>
            </a:pPr>
            <a:r>
              <a:rPr lang="sv"/>
              <a:t>Press med två närmsta när motståndare tappar pucken. Två andra i mitten på pucksida </a:t>
            </a:r>
            <a:endParaRPr/>
          </a:p>
          <a:p>
            <a:pPr indent="0" lvl="0" marL="0" rtl="0" algn="l">
              <a:spcBef>
                <a:spcPts val="1200"/>
              </a:spcBef>
              <a:spcAft>
                <a:spcPts val="0"/>
              </a:spcAft>
              <a:buNone/>
            </a:pPr>
            <a:r>
              <a:rPr lang="sv"/>
              <a:t>Vid puckvinst skall pucken hela vägen ner till kortplanket. </a:t>
            </a:r>
            <a:endParaRPr/>
          </a:p>
          <a:p>
            <a:pPr indent="0" lvl="0" marL="0" rtl="0" algn="l">
              <a:spcBef>
                <a:spcPts val="1200"/>
              </a:spcBef>
              <a:spcAft>
                <a:spcPts val="0"/>
              </a:spcAft>
              <a:buNone/>
            </a:pPr>
            <a:r>
              <a:rPr lang="sv">
                <a:solidFill>
                  <a:srgbClr val="B7B7B7"/>
                </a:solidFill>
              </a:rPr>
              <a:t>Liten box. Tillåter vändning på point men inte genomspel och pointskott. Backar i skottlinjen på vingar. Fw har point och mitt. Pressar utåt när skytt kommer för nära </a:t>
            </a:r>
            <a:endParaRPr>
              <a:solidFill>
                <a:srgbClr val="B7B7B7"/>
              </a:solidFill>
            </a:endParaRPr>
          </a:p>
          <a:p>
            <a:pPr indent="0" lvl="0" marL="0" rtl="0" algn="l">
              <a:spcBef>
                <a:spcPts val="0"/>
              </a:spcBef>
              <a:spcAft>
                <a:spcPts val="0"/>
              </a:spcAft>
              <a:buNone/>
            </a:pPr>
            <a:r>
              <a:t/>
            </a:r>
            <a:endParaRPr>
              <a:solidFill>
                <a:srgbClr val="B7B7B7"/>
              </a:solidFill>
            </a:endParaRPr>
          </a:p>
          <a:p>
            <a:pPr indent="0" lvl="0" marL="0" rtl="0" algn="l">
              <a:spcBef>
                <a:spcPts val="0"/>
              </a:spcBef>
              <a:spcAft>
                <a:spcPts val="1200"/>
              </a:spcAft>
              <a:buNone/>
            </a:pPr>
            <a:r>
              <a:rPr lang="sv"/>
              <a:t>Korta byten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1000"/>
                                        <p:tgtEl>
                                          <p:spTgt spid="3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1000"/>
                                        <p:tgtEl>
                                          <p:spTgt spid="3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1000"/>
                                        <p:tgtEl>
                                          <p:spTgt spid="3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1000"/>
                                        <p:tgtEl>
                                          <p:spTgt spid="3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1000"/>
                                        <p:tgtEl>
                                          <p:spTgt spid="3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1000"/>
                                        <p:tgtEl>
                                          <p:spTgt spid="3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6" st="6"/>
                                            </p:txEl>
                                          </p:spTgt>
                                        </p:tgtEl>
                                        <p:attrNameLst>
                                          <p:attrName>style.visibility</p:attrName>
                                        </p:attrNameLst>
                                      </p:cBhvr>
                                      <p:to>
                                        <p:strVal val="visible"/>
                                      </p:to>
                                    </p:set>
                                    <p:animEffect filter="fade" transition="in">
                                      <p:cBhvr>
                                        <p:cTn dur="1000"/>
                                        <p:tgtEl>
                                          <p:spTgt spid="3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7" st="7"/>
                                            </p:txEl>
                                          </p:spTgt>
                                        </p:tgtEl>
                                        <p:attrNameLst>
                                          <p:attrName>style.visibility</p:attrName>
                                        </p:attrNameLst>
                                      </p:cBhvr>
                                      <p:to>
                                        <p:strVal val="visible"/>
                                      </p:to>
                                    </p:set>
                                    <p:animEffect filter="fade" transition="in">
                                      <p:cBhvr>
                                        <p:cTn dur="1000"/>
                                        <p:tgtEl>
                                          <p:spTgt spid="39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9" name="Shape 399"/>
        <p:cNvGrpSpPr/>
        <p:nvPr/>
      </p:nvGrpSpPr>
      <p:grpSpPr>
        <a:xfrm>
          <a:off x="0" y="0"/>
          <a:ext cx="0" cy="0"/>
          <a:chOff x="0" y="0"/>
          <a:chExt cx="0" cy="0"/>
        </a:xfrm>
      </p:grpSpPr>
      <p:sp>
        <p:nvSpPr>
          <p:cNvPr id="400" name="Google Shape;400;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PK 3 mot 5</a:t>
            </a:r>
            <a:endParaRPr/>
          </a:p>
        </p:txBody>
      </p:sp>
      <p:sp>
        <p:nvSpPr>
          <p:cNvPr id="401" name="Google Shape;401;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v"/>
              <a:t>Starka i </a:t>
            </a:r>
            <a:r>
              <a:rPr lang="sv"/>
              <a:t>mitten i mittzon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Spetsen uppe i egen zon, backar spelar smalt i skottlinjen. Tillåter att spela runt men inte igenom</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sv"/>
              <a:t>Back har bortre ytan på retur</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a:t>Nära varandra när vi pressar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5" name="Shape 405"/>
        <p:cNvGrpSpPr/>
        <p:nvPr/>
      </p:nvGrpSpPr>
      <p:grpSpPr>
        <a:xfrm>
          <a:off x="0" y="0"/>
          <a:ext cx="0" cy="0"/>
          <a:chOff x="0" y="0"/>
          <a:chExt cx="0" cy="0"/>
        </a:xfrm>
      </p:grpSpPr>
      <p:sp>
        <p:nvSpPr>
          <p:cNvPr id="406" name="Google Shape;406;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Små enheter</a:t>
            </a:r>
            <a:endParaRPr/>
          </a:p>
        </p:txBody>
      </p:sp>
      <p:sp>
        <p:nvSpPr>
          <p:cNvPr id="407" name="Google Shape;407;p68"/>
          <p:cNvSpPr txBox="1"/>
          <p:nvPr>
            <p:ph idx="1" type="body"/>
          </p:nvPr>
        </p:nvSpPr>
        <p:spPr>
          <a:xfrm>
            <a:off x="311700" y="1152475"/>
            <a:ext cx="8520600" cy="3416400"/>
          </a:xfrm>
          <a:prstGeom prst="rect">
            <a:avLst/>
          </a:prstGeom>
          <a:ln cap="flat" cmpd="sng" w="9525">
            <a:solidFill>
              <a:schemeClr val="lt2"/>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080808"/>
              </a:buClr>
              <a:buSzPts val="2960"/>
              <a:buFont typeface="Arial"/>
              <a:buNone/>
            </a:pPr>
            <a:r>
              <a:rPr lang="sv" sz="2960"/>
              <a:t>2-1</a:t>
            </a:r>
            <a:endParaRPr sz="3200"/>
          </a:p>
          <a:p>
            <a:pPr indent="0" lvl="0" marL="0" rtl="0" algn="l">
              <a:lnSpc>
                <a:spcPct val="90000"/>
              </a:lnSpc>
              <a:spcBef>
                <a:spcPts val="370"/>
              </a:spcBef>
              <a:spcAft>
                <a:spcPts val="0"/>
              </a:spcAft>
              <a:buNone/>
            </a:pPr>
            <a:r>
              <a:rPr lang="sv" sz="1850"/>
              <a:t>Anfall: </a:t>
            </a:r>
            <a:endParaRPr sz="1850"/>
          </a:p>
          <a:p>
            <a:pPr indent="-333375" lvl="0" marL="342900" rtl="0" algn="l">
              <a:lnSpc>
                <a:spcPct val="90000"/>
              </a:lnSpc>
              <a:spcBef>
                <a:spcPts val="370"/>
              </a:spcBef>
              <a:spcAft>
                <a:spcPts val="0"/>
              </a:spcAft>
              <a:buClr>
                <a:srgbClr val="ADADAD"/>
              </a:buClr>
              <a:buSzPts val="1850"/>
              <a:buChar char="•"/>
            </a:pPr>
            <a:r>
              <a:rPr lang="sv" sz="1850">
                <a:solidFill>
                  <a:srgbClr val="ADADAD"/>
                </a:solidFill>
              </a:rPr>
              <a:t>Sök tidigt pass. </a:t>
            </a:r>
            <a:endParaRPr sz="1850">
              <a:solidFill>
                <a:srgbClr val="ADADAD"/>
              </a:solidFill>
            </a:endParaRPr>
          </a:p>
          <a:p>
            <a:pPr indent="-333375" lvl="0" marL="342900" rtl="0" algn="l">
              <a:lnSpc>
                <a:spcPct val="90000"/>
              </a:lnSpc>
              <a:spcBef>
                <a:spcPts val="0"/>
              </a:spcBef>
              <a:spcAft>
                <a:spcPts val="0"/>
              </a:spcAft>
              <a:buClr>
                <a:srgbClr val="ADADAD"/>
              </a:buClr>
              <a:buSzPts val="1850"/>
              <a:buChar char="•"/>
            </a:pPr>
            <a:r>
              <a:rPr lang="sv" sz="1850">
                <a:solidFill>
                  <a:srgbClr val="ADADAD"/>
                </a:solidFill>
              </a:rPr>
              <a:t>Icke-puckförare beredd på direktskott och retur. </a:t>
            </a:r>
            <a:endParaRPr sz="1850">
              <a:solidFill>
                <a:srgbClr val="ADADAD"/>
              </a:solidFill>
            </a:endParaRPr>
          </a:p>
          <a:p>
            <a:pPr indent="-333375" lvl="0" marL="342900" rtl="0" algn="l">
              <a:lnSpc>
                <a:spcPct val="90000"/>
              </a:lnSpc>
              <a:spcBef>
                <a:spcPts val="0"/>
              </a:spcBef>
              <a:spcAft>
                <a:spcPts val="0"/>
              </a:spcAft>
              <a:buClr>
                <a:srgbClr val="ADADAD"/>
              </a:buClr>
              <a:buSzPts val="1850"/>
              <a:buChar char="•"/>
            </a:pPr>
            <a:r>
              <a:rPr lang="sv" sz="1850">
                <a:solidFill>
                  <a:srgbClr val="ADADAD"/>
                </a:solidFill>
              </a:rPr>
              <a:t>Puckförare skjuter för att göra mål/retur eller passar för direktskott</a:t>
            </a:r>
            <a:endParaRPr sz="3200">
              <a:solidFill>
                <a:srgbClr val="ADADAD"/>
              </a:solidFill>
            </a:endParaRPr>
          </a:p>
          <a:p>
            <a:pPr indent="0" lvl="0" marL="0" rtl="0" algn="l">
              <a:lnSpc>
                <a:spcPct val="90000"/>
              </a:lnSpc>
              <a:spcBef>
                <a:spcPts val="370"/>
              </a:spcBef>
              <a:spcAft>
                <a:spcPts val="0"/>
              </a:spcAft>
              <a:buNone/>
            </a:pPr>
            <a:r>
              <a:t/>
            </a:r>
            <a:endParaRPr sz="1850"/>
          </a:p>
          <a:p>
            <a:pPr indent="0" lvl="0" marL="0" rtl="0" algn="l">
              <a:lnSpc>
                <a:spcPct val="90000"/>
              </a:lnSpc>
              <a:spcBef>
                <a:spcPts val="370"/>
              </a:spcBef>
              <a:spcAft>
                <a:spcPts val="0"/>
              </a:spcAft>
              <a:buNone/>
            </a:pPr>
            <a:r>
              <a:rPr lang="sv" sz="1850"/>
              <a:t>Försvar: </a:t>
            </a:r>
            <a:endParaRPr sz="1850"/>
          </a:p>
          <a:p>
            <a:pPr indent="-346075" lvl="0" marL="457200" rtl="0" algn="l">
              <a:lnSpc>
                <a:spcPct val="90000"/>
              </a:lnSpc>
              <a:spcBef>
                <a:spcPts val="370"/>
              </a:spcBef>
              <a:spcAft>
                <a:spcPts val="0"/>
              </a:spcAft>
              <a:buSzPts val="1850"/>
              <a:buChar char="●"/>
            </a:pPr>
            <a:r>
              <a:rPr lang="sv" sz="1850"/>
              <a:t>Ta bort pass men sätt lite press, full press vid/i höjd med punkterna. </a:t>
            </a:r>
            <a:endParaRPr sz="1850"/>
          </a:p>
          <a:p>
            <a:pPr indent="-346075" lvl="0" marL="457200" rtl="0" algn="l">
              <a:lnSpc>
                <a:spcPct val="90000"/>
              </a:lnSpc>
              <a:spcBef>
                <a:spcPts val="0"/>
              </a:spcBef>
              <a:spcAft>
                <a:spcPts val="0"/>
              </a:spcAft>
              <a:buSzPts val="1850"/>
              <a:buChar char="●"/>
            </a:pPr>
            <a:r>
              <a:rPr lang="sv" sz="1850"/>
              <a:t>Läs klubbfattning. </a:t>
            </a:r>
            <a:endParaRPr sz="1850"/>
          </a:p>
          <a:p>
            <a:pPr indent="0" lvl="0" marL="0" rtl="0" algn="l">
              <a:spcBef>
                <a:spcPts val="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1" name="Shape 411"/>
        <p:cNvGrpSpPr/>
        <p:nvPr/>
      </p:nvGrpSpPr>
      <p:grpSpPr>
        <a:xfrm>
          <a:off x="0" y="0"/>
          <a:ext cx="0" cy="0"/>
          <a:chOff x="0" y="0"/>
          <a:chExt cx="0" cy="0"/>
        </a:xfrm>
      </p:grpSpPr>
      <p:sp>
        <p:nvSpPr>
          <p:cNvPr id="412" name="Google Shape;412;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Spelet runt mål</a:t>
            </a:r>
            <a:endParaRPr/>
          </a:p>
        </p:txBody>
      </p:sp>
      <p:sp>
        <p:nvSpPr>
          <p:cNvPr id="413" name="Google Shape;413;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80000"/>
              </a:lnSpc>
              <a:spcBef>
                <a:spcPts val="0"/>
              </a:spcBef>
              <a:spcAft>
                <a:spcPts val="0"/>
              </a:spcAft>
              <a:buClr>
                <a:srgbClr val="080808"/>
              </a:buClr>
              <a:buSzPct val="100000"/>
              <a:buFont typeface="Arial"/>
              <a:buNone/>
            </a:pPr>
            <a:r>
              <a:rPr lang="sv" sz="2960"/>
              <a:t>Egen zon: ge målis fri sikt och kontrollera klubbor</a:t>
            </a:r>
            <a:endParaRPr sz="3200"/>
          </a:p>
          <a:p>
            <a:pPr indent="-302260" lvl="0" marL="342900" rtl="0" algn="l">
              <a:lnSpc>
                <a:spcPct val="100000"/>
              </a:lnSpc>
              <a:spcBef>
                <a:spcPts val="407"/>
              </a:spcBef>
              <a:spcAft>
                <a:spcPts val="0"/>
              </a:spcAft>
              <a:buClr>
                <a:schemeClr val="lt2"/>
              </a:buClr>
              <a:buSzPct val="100000"/>
              <a:buChar char="•"/>
            </a:pPr>
            <a:r>
              <a:rPr lang="sv"/>
              <a:t>Boxa ut, SPELA TUFFT, men skym inte egen målvakt. Blocka skott utifrån</a:t>
            </a:r>
            <a:endParaRPr/>
          </a:p>
          <a:p>
            <a:pPr indent="-302260" lvl="0" marL="342900" rtl="0" algn="l">
              <a:lnSpc>
                <a:spcPct val="100000"/>
              </a:lnSpc>
              <a:spcBef>
                <a:spcPts val="407"/>
              </a:spcBef>
              <a:spcAft>
                <a:spcPts val="0"/>
              </a:spcAft>
              <a:buClr>
                <a:schemeClr val="lt2"/>
              </a:buClr>
              <a:buSzPct val="100000"/>
              <a:buChar char="•"/>
            </a:pPr>
            <a:r>
              <a:rPr lang="sv"/>
              <a:t>Kontroll på motståndarklubba vid retur, säkra bortre stolpen om möjligt</a:t>
            </a:r>
            <a:endParaRPr/>
          </a:p>
          <a:p>
            <a:pPr indent="-302260" lvl="0" marL="342900" rtl="0" algn="l">
              <a:lnSpc>
                <a:spcPct val="100000"/>
              </a:lnSpc>
              <a:spcBef>
                <a:spcPts val="407"/>
              </a:spcBef>
              <a:spcAft>
                <a:spcPts val="0"/>
              </a:spcAft>
              <a:buClr>
                <a:schemeClr val="lt2"/>
              </a:buClr>
              <a:buSzPct val="100000"/>
              <a:buChar char="•"/>
            </a:pPr>
            <a:r>
              <a:rPr lang="sv"/>
              <a:t>Lös retur: Spela insida och ut. Back jobbar utåt, tar bort spelare, skapar utrymme åt målvakt. Målvakt jobbar mot pucken.</a:t>
            </a:r>
            <a:endParaRPr/>
          </a:p>
          <a:p>
            <a:pPr indent="-302260" lvl="0" marL="342900" rtl="0" algn="l">
              <a:lnSpc>
                <a:spcPct val="100000"/>
              </a:lnSpc>
              <a:spcBef>
                <a:spcPts val="407"/>
              </a:spcBef>
              <a:spcAft>
                <a:spcPts val="0"/>
              </a:spcAft>
              <a:buClr>
                <a:schemeClr val="lt2"/>
              </a:buClr>
              <a:buSzPct val="100000"/>
              <a:buChar char="•"/>
            </a:pPr>
            <a:r>
              <a:rPr lang="sv"/>
              <a:t>Vid rus mot skytt/mellanläge: släpp första stolpen till målvakt så att han ser pucken</a:t>
            </a:r>
            <a:endParaRPr/>
          </a:p>
          <a:p>
            <a:pPr indent="0" lvl="0" marL="0" rtl="0" algn="l">
              <a:lnSpc>
                <a:spcPct val="100000"/>
              </a:lnSpc>
              <a:spcBef>
                <a:spcPts val="592"/>
              </a:spcBef>
              <a:spcAft>
                <a:spcPts val="0"/>
              </a:spcAft>
              <a:buClr>
                <a:srgbClr val="002060"/>
              </a:buClr>
              <a:buSzPct val="148000"/>
              <a:buFont typeface="Arial"/>
              <a:buNone/>
            </a:pPr>
            <a:r>
              <a:t/>
            </a:r>
            <a:endParaRPr sz="2000"/>
          </a:p>
          <a:p>
            <a:pPr indent="0" lvl="0" marL="0" rtl="0" algn="l">
              <a:lnSpc>
                <a:spcPct val="100000"/>
              </a:lnSpc>
              <a:spcBef>
                <a:spcPts val="592"/>
              </a:spcBef>
              <a:spcAft>
                <a:spcPts val="0"/>
              </a:spcAft>
              <a:buClr>
                <a:srgbClr val="080808"/>
              </a:buClr>
              <a:buSzPct val="100000"/>
              <a:buFont typeface="Arial"/>
              <a:buNone/>
            </a:pPr>
            <a:r>
              <a:rPr lang="sv" sz="2960"/>
              <a:t>Anfallszon: skym målvakt och sök bortre ytan</a:t>
            </a:r>
            <a:endParaRPr sz="3200"/>
          </a:p>
          <a:p>
            <a:pPr indent="-473710" lvl="0" marL="514350" rtl="0" algn="l">
              <a:lnSpc>
                <a:spcPct val="100000"/>
              </a:lnSpc>
              <a:spcBef>
                <a:spcPts val="407"/>
              </a:spcBef>
              <a:spcAft>
                <a:spcPts val="0"/>
              </a:spcAft>
              <a:buClr>
                <a:schemeClr val="lt2"/>
              </a:buClr>
              <a:buSzPct val="100000"/>
              <a:buFont typeface="Arial"/>
              <a:buAutoNum type="arabicPeriod"/>
            </a:pPr>
            <a:r>
              <a:rPr lang="sv"/>
              <a:t>Skymmare. </a:t>
            </a:r>
            <a:r>
              <a:rPr lang="sv" u="sng"/>
              <a:t>Stå i skottlinjen, följ med målvakt och stå kvar vid skottet. Hög skymning vid utboxning</a:t>
            </a:r>
            <a:endParaRPr u="sng"/>
          </a:p>
          <a:p>
            <a:pPr indent="-473710" lvl="0" marL="514350" rtl="0" algn="l">
              <a:lnSpc>
                <a:spcPct val="100000"/>
              </a:lnSpc>
              <a:spcBef>
                <a:spcPts val="407"/>
              </a:spcBef>
              <a:spcAft>
                <a:spcPts val="0"/>
              </a:spcAft>
              <a:buClr>
                <a:schemeClr val="lt2"/>
              </a:buClr>
              <a:buSzPct val="100000"/>
              <a:buFont typeface="Arial"/>
              <a:buAutoNum type="arabicPeriod"/>
            </a:pPr>
            <a:r>
              <a:rPr lang="sv"/>
              <a:t>Returtagare, hög retur/skymning/styrning, bortre stolpen eller styrning</a:t>
            </a:r>
            <a:endParaRPr/>
          </a:p>
          <a:p>
            <a:pPr indent="0" lvl="0" marL="0" rtl="0" algn="l">
              <a:lnSpc>
                <a:spcPct val="100000"/>
              </a:lnSpc>
              <a:spcBef>
                <a:spcPts val="407"/>
              </a:spcBef>
              <a:spcAft>
                <a:spcPts val="0"/>
              </a:spcAft>
              <a:buClr>
                <a:srgbClr val="080808"/>
              </a:buClr>
              <a:buSzPct val="113055"/>
              <a:buFont typeface="Arial"/>
              <a:buNone/>
            </a:pPr>
            <a:r>
              <a:rPr lang="sv"/>
              <a:t>Skott för att göra mål! Back hittar igenom genom finter, skjuta för hög styrning eller valla i baksarg</a:t>
            </a:r>
            <a:endParaRPr/>
          </a:p>
          <a:p>
            <a:pPr indent="0" lvl="0" marL="0" rtl="0" algn="l">
              <a:lnSpc>
                <a:spcPct val="100000"/>
              </a:lnSpc>
              <a:spcBef>
                <a:spcPts val="407"/>
              </a:spcBef>
              <a:spcAft>
                <a:spcPts val="0"/>
              </a:spcAft>
              <a:buClr>
                <a:srgbClr val="080808"/>
              </a:buClr>
              <a:buSzPct val="113055"/>
              <a:buFont typeface="Arial"/>
              <a:buNone/>
            </a:pPr>
            <a:r>
              <a:rPr lang="sv">
                <a:solidFill>
                  <a:srgbClr val="FF0000"/>
                </a:solidFill>
              </a:rPr>
              <a:t>Screen</a:t>
            </a:r>
            <a:endParaRPr>
              <a:solidFill>
                <a:srgbClr val="FF0000"/>
              </a:solidFill>
            </a:endParaRPr>
          </a:p>
          <a:p>
            <a:pPr indent="0" lvl="0" marL="0" rtl="0" algn="l">
              <a:spcBef>
                <a:spcPts val="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0" st="0"/>
                                            </p:txEl>
                                          </p:spTgt>
                                        </p:tgtEl>
                                        <p:attrNameLst>
                                          <p:attrName>style.visibility</p:attrName>
                                        </p:attrNameLst>
                                      </p:cBhvr>
                                      <p:to>
                                        <p:strVal val="visible"/>
                                      </p:to>
                                    </p:set>
                                    <p:animEffect filter="fade" transition="in">
                                      <p:cBhvr>
                                        <p:cTn dur="1000"/>
                                        <p:tgtEl>
                                          <p:spTgt spid="4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1" st="1"/>
                                            </p:txEl>
                                          </p:spTgt>
                                        </p:tgtEl>
                                        <p:attrNameLst>
                                          <p:attrName>style.visibility</p:attrName>
                                        </p:attrNameLst>
                                      </p:cBhvr>
                                      <p:to>
                                        <p:strVal val="visible"/>
                                      </p:to>
                                    </p:set>
                                    <p:animEffect filter="fade" transition="in">
                                      <p:cBhvr>
                                        <p:cTn dur="1000"/>
                                        <p:tgtEl>
                                          <p:spTgt spid="4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2" st="2"/>
                                            </p:txEl>
                                          </p:spTgt>
                                        </p:tgtEl>
                                        <p:attrNameLst>
                                          <p:attrName>style.visibility</p:attrName>
                                        </p:attrNameLst>
                                      </p:cBhvr>
                                      <p:to>
                                        <p:strVal val="visible"/>
                                      </p:to>
                                    </p:set>
                                    <p:animEffect filter="fade" transition="in">
                                      <p:cBhvr>
                                        <p:cTn dur="1000"/>
                                        <p:tgtEl>
                                          <p:spTgt spid="4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3" st="3"/>
                                            </p:txEl>
                                          </p:spTgt>
                                        </p:tgtEl>
                                        <p:attrNameLst>
                                          <p:attrName>style.visibility</p:attrName>
                                        </p:attrNameLst>
                                      </p:cBhvr>
                                      <p:to>
                                        <p:strVal val="visible"/>
                                      </p:to>
                                    </p:set>
                                    <p:animEffect filter="fade" transition="in">
                                      <p:cBhvr>
                                        <p:cTn dur="1000"/>
                                        <p:tgtEl>
                                          <p:spTgt spid="4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4" st="4"/>
                                            </p:txEl>
                                          </p:spTgt>
                                        </p:tgtEl>
                                        <p:attrNameLst>
                                          <p:attrName>style.visibility</p:attrName>
                                        </p:attrNameLst>
                                      </p:cBhvr>
                                      <p:to>
                                        <p:strVal val="visible"/>
                                      </p:to>
                                    </p:set>
                                    <p:animEffect filter="fade" transition="in">
                                      <p:cBhvr>
                                        <p:cTn dur="1000"/>
                                        <p:tgtEl>
                                          <p:spTgt spid="4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5" st="5"/>
                                            </p:txEl>
                                          </p:spTgt>
                                        </p:tgtEl>
                                        <p:attrNameLst>
                                          <p:attrName>style.visibility</p:attrName>
                                        </p:attrNameLst>
                                      </p:cBhvr>
                                      <p:to>
                                        <p:strVal val="visible"/>
                                      </p:to>
                                    </p:set>
                                    <p:animEffect filter="fade" transition="in">
                                      <p:cBhvr>
                                        <p:cTn dur="1000"/>
                                        <p:tgtEl>
                                          <p:spTgt spid="41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6" st="6"/>
                                            </p:txEl>
                                          </p:spTgt>
                                        </p:tgtEl>
                                        <p:attrNameLst>
                                          <p:attrName>style.visibility</p:attrName>
                                        </p:attrNameLst>
                                      </p:cBhvr>
                                      <p:to>
                                        <p:strVal val="visible"/>
                                      </p:to>
                                    </p:set>
                                    <p:animEffect filter="fade" transition="in">
                                      <p:cBhvr>
                                        <p:cTn dur="1000"/>
                                        <p:tgtEl>
                                          <p:spTgt spid="41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7" st="7"/>
                                            </p:txEl>
                                          </p:spTgt>
                                        </p:tgtEl>
                                        <p:attrNameLst>
                                          <p:attrName>style.visibility</p:attrName>
                                        </p:attrNameLst>
                                      </p:cBhvr>
                                      <p:to>
                                        <p:strVal val="visible"/>
                                      </p:to>
                                    </p:set>
                                    <p:animEffect filter="fade" transition="in">
                                      <p:cBhvr>
                                        <p:cTn dur="1000"/>
                                        <p:tgtEl>
                                          <p:spTgt spid="41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8" st="8"/>
                                            </p:txEl>
                                          </p:spTgt>
                                        </p:tgtEl>
                                        <p:attrNameLst>
                                          <p:attrName>style.visibility</p:attrName>
                                        </p:attrNameLst>
                                      </p:cBhvr>
                                      <p:to>
                                        <p:strVal val="visible"/>
                                      </p:to>
                                    </p:set>
                                    <p:animEffect filter="fade" transition="in">
                                      <p:cBhvr>
                                        <p:cTn dur="1000"/>
                                        <p:tgtEl>
                                          <p:spTgt spid="41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9" st="9"/>
                                            </p:txEl>
                                          </p:spTgt>
                                        </p:tgtEl>
                                        <p:attrNameLst>
                                          <p:attrName>style.visibility</p:attrName>
                                        </p:attrNameLst>
                                      </p:cBhvr>
                                      <p:to>
                                        <p:strVal val="visible"/>
                                      </p:to>
                                    </p:set>
                                    <p:animEffect filter="fade" transition="in">
                                      <p:cBhvr>
                                        <p:cTn dur="1000"/>
                                        <p:tgtEl>
                                          <p:spTgt spid="41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10" st="10"/>
                                            </p:txEl>
                                          </p:spTgt>
                                        </p:tgtEl>
                                        <p:attrNameLst>
                                          <p:attrName>style.visibility</p:attrName>
                                        </p:attrNameLst>
                                      </p:cBhvr>
                                      <p:to>
                                        <p:strVal val="visible"/>
                                      </p:to>
                                    </p:set>
                                    <p:animEffect filter="fade" transition="in">
                                      <p:cBhvr>
                                        <p:cTn dur="1000"/>
                                        <p:tgtEl>
                                          <p:spTgt spid="41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11" st="11"/>
                                            </p:txEl>
                                          </p:spTgt>
                                        </p:tgtEl>
                                        <p:attrNameLst>
                                          <p:attrName>style.visibility</p:attrName>
                                        </p:attrNameLst>
                                      </p:cBhvr>
                                      <p:to>
                                        <p:strVal val="visible"/>
                                      </p:to>
                                    </p:set>
                                    <p:animEffect filter="fade" transition="in">
                                      <p:cBhvr>
                                        <p:cTn dur="1000"/>
                                        <p:tgtEl>
                                          <p:spTgt spid="413">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7" name="Shape 417"/>
        <p:cNvGrpSpPr/>
        <p:nvPr/>
      </p:nvGrpSpPr>
      <p:grpSpPr>
        <a:xfrm>
          <a:off x="0" y="0"/>
          <a:ext cx="0" cy="0"/>
          <a:chOff x="0" y="0"/>
          <a:chExt cx="0" cy="0"/>
        </a:xfrm>
      </p:grpSpPr>
      <p:sp>
        <p:nvSpPr>
          <p:cNvPr id="418" name="Google Shape;418;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Kommunikation med målvakt</a:t>
            </a:r>
            <a:endParaRPr/>
          </a:p>
        </p:txBody>
      </p:sp>
      <p:sp>
        <p:nvSpPr>
          <p:cNvPr id="419" name="Google Shape;419;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080808"/>
              </a:buClr>
              <a:buSzPts val="2200"/>
              <a:buFont typeface="Arial"/>
              <a:buNone/>
            </a:pPr>
            <a:r>
              <a:rPr lang="sv" sz="2200"/>
              <a:t>Mv bakom mål:</a:t>
            </a:r>
            <a:endParaRPr sz="3200"/>
          </a:p>
          <a:p>
            <a:pPr indent="0" lvl="0" marL="0" rtl="0" algn="l">
              <a:lnSpc>
                <a:spcPct val="100000"/>
              </a:lnSpc>
              <a:spcBef>
                <a:spcPts val="440"/>
              </a:spcBef>
              <a:spcAft>
                <a:spcPts val="0"/>
              </a:spcAft>
              <a:buClr>
                <a:srgbClr val="080808"/>
              </a:buClr>
              <a:buSzPts val="2200"/>
              <a:buFont typeface="Arial"/>
              <a:buNone/>
            </a:pPr>
            <a:r>
              <a:rPr lang="sv" sz="2200"/>
              <a:t>1. Back söker ficka/hög ficka för utspel från målvakt (skriker målvaktens namn)</a:t>
            </a:r>
            <a:endParaRPr sz="3200"/>
          </a:p>
          <a:p>
            <a:pPr indent="0" lvl="0" marL="0" rtl="0" algn="l">
              <a:lnSpc>
                <a:spcPct val="100000"/>
              </a:lnSpc>
              <a:spcBef>
                <a:spcPts val="440"/>
              </a:spcBef>
              <a:spcAft>
                <a:spcPts val="0"/>
              </a:spcAft>
              <a:buClr>
                <a:srgbClr val="080808"/>
              </a:buClr>
              <a:buSzPts val="2200"/>
              <a:buFont typeface="Arial"/>
              <a:buNone/>
            </a:pPr>
            <a:r>
              <a:rPr lang="sv" sz="2200"/>
              <a:t>2. Vid press/ingen skriker: titta upp och spela ut i hörn/mittzon</a:t>
            </a:r>
            <a:endParaRPr sz="2200"/>
          </a:p>
          <a:p>
            <a:pPr indent="0" lvl="0" marL="0" rtl="0" algn="l">
              <a:spcBef>
                <a:spcPts val="0"/>
              </a:spcBef>
              <a:spcAft>
                <a:spcPts val="120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3" name="Shape 423"/>
        <p:cNvGrpSpPr/>
        <p:nvPr/>
      </p:nvGrpSpPr>
      <p:grpSpPr>
        <a:xfrm>
          <a:off x="0" y="0"/>
          <a:ext cx="0" cy="0"/>
          <a:chOff x="0" y="0"/>
          <a:chExt cx="0" cy="0"/>
        </a:xfrm>
      </p:grpSpPr>
      <p:sp>
        <p:nvSpPr>
          <p:cNvPr id="424" name="Google Shape;424;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Övrigt</a:t>
            </a:r>
            <a:endParaRPr/>
          </a:p>
        </p:txBody>
      </p:sp>
      <p:sp>
        <p:nvSpPr>
          <p:cNvPr id="425" name="Google Shape;425;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Tek</a:t>
            </a:r>
            <a:endParaRPr/>
          </a:p>
          <a:p>
            <a:pPr indent="0" lvl="0" marL="0" rtl="0" algn="l">
              <a:spcBef>
                <a:spcPts val="1200"/>
              </a:spcBef>
              <a:spcAft>
                <a:spcPts val="0"/>
              </a:spcAft>
              <a:buNone/>
            </a:pPr>
            <a:r>
              <a:rPr lang="sv"/>
              <a:t>4 - 4 (3-3)</a:t>
            </a:r>
            <a:endParaRPr/>
          </a:p>
          <a:p>
            <a:pPr indent="0" lvl="0" marL="0" rtl="0" algn="l">
              <a:spcBef>
                <a:spcPts val="1200"/>
              </a:spcBef>
              <a:spcAft>
                <a:spcPts val="0"/>
              </a:spcAft>
              <a:buNone/>
            </a:pPr>
            <a:r>
              <a:rPr lang="sv"/>
              <a:t>6-5 (6-4)</a:t>
            </a:r>
            <a:endParaRPr/>
          </a:p>
          <a:p>
            <a:pPr indent="0" lvl="0" marL="0" rtl="0" algn="l">
              <a:spcBef>
                <a:spcPts val="1200"/>
              </a:spcBef>
              <a:spcAft>
                <a:spcPts val="0"/>
              </a:spcAft>
              <a:buNone/>
            </a:pPr>
            <a:r>
              <a:rPr lang="sv"/>
              <a:t>5-6 (4-6)</a:t>
            </a:r>
            <a:endParaRPr/>
          </a:p>
          <a:p>
            <a:pPr indent="0" lvl="0" marL="0" rtl="0" algn="l">
              <a:spcBef>
                <a:spcPts val="1200"/>
              </a:spcBef>
              <a:spcAft>
                <a:spcPts val="0"/>
              </a:spcAft>
              <a:buNone/>
            </a:pPr>
            <a:r>
              <a:rPr lang="sv"/>
              <a:t>Straffar</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Assisterande coach</a:t>
            </a:r>
            <a:endParaRPr/>
          </a:p>
          <a:p>
            <a:pPr indent="0" lvl="0" marL="0" rtl="0" algn="l">
              <a:spcBef>
                <a:spcPts val="0"/>
              </a:spcBef>
              <a:spcAft>
                <a:spcPts val="0"/>
              </a:spcAft>
              <a:buNone/>
            </a:pPr>
            <a:r>
              <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sv" sz="1700"/>
              <a:t>Johan Wackfelt</a:t>
            </a:r>
            <a:endParaRPr sz="1700"/>
          </a:p>
          <a:p>
            <a:pPr indent="0" lvl="0" marL="0" rtl="0" algn="l">
              <a:lnSpc>
                <a:spcPct val="95000"/>
              </a:lnSpc>
              <a:spcBef>
                <a:spcPts val="1200"/>
              </a:spcBef>
              <a:spcAft>
                <a:spcPts val="0"/>
              </a:spcAft>
              <a:buNone/>
            </a:pPr>
            <a:r>
              <a:rPr lang="sv" sz="1700"/>
              <a:t>Uppvuxen i Munkedal med MBK som moderklubb</a:t>
            </a:r>
            <a:endParaRPr sz="1700"/>
          </a:p>
          <a:p>
            <a:pPr indent="0" lvl="0" marL="0" rtl="0" algn="l">
              <a:lnSpc>
                <a:spcPct val="95000"/>
              </a:lnSpc>
              <a:spcBef>
                <a:spcPts val="1200"/>
              </a:spcBef>
              <a:spcAft>
                <a:spcPts val="0"/>
              </a:spcAft>
              <a:buNone/>
            </a:pPr>
            <a:r>
              <a:rPr lang="sv" sz="1700"/>
              <a:t>Gått JS-utbildningsprogrammet</a:t>
            </a:r>
            <a:endParaRPr sz="1700"/>
          </a:p>
          <a:p>
            <a:pPr indent="0" lvl="0" marL="0" rtl="0" algn="l">
              <a:lnSpc>
                <a:spcPct val="95000"/>
              </a:lnSpc>
              <a:spcBef>
                <a:spcPts val="1200"/>
              </a:spcBef>
              <a:spcAft>
                <a:spcPts val="0"/>
              </a:spcAft>
              <a:buNone/>
            </a:pPr>
            <a:r>
              <a:rPr lang="sv" sz="1700"/>
              <a:t>Arbetet som sportchef och tränare för diverse a-lag</a:t>
            </a:r>
            <a:endParaRPr sz="1700"/>
          </a:p>
          <a:p>
            <a:pPr indent="0" lvl="0" marL="0" rtl="0" algn="l">
              <a:lnSpc>
                <a:spcPct val="95000"/>
              </a:lnSpc>
              <a:spcBef>
                <a:spcPts val="1200"/>
              </a:spcBef>
              <a:spcAft>
                <a:spcPts val="0"/>
              </a:spcAft>
              <a:buNone/>
            </a:pPr>
            <a:r>
              <a:rPr lang="sv" sz="1700"/>
              <a:t>Tidigare hjälpt till som scout här i väst för en SHL-klubb och deras HG</a:t>
            </a:r>
            <a:endParaRPr sz="1700"/>
          </a:p>
          <a:p>
            <a:pPr indent="0" lvl="0" marL="0" rtl="0" algn="l">
              <a:lnSpc>
                <a:spcPct val="95000"/>
              </a:lnSpc>
              <a:spcBef>
                <a:spcPts val="1200"/>
              </a:spcBef>
              <a:spcAft>
                <a:spcPts val="0"/>
              </a:spcAft>
              <a:buNone/>
            </a:pPr>
            <a:r>
              <a:rPr lang="sv" sz="1700"/>
              <a:t>Jobbar på Peab-anläggning</a:t>
            </a:r>
            <a:endParaRPr sz="1700"/>
          </a:p>
          <a:p>
            <a:pPr indent="0" lvl="0" marL="0" rtl="0" algn="l">
              <a:lnSpc>
                <a:spcPct val="95000"/>
              </a:lnSpc>
              <a:spcBef>
                <a:spcPts val="1200"/>
              </a:spcBef>
              <a:spcAft>
                <a:spcPts val="0"/>
              </a:spcAft>
              <a:buNone/>
            </a:pPr>
            <a:r>
              <a:rPr lang="sv" sz="1700"/>
              <a:t>Fick äran att hjälpa till med tv-puckslaget förra året</a:t>
            </a:r>
            <a:endParaRPr sz="1700"/>
          </a:p>
          <a:p>
            <a:pPr indent="0" lvl="0" marL="0" rtl="0" algn="l">
              <a:lnSpc>
                <a:spcPct val="95000"/>
              </a:lnSpc>
              <a:spcBef>
                <a:spcPts val="1200"/>
              </a:spcBef>
              <a:spcAft>
                <a:spcPts val="0"/>
              </a:spcAft>
              <a:buNone/>
            </a:pPr>
            <a:r>
              <a:rPr lang="sv" sz="1700"/>
              <a:t>Numera stolt tränare för Hockeyskolan i Munkedal tillsammans med Jocke</a:t>
            </a:r>
            <a:endParaRPr sz="1700"/>
          </a:p>
          <a:p>
            <a:pPr indent="0" lvl="0" marL="0" rtl="0" algn="l">
              <a:lnSpc>
                <a:spcPct val="95000"/>
              </a:lnSpc>
              <a:spcBef>
                <a:spcPts val="1200"/>
              </a:spcBef>
              <a:spcAft>
                <a:spcPts val="0"/>
              </a:spcAft>
              <a:buNone/>
            </a:pPr>
            <a:r>
              <a:rPr lang="sv" sz="1700"/>
              <a:t>Spelat i gamla Elitserien för Brynäs och HA för Uppsala</a:t>
            </a:r>
            <a:endParaRPr sz="1700"/>
          </a:p>
          <a:p>
            <a:pPr indent="0" lvl="0" marL="0" rtl="0" algn="l">
              <a:lnSpc>
                <a:spcPct val="95000"/>
              </a:lnSpc>
              <a:spcBef>
                <a:spcPts val="1200"/>
              </a:spcBef>
              <a:spcAft>
                <a:spcPts val="120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000"/>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1000"/>
                                        <p:tgtEl>
                                          <p:spTgt spid="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1000"/>
                                        <p:tgtEl>
                                          <p:spTgt spid="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1000"/>
                                        <p:tgtEl>
                                          <p:spTgt spid="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1000"/>
                                        <p:tgtEl>
                                          <p:spTgt spid="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1000"/>
                                        <p:tgtEl>
                                          <p:spTgt spid="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6" st="6"/>
                                            </p:txEl>
                                          </p:spTgt>
                                        </p:tgtEl>
                                        <p:attrNameLst>
                                          <p:attrName>style.visibility</p:attrName>
                                        </p:attrNameLst>
                                      </p:cBhvr>
                                      <p:to>
                                        <p:strVal val="visible"/>
                                      </p:to>
                                    </p:set>
                                    <p:animEffect filter="fade" transition="in">
                                      <p:cBhvr>
                                        <p:cTn dur="1000"/>
                                        <p:tgtEl>
                                          <p:spTgt spid="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7" st="7"/>
                                            </p:txEl>
                                          </p:spTgt>
                                        </p:tgtEl>
                                        <p:attrNameLst>
                                          <p:attrName>style.visibility</p:attrName>
                                        </p:attrNameLst>
                                      </p:cBhvr>
                                      <p:to>
                                        <p:strVal val="visible"/>
                                      </p:to>
                                    </p:set>
                                    <p:animEffect filter="fade" transition="in">
                                      <p:cBhvr>
                                        <p:cTn dur="1000"/>
                                        <p:tgtEl>
                                          <p:spTgt spid="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8" st="8"/>
                                            </p:txEl>
                                          </p:spTgt>
                                        </p:tgtEl>
                                        <p:attrNameLst>
                                          <p:attrName>style.visibility</p:attrName>
                                        </p:attrNameLst>
                                      </p:cBhvr>
                                      <p:to>
                                        <p:strVal val="visible"/>
                                      </p:to>
                                    </p:set>
                                    <p:animEffect filter="fade" transition="in">
                                      <p:cBhvr>
                                        <p:cTn dur="1000"/>
                                        <p:tgtEl>
                                          <p:spTgt spid="9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9" st="9"/>
                                            </p:txEl>
                                          </p:spTgt>
                                        </p:tgtEl>
                                        <p:attrNameLst>
                                          <p:attrName>style.visibility</p:attrName>
                                        </p:attrNameLst>
                                      </p:cBhvr>
                                      <p:to>
                                        <p:strVal val="visible"/>
                                      </p:to>
                                    </p:set>
                                    <p:animEffect filter="fade" transition="in">
                                      <p:cBhvr>
                                        <p:cTn dur="1000"/>
                                        <p:tgtEl>
                                          <p:spTgt spid="93">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Assisterande coach</a:t>
            </a:r>
            <a:endParaRPr/>
          </a:p>
          <a:p>
            <a:pPr indent="0" lvl="0" marL="0" rtl="0" algn="l">
              <a:spcBef>
                <a:spcPts val="0"/>
              </a:spcBef>
              <a:spcAft>
                <a:spcPts val="0"/>
              </a:spcAft>
              <a:buNone/>
            </a:pPr>
            <a:r>
              <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sv"/>
              <a:t>Joakim Andersson</a:t>
            </a:r>
            <a:endParaRPr/>
          </a:p>
          <a:p>
            <a:pPr indent="0" lvl="0" marL="0" rtl="0" algn="l">
              <a:lnSpc>
                <a:spcPct val="95000"/>
              </a:lnSpc>
              <a:spcBef>
                <a:spcPts val="1200"/>
              </a:spcBef>
              <a:spcAft>
                <a:spcPts val="0"/>
              </a:spcAft>
              <a:buNone/>
            </a:pPr>
            <a:r>
              <a:rPr lang="sv"/>
              <a:t>Född och uppvuxen i Munkedal. Bor numera i Uddevalla sedan 2021.</a:t>
            </a:r>
            <a:endParaRPr/>
          </a:p>
          <a:p>
            <a:pPr indent="0" lvl="0" marL="0" rtl="0" algn="l">
              <a:lnSpc>
                <a:spcPct val="95000"/>
              </a:lnSpc>
              <a:spcBef>
                <a:spcPts val="1200"/>
              </a:spcBef>
              <a:spcAft>
                <a:spcPts val="0"/>
              </a:spcAft>
              <a:buNone/>
            </a:pPr>
            <a:r>
              <a:rPr lang="sv"/>
              <a:t>Spelat 6 år i nordamerika i Detroit Red Wings och Grand Rapids Griffins samt ett antal år i SHL med Frölunda, Örebro och HV71. Slutade 2021 pga skadeproblem.</a:t>
            </a:r>
            <a:endParaRPr/>
          </a:p>
          <a:p>
            <a:pPr indent="0" lvl="0" marL="0" rtl="0" algn="l">
              <a:lnSpc>
                <a:spcPct val="95000"/>
              </a:lnSpc>
              <a:spcBef>
                <a:spcPts val="1200"/>
              </a:spcBef>
              <a:spcAft>
                <a:spcPts val="0"/>
              </a:spcAft>
              <a:buNone/>
            </a:pPr>
            <a:r>
              <a:rPr lang="sv"/>
              <a:t>Är  numera ledare på hockeyskolan i Munkedal och har påbörjat tränarstegen.</a:t>
            </a:r>
            <a:endParaRPr/>
          </a:p>
          <a:p>
            <a:pPr indent="0" lvl="0" marL="0" rtl="0" algn="l">
              <a:lnSpc>
                <a:spcPct val="95000"/>
              </a:lnSpc>
              <a:spcBef>
                <a:spcPts val="1200"/>
              </a:spcBef>
              <a:spcAft>
                <a:spcPts val="0"/>
              </a:spcAft>
              <a:buClr>
                <a:srgbClr val="000000"/>
              </a:buClr>
              <a:buSzPts val="358"/>
              <a:buFont typeface="Arial"/>
              <a:buNone/>
            </a:pPr>
            <a:r>
              <a:t/>
            </a:r>
            <a:endParaRPr sz="1400">
              <a:solidFill>
                <a:srgbClr val="B7B7B7"/>
              </a:solidFill>
            </a:endParaRPr>
          </a:p>
          <a:p>
            <a:pPr indent="0" lvl="0" marL="0" rtl="0" algn="l">
              <a:lnSpc>
                <a:spcPct val="95000"/>
              </a:lnSpc>
              <a:spcBef>
                <a:spcPts val="1200"/>
              </a:spcBef>
              <a:spcAft>
                <a:spcPts val="120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1000"/>
                                        <p:tgtEl>
                                          <p:spTgt spid="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Effect filter="fade" transition="in">
                                      <p:cBhvr>
                                        <p:cTn dur="1000"/>
                                        <p:tgtEl>
                                          <p:spTgt spid="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animEffect filter="fade" transition="in">
                                      <p:cBhvr>
                                        <p:cTn dur="1000"/>
                                        <p:tgtEl>
                                          <p:spTgt spid="9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Målvaktscoach</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sv" sz="2000"/>
              <a:t>Jimmy Utberg</a:t>
            </a:r>
            <a:endParaRPr sz="1600"/>
          </a:p>
          <a:p>
            <a:pPr indent="0" lvl="0" marL="0" rtl="0" algn="l">
              <a:lnSpc>
                <a:spcPct val="95000"/>
              </a:lnSpc>
              <a:spcBef>
                <a:spcPts val="1200"/>
              </a:spcBef>
              <a:spcAft>
                <a:spcPts val="0"/>
              </a:spcAft>
              <a:buNone/>
            </a:pPr>
            <a:r>
              <a:rPr lang="sv" sz="1850"/>
              <a:t>*Jag är utbildad målvaktstränare steg 1 och 2. </a:t>
            </a:r>
            <a:endParaRPr sz="1850"/>
          </a:p>
          <a:p>
            <a:pPr indent="0" lvl="0" marL="0" rtl="0" algn="l">
              <a:lnSpc>
                <a:spcPct val="95000"/>
              </a:lnSpc>
              <a:spcBef>
                <a:spcPts val="1200"/>
              </a:spcBef>
              <a:spcAft>
                <a:spcPts val="0"/>
              </a:spcAft>
              <a:buNone/>
            </a:pPr>
            <a:r>
              <a:rPr lang="sv" sz="1850"/>
              <a:t>*Startade upp målvaktsträning för målvakter i UHC/ Blue Rocks. </a:t>
            </a:r>
            <a:endParaRPr sz="1850"/>
          </a:p>
          <a:p>
            <a:pPr indent="0" lvl="0" marL="0" rtl="0" algn="l">
              <a:lnSpc>
                <a:spcPct val="95000"/>
              </a:lnSpc>
              <a:spcBef>
                <a:spcPts val="1200"/>
              </a:spcBef>
              <a:spcAft>
                <a:spcPts val="0"/>
              </a:spcAft>
              <a:buNone/>
            </a:pPr>
            <a:r>
              <a:rPr lang="sv" sz="1850"/>
              <a:t>*Varit målvaktstränare på div. olika camper. </a:t>
            </a:r>
            <a:endParaRPr sz="1850"/>
          </a:p>
          <a:p>
            <a:pPr indent="0" lvl="0" marL="0" rtl="0" algn="l">
              <a:lnSpc>
                <a:spcPct val="95000"/>
              </a:lnSpc>
              <a:spcBef>
                <a:spcPts val="1200"/>
              </a:spcBef>
              <a:spcAft>
                <a:spcPts val="0"/>
              </a:spcAft>
              <a:buNone/>
            </a:pPr>
            <a:r>
              <a:rPr lang="sv" sz="1850"/>
              <a:t>*Spelade själv som målvakt upp till J18/B-lag i UHC. </a:t>
            </a:r>
            <a:endParaRPr sz="1850"/>
          </a:p>
          <a:p>
            <a:pPr indent="0" lvl="0" marL="0" rtl="0" algn="l">
              <a:lnSpc>
                <a:spcPct val="95000"/>
              </a:lnSpc>
              <a:spcBef>
                <a:spcPts val="1200"/>
              </a:spcBef>
              <a:spcAft>
                <a:spcPts val="0"/>
              </a:spcAft>
              <a:buNone/>
            </a:pPr>
            <a:r>
              <a:rPr lang="sv" sz="1850"/>
              <a:t>*Spelat bandy division 2 fram till 23 års ålder. </a:t>
            </a:r>
            <a:endParaRPr sz="1850"/>
          </a:p>
          <a:p>
            <a:pPr indent="0" lvl="0" marL="0" rtl="0" algn="l">
              <a:lnSpc>
                <a:spcPct val="95000"/>
              </a:lnSpc>
              <a:spcBef>
                <a:spcPts val="1200"/>
              </a:spcBef>
              <a:spcAft>
                <a:spcPts val="1200"/>
              </a:spcAft>
              <a:buNone/>
            </a:pPr>
            <a:r>
              <a:rPr lang="sv" sz="1850"/>
              <a:t>*Därefter blev det Amerikansk fotboll i Uddevalla Ravens i 7 år. </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0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1000"/>
                                        <p:tgtEl>
                                          <p:spTgt spid="10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Ledarpresentation - Målvaktscoach</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sv" sz="2000"/>
              <a:t>Anton Ekberg</a:t>
            </a:r>
            <a:endParaRPr sz="2000"/>
          </a:p>
          <a:p>
            <a:pPr indent="0" lvl="0" marL="0" rtl="0" algn="l">
              <a:lnSpc>
                <a:spcPct val="95000"/>
              </a:lnSpc>
              <a:spcBef>
                <a:spcPts val="1200"/>
              </a:spcBef>
              <a:spcAft>
                <a:spcPts val="0"/>
              </a:spcAft>
              <a:buNone/>
            </a:pPr>
            <a:r>
              <a:rPr lang="sv" sz="2000"/>
              <a:t>Uppväxt i Strömstad med Lions som moderklubb</a:t>
            </a:r>
            <a:endParaRPr sz="2000"/>
          </a:p>
          <a:p>
            <a:pPr indent="0" lvl="0" marL="0" rtl="0" algn="l">
              <a:spcBef>
                <a:spcPts val="1200"/>
              </a:spcBef>
              <a:spcAft>
                <a:spcPts val="0"/>
              </a:spcAft>
              <a:buNone/>
            </a:pPr>
            <a:r>
              <a:rPr lang="sv" sz="2000"/>
              <a:t>Har spelat hockey sedan 3 års ålder, har spelat i lite olika klubbar: Lions, Borås, Kungälv och Uddevalla.</a:t>
            </a:r>
            <a:endParaRPr sz="2000"/>
          </a:p>
          <a:p>
            <a:pPr indent="0" lvl="0" marL="0" rtl="0" algn="l">
              <a:lnSpc>
                <a:spcPct val="95000"/>
              </a:lnSpc>
              <a:spcBef>
                <a:spcPts val="1200"/>
              </a:spcBef>
              <a:spcAft>
                <a:spcPts val="0"/>
              </a:spcAft>
              <a:buNone/>
            </a:pPr>
            <a:r>
              <a:rPr lang="sv" sz="2000"/>
              <a:t>Spelade två tv-puckar för BD. Gick HG i Borås (med Richard som tränare)</a:t>
            </a:r>
            <a:endParaRPr sz="2000"/>
          </a:p>
          <a:p>
            <a:pPr indent="0" lvl="0" marL="0" rtl="0" algn="l">
              <a:lnSpc>
                <a:spcPct val="95000"/>
              </a:lnSpc>
              <a:spcBef>
                <a:spcPts val="1200"/>
              </a:spcBef>
              <a:spcAft>
                <a:spcPts val="0"/>
              </a:spcAft>
              <a:buNone/>
            </a:pPr>
            <a:r>
              <a:rPr lang="sv" sz="2000"/>
              <a:t>Arbetar som PT på Badanstalten i Strömstad</a:t>
            </a:r>
            <a:endParaRPr sz="2000"/>
          </a:p>
          <a:p>
            <a:pPr indent="0" lvl="0" marL="0" rtl="0" algn="l">
              <a:lnSpc>
                <a:spcPct val="95000"/>
              </a:lnSpc>
              <a:spcBef>
                <a:spcPts val="1200"/>
              </a:spcBef>
              <a:spcAft>
                <a:spcPts val="120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Effect filter="fade" transition="in">
                                      <p:cBhvr>
                                        <p:cTn dur="1000"/>
                                        <p:tgtEl>
                                          <p:spTgt spid="1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