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0" d="100"/>
          <a:sy n="130" d="100"/>
        </p:scale>
        <p:origin x="1074" y="1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f16f03ff8a_0_1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f16f03ff8a_0_1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f16f03ff8a_0_9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f16f03ff8a_0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f16f03ff8a_0_9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f16f03ff8a_0_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f16f03ff8a_0_10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f16f03ff8a_0_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f16f03ff8a_0_10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f16f03ff8a_0_1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f16f03ff8a_0_8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f16f03ff8a_0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f16f03ff8a_0_1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f16f03ff8a_0_1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f16f03ff8a_0_1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f16f03ff8a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f16f03ff8a_0_1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f16f03ff8a_0_1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f16f03ff8a_0_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f16f03ff8a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f16f03ff8a_0_5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f16f03ff8a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228600" lvl="0" indent="-228600" algn="l" rtl="0">
              <a:lnSpc>
                <a:spcPct val="80000"/>
              </a:lnSpc>
              <a:spcBef>
                <a:spcPts val="1000"/>
              </a:spcBef>
              <a:spcAft>
                <a:spcPts val="0"/>
              </a:spcAft>
              <a:buClr>
                <a:schemeClr val="dk1"/>
              </a:buClr>
              <a:buSzPts val="1100"/>
              <a:buFont typeface="Arial"/>
              <a:buNone/>
            </a:pPr>
            <a:r>
              <a:rPr lang="sv" sz="1500">
                <a:solidFill>
                  <a:schemeClr val="dk1"/>
                </a:solidFill>
                <a:latin typeface="Calibri"/>
                <a:ea typeface="Calibri"/>
                <a:cs typeface="Calibri"/>
                <a:sym typeface="Calibri"/>
              </a:rPr>
              <a:t>Man kanske har andra intressen som man också vill hinna med. Fler borde fortsätta spela längre för att det är kul. Många glömmer det. Vill man inte gå upp kl 6.00 för att träna 7.30 så är det helt ok. Det finns lägre serier med mindre krav på antal träningar. Det finns oldboys och korpserier.</a:t>
            </a:r>
            <a:endParaRPr sz="15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f16f03ff8a_0_5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f16f03ff8a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f16f03ff8a_0_6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f16f03ff8a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f16f03ff8a_0_6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f16f03ff8a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f16f03ff8a_0_7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f16f03ff8a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f16f03ff8a_0_7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f16f03ff8a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sv" sz="1800">
                <a:solidFill>
                  <a:schemeClr val="dk1"/>
                </a:solidFill>
              </a:rPr>
              <a:t>Exempel där det finns praktiska: Grums, Kungälv. Fler?</a:t>
            </a:r>
            <a:endParaRPr sz="1800">
              <a:solidFill>
                <a:schemeClr val="dk1"/>
              </a:solidFill>
            </a:endParaRPr>
          </a:p>
          <a:p>
            <a:pPr marL="0" lvl="0" indent="0" algn="l" rtl="0">
              <a:spcBef>
                <a:spcPts val="120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f16f03ff8a_0_8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f16f03ff8a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sv"/>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sv"/>
              <a:t>HG-snack</a:t>
            </a:r>
            <a:endParaRPr/>
          </a:p>
        </p:txBody>
      </p:sp>
      <p:pic>
        <p:nvPicPr>
          <p:cNvPr id="55" name="Google Shape;55;p13"/>
          <p:cNvPicPr preferRelativeResize="0"/>
          <p:nvPr/>
        </p:nvPicPr>
        <p:blipFill>
          <a:blip r:embed="rId3">
            <a:alphaModFix/>
          </a:blip>
          <a:stretch>
            <a:fillRect/>
          </a:stretch>
        </p:blipFill>
        <p:spPr>
          <a:xfrm>
            <a:off x="3315763" y="304800"/>
            <a:ext cx="2512463" cy="25293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sv"/>
              <a:t>Träningen	</a:t>
            </a:r>
            <a:endParaRPr/>
          </a:p>
        </p:txBody>
      </p:sp>
      <p:sp>
        <p:nvSpPr>
          <p:cNvPr id="111" name="Google Shape;111;p22"/>
          <p:cNvSpPr txBox="1">
            <a:spLocks noGrp="1"/>
          </p:cNvSpPr>
          <p:nvPr>
            <p:ph type="body" idx="1"/>
          </p:nvPr>
        </p:nvSpPr>
        <p:spPr>
          <a:xfrm>
            <a:off x="311700" y="1152475"/>
            <a:ext cx="8520600" cy="3701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sv"/>
              <a:t>Vanligast med morgonpass med skola och kvällspass med lag. </a:t>
            </a:r>
            <a:endParaRPr/>
          </a:p>
          <a:p>
            <a:pPr marL="0" lvl="0" indent="0" algn="l" rtl="0">
              <a:spcBef>
                <a:spcPts val="1200"/>
              </a:spcBef>
              <a:spcAft>
                <a:spcPts val="0"/>
              </a:spcAft>
              <a:buNone/>
            </a:pPr>
            <a:r>
              <a:rPr lang="sv"/>
              <a:t>Ofta någon från föreningen som har morgonpass. Kan vara samma som J18 men ibland en A-tränare, sportchef, j-ansvarig eller någon från skolan</a:t>
            </a:r>
            <a:endParaRPr/>
          </a:p>
          <a:p>
            <a:pPr marL="0" lvl="0" indent="0" algn="l" rtl="0">
              <a:spcBef>
                <a:spcPts val="1200"/>
              </a:spcBef>
              <a:spcAft>
                <a:spcPts val="0"/>
              </a:spcAft>
              <a:buNone/>
            </a:pPr>
            <a:r>
              <a:rPr lang="sv"/>
              <a:t>Teori på NIU, ofta mer begränsat på LIU</a:t>
            </a:r>
            <a:endParaRPr/>
          </a:p>
          <a:p>
            <a:pPr marL="0" lvl="0" indent="0" algn="l" rtl="0">
              <a:spcBef>
                <a:spcPts val="1200"/>
              </a:spcBef>
              <a:spcAft>
                <a:spcPts val="0"/>
              </a:spcAft>
              <a:buNone/>
            </a:pPr>
            <a:r>
              <a:rPr lang="sv"/>
              <a:t>Skoltid ofta 2-3 pass med fokus på individ, hela skolåret</a:t>
            </a:r>
            <a:endParaRPr/>
          </a:p>
          <a:p>
            <a:pPr marL="0" lvl="0" indent="0" algn="l" rtl="0">
              <a:spcBef>
                <a:spcPts val="1200"/>
              </a:spcBef>
              <a:spcAft>
                <a:spcPts val="0"/>
              </a:spcAft>
              <a:buNone/>
            </a:pPr>
            <a:r>
              <a:rPr lang="sv"/>
              <a:t>Kväll ofta 4 kvällar + 2 matcher dvs en ledig kväll, barmark ofta 5-6 dagar i veckan</a:t>
            </a:r>
            <a:endParaRPr/>
          </a:p>
          <a:p>
            <a:pPr marL="0" lvl="0" indent="0" algn="l" rtl="0">
              <a:spcBef>
                <a:spcPts val="1200"/>
              </a:spcBef>
              <a:spcAft>
                <a:spcPts val="1200"/>
              </a:spcAft>
              <a:buNone/>
            </a:pPr>
            <a:r>
              <a:rPr lang="sv"/>
              <a:t>Kräver driv och god struktur</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sv"/>
              <a:t>Att tänka på</a:t>
            </a:r>
            <a:endParaRPr/>
          </a:p>
        </p:txBody>
      </p:sp>
      <p:sp>
        <p:nvSpPr>
          <p:cNvPr id="117" name="Google Shape;117;p23"/>
          <p:cNvSpPr txBox="1">
            <a:spLocks noGrp="1"/>
          </p:cNvSpPr>
          <p:nvPr>
            <p:ph type="body" idx="1"/>
          </p:nvPr>
        </p:nvSpPr>
        <p:spPr>
          <a:xfrm>
            <a:off x="311700" y="948700"/>
            <a:ext cx="8520600" cy="4046100"/>
          </a:xfrm>
          <a:prstGeom prst="rect">
            <a:avLst/>
          </a:prstGeom>
        </p:spPr>
        <p:txBody>
          <a:bodyPr spcFirstLastPara="1" wrap="square" lIns="91425" tIns="91425" rIns="91425" bIns="91425" anchor="t" anchorCtr="0">
            <a:normAutofit fontScale="85000" lnSpcReduction="20000"/>
          </a:bodyPr>
          <a:lstStyle/>
          <a:p>
            <a:pPr marL="0" lvl="0" indent="0" algn="l" rtl="0">
              <a:spcBef>
                <a:spcPts val="0"/>
              </a:spcBef>
              <a:spcAft>
                <a:spcPts val="0"/>
              </a:spcAft>
              <a:buNone/>
            </a:pPr>
            <a:r>
              <a:rPr lang="sv"/>
              <a:t>Förutsättningar ex </a:t>
            </a:r>
            <a:endParaRPr/>
          </a:p>
          <a:p>
            <a:pPr marL="457200" lvl="0" indent="-325755" algn="l" rtl="0">
              <a:spcBef>
                <a:spcPts val="1200"/>
              </a:spcBef>
              <a:spcAft>
                <a:spcPts val="0"/>
              </a:spcAft>
              <a:buSzPct val="100000"/>
              <a:buChar char="●"/>
            </a:pPr>
            <a:r>
              <a:rPr lang="sv"/>
              <a:t>ledare, antal </a:t>
            </a:r>
            <a:endParaRPr/>
          </a:p>
          <a:p>
            <a:pPr marL="457200" lvl="0" indent="-325755" algn="l" rtl="0">
              <a:spcBef>
                <a:spcPts val="0"/>
              </a:spcBef>
              <a:spcAft>
                <a:spcPts val="0"/>
              </a:spcAft>
              <a:buSzPct val="100000"/>
              <a:buChar char="●"/>
            </a:pPr>
            <a:r>
              <a:rPr lang="sv"/>
              <a:t>tillgång till anläggning, </a:t>
            </a:r>
            <a:endParaRPr/>
          </a:p>
          <a:p>
            <a:pPr marL="457200" lvl="0" indent="-325755" algn="l" rtl="0">
              <a:spcBef>
                <a:spcPts val="0"/>
              </a:spcBef>
              <a:spcAft>
                <a:spcPts val="0"/>
              </a:spcAft>
              <a:buSzPct val="100000"/>
              <a:buChar char="●"/>
            </a:pPr>
            <a:r>
              <a:rPr lang="sv"/>
              <a:t>antal pass dagtid</a:t>
            </a:r>
            <a:endParaRPr/>
          </a:p>
          <a:p>
            <a:pPr marL="457200" lvl="0" indent="-325755" algn="l" rtl="0">
              <a:spcBef>
                <a:spcPts val="0"/>
              </a:spcBef>
              <a:spcAft>
                <a:spcPts val="0"/>
              </a:spcAft>
              <a:buSzPct val="100000"/>
              <a:buChar char="●"/>
            </a:pPr>
            <a:r>
              <a:rPr lang="sv"/>
              <a:t>filosofi, </a:t>
            </a:r>
            <a:endParaRPr/>
          </a:p>
          <a:p>
            <a:pPr marL="457200" lvl="0" indent="-325755" algn="l" rtl="0">
              <a:spcBef>
                <a:spcPts val="0"/>
              </a:spcBef>
              <a:spcAft>
                <a:spcPts val="0"/>
              </a:spcAft>
              <a:buSzPct val="100000"/>
              <a:buChar char="●"/>
            </a:pPr>
            <a:r>
              <a:rPr lang="sv"/>
              <a:t>support</a:t>
            </a:r>
            <a:endParaRPr/>
          </a:p>
          <a:p>
            <a:pPr marL="0" lvl="0" indent="0" algn="l" rtl="0">
              <a:spcBef>
                <a:spcPts val="1200"/>
              </a:spcBef>
              <a:spcAft>
                <a:spcPts val="0"/>
              </a:spcAft>
              <a:buNone/>
            </a:pPr>
            <a:r>
              <a:rPr lang="sv"/>
              <a:t>Avstånd hemifrån/mognad</a:t>
            </a:r>
            <a:endParaRPr/>
          </a:p>
          <a:p>
            <a:pPr marL="0" lvl="0" indent="0" algn="l" rtl="0">
              <a:spcBef>
                <a:spcPts val="1200"/>
              </a:spcBef>
              <a:spcAft>
                <a:spcPts val="0"/>
              </a:spcAft>
              <a:buNone/>
            </a:pPr>
            <a:r>
              <a:rPr lang="sv"/>
              <a:t>Logistik/vardag på plats ex avstånd till hall, skola, mataffär, matpaket, tvätt</a:t>
            </a:r>
            <a:endParaRPr/>
          </a:p>
          <a:p>
            <a:pPr marL="0" lvl="0" indent="0" algn="l" rtl="0">
              <a:spcBef>
                <a:spcPts val="1200"/>
              </a:spcBef>
              <a:spcAft>
                <a:spcPts val="0"/>
              </a:spcAft>
              <a:buNone/>
            </a:pPr>
            <a:r>
              <a:rPr lang="sv"/>
              <a:t>Nivå på seriespel/speltid</a:t>
            </a:r>
            <a:endParaRPr/>
          </a:p>
          <a:p>
            <a:pPr marL="0" lvl="0" indent="0" algn="l" rtl="0">
              <a:spcBef>
                <a:spcPts val="1200"/>
              </a:spcBef>
              <a:spcAft>
                <a:spcPts val="0"/>
              </a:spcAft>
              <a:buNone/>
            </a:pPr>
            <a:r>
              <a:rPr lang="sv"/>
              <a:t>Hjälp med boende?</a:t>
            </a:r>
            <a:endParaRPr/>
          </a:p>
          <a:p>
            <a:pPr marL="0" lvl="0" indent="0" algn="l" rtl="0">
              <a:spcBef>
                <a:spcPts val="1200"/>
              </a:spcBef>
              <a:spcAft>
                <a:spcPts val="0"/>
              </a:spcAft>
              <a:buNone/>
            </a:pPr>
            <a:r>
              <a:rPr lang="sv"/>
              <a:t>Programutbud</a:t>
            </a:r>
            <a:endParaRPr/>
          </a:p>
          <a:p>
            <a:pPr marL="0" lvl="0" indent="0" algn="l" rtl="0">
              <a:spcBef>
                <a:spcPts val="1200"/>
              </a:spcBef>
              <a:spcAft>
                <a:spcPts val="1200"/>
              </a:spcAft>
              <a:buNone/>
            </a:pPr>
            <a:r>
              <a:rPr lang="sv"/>
              <a:t>Skolpeng</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sv"/>
              <a:t>Ekonomi</a:t>
            </a:r>
            <a:endParaRPr/>
          </a:p>
        </p:txBody>
      </p:sp>
      <p:sp>
        <p:nvSpPr>
          <p:cNvPr id="123" name="Google Shape;123;p24"/>
          <p:cNvSpPr txBox="1">
            <a:spLocks noGrp="1"/>
          </p:cNvSpPr>
          <p:nvPr>
            <p:ph type="body" idx="1"/>
          </p:nvPr>
        </p:nvSpPr>
        <p:spPr>
          <a:xfrm>
            <a:off x="311700" y="1152475"/>
            <a:ext cx="8520600" cy="3712500"/>
          </a:xfrm>
          <a:prstGeom prst="rect">
            <a:avLst/>
          </a:prstGeom>
        </p:spPr>
        <p:txBody>
          <a:bodyPr spcFirstLastPara="1" wrap="square" lIns="91425" tIns="91425" rIns="91425" bIns="91425" anchor="t" anchorCtr="0">
            <a:normAutofit fontScale="77500" lnSpcReduction="20000"/>
          </a:bodyPr>
          <a:lstStyle/>
          <a:p>
            <a:pPr marL="228600" lvl="0" indent="-228600" algn="l" rtl="0">
              <a:lnSpc>
                <a:spcPct val="90000"/>
              </a:lnSpc>
              <a:spcBef>
                <a:spcPts val="0"/>
              </a:spcBef>
              <a:spcAft>
                <a:spcPts val="0"/>
              </a:spcAft>
              <a:buClr>
                <a:srgbClr val="000000"/>
              </a:buClr>
              <a:buSzPct val="100000"/>
              <a:buFont typeface="Arial"/>
              <a:buNone/>
            </a:pPr>
            <a:r>
              <a:rPr lang="sv" sz="2800">
                <a:solidFill>
                  <a:srgbClr val="B7B7B7"/>
                </a:solidFill>
                <a:latin typeface="Calibri"/>
                <a:ea typeface="Calibri"/>
                <a:cs typeface="Calibri"/>
                <a:sym typeface="Calibri"/>
              </a:rPr>
              <a:t>Sökande elever får själva kontakta sin hemkommun för att fråga om så kallad skolpeng.</a:t>
            </a:r>
            <a:endParaRPr sz="2800">
              <a:solidFill>
                <a:srgbClr val="B7B7B7"/>
              </a:solidFill>
              <a:latin typeface="Calibri"/>
              <a:ea typeface="Calibri"/>
              <a:cs typeface="Calibri"/>
              <a:sym typeface="Calibri"/>
            </a:endParaRPr>
          </a:p>
          <a:p>
            <a:pPr marL="228600" lvl="0" indent="-188595" algn="l" rtl="0">
              <a:lnSpc>
                <a:spcPct val="90000"/>
              </a:lnSpc>
              <a:spcBef>
                <a:spcPts val="1000"/>
              </a:spcBef>
              <a:spcAft>
                <a:spcPts val="0"/>
              </a:spcAft>
              <a:buClr>
                <a:srgbClr val="B7B7B7"/>
              </a:buClr>
              <a:buSzPct val="100000"/>
              <a:buChar char="•"/>
            </a:pPr>
            <a:r>
              <a:rPr lang="sv" sz="2800">
                <a:solidFill>
                  <a:srgbClr val="B7B7B7"/>
                </a:solidFill>
                <a:latin typeface="Calibri"/>
                <a:ea typeface="Calibri"/>
                <a:cs typeface="Calibri"/>
                <a:sym typeface="Calibri"/>
              </a:rPr>
              <a:t>studiestöd - prata med studievägledare i hemkommun om skolpeng och inackorderingstillägg </a:t>
            </a:r>
            <a:endParaRPr sz="2800">
              <a:solidFill>
                <a:srgbClr val="B7B7B7"/>
              </a:solidFill>
              <a:latin typeface="Calibri"/>
              <a:ea typeface="Calibri"/>
              <a:cs typeface="Calibri"/>
              <a:sym typeface="Calibri"/>
            </a:endParaRPr>
          </a:p>
          <a:p>
            <a:pPr marL="228600" lvl="0" indent="-188595" algn="l" rtl="0">
              <a:lnSpc>
                <a:spcPct val="90000"/>
              </a:lnSpc>
              <a:spcBef>
                <a:spcPts val="1000"/>
              </a:spcBef>
              <a:spcAft>
                <a:spcPts val="0"/>
              </a:spcAft>
              <a:buClr>
                <a:srgbClr val="B7B7B7"/>
              </a:buClr>
              <a:buSzPct val="100000"/>
              <a:buChar char="•"/>
            </a:pPr>
            <a:r>
              <a:rPr lang="sv" sz="2800">
                <a:solidFill>
                  <a:srgbClr val="B7B7B7"/>
                </a:solidFill>
                <a:latin typeface="Calibri"/>
                <a:ea typeface="Calibri"/>
                <a:cs typeface="Calibri"/>
                <a:sym typeface="Calibri"/>
              </a:rPr>
              <a:t>aktivitetsavgift för att spela i juniorlagen?</a:t>
            </a:r>
            <a:endParaRPr sz="2800">
              <a:solidFill>
                <a:srgbClr val="B7B7B7"/>
              </a:solidFill>
              <a:latin typeface="Calibri"/>
              <a:ea typeface="Calibri"/>
              <a:cs typeface="Calibri"/>
              <a:sym typeface="Calibri"/>
            </a:endParaRPr>
          </a:p>
          <a:p>
            <a:pPr marL="228600" lvl="0" indent="-188595" algn="l" rtl="0">
              <a:lnSpc>
                <a:spcPct val="90000"/>
              </a:lnSpc>
              <a:spcBef>
                <a:spcPts val="1000"/>
              </a:spcBef>
              <a:spcAft>
                <a:spcPts val="0"/>
              </a:spcAft>
              <a:buClr>
                <a:srgbClr val="B7B7B7"/>
              </a:buClr>
              <a:buSzPct val="100000"/>
              <a:buChar char="•"/>
            </a:pPr>
            <a:r>
              <a:rPr lang="sv" sz="2800">
                <a:solidFill>
                  <a:srgbClr val="B7B7B7"/>
                </a:solidFill>
                <a:latin typeface="Calibri"/>
                <a:ea typeface="Calibri"/>
                <a:cs typeface="Calibri"/>
                <a:sym typeface="Calibri"/>
              </a:rPr>
              <a:t>samarbetar vid inköp av utrustning?</a:t>
            </a:r>
            <a:endParaRPr sz="2800">
              <a:solidFill>
                <a:srgbClr val="B7B7B7"/>
              </a:solidFill>
              <a:latin typeface="Calibri"/>
              <a:ea typeface="Calibri"/>
              <a:cs typeface="Calibri"/>
              <a:sym typeface="Calibri"/>
            </a:endParaRPr>
          </a:p>
          <a:p>
            <a:pPr marL="228600" lvl="0" indent="0" algn="l" rtl="0">
              <a:lnSpc>
                <a:spcPct val="90000"/>
              </a:lnSpc>
              <a:spcBef>
                <a:spcPts val="1000"/>
              </a:spcBef>
              <a:spcAft>
                <a:spcPts val="0"/>
              </a:spcAft>
              <a:buNone/>
            </a:pPr>
            <a:endParaRPr sz="2800">
              <a:solidFill>
                <a:srgbClr val="B7B7B7"/>
              </a:solidFill>
              <a:latin typeface="Calibri"/>
              <a:ea typeface="Calibri"/>
              <a:cs typeface="Calibri"/>
              <a:sym typeface="Calibri"/>
            </a:endParaRPr>
          </a:p>
          <a:p>
            <a:pPr marL="0" lvl="0" indent="0" algn="l" rtl="0">
              <a:lnSpc>
                <a:spcPct val="90000"/>
              </a:lnSpc>
              <a:spcBef>
                <a:spcPts val="1000"/>
              </a:spcBef>
              <a:spcAft>
                <a:spcPts val="0"/>
              </a:spcAft>
              <a:buNone/>
            </a:pPr>
            <a:r>
              <a:rPr lang="sv" sz="2800">
                <a:solidFill>
                  <a:srgbClr val="B7B7B7"/>
                </a:solidFill>
                <a:latin typeface="Calibri"/>
                <a:ea typeface="Calibri"/>
                <a:cs typeface="Calibri"/>
                <a:sym typeface="Calibri"/>
              </a:rPr>
              <a:t>Kommuner har olika policies för hur generösa de är. En del har som policy att inte betala om det finns liknande alternativ i skolområdet. NIU generellt lättare att få stöd. Det brukar oftast lösa sig. I några fall har föräldrar skrivit sig på nya orten men behöver då boende tidigt</a:t>
            </a:r>
            <a:endParaRPr sz="2800">
              <a:solidFill>
                <a:srgbClr val="B7B7B7"/>
              </a:solidFill>
              <a:latin typeface="Calibri"/>
              <a:ea typeface="Calibri"/>
              <a:cs typeface="Calibri"/>
              <a:sym typeface="Calibri"/>
            </a:endParaRPr>
          </a:p>
          <a:p>
            <a:pPr marL="0" lvl="0" indent="0" algn="l" rtl="0">
              <a:spcBef>
                <a:spcPts val="0"/>
              </a:spcBef>
              <a:spcAft>
                <a:spcPts val="120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sv"/>
              <a:t>Behörighet</a:t>
            </a:r>
            <a:endParaRPr/>
          </a:p>
        </p:txBody>
      </p:sp>
      <p:sp>
        <p:nvSpPr>
          <p:cNvPr id="129" name="Google Shape;129;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sv"/>
              <a:t>Ingen förtur för HG-elever på program</a:t>
            </a:r>
            <a:endParaRPr/>
          </a:p>
          <a:p>
            <a:pPr marL="0" lvl="0" indent="0" algn="l" rtl="0">
              <a:spcBef>
                <a:spcPts val="1200"/>
              </a:spcBef>
              <a:spcAft>
                <a:spcPts val="0"/>
              </a:spcAft>
              <a:buNone/>
            </a:pPr>
            <a:r>
              <a:rPr lang="sv"/>
              <a:t>Dvs man konkurrerar på samma villkor som andra elever. Ingen skolplats = ingen HG-plats</a:t>
            </a:r>
            <a:endParaRPr/>
          </a:p>
          <a:p>
            <a:pPr marL="0" lvl="0" indent="0" algn="l" rtl="0">
              <a:spcBef>
                <a:spcPts val="1200"/>
              </a:spcBef>
              <a:spcAft>
                <a:spcPts val="1200"/>
              </a:spcAft>
              <a:buNone/>
            </a:pPr>
            <a:r>
              <a:rPr lang="sv"/>
              <a:t>På LIU utanför samverkansområdet kan man vara andrahandsmottag dvs man får plats om det blir plats över och man har högst betyg i urvalsgruppen</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sv"/>
              <a:t>Ansökan</a:t>
            </a:r>
            <a:endParaRPr/>
          </a:p>
        </p:txBody>
      </p:sp>
      <p:sp>
        <p:nvSpPr>
          <p:cNvPr id="135" name="Google Shape;135;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sv"/>
              <a:t>NIU: swehockey.se och under Spelare</a:t>
            </a:r>
            <a:endParaRPr/>
          </a:p>
          <a:p>
            <a:pPr marL="0" lvl="0" indent="0" algn="l" rtl="0">
              <a:spcBef>
                <a:spcPts val="1200"/>
              </a:spcBef>
              <a:spcAft>
                <a:spcPts val="0"/>
              </a:spcAft>
              <a:buNone/>
            </a:pPr>
            <a:r>
              <a:rPr lang="sv"/>
              <a:t>Max 4 val</a:t>
            </a:r>
            <a:endParaRPr/>
          </a:p>
          <a:p>
            <a:pPr marL="0" lvl="0" indent="0" algn="l" rtl="0">
              <a:spcBef>
                <a:spcPts val="1200"/>
              </a:spcBef>
              <a:spcAft>
                <a:spcPts val="0"/>
              </a:spcAft>
              <a:buNone/>
            </a:pPr>
            <a:endParaRPr/>
          </a:p>
          <a:p>
            <a:pPr marL="0" lvl="0" indent="0" algn="l" rtl="0">
              <a:spcBef>
                <a:spcPts val="1200"/>
              </a:spcBef>
              <a:spcAft>
                <a:spcPts val="0"/>
              </a:spcAft>
              <a:buNone/>
            </a:pPr>
            <a:r>
              <a:rPr lang="sv"/>
              <a:t>LIU: via skola eller klubb (lite olika men ofta finns info på klubbarnas hemsidor)</a:t>
            </a:r>
            <a:endParaRPr/>
          </a:p>
          <a:p>
            <a:pPr marL="0" lvl="0" indent="0" algn="l" rtl="0">
              <a:spcBef>
                <a:spcPts val="1200"/>
              </a:spcBef>
              <a:spcAft>
                <a:spcPts val="1200"/>
              </a:spcAft>
              <a:buNone/>
            </a:pPr>
            <a:r>
              <a:rPr lang="sv"/>
              <a:t>Kan söka hur många man vill</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sv"/>
              <a:t>Taktik ansökan</a:t>
            </a:r>
            <a:endParaRPr/>
          </a:p>
        </p:txBody>
      </p:sp>
      <p:sp>
        <p:nvSpPr>
          <p:cNvPr id="141" name="Google Shape;141;p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sv"/>
              <a:t>NIU: sök kontakt med klubbar för att höra om det är aktuellt för att inte spilla val på “omöjliga” val. </a:t>
            </a:r>
            <a:endParaRPr/>
          </a:p>
          <a:p>
            <a:pPr marL="0" lvl="0" indent="0" algn="l" rtl="0">
              <a:spcBef>
                <a:spcPts val="1200"/>
              </a:spcBef>
              <a:spcAft>
                <a:spcPts val="0"/>
              </a:spcAft>
              <a:buNone/>
            </a:pPr>
            <a:r>
              <a:rPr lang="sv"/>
              <a:t>Man kan ändra NIU-val till 1/12 så “visa intresse” genom att söka tidigt så får klubbarna kontaktuppgifter</a:t>
            </a:r>
            <a:endParaRPr/>
          </a:p>
          <a:p>
            <a:pPr marL="0" lvl="0" indent="0" algn="l" rtl="0">
              <a:spcBef>
                <a:spcPts val="1200"/>
              </a:spcBef>
              <a:spcAft>
                <a:spcPts val="0"/>
              </a:spcAft>
              <a:buNone/>
            </a:pPr>
            <a:r>
              <a:rPr lang="sv"/>
              <a:t>Ofta inte värt att söka de populäraste där de har stor egen verksamhet. De hade redan hört av sig om de var intresserade, ex Frölunda och Linköping.</a:t>
            </a:r>
            <a:endParaRPr/>
          </a:p>
          <a:p>
            <a:pPr marL="0" lvl="0" indent="0" algn="l" rtl="0">
              <a:spcBef>
                <a:spcPts val="1200"/>
              </a:spcBef>
              <a:spcAft>
                <a:spcPts val="0"/>
              </a:spcAft>
              <a:buNone/>
            </a:pPr>
            <a:r>
              <a:rPr lang="sv"/>
              <a:t>LIU: sök alla du kan tänka dig att gå. Ev avvakta för att se NIU-intresse om man tror det är aktuellt. OBS! LIU kan ha andra ansökningsperioder än NIU</a:t>
            </a:r>
            <a:endParaRPr/>
          </a:p>
          <a:p>
            <a:pPr marL="0" lvl="0" indent="0" algn="l" rtl="0">
              <a:spcBef>
                <a:spcPts val="1200"/>
              </a:spcBef>
              <a:spcAft>
                <a:spcPts val="1200"/>
              </a:spcAft>
              <a:buNone/>
            </a:pPr>
            <a:r>
              <a:rPr lang="sv"/>
              <a:t>Blir man reserv är det viktigt att ändå söka ett programalternativ för att ha chans att komma in på skolan om man erbjuds hg-plats vid återbud</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sv"/>
              <a:t>Kalender</a:t>
            </a:r>
            <a:endParaRPr/>
          </a:p>
        </p:txBody>
      </p:sp>
      <p:sp>
        <p:nvSpPr>
          <p:cNvPr id="147" name="Google Shape;147;p2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20000"/>
          </a:bodyPr>
          <a:lstStyle/>
          <a:p>
            <a:pPr marL="228600" lvl="0" indent="-281940" algn="l" rtl="0">
              <a:lnSpc>
                <a:spcPct val="90000"/>
              </a:lnSpc>
              <a:spcBef>
                <a:spcPts val="1000"/>
              </a:spcBef>
              <a:spcAft>
                <a:spcPts val="0"/>
              </a:spcAft>
              <a:buClr>
                <a:srgbClr val="B7B7B7"/>
              </a:buClr>
              <a:buSzPts val="2800"/>
              <a:buChar char="•"/>
            </a:pPr>
            <a:r>
              <a:rPr lang="sv" sz="2800">
                <a:solidFill>
                  <a:srgbClr val="B7B7B7"/>
                </a:solidFill>
                <a:latin typeface="Calibri"/>
                <a:ea typeface="Calibri"/>
                <a:cs typeface="Calibri"/>
                <a:sym typeface="Calibri"/>
              </a:rPr>
              <a:t>ansökan görs senast i november till NIU (innan 1/12)</a:t>
            </a:r>
            <a:endParaRPr sz="2800">
              <a:solidFill>
                <a:srgbClr val="B7B7B7"/>
              </a:solidFill>
              <a:latin typeface="Calibri"/>
              <a:ea typeface="Calibri"/>
              <a:cs typeface="Calibri"/>
              <a:sym typeface="Calibri"/>
            </a:endParaRPr>
          </a:p>
          <a:p>
            <a:pPr marL="228600" lvl="0" indent="-281940" algn="l" rtl="0">
              <a:lnSpc>
                <a:spcPct val="90000"/>
              </a:lnSpc>
              <a:spcBef>
                <a:spcPts val="1000"/>
              </a:spcBef>
              <a:spcAft>
                <a:spcPts val="0"/>
              </a:spcAft>
              <a:buClr>
                <a:srgbClr val="B7B7B7"/>
              </a:buClr>
              <a:buSzPts val="2800"/>
              <a:buChar char="•"/>
            </a:pPr>
            <a:r>
              <a:rPr lang="sv" sz="2800">
                <a:solidFill>
                  <a:srgbClr val="B7B7B7"/>
                </a:solidFill>
                <a:latin typeface="Calibri"/>
                <a:ea typeface="Calibri"/>
                <a:cs typeface="Calibri"/>
                <a:sym typeface="Calibri"/>
              </a:rPr>
              <a:t>om provspel är aktuellt kontaktas du senast i mitten av december (ofta mycket tidigare)</a:t>
            </a:r>
            <a:endParaRPr sz="2800">
              <a:solidFill>
                <a:srgbClr val="B7B7B7"/>
              </a:solidFill>
              <a:latin typeface="Calibri"/>
              <a:ea typeface="Calibri"/>
              <a:cs typeface="Calibri"/>
              <a:sym typeface="Calibri"/>
            </a:endParaRPr>
          </a:p>
          <a:p>
            <a:pPr marL="228600" lvl="0" indent="-281940" algn="l" rtl="0">
              <a:lnSpc>
                <a:spcPct val="90000"/>
              </a:lnSpc>
              <a:spcBef>
                <a:spcPts val="1000"/>
              </a:spcBef>
              <a:spcAft>
                <a:spcPts val="0"/>
              </a:spcAft>
              <a:buClr>
                <a:srgbClr val="B7B7B7"/>
              </a:buClr>
              <a:buSzPts val="2800"/>
              <a:buChar char="•"/>
            </a:pPr>
            <a:r>
              <a:rPr lang="sv" sz="2800">
                <a:solidFill>
                  <a:srgbClr val="B7B7B7"/>
                </a:solidFill>
                <a:latin typeface="Calibri"/>
                <a:ea typeface="Calibri"/>
                <a:cs typeface="Calibri"/>
                <a:sym typeface="Calibri"/>
              </a:rPr>
              <a:t>svar på ansökan kan väntas senast i slutet av januari</a:t>
            </a:r>
            <a:endParaRPr sz="2800">
              <a:solidFill>
                <a:srgbClr val="B7B7B7"/>
              </a:solidFill>
              <a:latin typeface="Calibri"/>
              <a:ea typeface="Calibri"/>
              <a:cs typeface="Calibri"/>
              <a:sym typeface="Calibri"/>
            </a:endParaRPr>
          </a:p>
          <a:p>
            <a:pPr marL="228600" lvl="0" indent="-281940" algn="l" rtl="0">
              <a:lnSpc>
                <a:spcPct val="90000"/>
              </a:lnSpc>
              <a:spcBef>
                <a:spcPts val="1000"/>
              </a:spcBef>
              <a:spcAft>
                <a:spcPts val="0"/>
              </a:spcAft>
              <a:buClr>
                <a:srgbClr val="B7B7B7"/>
              </a:buClr>
              <a:buSzPts val="2800"/>
              <a:buChar char="•"/>
            </a:pPr>
            <a:r>
              <a:rPr lang="sv" sz="2800">
                <a:solidFill>
                  <a:srgbClr val="B7B7B7"/>
                </a:solidFill>
                <a:latin typeface="Calibri"/>
                <a:ea typeface="Calibri"/>
                <a:cs typeface="Calibri"/>
                <a:sym typeface="Calibri"/>
              </a:rPr>
              <a:t>ansökan till gymnasieprogrammet skall göras senast 1 februari (eller runt där)</a:t>
            </a:r>
            <a:endParaRPr sz="2800">
              <a:solidFill>
                <a:srgbClr val="B7B7B7"/>
              </a:solidFill>
              <a:latin typeface="Calibri"/>
              <a:ea typeface="Calibri"/>
              <a:cs typeface="Calibri"/>
              <a:sym typeface="Calibri"/>
            </a:endParaRPr>
          </a:p>
          <a:p>
            <a:pPr marL="228600" lvl="0" indent="-281940" algn="l" rtl="0">
              <a:lnSpc>
                <a:spcPct val="90000"/>
              </a:lnSpc>
              <a:spcBef>
                <a:spcPts val="1000"/>
              </a:spcBef>
              <a:spcAft>
                <a:spcPts val="0"/>
              </a:spcAft>
              <a:buClr>
                <a:srgbClr val="B7B7B7"/>
              </a:buClr>
              <a:buSzPts val="2800"/>
              <a:buChar char="•"/>
            </a:pPr>
            <a:r>
              <a:rPr lang="sv" sz="2800">
                <a:solidFill>
                  <a:srgbClr val="B7B7B7"/>
                </a:solidFill>
                <a:latin typeface="Calibri"/>
                <a:ea typeface="Calibri"/>
                <a:cs typeface="Calibri"/>
                <a:sym typeface="Calibri"/>
              </a:rPr>
              <a:t>preliminärt svar i april och definitivt svar vid midsommar ungefär (gäller ansökan till skola/program)</a:t>
            </a:r>
            <a:endParaRPr>
              <a:solidFill>
                <a:srgbClr val="B7B7B7"/>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sv"/>
              <a:t>Antagning HG, vanliga tillvägagångssätt</a:t>
            </a:r>
            <a:endParaRPr/>
          </a:p>
        </p:txBody>
      </p:sp>
      <p:sp>
        <p:nvSpPr>
          <p:cNvPr id="153" name="Google Shape;153;p2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228600" lvl="0" indent="-292100" algn="l" rtl="0">
              <a:lnSpc>
                <a:spcPct val="90000"/>
              </a:lnSpc>
              <a:spcBef>
                <a:spcPts val="1000"/>
              </a:spcBef>
              <a:spcAft>
                <a:spcPts val="0"/>
              </a:spcAft>
              <a:buClr>
                <a:srgbClr val="B7B7B7"/>
              </a:buClr>
              <a:buSzPts val="2800"/>
              <a:buChar char="•"/>
            </a:pPr>
            <a:r>
              <a:rPr lang="sv" sz="2800">
                <a:solidFill>
                  <a:srgbClr val="B7B7B7"/>
                </a:solidFill>
                <a:latin typeface="Calibri"/>
                <a:ea typeface="Calibri"/>
                <a:cs typeface="Calibri"/>
                <a:sym typeface="Calibri"/>
              </a:rPr>
              <a:t>provspel, try-outs och information kan förekomma både enskilt och i större grupper</a:t>
            </a:r>
            <a:endParaRPr sz="2800">
              <a:solidFill>
                <a:srgbClr val="B7B7B7"/>
              </a:solidFill>
              <a:latin typeface="Calibri"/>
              <a:ea typeface="Calibri"/>
              <a:cs typeface="Calibri"/>
              <a:sym typeface="Calibri"/>
            </a:endParaRPr>
          </a:p>
          <a:p>
            <a:pPr marL="228600" lvl="0" indent="-281940" algn="l" rtl="0">
              <a:lnSpc>
                <a:spcPct val="90000"/>
              </a:lnSpc>
              <a:spcBef>
                <a:spcPts val="1000"/>
              </a:spcBef>
              <a:spcAft>
                <a:spcPts val="0"/>
              </a:spcAft>
              <a:buClr>
                <a:srgbClr val="B7B7B7"/>
              </a:buClr>
              <a:buSzPts val="2800"/>
              <a:buChar char="•"/>
            </a:pPr>
            <a:r>
              <a:rPr lang="sv" sz="2800">
                <a:solidFill>
                  <a:srgbClr val="B7B7B7"/>
                </a:solidFill>
                <a:latin typeface="Calibri"/>
                <a:ea typeface="Calibri"/>
                <a:cs typeface="Calibri"/>
                <a:sym typeface="Calibri"/>
              </a:rPr>
              <a:t>scouting av spelare t ex i egna verksamheten, spelare i Aprilcupen och  Tv-pucken samt U16-regional</a:t>
            </a:r>
            <a:endParaRPr sz="2800">
              <a:solidFill>
                <a:srgbClr val="B7B7B7"/>
              </a:solidFill>
              <a:latin typeface="Calibri"/>
              <a:ea typeface="Calibri"/>
              <a:cs typeface="Calibri"/>
              <a:sym typeface="Calibri"/>
            </a:endParaRPr>
          </a:p>
          <a:p>
            <a:pPr marL="228600" lvl="0" indent="-281940" algn="l" rtl="0">
              <a:lnSpc>
                <a:spcPct val="90000"/>
              </a:lnSpc>
              <a:spcBef>
                <a:spcPts val="1000"/>
              </a:spcBef>
              <a:spcAft>
                <a:spcPts val="0"/>
              </a:spcAft>
              <a:buClr>
                <a:srgbClr val="B7B7B7"/>
              </a:buClr>
              <a:buSzPts val="2800"/>
              <a:buChar char="•"/>
            </a:pPr>
            <a:r>
              <a:rPr lang="sv" sz="2800">
                <a:solidFill>
                  <a:srgbClr val="B7B7B7"/>
                </a:solidFill>
                <a:latin typeface="Calibri"/>
                <a:ea typeface="Calibri"/>
                <a:cs typeface="Calibri"/>
                <a:sym typeface="Calibri"/>
              </a:rPr>
              <a:t>samtal med referenser och andra</a:t>
            </a:r>
            <a:endParaRPr sz="2800">
              <a:solidFill>
                <a:srgbClr val="B7B7B7"/>
              </a:solidFill>
              <a:latin typeface="Calibri"/>
              <a:ea typeface="Calibri"/>
              <a:cs typeface="Calibri"/>
              <a:sym typeface="Calibri"/>
            </a:endParaRPr>
          </a:p>
          <a:p>
            <a:pPr marL="0" lvl="0" indent="0" algn="l" rtl="0">
              <a:spcBef>
                <a:spcPts val="0"/>
              </a:spcBef>
              <a:spcAft>
                <a:spcPts val="1200"/>
              </a:spcAft>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sv"/>
              <a:t>Frågor	</a:t>
            </a:r>
            <a:endParaRPr/>
          </a:p>
        </p:txBody>
      </p:sp>
      <p:sp>
        <p:nvSpPr>
          <p:cNvPr id="159" name="Google Shape;159;p3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sv" sz="2000"/>
              <a:t>Maila gärna fråga och skicka med mobilnummer</a:t>
            </a:r>
            <a:endParaRPr sz="2000"/>
          </a:p>
          <a:p>
            <a:pPr marL="0" lvl="0" indent="0" algn="l" rtl="0">
              <a:spcBef>
                <a:spcPts val="1200"/>
              </a:spcBef>
              <a:spcAft>
                <a:spcPts val="0"/>
              </a:spcAft>
              <a:buNone/>
            </a:pPr>
            <a:r>
              <a:rPr lang="sv" sz="2000"/>
              <a:t>Generellt:</a:t>
            </a:r>
            <a:endParaRPr sz="2000"/>
          </a:p>
          <a:p>
            <a:pPr marL="457200" lvl="0" indent="-355600" algn="l" rtl="0">
              <a:spcBef>
                <a:spcPts val="1200"/>
              </a:spcBef>
              <a:spcAft>
                <a:spcPts val="0"/>
              </a:spcAft>
              <a:buSzPts val="2000"/>
              <a:buChar char="●"/>
            </a:pPr>
            <a:r>
              <a:rPr lang="sv" sz="2000"/>
              <a:t>Alla kan gå lokal LIU</a:t>
            </a:r>
            <a:endParaRPr sz="2000"/>
          </a:p>
          <a:p>
            <a:pPr marL="457200" lvl="0" indent="-355600" algn="l" rtl="0">
              <a:spcBef>
                <a:spcPts val="0"/>
              </a:spcBef>
              <a:spcAft>
                <a:spcPts val="0"/>
              </a:spcAft>
              <a:buSzPts val="2000"/>
              <a:buChar char="●"/>
            </a:pPr>
            <a:r>
              <a:rPr lang="sv" sz="2000"/>
              <a:t>Alla som nosat på Tv-puck kan konkurrera om regional LIU, ex Borås, Kungälv, Halmstad, Mariestad, Mölndal, Grums osv</a:t>
            </a:r>
            <a:endParaRPr sz="2000"/>
          </a:p>
          <a:p>
            <a:pPr marL="457200" lvl="0" indent="-355600" algn="l" rtl="0">
              <a:spcBef>
                <a:spcPts val="0"/>
              </a:spcBef>
              <a:spcAft>
                <a:spcPts val="0"/>
              </a:spcAft>
              <a:buSzPts val="2000"/>
              <a:buChar char="●"/>
            </a:pPr>
            <a:r>
              <a:rPr lang="sv" sz="2000"/>
              <a:t>Nästa steg är regional NIU, ex Troja, Tingsryd, Karlskoga</a:t>
            </a:r>
            <a:endParaRPr sz="2000"/>
          </a:p>
          <a:p>
            <a:pPr marL="457200" lvl="0" indent="-355600" algn="l" rtl="0">
              <a:spcBef>
                <a:spcPts val="0"/>
              </a:spcBef>
              <a:spcAft>
                <a:spcPts val="0"/>
              </a:spcAft>
              <a:buSzPts val="2000"/>
              <a:buChar char="●"/>
            </a:pPr>
            <a:r>
              <a:rPr lang="sv" sz="2000"/>
              <a:t>Svårast är de klubbar som har J20 i nationell serie och NIU</a:t>
            </a:r>
            <a:endParaRPr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lnSpc>
                <a:spcPct val="90000"/>
              </a:lnSpc>
              <a:spcBef>
                <a:spcPts val="0"/>
              </a:spcBef>
              <a:spcAft>
                <a:spcPts val="0"/>
              </a:spcAft>
              <a:buClr>
                <a:srgbClr val="000000"/>
              </a:buClr>
              <a:buSzPct val="100000"/>
              <a:buFont typeface="Calibri"/>
              <a:buNone/>
            </a:pPr>
            <a:r>
              <a:rPr lang="sv" sz="4400">
                <a:solidFill>
                  <a:schemeClr val="lt2"/>
                </a:solidFill>
                <a:latin typeface="Calibri"/>
                <a:ea typeface="Calibri"/>
                <a:cs typeface="Calibri"/>
                <a:sym typeface="Calibri"/>
              </a:rPr>
              <a:t>Elithockey och gymnasiestudier</a:t>
            </a:r>
            <a:endParaRPr sz="4400" b="1">
              <a:solidFill>
                <a:schemeClr val="lt2"/>
              </a:solidFill>
              <a:latin typeface="Calibri"/>
              <a:ea typeface="Calibri"/>
              <a:cs typeface="Calibri"/>
              <a:sym typeface="Calibri"/>
            </a:endParaRPr>
          </a:p>
          <a:p>
            <a:pPr marL="0" lvl="0" indent="0" algn="l" rtl="0">
              <a:spcBef>
                <a:spcPts val="0"/>
              </a:spcBef>
              <a:spcAft>
                <a:spcPts val="0"/>
              </a:spcAft>
              <a:buNone/>
            </a:pPr>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77500" lnSpcReduction="20000"/>
          </a:bodyPr>
          <a:lstStyle/>
          <a:p>
            <a:pPr marL="228600" lvl="0" indent="-228600" algn="l" rtl="0">
              <a:lnSpc>
                <a:spcPct val="80000"/>
              </a:lnSpc>
              <a:spcBef>
                <a:spcPts val="0"/>
              </a:spcBef>
              <a:spcAft>
                <a:spcPts val="0"/>
              </a:spcAft>
              <a:buClr>
                <a:srgbClr val="000000"/>
              </a:buClr>
              <a:buSzPct val="100000"/>
              <a:buFont typeface="Arial"/>
              <a:buNone/>
            </a:pPr>
            <a:r>
              <a:rPr lang="sv" sz="2800">
                <a:solidFill>
                  <a:schemeClr val="dk1"/>
                </a:solidFill>
                <a:latin typeface="Calibri"/>
                <a:ea typeface="Calibri"/>
                <a:cs typeface="Calibri"/>
                <a:sym typeface="Calibri"/>
              </a:rPr>
              <a:t>En beskrivning Richard använt i Borås, Kungälv och Troja:</a:t>
            </a:r>
            <a:endParaRPr sz="2800">
              <a:solidFill>
                <a:schemeClr val="dk1"/>
              </a:solidFill>
              <a:latin typeface="Calibri"/>
              <a:ea typeface="Calibri"/>
              <a:cs typeface="Calibri"/>
              <a:sym typeface="Calibri"/>
            </a:endParaRPr>
          </a:p>
          <a:p>
            <a:pPr marL="228600" lvl="0" indent="-228600" algn="l" rtl="0">
              <a:lnSpc>
                <a:spcPct val="80000"/>
              </a:lnSpc>
              <a:spcBef>
                <a:spcPts val="0"/>
              </a:spcBef>
              <a:spcAft>
                <a:spcPts val="0"/>
              </a:spcAft>
              <a:buClr>
                <a:srgbClr val="000000"/>
              </a:buClr>
              <a:buSzPct val="100000"/>
              <a:buFont typeface="Arial"/>
              <a:buNone/>
            </a:pPr>
            <a:endParaRPr sz="2800">
              <a:solidFill>
                <a:schemeClr val="dk1"/>
              </a:solidFill>
              <a:latin typeface="Calibri"/>
              <a:ea typeface="Calibri"/>
              <a:cs typeface="Calibri"/>
              <a:sym typeface="Calibri"/>
            </a:endParaRPr>
          </a:p>
          <a:p>
            <a:pPr marL="228600" lvl="0" indent="-228600" algn="l" rtl="0">
              <a:lnSpc>
                <a:spcPct val="80000"/>
              </a:lnSpc>
              <a:spcBef>
                <a:spcPts val="0"/>
              </a:spcBef>
              <a:spcAft>
                <a:spcPts val="0"/>
              </a:spcAft>
              <a:buClr>
                <a:srgbClr val="000000"/>
              </a:buClr>
              <a:buSzPct val="100000"/>
              <a:buFont typeface="Arial"/>
              <a:buNone/>
            </a:pPr>
            <a:r>
              <a:rPr lang="sv" sz="2800">
                <a:solidFill>
                  <a:schemeClr val="dk1"/>
                </a:solidFill>
                <a:latin typeface="Calibri"/>
                <a:ea typeface="Calibri"/>
                <a:cs typeface="Calibri"/>
                <a:sym typeface="Calibri"/>
              </a:rPr>
              <a:t>“Hockeygymnasie vänder sig till dig som: </a:t>
            </a:r>
            <a:endParaRPr sz="2800">
              <a:solidFill>
                <a:schemeClr val="dk1"/>
              </a:solidFill>
              <a:latin typeface="Calibri"/>
              <a:ea typeface="Calibri"/>
              <a:cs typeface="Calibri"/>
              <a:sym typeface="Calibri"/>
            </a:endParaRPr>
          </a:p>
          <a:p>
            <a:pPr marL="228600" lvl="0" indent="-188595" algn="l" rtl="0">
              <a:lnSpc>
                <a:spcPct val="80000"/>
              </a:lnSpc>
              <a:spcBef>
                <a:spcPts val="1000"/>
              </a:spcBef>
              <a:spcAft>
                <a:spcPts val="0"/>
              </a:spcAft>
              <a:buClr>
                <a:schemeClr val="dk1"/>
              </a:buClr>
              <a:buSzPct val="100000"/>
              <a:buFont typeface="Calibri"/>
              <a:buChar char="-"/>
            </a:pPr>
            <a:r>
              <a:rPr lang="sv" sz="2800">
                <a:solidFill>
                  <a:schemeClr val="dk1"/>
                </a:solidFill>
                <a:latin typeface="Calibri"/>
                <a:ea typeface="Calibri"/>
                <a:cs typeface="Calibri"/>
                <a:sym typeface="Calibri"/>
              </a:rPr>
              <a:t>brinner för din idrott och som har elitambitioner</a:t>
            </a:r>
            <a:endParaRPr sz="2800">
              <a:solidFill>
                <a:schemeClr val="dk1"/>
              </a:solidFill>
              <a:latin typeface="Calibri"/>
              <a:ea typeface="Calibri"/>
              <a:cs typeface="Calibri"/>
              <a:sym typeface="Calibri"/>
            </a:endParaRPr>
          </a:p>
          <a:p>
            <a:pPr marL="228600" lvl="0" indent="-188595" algn="l" rtl="0">
              <a:lnSpc>
                <a:spcPct val="80000"/>
              </a:lnSpc>
              <a:spcBef>
                <a:spcPts val="1000"/>
              </a:spcBef>
              <a:spcAft>
                <a:spcPts val="0"/>
              </a:spcAft>
              <a:buClr>
                <a:schemeClr val="dk1"/>
              </a:buClr>
              <a:buSzPct val="100000"/>
              <a:buFont typeface="Calibri"/>
              <a:buChar char="-"/>
            </a:pPr>
            <a:r>
              <a:rPr lang="sv" sz="2800">
                <a:solidFill>
                  <a:schemeClr val="dk1"/>
                </a:solidFill>
                <a:latin typeface="Calibri"/>
                <a:ea typeface="Calibri"/>
                <a:cs typeface="Calibri"/>
                <a:sym typeface="Calibri"/>
              </a:rPr>
              <a:t>tillhör de bästa i din region</a:t>
            </a:r>
            <a:endParaRPr sz="2800">
              <a:solidFill>
                <a:schemeClr val="dk1"/>
              </a:solidFill>
              <a:latin typeface="Calibri"/>
              <a:ea typeface="Calibri"/>
              <a:cs typeface="Calibri"/>
              <a:sym typeface="Calibri"/>
            </a:endParaRPr>
          </a:p>
          <a:p>
            <a:pPr marL="228600" lvl="0" indent="-188595" algn="l" rtl="0">
              <a:lnSpc>
                <a:spcPct val="80000"/>
              </a:lnSpc>
              <a:spcBef>
                <a:spcPts val="1000"/>
              </a:spcBef>
              <a:spcAft>
                <a:spcPts val="0"/>
              </a:spcAft>
              <a:buClr>
                <a:schemeClr val="dk1"/>
              </a:buClr>
              <a:buSzPct val="100000"/>
              <a:buFont typeface="Calibri"/>
              <a:buChar char="-"/>
            </a:pPr>
            <a:r>
              <a:rPr lang="sv" sz="2800">
                <a:solidFill>
                  <a:schemeClr val="dk1"/>
                </a:solidFill>
                <a:latin typeface="Calibri"/>
                <a:ea typeface="Calibri"/>
                <a:cs typeface="Calibri"/>
                <a:sym typeface="Calibri"/>
              </a:rPr>
              <a:t>har en stark vilja och en ambition att klara både gymnasiestudier och elitinriktad ishockey parallellt.</a:t>
            </a:r>
            <a:endParaRPr sz="2800">
              <a:solidFill>
                <a:schemeClr val="dk1"/>
              </a:solidFill>
              <a:latin typeface="Calibri"/>
              <a:ea typeface="Calibri"/>
              <a:cs typeface="Calibri"/>
              <a:sym typeface="Calibri"/>
            </a:endParaRPr>
          </a:p>
          <a:p>
            <a:pPr marL="228600" lvl="0" indent="-50800" algn="l" rtl="0">
              <a:lnSpc>
                <a:spcPct val="80000"/>
              </a:lnSpc>
              <a:spcBef>
                <a:spcPts val="1000"/>
              </a:spcBef>
              <a:spcAft>
                <a:spcPts val="0"/>
              </a:spcAft>
              <a:buClr>
                <a:srgbClr val="000000"/>
              </a:buClr>
              <a:buSzPct val="100000"/>
              <a:buFont typeface="Arial"/>
              <a:buNone/>
            </a:pPr>
            <a:endParaRPr sz="2800">
              <a:solidFill>
                <a:schemeClr val="dk1"/>
              </a:solidFill>
              <a:latin typeface="Calibri"/>
              <a:ea typeface="Calibri"/>
              <a:cs typeface="Calibri"/>
              <a:sym typeface="Calibri"/>
            </a:endParaRPr>
          </a:p>
          <a:p>
            <a:pPr marL="228600" lvl="0" indent="-228600" algn="l" rtl="0">
              <a:lnSpc>
                <a:spcPct val="80000"/>
              </a:lnSpc>
              <a:spcBef>
                <a:spcPts val="1000"/>
              </a:spcBef>
              <a:spcAft>
                <a:spcPts val="0"/>
              </a:spcAft>
              <a:buClr>
                <a:srgbClr val="000000"/>
              </a:buClr>
              <a:buSzPct val="100000"/>
              <a:buFont typeface="Arial"/>
              <a:buNone/>
            </a:pPr>
            <a:r>
              <a:rPr lang="sv" sz="2800">
                <a:solidFill>
                  <a:schemeClr val="dk1"/>
                </a:solidFill>
                <a:latin typeface="Calibri"/>
                <a:ea typeface="Calibri"/>
                <a:cs typeface="Calibri"/>
                <a:sym typeface="Calibri"/>
              </a:rPr>
              <a:t>Därför har klubbar i samarbete med skolan ett upplägg där du ges de möjligheter och förutsättningar som krävs för att klara både skola och ishockey.”</a:t>
            </a:r>
            <a:endParaRPr sz="2800">
              <a:solidFill>
                <a:schemeClr val="dk1"/>
              </a:solidFill>
              <a:latin typeface="Calibri"/>
              <a:ea typeface="Calibri"/>
              <a:cs typeface="Calibri"/>
              <a:sym typeface="Calibri"/>
            </a:endParaRPr>
          </a:p>
          <a:p>
            <a:pPr marL="0" lvl="0" indent="0" algn="l" rtl="0">
              <a:spcBef>
                <a:spcPts val="0"/>
              </a:spcBef>
              <a:spcAft>
                <a:spcPts val="12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lnSpc>
                <a:spcPct val="90000"/>
              </a:lnSpc>
              <a:spcBef>
                <a:spcPts val="0"/>
              </a:spcBef>
              <a:spcAft>
                <a:spcPts val="0"/>
              </a:spcAft>
              <a:buNone/>
            </a:pPr>
            <a:r>
              <a:rPr lang="sv" sz="4400">
                <a:solidFill>
                  <a:schemeClr val="lt2"/>
                </a:solidFill>
                <a:latin typeface="Calibri"/>
                <a:ea typeface="Calibri"/>
                <a:cs typeface="Calibri"/>
                <a:sym typeface="Calibri"/>
              </a:rPr>
              <a:t>Måste man gå hockeygymnasie (HG)?</a:t>
            </a:r>
            <a:endParaRPr sz="4400" b="1">
              <a:solidFill>
                <a:schemeClr val="lt2"/>
              </a:solidFill>
              <a:latin typeface="Calibri"/>
              <a:ea typeface="Calibri"/>
              <a:cs typeface="Calibri"/>
              <a:sym typeface="Calibri"/>
            </a:endParaRPr>
          </a:p>
          <a:p>
            <a:pPr marL="0" lvl="0" indent="0" algn="l" rtl="0">
              <a:spcBef>
                <a:spcPts val="0"/>
              </a:spcBef>
              <a:spcAft>
                <a:spcPts val="0"/>
              </a:spcAft>
              <a:buNone/>
            </a:pPr>
            <a:endParaRPr/>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228600" lvl="0" indent="-228600" algn="l" rtl="0">
              <a:lnSpc>
                <a:spcPct val="80000"/>
              </a:lnSpc>
              <a:spcBef>
                <a:spcPts val="1000"/>
              </a:spcBef>
              <a:spcAft>
                <a:spcPts val="0"/>
              </a:spcAft>
              <a:buNone/>
            </a:pPr>
            <a:r>
              <a:rPr lang="sv" sz="2800">
                <a:solidFill>
                  <a:schemeClr val="dk1"/>
                </a:solidFill>
                <a:latin typeface="Calibri"/>
                <a:ea typeface="Calibri"/>
                <a:cs typeface="Calibri"/>
                <a:sym typeface="Calibri"/>
              </a:rPr>
              <a:t>Nej, självklart inte</a:t>
            </a:r>
            <a:endParaRPr sz="2800">
              <a:solidFill>
                <a:schemeClr val="dk1"/>
              </a:solidFill>
              <a:latin typeface="Calibri"/>
              <a:ea typeface="Calibri"/>
              <a:cs typeface="Calibri"/>
              <a:sym typeface="Calibri"/>
            </a:endParaRPr>
          </a:p>
          <a:p>
            <a:pPr marL="228600" lvl="0" indent="-228600" algn="l" rtl="0">
              <a:lnSpc>
                <a:spcPct val="80000"/>
              </a:lnSpc>
              <a:spcBef>
                <a:spcPts val="1000"/>
              </a:spcBef>
              <a:spcAft>
                <a:spcPts val="0"/>
              </a:spcAft>
              <a:buNone/>
            </a:pPr>
            <a:endParaRPr sz="2800">
              <a:solidFill>
                <a:schemeClr val="dk1"/>
              </a:solidFill>
              <a:latin typeface="Calibri"/>
              <a:ea typeface="Calibri"/>
              <a:cs typeface="Calibri"/>
              <a:sym typeface="Calibri"/>
            </a:endParaRPr>
          </a:p>
          <a:p>
            <a:pPr marL="228600" lvl="0" indent="-228600" algn="l" rtl="0">
              <a:lnSpc>
                <a:spcPct val="80000"/>
              </a:lnSpc>
              <a:spcBef>
                <a:spcPts val="1000"/>
              </a:spcBef>
              <a:spcAft>
                <a:spcPts val="0"/>
              </a:spcAft>
              <a:buNone/>
            </a:pPr>
            <a:r>
              <a:rPr lang="sv" sz="2800">
                <a:solidFill>
                  <a:schemeClr val="dk1"/>
                </a:solidFill>
                <a:latin typeface="Calibri"/>
                <a:ea typeface="Calibri"/>
                <a:cs typeface="Calibri"/>
                <a:sym typeface="Calibri"/>
              </a:rPr>
              <a:t>Man kan tycka hockey är skitkul utan att ha elitambitioner eller utan att vilja göra det som krävs för att bli bäst. Fortsätt spela!</a:t>
            </a:r>
            <a:endParaRPr sz="2800">
              <a:solidFill>
                <a:schemeClr val="dk1"/>
              </a:solidFill>
              <a:latin typeface="Calibri"/>
              <a:ea typeface="Calibri"/>
              <a:cs typeface="Calibri"/>
              <a:sym typeface="Calibri"/>
            </a:endParaRPr>
          </a:p>
          <a:p>
            <a:pPr marL="228600" lvl="0" indent="-228600" algn="l" rtl="0">
              <a:lnSpc>
                <a:spcPct val="80000"/>
              </a:lnSpc>
              <a:spcBef>
                <a:spcPts val="1000"/>
              </a:spcBef>
              <a:spcAft>
                <a:spcPts val="0"/>
              </a:spcAft>
              <a:buNone/>
            </a:pPr>
            <a:endParaRPr sz="2800">
              <a:solidFill>
                <a:schemeClr val="dk1"/>
              </a:solidFill>
              <a:latin typeface="Calibri"/>
              <a:ea typeface="Calibri"/>
              <a:cs typeface="Calibri"/>
              <a:sym typeface="Calibri"/>
            </a:endParaRPr>
          </a:p>
          <a:p>
            <a:pPr marL="228600" lvl="0" indent="-228600" algn="l" rtl="0">
              <a:lnSpc>
                <a:spcPct val="80000"/>
              </a:lnSpc>
              <a:spcBef>
                <a:spcPts val="1000"/>
              </a:spcBef>
              <a:spcAft>
                <a:spcPts val="0"/>
              </a:spcAft>
              <a:buNone/>
            </a:pPr>
            <a:r>
              <a:rPr lang="sv" sz="2800">
                <a:solidFill>
                  <a:schemeClr val="dk1"/>
                </a:solidFill>
                <a:latin typeface="Calibri"/>
                <a:ea typeface="Calibri"/>
                <a:cs typeface="Calibri"/>
                <a:sym typeface="Calibri"/>
              </a:rPr>
              <a:t>Man kan självklart också satsa utan att gå HG</a:t>
            </a:r>
            <a:endParaRPr sz="2800">
              <a:solidFill>
                <a:schemeClr val="dk1"/>
              </a:solidFill>
              <a:latin typeface="Calibri"/>
              <a:ea typeface="Calibri"/>
              <a:cs typeface="Calibri"/>
              <a:sym typeface="Calibri"/>
            </a:endParaRPr>
          </a:p>
          <a:p>
            <a:pPr marL="0" lvl="0" indent="0" algn="l" rtl="0">
              <a:spcBef>
                <a:spcPts val="0"/>
              </a:spcBef>
              <a:spcAft>
                <a:spcPts val="12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lnSpc>
                <a:spcPct val="90000"/>
              </a:lnSpc>
              <a:spcBef>
                <a:spcPts val="0"/>
              </a:spcBef>
              <a:spcAft>
                <a:spcPts val="0"/>
              </a:spcAft>
              <a:buNone/>
            </a:pPr>
            <a:r>
              <a:rPr lang="sv" sz="4400">
                <a:solidFill>
                  <a:schemeClr val="lt2"/>
                </a:solidFill>
                <a:latin typeface="Calibri"/>
                <a:ea typeface="Calibri"/>
                <a:cs typeface="Calibri"/>
                <a:sym typeface="Calibri"/>
              </a:rPr>
              <a:t>Är alla HG elitintriktade?</a:t>
            </a:r>
            <a:endParaRPr sz="4400" b="1">
              <a:solidFill>
                <a:schemeClr val="lt2"/>
              </a:solidFill>
              <a:latin typeface="Calibri"/>
              <a:ea typeface="Calibri"/>
              <a:cs typeface="Calibri"/>
              <a:sym typeface="Calibri"/>
            </a:endParaRPr>
          </a:p>
          <a:p>
            <a:pPr marL="0" lvl="0" indent="0" algn="l" rtl="0">
              <a:spcBef>
                <a:spcPts val="0"/>
              </a:spcBef>
              <a:spcAft>
                <a:spcPts val="0"/>
              </a:spcAft>
              <a:buNone/>
            </a:pPr>
            <a:endParaRPr/>
          </a:p>
        </p:txBody>
      </p:sp>
      <p:sp>
        <p:nvSpPr>
          <p:cNvPr id="73" name="Google Shape;7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228600" lvl="0" indent="-228600" algn="l" rtl="0">
              <a:lnSpc>
                <a:spcPct val="80000"/>
              </a:lnSpc>
              <a:spcBef>
                <a:spcPts val="1000"/>
              </a:spcBef>
              <a:spcAft>
                <a:spcPts val="0"/>
              </a:spcAft>
              <a:buNone/>
            </a:pPr>
            <a:r>
              <a:rPr lang="sv" sz="2800">
                <a:solidFill>
                  <a:schemeClr val="dk1"/>
                </a:solidFill>
                <a:latin typeface="Calibri"/>
                <a:ea typeface="Calibri"/>
                <a:cs typeface="Calibri"/>
                <a:sym typeface="Calibri"/>
              </a:rPr>
              <a:t>Nej, jag skulle hävda att alla som vill gå HG kan gå HG</a:t>
            </a:r>
            <a:endParaRPr sz="2800">
              <a:solidFill>
                <a:schemeClr val="dk1"/>
              </a:solidFill>
              <a:latin typeface="Calibri"/>
              <a:ea typeface="Calibri"/>
              <a:cs typeface="Calibri"/>
              <a:sym typeface="Calibri"/>
            </a:endParaRPr>
          </a:p>
          <a:p>
            <a:pPr marL="228600" lvl="0" indent="-228600" algn="l" rtl="0">
              <a:lnSpc>
                <a:spcPct val="80000"/>
              </a:lnSpc>
              <a:spcBef>
                <a:spcPts val="1000"/>
              </a:spcBef>
              <a:spcAft>
                <a:spcPts val="0"/>
              </a:spcAft>
              <a:buNone/>
            </a:pPr>
            <a:endParaRPr sz="2800">
              <a:solidFill>
                <a:schemeClr val="dk1"/>
              </a:solidFill>
              <a:latin typeface="Calibri"/>
              <a:ea typeface="Calibri"/>
              <a:cs typeface="Calibri"/>
              <a:sym typeface="Calibri"/>
            </a:endParaRPr>
          </a:p>
          <a:p>
            <a:pPr marL="228600" lvl="0" indent="-228600" algn="l" rtl="0">
              <a:lnSpc>
                <a:spcPct val="80000"/>
              </a:lnSpc>
              <a:spcBef>
                <a:spcPts val="1000"/>
              </a:spcBef>
              <a:spcAft>
                <a:spcPts val="0"/>
              </a:spcAft>
              <a:buNone/>
            </a:pPr>
            <a:r>
              <a:rPr lang="sv" sz="2800">
                <a:solidFill>
                  <a:schemeClr val="dk1"/>
                </a:solidFill>
                <a:latin typeface="Calibri"/>
                <a:ea typeface="Calibri"/>
                <a:cs typeface="Calibri"/>
                <a:sym typeface="Calibri"/>
              </a:rPr>
              <a:t>Personlig rekommendation är dock att man söker HG bara om man verkligen vill satsa för annars blir det ofta för mycket och för tufft</a:t>
            </a:r>
            <a:endParaRPr sz="2800">
              <a:solidFill>
                <a:schemeClr val="dk1"/>
              </a:solidFill>
              <a:latin typeface="Calibri"/>
              <a:ea typeface="Calibri"/>
              <a:cs typeface="Calibri"/>
              <a:sym typeface="Calibri"/>
            </a:endParaRPr>
          </a:p>
          <a:p>
            <a:pPr marL="228600" lvl="0" indent="-228600" algn="l" rtl="0">
              <a:lnSpc>
                <a:spcPct val="80000"/>
              </a:lnSpc>
              <a:spcBef>
                <a:spcPts val="1000"/>
              </a:spcBef>
              <a:spcAft>
                <a:spcPts val="0"/>
              </a:spcAft>
              <a:buNone/>
            </a:pPr>
            <a:endParaRPr sz="2800">
              <a:solidFill>
                <a:schemeClr val="dk1"/>
              </a:solidFill>
              <a:latin typeface="Calibri"/>
              <a:ea typeface="Calibri"/>
              <a:cs typeface="Calibri"/>
              <a:sym typeface="Calibri"/>
            </a:endParaRPr>
          </a:p>
          <a:p>
            <a:pPr marL="228600" lvl="0" indent="-228600" algn="l" rtl="0">
              <a:lnSpc>
                <a:spcPct val="80000"/>
              </a:lnSpc>
              <a:spcBef>
                <a:spcPts val="1000"/>
              </a:spcBef>
              <a:spcAft>
                <a:spcPts val="0"/>
              </a:spcAft>
              <a:buNone/>
            </a:pPr>
            <a:r>
              <a:rPr lang="sv" sz="2800">
                <a:solidFill>
                  <a:schemeClr val="dk1"/>
                </a:solidFill>
                <a:latin typeface="Calibri"/>
                <a:ea typeface="Calibri"/>
                <a:cs typeface="Calibri"/>
                <a:sym typeface="Calibri"/>
              </a:rPr>
              <a:t>Bättre att satsa på skola</a:t>
            </a:r>
            <a:endParaRPr sz="2800">
              <a:solidFill>
                <a:schemeClr val="dk1"/>
              </a:solidFill>
              <a:latin typeface="Calibri"/>
              <a:ea typeface="Calibri"/>
              <a:cs typeface="Calibri"/>
              <a:sym typeface="Calibri"/>
            </a:endParaRPr>
          </a:p>
          <a:p>
            <a:pPr marL="0" lvl="0" indent="0" algn="l" rtl="0">
              <a:spcBef>
                <a:spcPts val="0"/>
              </a:spcBef>
              <a:spcAft>
                <a:spcPts val="12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sv"/>
              <a:t>Olika typer av HG	</a:t>
            </a:r>
            <a:endParaRPr/>
          </a:p>
        </p:txBody>
      </p:sp>
      <p:sp>
        <p:nvSpPr>
          <p:cNvPr id="79" name="Google Shape;79;p17"/>
          <p:cNvSpPr txBox="1">
            <a:spLocks noGrp="1"/>
          </p:cNvSpPr>
          <p:nvPr>
            <p:ph type="body" idx="1"/>
          </p:nvPr>
        </p:nvSpPr>
        <p:spPr>
          <a:xfrm>
            <a:off x="311700" y="1152475"/>
            <a:ext cx="4092300" cy="34164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r>
              <a:rPr lang="sv" sz="1900" b="1" u="sng"/>
              <a:t>NIU</a:t>
            </a:r>
            <a:endParaRPr sz="1900" b="1" u="sng"/>
          </a:p>
          <a:p>
            <a:pPr marL="0" lvl="0" indent="0" algn="l" rtl="0">
              <a:spcBef>
                <a:spcPts val="1200"/>
              </a:spcBef>
              <a:spcAft>
                <a:spcPts val="0"/>
              </a:spcAft>
              <a:buNone/>
            </a:pPr>
            <a:r>
              <a:rPr lang="sv"/>
              <a:t>Kvalitetssäkras av SIF</a:t>
            </a:r>
            <a:endParaRPr/>
          </a:p>
          <a:p>
            <a:pPr marL="0" lvl="0" indent="0" algn="l" rtl="0">
              <a:spcBef>
                <a:spcPts val="1200"/>
              </a:spcBef>
              <a:spcAft>
                <a:spcPts val="0"/>
              </a:spcAft>
              <a:buNone/>
            </a:pPr>
            <a:r>
              <a:rPr lang="sv"/>
              <a:t>Kopplat till förening</a:t>
            </a:r>
            <a:endParaRPr/>
          </a:p>
          <a:p>
            <a:pPr marL="0" lvl="0" indent="0" algn="l" rtl="0">
              <a:spcBef>
                <a:spcPts val="1200"/>
              </a:spcBef>
              <a:spcAft>
                <a:spcPts val="0"/>
              </a:spcAft>
              <a:buNone/>
            </a:pPr>
            <a:r>
              <a:rPr lang="sv"/>
              <a:t>Alla SHL, många HA och några div 1</a:t>
            </a:r>
            <a:endParaRPr/>
          </a:p>
          <a:p>
            <a:pPr marL="0" lvl="0" indent="0" algn="l" rtl="0">
              <a:spcBef>
                <a:spcPts val="1200"/>
              </a:spcBef>
              <a:spcAft>
                <a:spcPts val="0"/>
              </a:spcAft>
              <a:buNone/>
            </a:pPr>
            <a:r>
              <a:rPr lang="sv"/>
              <a:t>Krav på lägst regional nivå seriespel J18 till A-lag dvs J18/J20 region och div 1 senior</a:t>
            </a:r>
            <a:endParaRPr/>
          </a:p>
          <a:p>
            <a:pPr marL="0" lvl="0" indent="0" algn="l" rtl="0">
              <a:spcBef>
                <a:spcPts val="1200"/>
              </a:spcBef>
              <a:spcAft>
                <a:spcPts val="0"/>
              </a:spcAft>
              <a:buNone/>
            </a:pPr>
            <a:endParaRPr/>
          </a:p>
          <a:p>
            <a:pPr marL="0" lvl="0" indent="0" algn="l" rtl="0">
              <a:spcBef>
                <a:spcPts val="1200"/>
              </a:spcBef>
              <a:spcAft>
                <a:spcPts val="1200"/>
              </a:spcAft>
              <a:buNone/>
            </a:pPr>
            <a:endParaRPr b="1"/>
          </a:p>
        </p:txBody>
      </p:sp>
      <p:sp>
        <p:nvSpPr>
          <p:cNvPr id="80" name="Google Shape;80;p17"/>
          <p:cNvSpPr txBox="1"/>
          <p:nvPr/>
        </p:nvSpPr>
        <p:spPr>
          <a:xfrm>
            <a:off x="4618425" y="1152475"/>
            <a:ext cx="4211400" cy="2678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sv" sz="1800" b="1" u="sng">
                <a:solidFill>
                  <a:schemeClr val="lt2"/>
                </a:solidFill>
              </a:rPr>
              <a:t>LIU</a:t>
            </a:r>
            <a:endParaRPr sz="1800" b="1" u="sng">
              <a:solidFill>
                <a:schemeClr val="lt2"/>
              </a:solidFill>
            </a:endParaRPr>
          </a:p>
          <a:p>
            <a:pPr marL="0" lvl="0" indent="0" algn="l" rtl="0">
              <a:spcBef>
                <a:spcPts val="0"/>
              </a:spcBef>
              <a:spcAft>
                <a:spcPts val="0"/>
              </a:spcAft>
              <a:buNone/>
            </a:pPr>
            <a:r>
              <a:rPr lang="sv" sz="1600">
                <a:solidFill>
                  <a:schemeClr val="lt2"/>
                </a:solidFill>
              </a:rPr>
              <a:t>Kvalitetssäkras av skola och klubbar</a:t>
            </a:r>
            <a:endParaRPr sz="1600">
              <a:solidFill>
                <a:schemeClr val="lt2"/>
              </a:solidFill>
            </a:endParaRPr>
          </a:p>
          <a:p>
            <a:pPr marL="0" lvl="0" indent="0" algn="l" rtl="0">
              <a:spcBef>
                <a:spcPts val="0"/>
              </a:spcBef>
              <a:spcAft>
                <a:spcPts val="0"/>
              </a:spcAft>
              <a:buNone/>
            </a:pPr>
            <a:endParaRPr sz="1600">
              <a:solidFill>
                <a:schemeClr val="lt2"/>
              </a:solidFill>
            </a:endParaRPr>
          </a:p>
          <a:p>
            <a:pPr marL="0" lvl="0" indent="0" algn="l" rtl="0">
              <a:spcBef>
                <a:spcPts val="0"/>
              </a:spcBef>
              <a:spcAft>
                <a:spcPts val="0"/>
              </a:spcAft>
              <a:buNone/>
            </a:pPr>
            <a:r>
              <a:rPr lang="sv" sz="1600">
                <a:solidFill>
                  <a:schemeClr val="lt2"/>
                </a:solidFill>
              </a:rPr>
              <a:t>Kan vara vilken skola som helst som vill ha en HG-profil</a:t>
            </a:r>
            <a:endParaRPr sz="1600">
              <a:solidFill>
                <a:schemeClr val="lt2"/>
              </a:solidFill>
            </a:endParaRPr>
          </a:p>
          <a:p>
            <a:pPr marL="0" lvl="0" indent="0" algn="l" rtl="0">
              <a:spcBef>
                <a:spcPts val="0"/>
              </a:spcBef>
              <a:spcAft>
                <a:spcPts val="0"/>
              </a:spcAft>
              <a:buNone/>
            </a:pPr>
            <a:endParaRPr sz="1600">
              <a:solidFill>
                <a:schemeClr val="lt2"/>
              </a:solidFill>
            </a:endParaRPr>
          </a:p>
          <a:p>
            <a:pPr marL="0" lvl="0" indent="0" algn="l" rtl="0">
              <a:spcBef>
                <a:spcPts val="0"/>
              </a:spcBef>
              <a:spcAft>
                <a:spcPts val="0"/>
              </a:spcAft>
              <a:buNone/>
            </a:pPr>
            <a:r>
              <a:rPr lang="sv" sz="1600">
                <a:solidFill>
                  <a:schemeClr val="lt2"/>
                </a:solidFill>
              </a:rPr>
              <a:t>Ofta kopplat till förening, inget krav på nivå på seriespel</a:t>
            </a:r>
            <a:endParaRPr sz="1600">
              <a:solidFill>
                <a:schemeClr val="lt2"/>
              </a:solidFill>
            </a:endParaRPr>
          </a:p>
          <a:p>
            <a:pPr marL="0" lvl="0" indent="0" algn="l" rtl="0">
              <a:spcBef>
                <a:spcPts val="0"/>
              </a:spcBef>
              <a:spcAft>
                <a:spcPts val="0"/>
              </a:spcAft>
              <a:buNone/>
            </a:pPr>
            <a:endParaRPr sz="1800">
              <a:solidFill>
                <a:schemeClr val="lt2"/>
              </a:solidFill>
            </a:endParaRPr>
          </a:p>
          <a:p>
            <a:pPr marL="0" lvl="0" indent="0" algn="l" rtl="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9"/>
                                        </p:tgtEl>
                                        <p:attrNameLst>
                                          <p:attrName>style.visibility</p:attrName>
                                        </p:attrNameLst>
                                      </p:cBhvr>
                                      <p:to>
                                        <p:strVal val="visible"/>
                                      </p:to>
                                    </p:set>
                                    <p:animEffect transition="in" filter="fade">
                                      <p:cBhvr>
                                        <p:cTn id="7" dur="1000"/>
                                        <p:tgtEl>
                                          <p:spTgt spid="7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0"/>
                                        </p:tgtEl>
                                        <p:attrNameLst>
                                          <p:attrName>style.visibility</p:attrName>
                                        </p:attrNameLst>
                                      </p:cBhvr>
                                      <p:to>
                                        <p:strVal val="visible"/>
                                      </p:to>
                                    </p:set>
                                    <p:animEffect transition="in" filter="fade">
                                      <p:cBhvr>
                                        <p:cTn id="12" dur="10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sv"/>
              <a:t>Olika typer av HG								</a:t>
            </a:r>
            <a:r>
              <a:rPr lang="sv" sz="1550" b="1"/>
              <a:t>Fet stil =Högsta serien J20</a:t>
            </a:r>
            <a:r>
              <a:rPr lang="sv"/>
              <a:t>	</a:t>
            </a:r>
            <a:endParaRPr/>
          </a:p>
        </p:txBody>
      </p:sp>
      <p:sp>
        <p:nvSpPr>
          <p:cNvPr id="86" name="Google Shape;86;p18"/>
          <p:cNvSpPr txBox="1">
            <a:spLocks noGrp="1"/>
          </p:cNvSpPr>
          <p:nvPr>
            <p:ph type="body" idx="1"/>
          </p:nvPr>
        </p:nvSpPr>
        <p:spPr>
          <a:xfrm>
            <a:off x="311700" y="1152475"/>
            <a:ext cx="40923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sv" b="1" u="sng"/>
              <a:t>NIU</a:t>
            </a:r>
            <a:endParaRPr b="1" u="sng"/>
          </a:p>
          <a:p>
            <a:pPr marL="0" lvl="0" indent="0" algn="l" rtl="0">
              <a:spcBef>
                <a:spcPts val="1200"/>
              </a:spcBef>
              <a:spcAft>
                <a:spcPts val="0"/>
              </a:spcAft>
              <a:buNone/>
            </a:pPr>
            <a:r>
              <a:rPr lang="sv"/>
              <a:t>Region syd: </a:t>
            </a:r>
            <a:r>
              <a:rPr lang="sv" b="1"/>
              <a:t>Frölunda, HV71, Linköping, Växjö, Rögle, Malmö, Karlskrona, </a:t>
            </a:r>
            <a:r>
              <a:rPr lang="sv"/>
              <a:t>Tingsryd, Troja-Ljungby</a:t>
            </a:r>
            <a:endParaRPr/>
          </a:p>
          <a:p>
            <a:pPr marL="0" lvl="0" indent="0" algn="l" rtl="0">
              <a:spcBef>
                <a:spcPts val="1200"/>
              </a:spcBef>
              <a:spcAft>
                <a:spcPts val="1200"/>
              </a:spcAft>
              <a:buNone/>
            </a:pPr>
            <a:r>
              <a:rPr lang="sv"/>
              <a:t>Väst ex: </a:t>
            </a:r>
            <a:r>
              <a:rPr lang="sv" b="1"/>
              <a:t>Örebro, Färjestad, Västerås, Mora, Leksand, </a:t>
            </a:r>
            <a:r>
              <a:rPr lang="sv"/>
              <a:t>Karlskoga</a:t>
            </a:r>
            <a:endParaRPr/>
          </a:p>
        </p:txBody>
      </p:sp>
      <p:sp>
        <p:nvSpPr>
          <p:cNvPr id="87" name="Google Shape;87;p18"/>
          <p:cNvSpPr txBox="1"/>
          <p:nvPr/>
        </p:nvSpPr>
        <p:spPr>
          <a:xfrm>
            <a:off x="4618425" y="1152475"/>
            <a:ext cx="4211400" cy="4002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sv" sz="1800" b="1" u="sng">
                <a:solidFill>
                  <a:schemeClr val="lt2"/>
                </a:solidFill>
              </a:rPr>
              <a:t>LIU</a:t>
            </a:r>
            <a:endParaRPr sz="1800" b="1" u="sng">
              <a:solidFill>
                <a:schemeClr val="lt2"/>
              </a:solidFill>
            </a:endParaRPr>
          </a:p>
          <a:p>
            <a:pPr marL="0" lvl="0" indent="0" algn="l" rtl="0">
              <a:spcBef>
                <a:spcPts val="0"/>
              </a:spcBef>
              <a:spcAft>
                <a:spcPts val="0"/>
              </a:spcAft>
              <a:buNone/>
            </a:pPr>
            <a:endParaRPr sz="1800">
              <a:solidFill>
                <a:schemeClr val="lt2"/>
              </a:solidFill>
            </a:endParaRPr>
          </a:p>
          <a:p>
            <a:pPr marL="0" lvl="0" indent="0" algn="l" rtl="0">
              <a:spcBef>
                <a:spcPts val="0"/>
              </a:spcBef>
              <a:spcAft>
                <a:spcPts val="0"/>
              </a:spcAft>
              <a:buNone/>
            </a:pPr>
            <a:r>
              <a:rPr lang="sv" sz="1800">
                <a:solidFill>
                  <a:schemeClr val="lt2"/>
                </a:solidFill>
              </a:rPr>
              <a:t>Regional nivå på seriespel i syd (J18 </a:t>
            </a:r>
            <a:r>
              <a:rPr lang="sv" sz="1800" b="1">
                <a:solidFill>
                  <a:schemeClr val="lt2"/>
                </a:solidFill>
              </a:rPr>
              <a:t>eller</a:t>
            </a:r>
            <a:r>
              <a:rPr lang="sv" sz="1800">
                <a:solidFill>
                  <a:schemeClr val="lt2"/>
                </a:solidFill>
              </a:rPr>
              <a:t> J20) ex: </a:t>
            </a:r>
            <a:r>
              <a:rPr lang="sv" sz="1800" b="1">
                <a:solidFill>
                  <a:schemeClr val="lt2"/>
                </a:solidFill>
              </a:rPr>
              <a:t>Oskarshamn,</a:t>
            </a:r>
            <a:r>
              <a:rPr lang="sv" sz="1800">
                <a:solidFill>
                  <a:schemeClr val="lt2"/>
                </a:solidFill>
              </a:rPr>
              <a:t> Borås, Grums, Vita Hästen, Mariestad, Halmstad, Dalen, Mölndal, Kungälv och Nässjö</a:t>
            </a:r>
            <a:endParaRPr sz="1800">
              <a:solidFill>
                <a:schemeClr val="lt2"/>
              </a:solidFill>
            </a:endParaRPr>
          </a:p>
          <a:p>
            <a:pPr marL="0" lvl="0" indent="0" algn="l" rtl="0">
              <a:spcBef>
                <a:spcPts val="0"/>
              </a:spcBef>
              <a:spcAft>
                <a:spcPts val="0"/>
              </a:spcAft>
              <a:buNone/>
            </a:pPr>
            <a:r>
              <a:rPr lang="sv" sz="1800">
                <a:solidFill>
                  <a:schemeClr val="lt2"/>
                </a:solidFill>
              </a:rPr>
              <a:t>Region väst (vanliga) ex Grums</a:t>
            </a:r>
            <a:endParaRPr sz="1800">
              <a:solidFill>
                <a:schemeClr val="lt2"/>
              </a:solidFill>
            </a:endParaRPr>
          </a:p>
          <a:p>
            <a:pPr marL="0" lvl="0" indent="0" algn="l" rtl="0">
              <a:spcBef>
                <a:spcPts val="0"/>
              </a:spcBef>
              <a:spcAft>
                <a:spcPts val="0"/>
              </a:spcAft>
              <a:buNone/>
            </a:pPr>
            <a:endParaRPr sz="1800">
              <a:solidFill>
                <a:schemeClr val="lt2"/>
              </a:solidFill>
            </a:endParaRPr>
          </a:p>
          <a:p>
            <a:pPr marL="0" lvl="0" indent="0" algn="l" rtl="0">
              <a:spcBef>
                <a:spcPts val="0"/>
              </a:spcBef>
              <a:spcAft>
                <a:spcPts val="0"/>
              </a:spcAft>
              <a:buNone/>
            </a:pPr>
            <a:r>
              <a:rPr lang="sv" sz="1800">
                <a:solidFill>
                  <a:schemeClr val="lt2"/>
                </a:solidFill>
              </a:rPr>
              <a:t>Lokala: Uddevalla, Stenungsund, Åmål, Vänersborg, Trollhättan, Alingsås, Lerum, Partille, Bäcken, Hanhals, Hovås</a:t>
            </a:r>
            <a:endParaRPr sz="1800">
              <a:solidFill>
                <a:schemeClr val="lt2"/>
              </a:solidFill>
            </a:endParaRPr>
          </a:p>
          <a:p>
            <a:pPr marL="0" lvl="0" indent="0" algn="l" rtl="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6"/>
                                        </p:tgtEl>
                                        <p:attrNameLst>
                                          <p:attrName>style.visibility</p:attrName>
                                        </p:attrNameLst>
                                      </p:cBhvr>
                                      <p:to>
                                        <p:strVal val="visible"/>
                                      </p:to>
                                    </p:set>
                                    <p:animEffect transition="in" filter="fade">
                                      <p:cBhvr>
                                        <p:cTn id="7" dur="1000"/>
                                        <p:tgtEl>
                                          <p:spTgt spid="8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7"/>
                                        </p:tgtEl>
                                        <p:attrNameLst>
                                          <p:attrName>style.visibility</p:attrName>
                                        </p:attrNameLst>
                                      </p:cBhvr>
                                      <p:to>
                                        <p:strVal val="visible"/>
                                      </p:to>
                                    </p:set>
                                    <p:animEffect transition="in" filter="fade">
                                      <p:cBhvr>
                                        <p:cTn id="12" dur="10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228600" lvl="0" indent="-228600" algn="l" rtl="0">
              <a:lnSpc>
                <a:spcPct val="80000"/>
              </a:lnSpc>
              <a:spcBef>
                <a:spcPts val="0"/>
              </a:spcBef>
              <a:spcAft>
                <a:spcPts val="0"/>
              </a:spcAft>
              <a:buNone/>
            </a:pPr>
            <a:r>
              <a:rPr lang="sv" b="1">
                <a:latin typeface="Calibri"/>
                <a:ea typeface="Calibri"/>
                <a:cs typeface="Calibri"/>
                <a:sym typeface="Calibri"/>
              </a:rPr>
              <a:t>För att vara aktuell för antagning ska du</a:t>
            </a:r>
            <a:r>
              <a:rPr lang="sv" b="1"/>
              <a:t> </a:t>
            </a:r>
            <a:endParaRPr b="1"/>
          </a:p>
        </p:txBody>
      </p:sp>
      <p:sp>
        <p:nvSpPr>
          <p:cNvPr id="93" name="Google Shape;93;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228600" lvl="0" indent="-228600" algn="l" rtl="0">
              <a:lnSpc>
                <a:spcPct val="80000"/>
              </a:lnSpc>
              <a:spcBef>
                <a:spcPts val="0"/>
              </a:spcBef>
              <a:spcAft>
                <a:spcPts val="0"/>
              </a:spcAft>
              <a:buNone/>
            </a:pPr>
            <a:r>
              <a:rPr lang="sv" sz="2800">
                <a:solidFill>
                  <a:schemeClr val="dk1"/>
                </a:solidFill>
                <a:latin typeface="Calibri"/>
                <a:ea typeface="Calibri"/>
                <a:cs typeface="Calibri"/>
                <a:sym typeface="Calibri"/>
              </a:rPr>
              <a:t>En beskrivning Richard använt i Borås, Kungälv och Troja:</a:t>
            </a:r>
            <a:endParaRPr sz="2800">
              <a:solidFill>
                <a:srgbClr val="999999"/>
              </a:solidFill>
              <a:latin typeface="Calibri"/>
              <a:ea typeface="Calibri"/>
              <a:cs typeface="Calibri"/>
              <a:sym typeface="Calibri"/>
            </a:endParaRPr>
          </a:p>
          <a:p>
            <a:pPr marL="228600" lvl="0" indent="-228600" algn="l" rtl="0">
              <a:lnSpc>
                <a:spcPct val="80000"/>
              </a:lnSpc>
              <a:spcBef>
                <a:spcPts val="1000"/>
              </a:spcBef>
              <a:spcAft>
                <a:spcPts val="0"/>
              </a:spcAft>
              <a:buClr>
                <a:srgbClr val="999999"/>
              </a:buClr>
              <a:buSzPts val="2800"/>
              <a:buChar char="•"/>
            </a:pPr>
            <a:r>
              <a:rPr lang="sv" sz="2800">
                <a:solidFill>
                  <a:srgbClr val="999999"/>
                </a:solidFill>
                <a:latin typeface="Calibri"/>
                <a:ea typeface="Calibri"/>
                <a:cs typeface="Calibri"/>
                <a:sym typeface="Calibri"/>
              </a:rPr>
              <a:t>vara behörig </a:t>
            </a:r>
            <a:endParaRPr sz="2800">
              <a:solidFill>
                <a:srgbClr val="999999"/>
              </a:solidFill>
              <a:latin typeface="Calibri"/>
              <a:ea typeface="Calibri"/>
              <a:cs typeface="Calibri"/>
              <a:sym typeface="Calibri"/>
            </a:endParaRPr>
          </a:p>
          <a:p>
            <a:pPr marL="228600" lvl="0" indent="-228600" algn="l" rtl="0">
              <a:lnSpc>
                <a:spcPct val="80000"/>
              </a:lnSpc>
              <a:spcBef>
                <a:spcPts val="1000"/>
              </a:spcBef>
              <a:spcAft>
                <a:spcPts val="0"/>
              </a:spcAft>
              <a:buClr>
                <a:srgbClr val="999999"/>
              </a:buClr>
              <a:buSzPts val="2800"/>
              <a:buChar char="•"/>
            </a:pPr>
            <a:r>
              <a:rPr lang="sv" sz="2800">
                <a:solidFill>
                  <a:srgbClr val="999999"/>
                </a:solidFill>
                <a:latin typeface="Calibri"/>
                <a:ea typeface="Calibri"/>
                <a:cs typeface="Calibri"/>
                <a:sym typeface="Calibri"/>
              </a:rPr>
              <a:t>hög nivå: teknik, spelförståelse och mental styrka. </a:t>
            </a:r>
            <a:endParaRPr sz="2800">
              <a:solidFill>
                <a:srgbClr val="999999"/>
              </a:solidFill>
              <a:latin typeface="Calibri"/>
              <a:ea typeface="Calibri"/>
              <a:cs typeface="Calibri"/>
              <a:sym typeface="Calibri"/>
            </a:endParaRPr>
          </a:p>
          <a:p>
            <a:pPr marL="228600" lvl="0" indent="-228600" algn="l" rtl="0">
              <a:lnSpc>
                <a:spcPct val="80000"/>
              </a:lnSpc>
              <a:spcBef>
                <a:spcPts val="1000"/>
              </a:spcBef>
              <a:spcAft>
                <a:spcPts val="0"/>
              </a:spcAft>
              <a:buClr>
                <a:srgbClr val="999999"/>
              </a:buClr>
              <a:buSzPts val="2800"/>
              <a:buChar char="•"/>
            </a:pPr>
            <a:r>
              <a:rPr lang="sv" sz="2800">
                <a:solidFill>
                  <a:srgbClr val="999999"/>
                </a:solidFill>
                <a:latin typeface="Calibri"/>
                <a:ea typeface="Calibri"/>
                <a:cs typeface="Calibri"/>
                <a:sym typeface="Calibri"/>
              </a:rPr>
              <a:t>kunna ta egenansvar, hockey och skolan  </a:t>
            </a:r>
            <a:endParaRPr sz="2800">
              <a:solidFill>
                <a:srgbClr val="999999"/>
              </a:solidFill>
              <a:latin typeface="Calibri"/>
              <a:ea typeface="Calibri"/>
              <a:cs typeface="Calibri"/>
              <a:sym typeface="Calibri"/>
            </a:endParaRPr>
          </a:p>
          <a:p>
            <a:pPr marL="228600" lvl="0" indent="-228600" algn="l" rtl="0">
              <a:lnSpc>
                <a:spcPct val="80000"/>
              </a:lnSpc>
              <a:spcBef>
                <a:spcPts val="1000"/>
              </a:spcBef>
              <a:spcAft>
                <a:spcPts val="0"/>
              </a:spcAft>
              <a:buClr>
                <a:srgbClr val="999999"/>
              </a:buClr>
              <a:buSzPts val="2800"/>
              <a:buChar char="•"/>
            </a:pPr>
            <a:r>
              <a:rPr lang="sv" sz="2800">
                <a:solidFill>
                  <a:srgbClr val="999999"/>
                </a:solidFill>
                <a:latin typeface="Calibri"/>
                <a:ea typeface="Calibri"/>
                <a:cs typeface="Calibri"/>
                <a:sym typeface="Calibri"/>
              </a:rPr>
              <a:t>tillhöra de bästa spelarna i din region</a:t>
            </a:r>
            <a:endParaRPr sz="2800">
              <a:solidFill>
                <a:srgbClr val="999999"/>
              </a:solidFill>
              <a:latin typeface="Calibri"/>
              <a:ea typeface="Calibri"/>
              <a:cs typeface="Calibri"/>
              <a:sym typeface="Calibri"/>
            </a:endParaRPr>
          </a:p>
          <a:p>
            <a:pPr marL="0" lvl="0" indent="0" algn="l" rtl="0">
              <a:spcBef>
                <a:spcPts val="0"/>
              </a:spcBef>
              <a:spcAft>
                <a:spcPts val="12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sv"/>
              <a:t>Gymnasieutbildningen	</a:t>
            </a:r>
            <a:endParaRPr/>
          </a:p>
        </p:txBody>
      </p:sp>
      <p:sp>
        <p:nvSpPr>
          <p:cNvPr id="99" name="Google Shape;99;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sv" sz="2000"/>
              <a:t>Olika vilka och hur många program som erbjuds i kombination med HG</a:t>
            </a:r>
            <a:endParaRPr sz="2000"/>
          </a:p>
          <a:p>
            <a:pPr marL="0" lvl="0" indent="0" algn="l" rtl="0">
              <a:spcBef>
                <a:spcPts val="1200"/>
              </a:spcBef>
              <a:spcAft>
                <a:spcPts val="0"/>
              </a:spcAft>
              <a:buNone/>
            </a:pPr>
            <a:r>
              <a:rPr lang="sv" sz="2000"/>
              <a:t>Vanligast är några få och ofta teoretiska program för att det är lättare att kombinera med än praktiska program, där det ofta är långa praktikperioder</a:t>
            </a:r>
            <a:endParaRPr sz="2000"/>
          </a:p>
          <a:p>
            <a:pPr marL="0" lvl="0" indent="0" algn="l" rtl="0">
              <a:spcBef>
                <a:spcPts val="1200"/>
              </a:spcBef>
              <a:spcAft>
                <a:spcPts val="0"/>
              </a:spcAft>
              <a:buNone/>
            </a:pPr>
            <a:r>
              <a:rPr lang="sv" sz="2000"/>
              <a:t>Barn och fritid eller liknande är vanligaste praktiska programmet</a:t>
            </a:r>
            <a:endParaRPr sz="2000"/>
          </a:p>
          <a:p>
            <a:pPr marL="0" lvl="0" indent="0" algn="l" rtl="0">
              <a:spcBef>
                <a:spcPts val="1200"/>
              </a:spcBef>
              <a:spcAft>
                <a:spcPts val="0"/>
              </a:spcAft>
              <a:buNone/>
            </a:pPr>
            <a:endParaRPr sz="2000"/>
          </a:p>
          <a:p>
            <a:pPr marL="0" lvl="0" indent="0" algn="l" rtl="0">
              <a:spcBef>
                <a:spcPts val="1200"/>
              </a:spcBef>
              <a:spcAft>
                <a:spcPts val="0"/>
              </a:spcAft>
              <a:buNone/>
            </a:pPr>
            <a:r>
              <a:rPr lang="sv" sz="2000"/>
              <a:t>Annars brukar det vara samhäll, ekonomi, teknik, natur osv</a:t>
            </a:r>
            <a:endParaRPr sz="2000"/>
          </a:p>
          <a:p>
            <a:pPr marL="0" lvl="0" indent="0" algn="l" rtl="0">
              <a:spcBef>
                <a:spcPts val="1200"/>
              </a:spcBef>
              <a:spcAft>
                <a:spcPts val="1200"/>
              </a:spcAft>
              <a:buNone/>
            </a:pPr>
            <a:r>
              <a:rPr lang="sv" sz="2000"/>
              <a:t>Alla hockeyspelare är inte teoretiker. Exempel Linus J</a:t>
            </a:r>
            <a:endParaRPr sz="2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Shape 103"/>
        <p:cNvGrpSpPr/>
        <p:nvPr/>
      </p:nvGrpSpPr>
      <p:grpSpPr>
        <a:xfrm>
          <a:off x="0" y="0"/>
          <a:ext cx="0" cy="0"/>
          <a:chOff x="0" y="0"/>
          <a:chExt cx="0" cy="0"/>
        </a:xfrm>
      </p:grpSpPr>
      <p:sp>
        <p:nvSpPr>
          <p:cNvPr id="104" name="Google Shape;104;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sv"/>
              <a:t>Träningen	</a:t>
            </a:r>
            <a:endParaRPr/>
          </a:p>
        </p:txBody>
      </p:sp>
      <p:sp>
        <p:nvSpPr>
          <p:cNvPr id="105" name="Google Shape;105;p21"/>
          <p:cNvSpPr txBox="1">
            <a:spLocks noGrp="1"/>
          </p:cNvSpPr>
          <p:nvPr>
            <p:ph type="body" idx="1"/>
          </p:nvPr>
        </p:nvSpPr>
        <p:spPr>
          <a:xfrm>
            <a:off x="311700" y="1152475"/>
            <a:ext cx="8520600" cy="3701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sv"/>
              <a:t>Ser olika ut på olika ställen. </a:t>
            </a:r>
            <a:endParaRPr/>
          </a:p>
          <a:p>
            <a:pPr marL="457200" lvl="0" indent="-342900" algn="l" rtl="0">
              <a:spcBef>
                <a:spcPts val="1200"/>
              </a:spcBef>
              <a:spcAft>
                <a:spcPts val="0"/>
              </a:spcAft>
              <a:buSzPts val="1800"/>
              <a:buChar char="●"/>
            </a:pPr>
            <a:r>
              <a:rPr lang="sv"/>
              <a:t>Färjestad och Malmö</a:t>
            </a:r>
            <a:endParaRPr/>
          </a:p>
          <a:p>
            <a:pPr marL="457200" lvl="0" indent="-342900" algn="l" rtl="0">
              <a:spcBef>
                <a:spcPts val="0"/>
              </a:spcBef>
              <a:spcAft>
                <a:spcPts val="0"/>
              </a:spcAft>
              <a:buSzPts val="1800"/>
              <a:buChar char="●"/>
            </a:pPr>
            <a:r>
              <a:rPr lang="sv"/>
              <a:t>Frölunda och Troja</a:t>
            </a:r>
            <a:endParaRPr/>
          </a:p>
          <a:p>
            <a:pPr marL="457200" lvl="0" indent="-342900" algn="l" rtl="0">
              <a:spcBef>
                <a:spcPts val="0"/>
              </a:spcBef>
              <a:spcAft>
                <a:spcPts val="0"/>
              </a:spcAft>
              <a:buSzPts val="1800"/>
              <a:buChar char="●"/>
            </a:pPr>
            <a:r>
              <a:rPr lang="sv"/>
              <a:t>Kungälv</a:t>
            </a:r>
            <a:endParaRPr/>
          </a:p>
          <a:p>
            <a:pPr marL="457200" lvl="0" indent="-342900" algn="l" rtl="0">
              <a:spcBef>
                <a:spcPts val="0"/>
              </a:spcBef>
              <a:spcAft>
                <a:spcPts val="0"/>
              </a:spcAft>
              <a:buSzPts val="1800"/>
              <a:buChar char="●"/>
            </a:pPr>
            <a:r>
              <a:rPr lang="sv"/>
              <a:t>Bäcken, Mölndal, Hovås</a:t>
            </a:r>
            <a:endParaRPr/>
          </a:p>
          <a:p>
            <a:pPr marL="0" lvl="0" indent="0" algn="l" rtl="0">
              <a:spcBef>
                <a:spcPts val="1200"/>
              </a:spcBef>
              <a:spcAft>
                <a:spcPts val="1200"/>
              </a:spcAft>
              <a:buNone/>
            </a:pPr>
            <a:endParaRPr/>
          </a:p>
        </p:txBody>
      </p:sp>
    </p:spTree>
  </p:cSld>
  <p:clrMapOvr>
    <a:masterClrMapping/>
  </p:clrMapOvr>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1178</Words>
  <Application>Microsoft Office PowerPoint</Application>
  <PresentationFormat>Bildspel på skärmen (16:9)</PresentationFormat>
  <Paragraphs>125</Paragraphs>
  <Slides>18</Slides>
  <Notes>18</Notes>
  <HiddenSlides>1</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18</vt:i4>
      </vt:variant>
    </vt:vector>
  </HeadingPairs>
  <TitlesOfParts>
    <vt:vector size="21" baseType="lpstr">
      <vt:lpstr>Arial</vt:lpstr>
      <vt:lpstr>Calibri</vt:lpstr>
      <vt:lpstr>Simple Dark</vt:lpstr>
      <vt:lpstr>PowerPoint-presentation</vt:lpstr>
      <vt:lpstr>Elithockey och gymnasiestudier </vt:lpstr>
      <vt:lpstr>Måste man gå hockeygymnasie (HG)? </vt:lpstr>
      <vt:lpstr>Är alla HG elitintriktade? </vt:lpstr>
      <vt:lpstr>Olika typer av HG </vt:lpstr>
      <vt:lpstr>Olika typer av HG        Fet stil =Högsta serien J20 </vt:lpstr>
      <vt:lpstr>För att vara aktuell för antagning ska du </vt:lpstr>
      <vt:lpstr>Gymnasieutbildningen </vt:lpstr>
      <vt:lpstr>Träningen </vt:lpstr>
      <vt:lpstr>Träningen </vt:lpstr>
      <vt:lpstr>Att tänka på</vt:lpstr>
      <vt:lpstr>Ekonomi</vt:lpstr>
      <vt:lpstr>Behörighet</vt:lpstr>
      <vt:lpstr>Ansökan</vt:lpstr>
      <vt:lpstr>Taktik ansökan</vt:lpstr>
      <vt:lpstr>Kalender</vt:lpstr>
      <vt:lpstr>Antagning HG, vanliga tillvägagångssätt</vt:lpstr>
      <vt:lpstr>Frågor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Eddie Hansson</dc:creator>
  <cp:lastModifiedBy>Eddie Hansson</cp:lastModifiedBy>
  <cp:revision>1</cp:revision>
  <dcterms:modified xsi:type="dcterms:W3CDTF">2021-10-11T09:17:38Z</dcterms:modified>
</cp:coreProperties>
</file>