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284" r:id="rId5"/>
    <p:sldId id="301" r:id="rId6"/>
    <p:sldId id="258" r:id="rId7"/>
    <p:sldId id="262" r:id="rId8"/>
    <p:sldId id="335" r:id="rId9"/>
    <p:sldId id="267" r:id="rId10"/>
    <p:sldId id="302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294" r:id="rId19"/>
    <p:sldId id="298" r:id="rId20"/>
    <p:sldId id="268" r:id="rId21"/>
    <p:sldId id="265" r:id="rId22"/>
    <p:sldId id="271" r:id="rId23"/>
    <p:sldId id="310" r:id="rId24"/>
    <p:sldId id="277" r:id="rId25"/>
    <p:sldId id="336" r:id="rId26"/>
    <p:sldId id="299" r:id="rId27"/>
    <p:sldId id="287" r:id="rId28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ktioner" id="{0332FA32-E790-4CD3-86B6-B248B4EADE8B}">
          <p14:sldIdLst/>
        </p14:section>
        <p14:section name="Presentation" id="{3A8E3980-A42D-493A-9520-B376ACD18F40}">
          <p14:sldIdLst>
            <p14:sldId id="284"/>
            <p14:sldId id="301"/>
            <p14:sldId id="258"/>
            <p14:sldId id="262"/>
            <p14:sldId id="335"/>
            <p14:sldId id="267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294"/>
            <p14:sldId id="298"/>
            <p14:sldId id="268"/>
            <p14:sldId id="265"/>
            <p14:sldId id="271"/>
            <p14:sldId id="310"/>
            <p14:sldId id="277"/>
            <p14:sldId id="336"/>
            <p14:sldId id="299"/>
            <p14:sldId id="287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E82AC6-035C-4562-B6C3-117351EEB834}" v="1" dt="2023-02-21T20:25:17.4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66731" autoAdjust="0"/>
  </p:normalViewPr>
  <p:slideViewPr>
    <p:cSldViewPr snapToGrid="0">
      <p:cViewPr varScale="1">
        <p:scale>
          <a:sx n="68" d="100"/>
          <a:sy n="68" d="100"/>
        </p:scale>
        <p:origin x="1122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92" d="100"/>
          <a:sy n="92" d="100"/>
        </p:scale>
        <p:origin x="279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ra Mörtsjö" userId="e0d6ab9f-f813-4ccf-8fd9-4ffb10450f53" providerId="ADAL" clId="{9B38B735-8898-4680-B7C3-81C45B79B27E}"/>
    <pc:docChg chg="custSel addSld modSld sldOrd modSection">
      <pc:chgData name="Petra Mörtsjö" userId="e0d6ab9f-f813-4ccf-8fd9-4ffb10450f53" providerId="ADAL" clId="{9B38B735-8898-4680-B7C3-81C45B79B27E}" dt="2022-02-16T15:56:27.095" v="73"/>
      <pc:docMkLst>
        <pc:docMk/>
      </pc:docMkLst>
      <pc:sldChg chg="modSp mod">
        <pc:chgData name="Petra Mörtsjö" userId="e0d6ab9f-f813-4ccf-8fd9-4ffb10450f53" providerId="ADAL" clId="{9B38B735-8898-4680-B7C3-81C45B79B27E}" dt="2022-02-16T15:52:55.692" v="0" actId="20577"/>
        <pc:sldMkLst>
          <pc:docMk/>
          <pc:sldMk cId="198410415" sldId="258"/>
        </pc:sldMkLst>
        <pc:spChg chg="mod">
          <ac:chgData name="Petra Mörtsjö" userId="e0d6ab9f-f813-4ccf-8fd9-4ffb10450f53" providerId="ADAL" clId="{9B38B735-8898-4680-B7C3-81C45B79B27E}" dt="2022-02-16T15:52:55.692" v="0" actId="20577"/>
          <ac:spMkLst>
            <pc:docMk/>
            <pc:sldMk cId="198410415" sldId="258"/>
            <ac:spMk id="2" creationId="{00000000-0000-0000-0000-000000000000}"/>
          </ac:spMkLst>
        </pc:spChg>
      </pc:sldChg>
      <pc:sldChg chg="modSp mod">
        <pc:chgData name="Petra Mörtsjö" userId="e0d6ab9f-f813-4ccf-8fd9-4ffb10450f53" providerId="ADAL" clId="{9B38B735-8898-4680-B7C3-81C45B79B27E}" dt="2022-02-16T15:55:26.289" v="71" actId="5793"/>
        <pc:sldMkLst>
          <pc:docMk/>
          <pc:sldMk cId="1751663995" sldId="287"/>
        </pc:sldMkLst>
        <pc:spChg chg="mod">
          <ac:chgData name="Petra Mörtsjö" userId="e0d6ab9f-f813-4ccf-8fd9-4ffb10450f53" providerId="ADAL" clId="{9B38B735-8898-4680-B7C3-81C45B79B27E}" dt="2022-02-16T15:55:26.289" v="71" actId="5793"/>
          <ac:spMkLst>
            <pc:docMk/>
            <pc:sldMk cId="1751663995" sldId="287"/>
            <ac:spMk id="3" creationId="{96A058DD-0A75-4E5C-829F-3CB5E33E9A55}"/>
          </ac:spMkLst>
        </pc:spChg>
      </pc:sldChg>
      <pc:sldChg chg="ord">
        <pc:chgData name="Petra Mörtsjö" userId="e0d6ab9f-f813-4ccf-8fd9-4ffb10450f53" providerId="ADAL" clId="{9B38B735-8898-4680-B7C3-81C45B79B27E}" dt="2022-02-16T15:56:27.095" v="73"/>
        <pc:sldMkLst>
          <pc:docMk/>
          <pc:sldMk cId="3833526732" sldId="298"/>
        </pc:sldMkLst>
      </pc:sldChg>
      <pc:sldChg chg="modSp mod">
        <pc:chgData name="Petra Mörtsjö" userId="e0d6ab9f-f813-4ccf-8fd9-4ffb10450f53" providerId="ADAL" clId="{9B38B735-8898-4680-B7C3-81C45B79B27E}" dt="2022-02-16T15:55:11.081" v="42" actId="1076"/>
        <pc:sldMkLst>
          <pc:docMk/>
          <pc:sldMk cId="4162008610" sldId="299"/>
        </pc:sldMkLst>
        <pc:spChg chg="mod">
          <ac:chgData name="Petra Mörtsjö" userId="e0d6ab9f-f813-4ccf-8fd9-4ffb10450f53" providerId="ADAL" clId="{9B38B735-8898-4680-B7C3-81C45B79B27E}" dt="2022-02-16T15:55:11.081" v="42" actId="1076"/>
          <ac:spMkLst>
            <pc:docMk/>
            <pc:sldMk cId="4162008610" sldId="299"/>
            <ac:spMk id="2" creationId="{00000000-0000-0000-0000-000000000000}"/>
          </ac:spMkLst>
        </pc:spChg>
        <pc:spChg chg="mod">
          <ac:chgData name="Petra Mörtsjö" userId="e0d6ab9f-f813-4ccf-8fd9-4ffb10450f53" providerId="ADAL" clId="{9B38B735-8898-4680-B7C3-81C45B79B27E}" dt="2022-02-16T15:54:59.366" v="41" actId="6549"/>
          <ac:spMkLst>
            <pc:docMk/>
            <pc:sldMk cId="4162008610" sldId="299"/>
            <ac:spMk id="6" creationId="{00000000-0000-0000-0000-000000000000}"/>
          </ac:spMkLst>
        </pc:spChg>
      </pc:sldChg>
      <pc:sldChg chg="delSp modSp mod modAnim">
        <pc:chgData name="Petra Mörtsjö" userId="e0d6ab9f-f813-4ccf-8fd9-4ffb10450f53" providerId="ADAL" clId="{9B38B735-8898-4680-B7C3-81C45B79B27E}" dt="2022-02-16T15:53:54.347" v="4"/>
        <pc:sldMkLst>
          <pc:docMk/>
          <pc:sldMk cId="3367772065" sldId="301"/>
        </pc:sldMkLst>
        <pc:spChg chg="del mod">
          <ac:chgData name="Petra Mörtsjö" userId="e0d6ab9f-f813-4ccf-8fd9-4ffb10450f53" providerId="ADAL" clId="{9B38B735-8898-4680-B7C3-81C45B79B27E}" dt="2022-02-16T15:53:54.347" v="4"/>
          <ac:spMkLst>
            <pc:docMk/>
            <pc:sldMk cId="3367772065" sldId="301"/>
            <ac:spMk id="6" creationId="{F6FBDD81-9914-4335-A604-2A222627A9D2}"/>
          </ac:spMkLst>
        </pc:spChg>
      </pc:sldChg>
      <pc:sldChg chg="modSp new mod">
        <pc:chgData name="Petra Mörtsjö" userId="e0d6ab9f-f813-4ccf-8fd9-4ffb10450f53" providerId="ADAL" clId="{9B38B735-8898-4680-B7C3-81C45B79B27E}" dt="2022-02-16T15:54:41.999" v="39" actId="122"/>
        <pc:sldMkLst>
          <pc:docMk/>
          <pc:sldMk cId="1676834496" sldId="336"/>
        </pc:sldMkLst>
        <pc:spChg chg="mod">
          <ac:chgData name="Petra Mörtsjö" userId="e0d6ab9f-f813-4ccf-8fd9-4ffb10450f53" providerId="ADAL" clId="{9B38B735-8898-4680-B7C3-81C45B79B27E}" dt="2022-02-16T15:54:41.999" v="39" actId="122"/>
          <ac:spMkLst>
            <pc:docMk/>
            <pc:sldMk cId="1676834496" sldId="336"/>
            <ac:spMk id="2" creationId="{6BABE0D7-4839-4DCE-B34E-6603A3AB8CB3}"/>
          </ac:spMkLst>
        </pc:spChg>
        <pc:spChg chg="mod">
          <ac:chgData name="Petra Mörtsjö" userId="e0d6ab9f-f813-4ccf-8fd9-4ffb10450f53" providerId="ADAL" clId="{9B38B735-8898-4680-B7C3-81C45B79B27E}" dt="2022-02-16T15:54:26.158" v="7" actId="1076"/>
          <ac:spMkLst>
            <pc:docMk/>
            <pc:sldMk cId="1676834496" sldId="336"/>
            <ac:spMk id="3" creationId="{C6BF95EF-599E-4EB6-8B6B-07186859A57E}"/>
          </ac:spMkLst>
        </pc:spChg>
      </pc:sldChg>
    </pc:docChg>
  </pc:docChgLst>
  <pc:docChgLst>
    <pc:chgData name="Petra Mörtsjö" userId="e0d6ab9f-f813-4ccf-8fd9-4ffb10450f53" providerId="ADAL" clId="{16E82AC6-035C-4562-B6C3-117351EEB834}"/>
    <pc:docChg chg="custSel modSld">
      <pc:chgData name="Petra Mörtsjö" userId="e0d6ab9f-f813-4ccf-8fd9-4ffb10450f53" providerId="ADAL" clId="{16E82AC6-035C-4562-B6C3-117351EEB834}" dt="2023-02-21T20:25:52.344" v="69" actId="20577"/>
      <pc:docMkLst>
        <pc:docMk/>
      </pc:docMkLst>
      <pc:sldChg chg="modSp mod">
        <pc:chgData name="Petra Mörtsjö" userId="e0d6ab9f-f813-4ccf-8fd9-4ffb10450f53" providerId="ADAL" clId="{16E82AC6-035C-4562-B6C3-117351EEB834}" dt="2023-02-21T20:25:52.344" v="69" actId="20577"/>
        <pc:sldMkLst>
          <pc:docMk/>
          <pc:sldMk cId="4162008610" sldId="299"/>
        </pc:sldMkLst>
        <pc:spChg chg="mod">
          <ac:chgData name="Petra Mörtsjö" userId="e0d6ab9f-f813-4ccf-8fd9-4ffb10450f53" providerId="ADAL" clId="{16E82AC6-035C-4562-B6C3-117351EEB834}" dt="2023-02-21T20:25:52.344" v="69" actId="20577"/>
          <ac:spMkLst>
            <pc:docMk/>
            <pc:sldMk cId="4162008610" sldId="299"/>
            <ac:spMk id="6" creationId="{00000000-0000-0000-0000-000000000000}"/>
          </ac:spMkLst>
        </pc:spChg>
      </pc:sldChg>
    </pc:docChg>
  </pc:docChgLst>
  <pc:docChgLst>
    <pc:chgData name="Petra Mörtsjö (RF-SISU Norrbotten)" userId="e0d6ab9f-f813-4ccf-8fd9-4ffb10450f53" providerId="ADAL" clId="{B49B4F21-5856-45BF-A819-33BD9D1435BB}"/>
    <pc:docChg chg="custSel modSld modNotesMaster modHandout">
      <pc:chgData name="Petra Mörtsjö (RF-SISU Norrbotten)" userId="e0d6ab9f-f813-4ccf-8fd9-4ffb10450f53" providerId="ADAL" clId="{B49B4F21-5856-45BF-A819-33BD9D1435BB}" dt="2022-09-27T14:14:53.954" v="121" actId="20577"/>
      <pc:docMkLst>
        <pc:docMk/>
      </pc:docMkLst>
      <pc:sldChg chg="modSp mod">
        <pc:chgData name="Petra Mörtsjö (RF-SISU Norrbotten)" userId="e0d6ab9f-f813-4ccf-8fd9-4ffb10450f53" providerId="ADAL" clId="{B49B4F21-5856-45BF-A819-33BD9D1435BB}" dt="2022-09-27T14:06:51.764" v="20" actId="12"/>
        <pc:sldMkLst>
          <pc:docMk/>
          <pc:sldMk cId="266550832" sldId="277"/>
        </pc:sldMkLst>
        <pc:spChg chg="mod">
          <ac:chgData name="Petra Mörtsjö (RF-SISU Norrbotten)" userId="e0d6ab9f-f813-4ccf-8fd9-4ffb10450f53" providerId="ADAL" clId="{B49B4F21-5856-45BF-A819-33BD9D1435BB}" dt="2022-09-27T14:06:51.764" v="20" actId="12"/>
          <ac:spMkLst>
            <pc:docMk/>
            <pc:sldMk cId="266550832" sldId="277"/>
            <ac:spMk id="3" creationId="{00000000-0000-0000-0000-000000000000}"/>
          </ac:spMkLst>
        </pc:spChg>
      </pc:sldChg>
      <pc:sldChg chg="modSp mod modNotesTx">
        <pc:chgData name="Petra Mörtsjö (RF-SISU Norrbotten)" userId="e0d6ab9f-f813-4ccf-8fd9-4ffb10450f53" providerId="ADAL" clId="{B49B4F21-5856-45BF-A819-33BD9D1435BB}" dt="2022-09-27T14:14:38.092" v="118" actId="20577"/>
        <pc:sldMkLst>
          <pc:docMk/>
          <pc:sldMk cId="4162008610" sldId="299"/>
        </pc:sldMkLst>
        <pc:spChg chg="mod">
          <ac:chgData name="Petra Mörtsjö (RF-SISU Norrbotten)" userId="e0d6ab9f-f813-4ccf-8fd9-4ffb10450f53" providerId="ADAL" clId="{B49B4F21-5856-45BF-A819-33BD9D1435BB}" dt="2022-09-27T14:09:24.499" v="38" actId="14100"/>
          <ac:spMkLst>
            <pc:docMk/>
            <pc:sldMk cId="4162008610" sldId="299"/>
            <ac:spMk id="2" creationId="{00000000-0000-0000-0000-000000000000}"/>
          </ac:spMkLst>
        </pc:spChg>
        <pc:spChg chg="mod">
          <ac:chgData name="Petra Mörtsjö (RF-SISU Norrbotten)" userId="e0d6ab9f-f813-4ccf-8fd9-4ffb10450f53" providerId="ADAL" clId="{B49B4F21-5856-45BF-A819-33BD9D1435BB}" dt="2022-09-27T14:09:32.273" v="39" actId="1076"/>
          <ac:spMkLst>
            <pc:docMk/>
            <pc:sldMk cId="4162008610" sldId="299"/>
            <ac:spMk id="3" creationId="{00000000-0000-0000-0000-000000000000}"/>
          </ac:spMkLst>
        </pc:spChg>
        <pc:spChg chg="mod">
          <ac:chgData name="Petra Mörtsjö (RF-SISU Norrbotten)" userId="e0d6ab9f-f813-4ccf-8fd9-4ffb10450f53" providerId="ADAL" clId="{B49B4F21-5856-45BF-A819-33BD9D1435BB}" dt="2022-09-27T14:11:02.262" v="54" actId="20577"/>
          <ac:spMkLst>
            <pc:docMk/>
            <pc:sldMk cId="4162008610" sldId="299"/>
            <ac:spMk id="6" creationId="{00000000-0000-0000-0000-000000000000}"/>
          </ac:spMkLst>
        </pc:spChg>
      </pc:sldChg>
      <pc:sldChg chg="modNotesTx">
        <pc:chgData name="Petra Mörtsjö (RF-SISU Norrbotten)" userId="e0d6ab9f-f813-4ccf-8fd9-4ffb10450f53" providerId="ADAL" clId="{B49B4F21-5856-45BF-A819-33BD9D1435BB}" dt="2022-09-27T14:14:53.954" v="121" actId="20577"/>
        <pc:sldMkLst>
          <pc:docMk/>
          <pc:sldMk cId="1669271090" sldId="310"/>
        </pc:sldMkLst>
      </pc:sldChg>
    </pc:docChg>
  </pc:docChgLst>
  <pc:docChgLst>
    <pc:chgData name="Petra Mörtsjö" userId="e0d6ab9f-f813-4ccf-8fd9-4ffb10450f53" providerId="ADAL" clId="{71D172F2-EE06-422A-8258-EA51EC5531B0}"/>
    <pc:docChg chg="modSld sldOrd">
      <pc:chgData name="Petra Mörtsjö" userId="e0d6ab9f-f813-4ccf-8fd9-4ffb10450f53" providerId="ADAL" clId="{71D172F2-EE06-422A-8258-EA51EC5531B0}" dt="2022-12-15T10:10:24.510" v="2"/>
      <pc:docMkLst>
        <pc:docMk/>
      </pc:docMkLst>
      <pc:sldChg chg="modSp mod">
        <pc:chgData name="Petra Mörtsjö" userId="e0d6ab9f-f813-4ccf-8fd9-4ffb10450f53" providerId="ADAL" clId="{71D172F2-EE06-422A-8258-EA51EC5531B0}" dt="2022-12-15T10:01:50.841" v="0" actId="12"/>
        <pc:sldMkLst>
          <pc:docMk/>
          <pc:sldMk cId="1236138002" sldId="302"/>
        </pc:sldMkLst>
        <pc:spChg chg="mod">
          <ac:chgData name="Petra Mörtsjö" userId="e0d6ab9f-f813-4ccf-8fd9-4ffb10450f53" providerId="ADAL" clId="{71D172F2-EE06-422A-8258-EA51EC5531B0}" dt="2022-12-15T10:01:50.841" v="0" actId="12"/>
          <ac:spMkLst>
            <pc:docMk/>
            <pc:sldMk cId="1236138002" sldId="302"/>
            <ac:spMk id="3" creationId="{00000000-0000-0000-0000-000000000000}"/>
          </ac:spMkLst>
        </pc:spChg>
      </pc:sldChg>
      <pc:sldChg chg="ord">
        <pc:chgData name="Petra Mörtsjö" userId="e0d6ab9f-f813-4ccf-8fd9-4ffb10450f53" providerId="ADAL" clId="{71D172F2-EE06-422A-8258-EA51EC5531B0}" dt="2022-12-15T10:10:24.510" v="2"/>
        <pc:sldMkLst>
          <pc:docMk/>
          <pc:sldMk cId="3382963699" sldId="305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2C1F7F-FAEA-41D3-9857-9CDAFA3E3738}" type="doc">
      <dgm:prSet loTypeId="urn:microsoft.com/office/officeart/2005/8/layout/pyramid1" loCatId="pyramid" qsTypeId="urn:microsoft.com/office/officeart/2005/8/quickstyle/simple1" qsCatId="simple" csTypeId="urn:microsoft.com/office/officeart/2005/8/colors/accent2_4" csCatId="accent2" phldr="1"/>
      <dgm:spPr/>
    </dgm:pt>
    <dgm:pt modelId="{A52331F6-818F-4B38-B08A-7F8353AC43F2}">
      <dgm:prSet phldrT="[Text]" custT="1"/>
      <dgm:spPr/>
      <dgm:t>
        <a:bodyPr anchor="b"/>
        <a:lstStyle/>
        <a:p>
          <a:r>
            <a:rPr lang="sv-SE" sz="1400" b="1" dirty="0">
              <a:solidFill>
                <a:schemeClr val="bg1"/>
              </a:solidFill>
            </a:rPr>
            <a:t>Föreningens</a:t>
          </a:r>
          <a:r>
            <a:rPr lang="sv-SE" sz="1400" b="1" baseline="0" dirty="0">
              <a:solidFill>
                <a:schemeClr val="bg1"/>
              </a:solidFill>
            </a:rPr>
            <a:t> </a:t>
          </a:r>
        </a:p>
        <a:p>
          <a:r>
            <a:rPr lang="sv-SE" sz="1400" b="1" baseline="0" dirty="0">
              <a:solidFill>
                <a:schemeClr val="bg1"/>
              </a:solidFill>
            </a:rPr>
            <a:t>policy</a:t>
          </a:r>
          <a:endParaRPr lang="sv-SE" sz="1400" b="1" dirty="0">
            <a:solidFill>
              <a:schemeClr val="bg1"/>
            </a:solidFill>
          </a:endParaRPr>
        </a:p>
      </dgm:t>
    </dgm:pt>
    <dgm:pt modelId="{A30E316D-BF60-4FB0-B03E-CA218D58C695}" type="parTrans" cxnId="{49372877-9937-41F6-B8F1-028BC6EE62AA}">
      <dgm:prSet/>
      <dgm:spPr/>
      <dgm:t>
        <a:bodyPr/>
        <a:lstStyle/>
        <a:p>
          <a:endParaRPr lang="sv-SE"/>
        </a:p>
      </dgm:t>
    </dgm:pt>
    <dgm:pt modelId="{6AE32220-261C-4227-9202-535F95CC4EBE}" type="sibTrans" cxnId="{49372877-9937-41F6-B8F1-028BC6EE62AA}">
      <dgm:prSet/>
      <dgm:spPr/>
      <dgm:t>
        <a:bodyPr/>
        <a:lstStyle/>
        <a:p>
          <a:endParaRPr lang="sv-SE"/>
        </a:p>
      </dgm:t>
    </dgm:pt>
    <dgm:pt modelId="{40C0E02A-A623-49E8-AA30-C9CE6DF1F170}">
      <dgm:prSet phldrT="[Text]"/>
      <dgm:spPr>
        <a:solidFill>
          <a:schemeClr val="accent2">
            <a:lumMod val="60000"/>
            <a:lumOff val="40000"/>
          </a:schemeClr>
        </a:solidFill>
      </dgm:spPr>
      <dgm:t>
        <a:bodyPr anchor="ctr" anchorCtr="0"/>
        <a:lstStyle/>
        <a:p>
          <a:r>
            <a:rPr lang="sv-SE" b="1" dirty="0">
              <a:solidFill>
                <a:schemeClr val="bg1"/>
              </a:solidFill>
            </a:rPr>
            <a:t>Idrotten Vill</a:t>
          </a:r>
        </a:p>
      </dgm:t>
    </dgm:pt>
    <dgm:pt modelId="{2B1388DE-7388-4F85-BE6B-C1ED7D866956}" type="parTrans" cxnId="{5728E0D9-E5EC-4283-AFE2-1F7D9AEF81E1}">
      <dgm:prSet/>
      <dgm:spPr/>
      <dgm:t>
        <a:bodyPr/>
        <a:lstStyle/>
        <a:p>
          <a:endParaRPr lang="sv-SE"/>
        </a:p>
      </dgm:t>
    </dgm:pt>
    <dgm:pt modelId="{226079B8-4B4B-4D72-8077-3FB8D19A2482}" type="sibTrans" cxnId="{5728E0D9-E5EC-4283-AFE2-1F7D9AEF81E1}">
      <dgm:prSet/>
      <dgm:spPr/>
      <dgm:t>
        <a:bodyPr/>
        <a:lstStyle/>
        <a:p>
          <a:endParaRPr lang="sv-SE"/>
        </a:p>
      </dgm:t>
    </dgm:pt>
    <dgm:pt modelId="{31922C76-A464-4BC5-8D0B-E3EDFC96F248}">
      <dgm:prSet phldrT="[Text]"/>
      <dgm:spPr/>
      <dgm:t>
        <a:bodyPr/>
        <a:lstStyle/>
        <a:p>
          <a:r>
            <a:rPr lang="sv-SE" b="1" dirty="0">
              <a:solidFill>
                <a:schemeClr val="bg1"/>
              </a:solidFill>
            </a:rPr>
            <a:t>FNs barnkonvention</a:t>
          </a:r>
        </a:p>
      </dgm:t>
    </dgm:pt>
    <dgm:pt modelId="{482EE99F-E6F5-4A98-A515-3247B564C9B2}" type="parTrans" cxnId="{BDB81461-3975-4EC2-9D26-8028E7A39413}">
      <dgm:prSet/>
      <dgm:spPr/>
      <dgm:t>
        <a:bodyPr/>
        <a:lstStyle/>
        <a:p>
          <a:endParaRPr lang="sv-SE"/>
        </a:p>
      </dgm:t>
    </dgm:pt>
    <dgm:pt modelId="{C1A47198-55EF-4197-9FDA-8D46961BC936}" type="sibTrans" cxnId="{BDB81461-3975-4EC2-9D26-8028E7A39413}">
      <dgm:prSet/>
      <dgm:spPr/>
      <dgm:t>
        <a:bodyPr/>
        <a:lstStyle/>
        <a:p>
          <a:endParaRPr lang="sv-SE"/>
        </a:p>
      </dgm:t>
    </dgm:pt>
    <dgm:pt modelId="{12F5EF52-BAED-4F20-B8B5-3C631073A6FA}">
      <dgm:prSet phldrT="[Text]" custT="1"/>
      <dgm:spPr/>
      <dgm:t>
        <a:bodyPr anchor="ctr" anchorCtr="0"/>
        <a:lstStyle/>
        <a:p>
          <a:r>
            <a:rPr lang="sv-SE" sz="2800" b="1" dirty="0">
              <a:solidFill>
                <a:schemeClr val="bg1"/>
              </a:solidFill>
            </a:rPr>
            <a:t>Blågula vägen</a:t>
          </a:r>
        </a:p>
      </dgm:t>
    </dgm:pt>
    <dgm:pt modelId="{F7627A57-AAC5-40F2-A824-7CE6A1F397D7}" type="parTrans" cxnId="{2E995594-E06E-4349-BCE5-433588CA2216}">
      <dgm:prSet/>
      <dgm:spPr/>
      <dgm:t>
        <a:bodyPr/>
        <a:lstStyle/>
        <a:p>
          <a:endParaRPr lang="en-US"/>
        </a:p>
      </dgm:t>
    </dgm:pt>
    <dgm:pt modelId="{C24FCBB5-CE49-47FB-95E6-F1B48FBF434A}" type="sibTrans" cxnId="{2E995594-E06E-4349-BCE5-433588CA2216}">
      <dgm:prSet/>
      <dgm:spPr/>
      <dgm:t>
        <a:bodyPr/>
        <a:lstStyle/>
        <a:p>
          <a:endParaRPr lang="en-US"/>
        </a:p>
      </dgm:t>
    </dgm:pt>
    <dgm:pt modelId="{CF1DF7E3-44E7-40BF-9051-3767BFF63397}" type="pres">
      <dgm:prSet presAssocID="{142C1F7F-FAEA-41D3-9857-9CDAFA3E3738}" presName="Name0" presStyleCnt="0">
        <dgm:presLayoutVars>
          <dgm:dir/>
          <dgm:animLvl val="lvl"/>
          <dgm:resizeHandles val="exact"/>
        </dgm:presLayoutVars>
      </dgm:prSet>
      <dgm:spPr/>
    </dgm:pt>
    <dgm:pt modelId="{AF13D497-54C6-4C83-8B6C-F3E9FAE970F8}" type="pres">
      <dgm:prSet presAssocID="{A52331F6-818F-4B38-B08A-7F8353AC43F2}" presName="Name8" presStyleCnt="0"/>
      <dgm:spPr/>
    </dgm:pt>
    <dgm:pt modelId="{2D1EF03E-B51E-4E62-B7B8-AE4418EE3394}" type="pres">
      <dgm:prSet presAssocID="{A52331F6-818F-4B38-B08A-7F8353AC43F2}" presName="level" presStyleLbl="node1" presStyleIdx="0" presStyleCnt="4">
        <dgm:presLayoutVars>
          <dgm:chMax val="1"/>
          <dgm:bulletEnabled val="1"/>
        </dgm:presLayoutVars>
      </dgm:prSet>
      <dgm:spPr/>
    </dgm:pt>
    <dgm:pt modelId="{24A55F28-CEB0-43B2-A7BA-2C642A7F2581}" type="pres">
      <dgm:prSet presAssocID="{A52331F6-818F-4B38-B08A-7F8353AC43F2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7844EDBE-BFA4-4597-8CFB-2F1C215FD708}" type="pres">
      <dgm:prSet presAssocID="{12F5EF52-BAED-4F20-B8B5-3C631073A6FA}" presName="Name8" presStyleCnt="0"/>
      <dgm:spPr/>
    </dgm:pt>
    <dgm:pt modelId="{7E540476-5231-458D-97B9-C9E23E9E1A40}" type="pres">
      <dgm:prSet presAssocID="{12F5EF52-BAED-4F20-B8B5-3C631073A6FA}" presName="level" presStyleLbl="node1" presStyleIdx="1" presStyleCnt="4">
        <dgm:presLayoutVars>
          <dgm:chMax val="1"/>
          <dgm:bulletEnabled val="1"/>
        </dgm:presLayoutVars>
      </dgm:prSet>
      <dgm:spPr/>
    </dgm:pt>
    <dgm:pt modelId="{F1ECA96D-CFE3-4E64-B4FC-25BA8BEFBEF5}" type="pres">
      <dgm:prSet presAssocID="{12F5EF52-BAED-4F20-B8B5-3C631073A6F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9B846EB-4ECA-4D6D-8EDA-B8080B96EE51}" type="pres">
      <dgm:prSet presAssocID="{40C0E02A-A623-49E8-AA30-C9CE6DF1F170}" presName="Name8" presStyleCnt="0"/>
      <dgm:spPr/>
    </dgm:pt>
    <dgm:pt modelId="{37364579-AFE0-4292-B00E-718FB8E6D127}" type="pres">
      <dgm:prSet presAssocID="{40C0E02A-A623-49E8-AA30-C9CE6DF1F170}" presName="level" presStyleLbl="node1" presStyleIdx="2" presStyleCnt="4">
        <dgm:presLayoutVars>
          <dgm:chMax val="1"/>
          <dgm:bulletEnabled val="1"/>
        </dgm:presLayoutVars>
      </dgm:prSet>
      <dgm:spPr/>
    </dgm:pt>
    <dgm:pt modelId="{F898212F-3EE8-4F2F-A277-B9C4F5664C3F}" type="pres">
      <dgm:prSet presAssocID="{40C0E02A-A623-49E8-AA30-C9CE6DF1F17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3315D50-BB77-4F64-8432-20DB9AFBA3FB}" type="pres">
      <dgm:prSet presAssocID="{31922C76-A464-4BC5-8D0B-E3EDFC96F248}" presName="Name8" presStyleCnt="0"/>
      <dgm:spPr/>
    </dgm:pt>
    <dgm:pt modelId="{0E575B54-7C76-4306-BCD4-0EC811212F2A}" type="pres">
      <dgm:prSet presAssocID="{31922C76-A464-4BC5-8D0B-E3EDFC96F248}" presName="level" presStyleLbl="node1" presStyleIdx="3" presStyleCnt="4" custLinFactNeighborX="-1027">
        <dgm:presLayoutVars>
          <dgm:chMax val="1"/>
          <dgm:bulletEnabled val="1"/>
        </dgm:presLayoutVars>
      </dgm:prSet>
      <dgm:spPr/>
    </dgm:pt>
    <dgm:pt modelId="{4A382FA9-6479-423F-9A3B-96FC7056B0F9}" type="pres">
      <dgm:prSet presAssocID="{31922C76-A464-4BC5-8D0B-E3EDFC96F248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DD2A3530-1462-4E48-A305-45E1C928EB01}" type="presOf" srcId="{12F5EF52-BAED-4F20-B8B5-3C631073A6FA}" destId="{7E540476-5231-458D-97B9-C9E23E9E1A40}" srcOrd="0" destOrd="0" presId="urn:microsoft.com/office/officeart/2005/8/layout/pyramid1"/>
    <dgm:cxn modelId="{9235E734-715C-46E8-BE4C-9D6A763F1D04}" type="presOf" srcId="{A52331F6-818F-4B38-B08A-7F8353AC43F2}" destId="{24A55F28-CEB0-43B2-A7BA-2C642A7F2581}" srcOrd="1" destOrd="0" presId="urn:microsoft.com/office/officeart/2005/8/layout/pyramid1"/>
    <dgm:cxn modelId="{BDB81461-3975-4EC2-9D26-8028E7A39413}" srcId="{142C1F7F-FAEA-41D3-9857-9CDAFA3E3738}" destId="{31922C76-A464-4BC5-8D0B-E3EDFC96F248}" srcOrd="3" destOrd="0" parTransId="{482EE99F-E6F5-4A98-A515-3247B564C9B2}" sibTransId="{C1A47198-55EF-4197-9FDA-8D46961BC936}"/>
    <dgm:cxn modelId="{0A98EE45-499D-4C9D-ACBF-7AB8D08A1985}" type="presOf" srcId="{31922C76-A464-4BC5-8D0B-E3EDFC96F248}" destId="{0E575B54-7C76-4306-BCD4-0EC811212F2A}" srcOrd="0" destOrd="0" presId="urn:microsoft.com/office/officeart/2005/8/layout/pyramid1"/>
    <dgm:cxn modelId="{B8DE496D-4B09-4D4B-BD77-3F183DF1BFF7}" type="presOf" srcId="{40C0E02A-A623-49E8-AA30-C9CE6DF1F170}" destId="{37364579-AFE0-4292-B00E-718FB8E6D127}" srcOrd="0" destOrd="0" presId="urn:microsoft.com/office/officeart/2005/8/layout/pyramid1"/>
    <dgm:cxn modelId="{49372877-9937-41F6-B8F1-028BC6EE62AA}" srcId="{142C1F7F-FAEA-41D3-9857-9CDAFA3E3738}" destId="{A52331F6-818F-4B38-B08A-7F8353AC43F2}" srcOrd="0" destOrd="0" parTransId="{A30E316D-BF60-4FB0-B03E-CA218D58C695}" sibTransId="{6AE32220-261C-4227-9202-535F95CC4EBE}"/>
    <dgm:cxn modelId="{A0AB117F-A79B-4AF8-90F5-373F6EB1C66A}" type="presOf" srcId="{12F5EF52-BAED-4F20-B8B5-3C631073A6FA}" destId="{F1ECA96D-CFE3-4E64-B4FC-25BA8BEFBEF5}" srcOrd="1" destOrd="0" presId="urn:microsoft.com/office/officeart/2005/8/layout/pyramid1"/>
    <dgm:cxn modelId="{2E995594-E06E-4349-BCE5-433588CA2216}" srcId="{142C1F7F-FAEA-41D3-9857-9CDAFA3E3738}" destId="{12F5EF52-BAED-4F20-B8B5-3C631073A6FA}" srcOrd="1" destOrd="0" parTransId="{F7627A57-AAC5-40F2-A824-7CE6A1F397D7}" sibTransId="{C24FCBB5-CE49-47FB-95E6-F1B48FBF434A}"/>
    <dgm:cxn modelId="{2D56BFA0-0D24-4420-87FA-8E1F0D865CEF}" type="presOf" srcId="{A52331F6-818F-4B38-B08A-7F8353AC43F2}" destId="{2D1EF03E-B51E-4E62-B7B8-AE4418EE3394}" srcOrd="0" destOrd="0" presId="urn:microsoft.com/office/officeart/2005/8/layout/pyramid1"/>
    <dgm:cxn modelId="{A9D91BD2-785E-4572-BC3C-7A0434345996}" type="presOf" srcId="{31922C76-A464-4BC5-8D0B-E3EDFC96F248}" destId="{4A382FA9-6479-423F-9A3B-96FC7056B0F9}" srcOrd="1" destOrd="0" presId="urn:microsoft.com/office/officeart/2005/8/layout/pyramid1"/>
    <dgm:cxn modelId="{5728E0D9-E5EC-4283-AFE2-1F7D9AEF81E1}" srcId="{142C1F7F-FAEA-41D3-9857-9CDAFA3E3738}" destId="{40C0E02A-A623-49E8-AA30-C9CE6DF1F170}" srcOrd="2" destOrd="0" parTransId="{2B1388DE-7388-4F85-BE6B-C1ED7D866956}" sibTransId="{226079B8-4B4B-4D72-8077-3FB8D19A2482}"/>
    <dgm:cxn modelId="{7EEBFADA-317F-42ED-B946-C704897A54FA}" type="presOf" srcId="{142C1F7F-FAEA-41D3-9857-9CDAFA3E3738}" destId="{CF1DF7E3-44E7-40BF-9051-3767BFF63397}" srcOrd="0" destOrd="0" presId="urn:microsoft.com/office/officeart/2005/8/layout/pyramid1"/>
    <dgm:cxn modelId="{286784EF-E570-451F-B4FE-9C1F0237FD3A}" type="presOf" srcId="{40C0E02A-A623-49E8-AA30-C9CE6DF1F170}" destId="{F898212F-3EE8-4F2F-A277-B9C4F5664C3F}" srcOrd="1" destOrd="0" presId="urn:microsoft.com/office/officeart/2005/8/layout/pyramid1"/>
    <dgm:cxn modelId="{6EF4F96A-E64D-4A20-8B52-6D99166CF27A}" type="presParOf" srcId="{CF1DF7E3-44E7-40BF-9051-3767BFF63397}" destId="{AF13D497-54C6-4C83-8B6C-F3E9FAE970F8}" srcOrd="0" destOrd="0" presId="urn:microsoft.com/office/officeart/2005/8/layout/pyramid1"/>
    <dgm:cxn modelId="{307C865E-922A-477E-8E21-CC5C306D48F9}" type="presParOf" srcId="{AF13D497-54C6-4C83-8B6C-F3E9FAE970F8}" destId="{2D1EF03E-B51E-4E62-B7B8-AE4418EE3394}" srcOrd="0" destOrd="0" presId="urn:microsoft.com/office/officeart/2005/8/layout/pyramid1"/>
    <dgm:cxn modelId="{35F85BAF-1E7A-4D00-92CD-C508B3484187}" type="presParOf" srcId="{AF13D497-54C6-4C83-8B6C-F3E9FAE970F8}" destId="{24A55F28-CEB0-43B2-A7BA-2C642A7F2581}" srcOrd="1" destOrd="0" presId="urn:microsoft.com/office/officeart/2005/8/layout/pyramid1"/>
    <dgm:cxn modelId="{A0C305C6-B26E-4C15-B9C4-1730B6AEA694}" type="presParOf" srcId="{CF1DF7E3-44E7-40BF-9051-3767BFF63397}" destId="{7844EDBE-BFA4-4597-8CFB-2F1C215FD708}" srcOrd="1" destOrd="0" presId="urn:microsoft.com/office/officeart/2005/8/layout/pyramid1"/>
    <dgm:cxn modelId="{48B3AEAA-E21E-4EE0-8D16-3E229C1C0D69}" type="presParOf" srcId="{7844EDBE-BFA4-4597-8CFB-2F1C215FD708}" destId="{7E540476-5231-458D-97B9-C9E23E9E1A40}" srcOrd="0" destOrd="0" presId="urn:microsoft.com/office/officeart/2005/8/layout/pyramid1"/>
    <dgm:cxn modelId="{54D23AF1-3151-47C7-B61E-A9C69F0027B8}" type="presParOf" srcId="{7844EDBE-BFA4-4597-8CFB-2F1C215FD708}" destId="{F1ECA96D-CFE3-4E64-B4FC-25BA8BEFBEF5}" srcOrd="1" destOrd="0" presId="urn:microsoft.com/office/officeart/2005/8/layout/pyramid1"/>
    <dgm:cxn modelId="{5A8AD7A2-5E4F-42ED-9D6E-0F3661FB0DE0}" type="presParOf" srcId="{CF1DF7E3-44E7-40BF-9051-3767BFF63397}" destId="{99B846EB-4ECA-4D6D-8EDA-B8080B96EE51}" srcOrd="2" destOrd="0" presId="urn:microsoft.com/office/officeart/2005/8/layout/pyramid1"/>
    <dgm:cxn modelId="{FDE2194A-E5BB-4937-9ADB-6D6AD89B394F}" type="presParOf" srcId="{99B846EB-4ECA-4D6D-8EDA-B8080B96EE51}" destId="{37364579-AFE0-4292-B00E-718FB8E6D127}" srcOrd="0" destOrd="0" presId="urn:microsoft.com/office/officeart/2005/8/layout/pyramid1"/>
    <dgm:cxn modelId="{22B5ECB1-AB73-4586-91CA-FD0029FDB037}" type="presParOf" srcId="{99B846EB-4ECA-4D6D-8EDA-B8080B96EE51}" destId="{F898212F-3EE8-4F2F-A277-B9C4F5664C3F}" srcOrd="1" destOrd="0" presId="urn:microsoft.com/office/officeart/2005/8/layout/pyramid1"/>
    <dgm:cxn modelId="{387A608D-9746-4B3B-B7BE-B66E3C987953}" type="presParOf" srcId="{CF1DF7E3-44E7-40BF-9051-3767BFF63397}" destId="{43315D50-BB77-4F64-8432-20DB9AFBA3FB}" srcOrd="3" destOrd="0" presId="urn:microsoft.com/office/officeart/2005/8/layout/pyramid1"/>
    <dgm:cxn modelId="{F23A88F8-E2E3-4EC4-98E4-0AB100C29900}" type="presParOf" srcId="{43315D50-BB77-4F64-8432-20DB9AFBA3FB}" destId="{0E575B54-7C76-4306-BCD4-0EC811212F2A}" srcOrd="0" destOrd="0" presId="urn:microsoft.com/office/officeart/2005/8/layout/pyramid1"/>
    <dgm:cxn modelId="{EBD2E75F-0AD9-447F-8291-922C515639D0}" type="presParOf" srcId="{43315D50-BB77-4F64-8432-20DB9AFBA3FB}" destId="{4A382FA9-6479-423F-9A3B-96FC7056B0F9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1EF03E-B51E-4E62-B7B8-AE4418EE3394}">
      <dsp:nvSpPr>
        <dsp:cNvPr id="0" name=""/>
        <dsp:cNvSpPr/>
      </dsp:nvSpPr>
      <dsp:spPr>
        <a:xfrm>
          <a:off x="2641308" y="0"/>
          <a:ext cx="1760872" cy="1296144"/>
        </a:xfrm>
        <a:prstGeom prst="trapezoid">
          <a:avLst>
            <a:gd name="adj" fmla="val 67927"/>
          </a:avLst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b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b="1" kern="1200" dirty="0">
              <a:solidFill>
                <a:schemeClr val="bg1"/>
              </a:solidFill>
            </a:rPr>
            <a:t>Föreningens</a:t>
          </a:r>
          <a:r>
            <a:rPr lang="sv-SE" sz="1400" b="1" kern="1200" baseline="0" dirty="0">
              <a:solidFill>
                <a:schemeClr val="bg1"/>
              </a:solidFill>
            </a:rPr>
            <a:t>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b="1" kern="1200" baseline="0" dirty="0">
              <a:solidFill>
                <a:schemeClr val="bg1"/>
              </a:solidFill>
            </a:rPr>
            <a:t>policy</a:t>
          </a:r>
          <a:endParaRPr lang="sv-SE" sz="1400" b="1" kern="1200" dirty="0">
            <a:solidFill>
              <a:schemeClr val="bg1"/>
            </a:solidFill>
          </a:endParaRPr>
        </a:p>
      </dsp:txBody>
      <dsp:txXfrm>
        <a:off x="2641308" y="0"/>
        <a:ext cx="1760872" cy="1296144"/>
      </dsp:txXfrm>
    </dsp:sp>
    <dsp:sp modelId="{7E540476-5231-458D-97B9-C9E23E9E1A40}">
      <dsp:nvSpPr>
        <dsp:cNvPr id="0" name=""/>
        <dsp:cNvSpPr/>
      </dsp:nvSpPr>
      <dsp:spPr>
        <a:xfrm>
          <a:off x="1760872" y="1296144"/>
          <a:ext cx="3521744" cy="1296144"/>
        </a:xfrm>
        <a:prstGeom prst="trapezoid">
          <a:avLst>
            <a:gd name="adj" fmla="val 67927"/>
          </a:avLst>
        </a:prstGeom>
        <a:solidFill>
          <a:schemeClr val="accent2">
            <a:shade val="50000"/>
            <a:hueOff val="430022"/>
            <a:satOff val="-34086"/>
            <a:lumOff val="285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2800" b="1" kern="1200" dirty="0">
              <a:solidFill>
                <a:schemeClr val="bg1"/>
              </a:solidFill>
            </a:rPr>
            <a:t>Blågula vägen</a:t>
          </a:r>
        </a:p>
      </dsp:txBody>
      <dsp:txXfrm>
        <a:off x="2377177" y="1296144"/>
        <a:ext cx="2289133" cy="1296144"/>
      </dsp:txXfrm>
    </dsp:sp>
    <dsp:sp modelId="{37364579-AFE0-4292-B00E-718FB8E6D127}">
      <dsp:nvSpPr>
        <dsp:cNvPr id="0" name=""/>
        <dsp:cNvSpPr/>
      </dsp:nvSpPr>
      <dsp:spPr>
        <a:xfrm>
          <a:off x="880436" y="2592288"/>
          <a:ext cx="5282616" cy="1296144"/>
        </a:xfrm>
        <a:prstGeom prst="trapezoid">
          <a:avLst>
            <a:gd name="adj" fmla="val 67927"/>
          </a:avLst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4400" b="1" kern="1200" dirty="0">
              <a:solidFill>
                <a:schemeClr val="bg1"/>
              </a:solidFill>
            </a:rPr>
            <a:t>Idrotten Vill</a:t>
          </a:r>
        </a:p>
      </dsp:txBody>
      <dsp:txXfrm>
        <a:off x="1804894" y="2592288"/>
        <a:ext cx="3433700" cy="1296144"/>
      </dsp:txXfrm>
    </dsp:sp>
    <dsp:sp modelId="{0E575B54-7C76-4306-BCD4-0EC811212F2A}">
      <dsp:nvSpPr>
        <dsp:cNvPr id="0" name=""/>
        <dsp:cNvSpPr/>
      </dsp:nvSpPr>
      <dsp:spPr>
        <a:xfrm>
          <a:off x="0" y="3888432"/>
          <a:ext cx="7043489" cy="1296144"/>
        </a:xfrm>
        <a:prstGeom prst="trapezoid">
          <a:avLst>
            <a:gd name="adj" fmla="val 67927"/>
          </a:avLst>
        </a:prstGeom>
        <a:solidFill>
          <a:schemeClr val="accent2">
            <a:shade val="50000"/>
            <a:hueOff val="430022"/>
            <a:satOff val="-34086"/>
            <a:lumOff val="285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4400" b="1" kern="1200" dirty="0">
              <a:solidFill>
                <a:schemeClr val="bg1"/>
              </a:solidFill>
            </a:rPr>
            <a:t>FNs barnkonvention</a:t>
          </a:r>
        </a:p>
      </dsp:txBody>
      <dsp:txXfrm>
        <a:off x="1232610" y="3888432"/>
        <a:ext cx="4578267" cy="129614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6ED4D-9974-4266-9636-7DF9434CB37C}" type="datetimeFigureOut">
              <a:rPr lang="sv-SE" smtClean="0"/>
              <a:t>2023-02-21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75A873-DB4E-4F59-A8B1-757F0F4852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6867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92141-416E-49B0-82D1-A68B9C506992}" type="datetimeFigureOut">
              <a:rPr lang="sv-SE" smtClean="0"/>
              <a:t>2023-02-21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863A3-F6DA-432C-A68C-0B1EB56ED58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6493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75659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8CA590-1508-4EB6-AAC9-A18D8FF03B43}" type="slidenum">
              <a:rPr lang="sv-SE" smtClean="0"/>
              <a:pPr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17054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sv-SE" dirty="0"/>
              <a:t>För</a:t>
            </a:r>
            <a:r>
              <a:rPr lang="sv-SE" baseline="0" dirty="0"/>
              <a:t> oss föräldrar är det vikigt att få prata om tävlingen eller matchen. Men hur gör vi då det, hur frågar vi? Låt barnet få inleda samtalet och ta det i sin takt, undvik långa samtal. Var tydlig med att göra klart för ditt barn att hon inte behöver prestera för att göra dig glad.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8CA590-1508-4EB6-AAC9-A18D8FF03B43}" type="slidenum">
              <a:rPr lang="sv-SE" smtClean="0"/>
              <a:pPr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20935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8CA590-1508-4EB6-AAC9-A18D8FF03B43}" type="slidenum">
              <a:rPr lang="sv-SE" smtClean="0"/>
              <a:pPr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601021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8CA590-1508-4EB6-AAC9-A18D8FF03B43}" type="slidenum">
              <a:rPr lang="sv-SE" smtClean="0"/>
              <a:pPr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86563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8CA590-1508-4EB6-AAC9-A18D8FF03B43}" type="slidenum">
              <a:rPr lang="sv-SE" smtClean="0"/>
              <a:pPr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59448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3DD16-3B40-4BEB-98D8-0B75A7AD2AEF}" type="slidenum">
              <a:rPr lang="sv-SE" smtClean="0"/>
              <a:pPr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56164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3DD16-3B40-4BEB-98D8-0B75A7AD2AEF}" type="slidenum">
              <a:rPr lang="sv-SE" smtClean="0"/>
              <a:pPr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43076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3DD16-3B40-4BEB-98D8-0B75A7AD2AEF}" type="slidenum">
              <a:rPr lang="sv-SE" smtClean="0"/>
              <a:pPr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3169586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3DD16-3B40-4BEB-98D8-0B75A7AD2AEF}" type="slidenum">
              <a:rPr lang="sv-SE" smtClean="0"/>
              <a:pPr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59705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3DD16-3B40-4BEB-98D8-0B75A7AD2AEF}" type="slidenum">
              <a:rPr lang="sv-SE" smtClean="0"/>
              <a:pPr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51449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 err="1"/>
              <a:t>RFs</a:t>
            </a:r>
            <a:r>
              <a:rPr lang="sv-SE" dirty="0"/>
              <a:t> undersökning säger detta, som gjordes under</a:t>
            </a:r>
            <a:r>
              <a:rPr lang="sv-SE" baseline="0" dirty="0"/>
              <a:t> 2010.</a:t>
            </a:r>
          </a:p>
          <a:p>
            <a:r>
              <a:rPr lang="sv-SE" baseline="0" dirty="0"/>
              <a:t>Att vara förälder är den mest komplexa formen av ledarskap.</a:t>
            </a:r>
          </a:p>
          <a:p>
            <a:r>
              <a:rPr lang="sv-SE" baseline="0" dirty="0"/>
              <a:t>Vad är föräldrapress och vad är uppfostran?</a:t>
            </a:r>
          </a:p>
          <a:p>
            <a:endParaRPr lang="sv-SE" baseline="0" dirty="0"/>
          </a:p>
          <a:p>
            <a:r>
              <a:rPr lang="sv-SE" baseline="0" dirty="0"/>
              <a:t>Exempel Frejas cup i </a:t>
            </a:r>
            <a:r>
              <a:rPr lang="sv-SE" baseline="0" dirty="0" err="1"/>
              <a:t>Arcus</a:t>
            </a:r>
            <a:r>
              <a:rPr lang="sv-SE" baseline="0" dirty="0"/>
              <a:t>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8CA590-1508-4EB6-AAC9-A18D8FF03B43}" type="slidenum">
              <a:rPr lang="sv-SE" smtClean="0"/>
              <a:pPr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50686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De barn</a:t>
            </a:r>
            <a:r>
              <a:rPr lang="sv-SE" baseline="0" dirty="0"/>
              <a:t> som fortsätter idrotts längs är de barn som har föräldrar som själv är ideellt engagerade som aktivitets- eller organisationsledare. De som håller ut näst längs är de som har föräldrar som bryr sig, </a:t>
            </a:r>
            <a:r>
              <a:rPr lang="sv-SE" baseline="0" dirty="0" err="1"/>
              <a:t>tex</a:t>
            </a:r>
            <a:r>
              <a:rPr lang="sv-SE" baseline="0" dirty="0"/>
              <a:t> skjutsar, hämtar tittar på träningar och matcher. De som slutar först är ju naturligtvis de som inte har någon som bryr sig eller backar upp.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/>
              <a:t>Vilka av dina beteenden förstärker barnens lust till idrott?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8CA590-1508-4EB6-AAC9-A18D8FF03B43}" type="slidenum">
              <a:rPr lang="sv-SE" smtClean="0"/>
              <a:pPr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44651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3DD16-3B40-4BEB-98D8-0B75A7AD2AEF}" type="slidenum">
              <a:rPr lang="sv-SE" smtClean="0"/>
              <a:pPr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65842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464056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3DD16-3B40-4BEB-98D8-0B75A7AD2AEF}" type="slidenum">
              <a:rPr lang="sv-SE" smtClean="0"/>
              <a:pPr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999882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69580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3DD16-3B40-4BEB-98D8-0B75A7AD2AEF}" type="slidenum">
              <a:rPr lang="sv-SE" smtClean="0"/>
              <a:pPr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5964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Vad heter</a:t>
            </a:r>
            <a:r>
              <a:rPr lang="sv-SE" baseline="0" dirty="0"/>
              <a:t> den i </a:t>
            </a:r>
            <a:r>
              <a:rPr lang="sv-SE" baseline="0"/>
              <a:t>din idrott</a:t>
            </a:r>
            <a:r>
              <a:rPr lang="sv-SE" baseline="0" dirty="0"/>
              <a:t>?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3DD16-3B40-4BEB-98D8-0B75A7AD2AEF}" type="slidenum">
              <a:rPr lang="sv-SE" smtClean="0"/>
              <a:pPr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15504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Trenden är att barndomen sker utanför idrotten</a:t>
            </a:r>
            <a:br>
              <a:rPr lang="sv-SE" dirty="0"/>
            </a:br>
            <a:r>
              <a:rPr lang="sv-SE" dirty="0"/>
              <a:t>En genomsnittlig idrottskarriär är 11 år.</a:t>
            </a:r>
            <a:br>
              <a:rPr lang="sv-SE" dirty="0"/>
            </a:br>
            <a:r>
              <a:rPr lang="sv-SE" dirty="0"/>
              <a:t>En trend som vi tycker är viktigt att motverka.</a:t>
            </a:r>
          </a:p>
          <a:p>
            <a:r>
              <a:rPr lang="sv-SE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Folkhälsomyndigheten. Den nordiska rekommendationen för fysisk aktivitet för barn och unga lyder: "Minst 60 minuters fysisk aktivitet per dag, både med måttlig och hög intensitet. Aktiviteterna kan sannolikt delas upp i kortare intervaller under dagen och bör vara av olika slag".</a:t>
            </a:r>
            <a:endParaRPr lang="sv-SE" dirty="0"/>
          </a:p>
          <a:p>
            <a:endParaRPr lang="sv-SE" dirty="0"/>
          </a:p>
          <a:p>
            <a:r>
              <a:rPr lang="sv-SE" dirty="0"/>
              <a:t>RF Målsättning! Så länge som möjligt!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3DD16-3B40-4BEB-98D8-0B75A7AD2AEF}" type="slidenum">
              <a:rPr lang="sv-SE" smtClean="0"/>
              <a:pPr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13841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sv-SE" altLang="sv-SE" sz="1200" dirty="0"/>
              <a:t>”All idrottsverksamhet för barn och ungdomar ska bedrivas utifrån ett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sv-SE" altLang="sv-SE" sz="1200" dirty="0"/>
              <a:t> barnrättsperspektiv och följa FN:s barnkonvention.”</a:t>
            </a:r>
          </a:p>
          <a:p>
            <a:pPr>
              <a:lnSpc>
                <a:spcPct val="80000"/>
              </a:lnSpc>
            </a:pPr>
            <a:endParaRPr lang="sv-SE" altLang="sv-SE" sz="1200" dirty="0"/>
          </a:p>
          <a:p>
            <a:pPr marL="0" indent="0">
              <a:lnSpc>
                <a:spcPct val="80000"/>
              </a:lnSpc>
              <a:buNone/>
            </a:pPr>
            <a:endParaRPr lang="sv-SE" altLang="sv-SE" sz="1200" dirty="0"/>
          </a:p>
          <a:p>
            <a:pPr>
              <a:lnSpc>
                <a:spcPct val="80000"/>
              </a:lnSpc>
            </a:pPr>
            <a:r>
              <a:rPr lang="sv-SE" altLang="sv-SE" sz="1200" dirty="0"/>
              <a:t>”Ett barnrättsperspektiv innebär att se till det enskilda barnets behov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sv-SE" altLang="sv-SE" sz="1200" dirty="0"/>
              <a:t> och förutsättningar på den utvecklingsnivå det befinner sig”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v-SE" altLang="sv-SE" sz="1200" i="1" dirty="0"/>
              <a:t>Källa RF:s dokument ”Anvisningar för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v-SE" altLang="sv-SE" sz="1200" i="1" dirty="0"/>
              <a:t>barn och ungdomsidrott”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3DD16-3B40-4BEB-98D8-0B75A7AD2AEF}" type="slidenum">
              <a:rPr lang="sv-SE" smtClean="0"/>
              <a:pPr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287094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Gör enkäten från Värdefullt och diskutera</a:t>
            </a:r>
            <a:r>
              <a:rPr lang="sv-SE" baseline="0" dirty="0"/>
              <a:t> utifrån den.</a:t>
            </a:r>
          </a:p>
          <a:p>
            <a:r>
              <a:rPr lang="sv-SE" baseline="0" dirty="0"/>
              <a:t>Vem är talang?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8CA590-1508-4EB6-AAC9-A18D8FF03B43}" type="slidenum">
              <a:rPr lang="sv-SE" smtClean="0"/>
              <a:pPr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01410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sv-SE" dirty="0"/>
              <a:t>Hur värderar vi det idrotten ger barnen, vad är</a:t>
            </a:r>
            <a:r>
              <a:rPr lang="sv-SE" baseline="0" dirty="0"/>
              <a:t> det värt i pengar men en stark benstomme eller social kompetens?</a:t>
            </a:r>
          </a:p>
          <a:p>
            <a:pPr>
              <a:buFont typeface="Arial" pitchFamily="34" charset="0"/>
              <a:buChar char="•"/>
            </a:pPr>
            <a:endParaRPr lang="sv-SE" baseline="0" dirty="0"/>
          </a:p>
          <a:p>
            <a:pPr>
              <a:buFont typeface="Arial" pitchFamily="34" charset="0"/>
              <a:buChar char="•"/>
            </a:pPr>
            <a:r>
              <a:rPr lang="sv-SE" baseline="0" dirty="0"/>
              <a:t>Hur kan man tillsammans bygga upp en miljö runt barnen så de fortsätter länge.</a:t>
            </a:r>
          </a:p>
          <a:p>
            <a:pPr>
              <a:buFont typeface="Arial" pitchFamily="34" charset="0"/>
              <a:buChar char="•"/>
            </a:pPr>
            <a:endParaRPr lang="sv-SE" baseline="0" dirty="0"/>
          </a:p>
          <a:p>
            <a:pPr>
              <a:buFont typeface="Arial" pitchFamily="34" charset="0"/>
              <a:buChar char="•"/>
            </a:pPr>
            <a:r>
              <a:rPr lang="sv-SE" dirty="0"/>
              <a:t>Om idrotten då</a:t>
            </a:r>
            <a:r>
              <a:rPr lang="sv-SE" baseline="0" dirty="0"/>
              <a:t> är en lek, b</a:t>
            </a:r>
            <a:r>
              <a:rPr lang="sv-SE" dirty="0"/>
              <a:t>etraktar man</a:t>
            </a:r>
            <a:r>
              <a:rPr lang="sv-SE" baseline="0" dirty="0"/>
              <a:t> då idrottsutrustning som leksaker. Ex: Inte tvingar jag mitt barn fortsätta med sitt legobygge.</a:t>
            </a:r>
            <a:endParaRPr lang="sv-SE" dirty="0"/>
          </a:p>
          <a:p>
            <a:pPr>
              <a:buFont typeface="Arial" pitchFamily="34" charset="0"/>
              <a:buChar char="•"/>
            </a:pPr>
            <a:endParaRPr lang="sv-SE" baseline="0" dirty="0"/>
          </a:p>
          <a:p>
            <a:pPr>
              <a:buFont typeface="Arial" pitchFamily="34" charset="0"/>
              <a:buChar char="•"/>
            </a:pPr>
            <a:endParaRPr lang="sv-SE" baseline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8CA590-1508-4EB6-AAC9-A18D8FF03B43}" type="slidenum">
              <a:rPr lang="sv-SE" smtClean="0"/>
              <a:pPr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30615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8CA590-1508-4EB6-AAC9-A18D8FF03B43}" type="slidenum">
              <a:rPr lang="sv-SE" smtClean="0"/>
              <a:pPr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01403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 och avslutningsbild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735914" y="1477962"/>
            <a:ext cx="7442200" cy="2767484"/>
          </a:xfrm>
        </p:spPr>
        <p:txBody>
          <a:bodyPr anchor="t" anchorCtr="0"/>
          <a:lstStyle>
            <a:lvl1pPr algn="l">
              <a:defRPr sz="65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grpSp>
        <p:nvGrpSpPr>
          <p:cNvPr id="14" name="Bild 12">
            <a:extLst>
              <a:ext uri="{FF2B5EF4-FFF2-40B4-BE49-F238E27FC236}">
                <a16:creationId xmlns:a16="http://schemas.microsoft.com/office/drawing/2014/main" id="{7480CAB8-273C-4307-BE49-A68792607C8A}"/>
              </a:ext>
            </a:extLst>
          </p:cNvPr>
          <p:cNvGrpSpPr/>
          <p:nvPr userDrawn="1"/>
        </p:nvGrpSpPr>
        <p:grpSpPr>
          <a:xfrm rot="10800000">
            <a:off x="7569200" y="3324803"/>
            <a:ext cx="4622800" cy="4622800"/>
            <a:chOff x="8149828" y="4715850"/>
            <a:chExt cx="2028825" cy="2028825"/>
          </a:xfrm>
        </p:grpSpPr>
        <p:sp>
          <p:nvSpPr>
            <p:cNvPr id="15" name="Frihandsfigur: Form 14">
              <a:extLst>
                <a:ext uri="{FF2B5EF4-FFF2-40B4-BE49-F238E27FC236}">
                  <a16:creationId xmlns:a16="http://schemas.microsoft.com/office/drawing/2014/main" id="{30F286F7-5F5D-418D-B92B-8477B0A6D1EC}"/>
                </a:ext>
              </a:extLst>
            </p:cNvPr>
            <p:cNvSpPr/>
            <p:nvPr/>
          </p:nvSpPr>
          <p:spPr>
            <a:xfrm>
              <a:off x="8149828" y="4715850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6" name="Frihandsfigur: Form 15">
              <a:extLst>
                <a:ext uri="{FF2B5EF4-FFF2-40B4-BE49-F238E27FC236}">
                  <a16:creationId xmlns:a16="http://schemas.microsoft.com/office/drawing/2014/main" id="{0DE23CDF-53D8-4B4B-8E37-6B226536DC29}"/>
                </a:ext>
              </a:extLst>
            </p:cNvPr>
            <p:cNvSpPr/>
            <p:nvPr/>
          </p:nvSpPr>
          <p:spPr>
            <a:xfrm>
              <a:off x="8149828" y="4715850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7" name="Frihandsfigur: Form 16">
              <a:extLst>
                <a:ext uri="{FF2B5EF4-FFF2-40B4-BE49-F238E27FC236}">
                  <a16:creationId xmlns:a16="http://schemas.microsoft.com/office/drawing/2014/main" id="{E68923A6-A84A-4475-BD90-2CF5472DA60A}"/>
                </a:ext>
              </a:extLst>
            </p:cNvPr>
            <p:cNvSpPr/>
            <p:nvPr/>
          </p:nvSpPr>
          <p:spPr>
            <a:xfrm>
              <a:off x="8149828" y="4715850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8" name="Frihandsfigur: Form 17">
              <a:extLst>
                <a:ext uri="{FF2B5EF4-FFF2-40B4-BE49-F238E27FC236}">
                  <a16:creationId xmlns:a16="http://schemas.microsoft.com/office/drawing/2014/main" id="{756BE39E-DCED-4A9E-8F8C-CE6F686124BD}"/>
                </a:ext>
              </a:extLst>
            </p:cNvPr>
            <p:cNvSpPr/>
            <p:nvPr/>
          </p:nvSpPr>
          <p:spPr>
            <a:xfrm>
              <a:off x="8149828" y="4715850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9" name="Frihandsfigur: Form 18">
              <a:extLst>
                <a:ext uri="{FF2B5EF4-FFF2-40B4-BE49-F238E27FC236}">
                  <a16:creationId xmlns:a16="http://schemas.microsoft.com/office/drawing/2014/main" id="{310C7191-E51B-4F15-93A3-E193D1E9F1BC}"/>
                </a:ext>
              </a:extLst>
            </p:cNvPr>
            <p:cNvSpPr/>
            <p:nvPr/>
          </p:nvSpPr>
          <p:spPr>
            <a:xfrm>
              <a:off x="8149828" y="4715850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0" name="Frihandsfigur: Form 19">
              <a:extLst>
                <a:ext uri="{FF2B5EF4-FFF2-40B4-BE49-F238E27FC236}">
                  <a16:creationId xmlns:a16="http://schemas.microsoft.com/office/drawing/2014/main" id="{F3959870-4B3F-4BE9-8B3B-4044858C9B28}"/>
                </a:ext>
              </a:extLst>
            </p:cNvPr>
            <p:cNvSpPr/>
            <p:nvPr/>
          </p:nvSpPr>
          <p:spPr>
            <a:xfrm>
              <a:off x="8149828" y="4715850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1" name="Frihandsfigur: Form 20">
              <a:extLst>
                <a:ext uri="{FF2B5EF4-FFF2-40B4-BE49-F238E27FC236}">
                  <a16:creationId xmlns:a16="http://schemas.microsoft.com/office/drawing/2014/main" id="{1B78BEA1-4C3C-43F7-8FFC-A9A39A21CB92}"/>
                </a:ext>
              </a:extLst>
            </p:cNvPr>
            <p:cNvSpPr/>
            <p:nvPr/>
          </p:nvSpPr>
          <p:spPr>
            <a:xfrm>
              <a:off x="8149828" y="4715850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grpSp>
        <p:nvGrpSpPr>
          <p:cNvPr id="23" name="Bild 21">
            <a:extLst>
              <a:ext uri="{FF2B5EF4-FFF2-40B4-BE49-F238E27FC236}">
                <a16:creationId xmlns:a16="http://schemas.microsoft.com/office/drawing/2014/main" id="{C66ECA47-E88F-40F5-B75A-61A8C366EC0F}"/>
              </a:ext>
            </a:extLst>
          </p:cNvPr>
          <p:cNvGrpSpPr/>
          <p:nvPr/>
        </p:nvGrpSpPr>
        <p:grpSpPr>
          <a:xfrm>
            <a:off x="8622676" y="-2283490"/>
            <a:ext cx="4151645" cy="8303289"/>
            <a:chOff x="5014912" y="1266825"/>
            <a:chExt cx="2162175" cy="4324350"/>
          </a:xfrm>
        </p:grpSpPr>
        <p:sp>
          <p:nvSpPr>
            <p:cNvPr id="24" name="Frihandsfigur: Form 23">
              <a:extLst>
                <a:ext uri="{FF2B5EF4-FFF2-40B4-BE49-F238E27FC236}">
                  <a16:creationId xmlns:a16="http://schemas.microsoft.com/office/drawing/2014/main" id="{99FC589D-4553-4DE3-9E49-5FF06130C752}"/>
                </a:ext>
              </a:extLst>
            </p:cNvPr>
            <p:cNvSpPr/>
            <p:nvPr/>
          </p:nvSpPr>
          <p:spPr>
            <a:xfrm>
              <a:off x="5014198" y="4503658"/>
              <a:ext cx="2162175" cy="1085850"/>
            </a:xfrm>
            <a:custGeom>
              <a:avLst/>
              <a:gdLst>
                <a:gd name="connsiteX0" fmla="*/ 2162889 w 2162175"/>
                <a:gd name="connsiteY0" fmla="*/ 3572 h 1085850"/>
                <a:gd name="connsiteX1" fmla="*/ 1082754 w 2162175"/>
                <a:gd name="connsiteY1" fmla="*/ 1083707 h 1085850"/>
                <a:gd name="connsiteX2" fmla="*/ 3572 w 2162175"/>
                <a:gd name="connsiteY2" fmla="*/ 3572 h 1085850"/>
                <a:gd name="connsiteX3" fmla="*/ 2162889 w 2162175"/>
                <a:gd name="connsiteY3" fmla="*/ 3572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2175" h="1085850">
                  <a:moveTo>
                    <a:pt x="2162889" y="3572"/>
                  </a:moveTo>
                  <a:cubicBezTo>
                    <a:pt x="2162889" y="599837"/>
                    <a:pt x="1679019" y="1083707"/>
                    <a:pt x="1082754" y="1083707"/>
                  </a:cubicBezTo>
                  <a:cubicBezTo>
                    <a:pt x="486489" y="1083707"/>
                    <a:pt x="3572" y="599837"/>
                    <a:pt x="3572" y="3572"/>
                  </a:cubicBezTo>
                  <a:lnTo>
                    <a:pt x="2162889" y="3572"/>
                  </a:ln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5" name="Frihandsfigur: Form 24">
              <a:extLst>
                <a:ext uri="{FF2B5EF4-FFF2-40B4-BE49-F238E27FC236}">
                  <a16:creationId xmlns:a16="http://schemas.microsoft.com/office/drawing/2014/main" id="{6F401FF8-6396-4229-B556-BB8B3F619512}"/>
                </a:ext>
              </a:extLst>
            </p:cNvPr>
            <p:cNvSpPr/>
            <p:nvPr/>
          </p:nvSpPr>
          <p:spPr>
            <a:xfrm>
              <a:off x="5014198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6" name="Frihandsfigur: Form 25">
              <a:extLst>
                <a:ext uri="{FF2B5EF4-FFF2-40B4-BE49-F238E27FC236}">
                  <a16:creationId xmlns:a16="http://schemas.microsoft.com/office/drawing/2014/main" id="{AF2890AA-7266-401A-9A57-C095DF237AD2}"/>
                </a:ext>
              </a:extLst>
            </p:cNvPr>
            <p:cNvSpPr/>
            <p:nvPr/>
          </p:nvSpPr>
          <p:spPr>
            <a:xfrm>
              <a:off x="7173515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7" name="Frihandsfigur: Form 26">
              <a:extLst>
                <a:ext uri="{FF2B5EF4-FFF2-40B4-BE49-F238E27FC236}">
                  <a16:creationId xmlns:a16="http://schemas.microsoft.com/office/drawing/2014/main" id="{A965BAAD-2BD9-4D93-AF0A-CE99C9B85115}"/>
                </a:ext>
              </a:extLst>
            </p:cNvPr>
            <p:cNvSpPr/>
            <p:nvPr/>
          </p:nvSpPr>
          <p:spPr>
            <a:xfrm>
              <a:off x="5014198" y="4465558"/>
              <a:ext cx="9525" cy="38100"/>
            </a:xfrm>
            <a:custGeom>
              <a:avLst/>
              <a:gdLst>
                <a:gd name="connsiteX0" fmla="*/ 3572 w 0"/>
                <a:gd name="connsiteY0" fmla="*/ 41672 h 38100"/>
                <a:gd name="connsiteX1" fmla="*/ 4524 w 0"/>
                <a:gd name="connsiteY1" fmla="*/ 35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41672"/>
                  </a:moveTo>
                  <a:cubicBezTo>
                    <a:pt x="3572" y="29289"/>
                    <a:pt x="3572" y="15954"/>
                    <a:pt x="4524" y="357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8" name="Frihandsfigur: Form 27">
              <a:extLst>
                <a:ext uri="{FF2B5EF4-FFF2-40B4-BE49-F238E27FC236}">
                  <a16:creationId xmlns:a16="http://schemas.microsoft.com/office/drawing/2014/main" id="{AEC293E6-197D-4F07-9AA5-710D28C55178}"/>
                </a:ext>
              </a:extLst>
            </p:cNvPr>
            <p:cNvSpPr/>
            <p:nvPr/>
          </p:nvSpPr>
          <p:spPr>
            <a:xfrm>
              <a:off x="5019913" y="3423523"/>
              <a:ext cx="2152650" cy="1009650"/>
            </a:xfrm>
            <a:custGeom>
              <a:avLst/>
              <a:gdLst>
                <a:gd name="connsiteX0" fmla="*/ 3572 w 2152650"/>
                <a:gd name="connsiteY0" fmla="*/ 968454 h 1009650"/>
                <a:gd name="connsiteX1" fmla="*/ 1077039 w 2152650"/>
                <a:gd name="connsiteY1" fmla="*/ 3572 h 1009650"/>
                <a:gd name="connsiteX2" fmla="*/ 2154317 w 2152650"/>
                <a:gd name="connsiteY2" fmla="*/ 100655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2650" h="1009650">
                  <a:moveTo>
                    <a:pt x="3572" y="968454"/>
                  </a:moveTo>
                  <a:cubicBezTo>
                    <a:pt x="60722" y="426482"/>
                    <a:pt x="519827" y="3572"/>
                    <a:pt x="1077039" y="3572"/>
                  </a:cubicBezTo>
                  <a:cubicBezTo>
                    <a:pt x="1647587" y="3572"/>
                    <a:pt x="2115265" y="446484"/>
                    <a:pt x="2154317" y="100655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custDash>
                <a:ds d="607373" sp="607373"/>
              </a:custDash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29" name="Frihandsfigur: Form 28">
              <a:extLst>
                <a:ext uri="{FF2B5EF4-FFF2-40B4-BE49-F238E27FC236}">
                  <a16:creationId xmlns:a16="http://schemas.microsoft.com/office/drawing/2014/main" id="{3C24FC52-6773-49B4-8246-543EE561AB82}"/>
                </a:ext>
              </a:extLst>
            </p:cNvPr>
            <p:cNvSpPr/>
            <p:nvPr/>
          </p:nvSpPr>
          <p:spPr>
            <a:xfrm>
              <a:off x="7173515" y="4465558"/>
              <a:ext cx="9525" cy="38100"/>
            </a:xfrm>
            <a:custGeom>
              <a:avLst/>
              <a:gdLst>
                <a:gd name="connsiteX0" fmla="*/ 3572 w 0"/>
                <a:gd name="connsiteY0" fmla="*/ 3572 h 38100"/>
                <a:gd name="connsiteX1" fmla="*/ 4524 w 0"/>
                <a:gd name="connsiteY1" fmla="*/ 416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3572"/>
                  </a:moveTo>
                  <a:cubicBezTo>
                    <a:pt x="3572" y="15954"/>
                    <a:pt x="4524" y="29289"/>
                    <a:pt x="4524" y="4167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22" name="Bildobjekt 21">
            <a:extLst>
              <a:ext uri="{FF2B5EF4-FFF2-40B4-BE49-F238E27FC236}">
                <a16:creationId xmlns:a16="http://schemas.microsoft.com/office/drawing/2014/main" id="{14FAD095-CB8E-45D7-A974-AF3C39DCA27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14753" y="4538076"/>
            <a:ext cx="1698673" cy="159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11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flera små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70" y="1029496"/>
            <a:ext cx="5188245" cy="103107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70" y="2420938"/>
            <a:ext cx="5367630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5388" y="650874"/>
            <a:ext cx="3554412" cy="2772000"/>
          </a:xfrm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7" name="Platshållare för bild 5">
            <a:extLst>
              <a:ext uri="{FF2B5EF4-FFF2-40B4-BE49-F238E27FC236}">
                <a16:creationId xmlns:a16="http://schemas.microsoft.com/office/drawing/2014/main" id="{275367A0-2F75-4267-B5AE-201A9081C88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75388" y="3573238"/>
            <a:ext cx="3554412" cy="2772000"/>
          </a:xfrm>
        </p:spPr>
        <p:txBody>
          <a:bodyPr anchor="ctr" anchorCtr="0"/>
          <a:lstStyle>
            <a:lvl1pPr marL="0" indent="0" algn="ctr">
              <a:buNone/>
              <a:defRPr sz="12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bild 5">
            <a:extLst>
              <a:ext uri="{FF2B5EF4-FFF2-40B4-BE49-F238E27FC236}">
                <a16:creationId xmlns:a16="http://schemas.microsoft.com/office/drawing/2014/main" id="{5EABC1A9-618E-4119-9BFF-6E56E7F3F6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001048" y="650875"/>
            <a:ext cx="1962352" cy="1798105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0" name="Platshållare för bild 5">
            <a:extLst>
              <a:ext uri="{FF2B5EF4-FFF2-40B4-BE49-F238E27FC236}">
                <a16:creationId xmlns:a16="http://schemas.microsoft.com/office/drawing/2014/main" id="{F86A67E5-D0AD-4237-A491-19C517E8AC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001049" y="2598056"/>
            <a:ext cx="1962351" cy="1800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bild 5">
            <a:extLst>
              <a:ext uri="{FF2B5EF4-FFF2-40B4-BE49-F238E27FC236}">
                <a16:creationId xmlns:a16="http://schemas.microsoft.com/office/drawing/2014/main" id="{9E67A942-8F3A-4502-B038-7D27C2D12BE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0001048" y="4547132"/>
            <a:ext cx="1962351" cy="179810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76267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elside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EB2D4CA-9F7C-4BBD-9098-F2548217057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9524" y="0"/>
            <a:ext cx="12192000" cy="6858000"/>
          </a:xfrm>
        </p:spPr>
        <p:txBody>
          <a:bodyPr tIns="2952000" anchor="t" anchorCtr="0"/>
          <a:lstStyle>
            <a:lvl1pPr marL="0" indent="0" algn="ctr">
              <a:buNone/>
              <a:defRPr sz="14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3FCEBF7-9AF5-4409-ACDC-911587DB822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-2025649" y="3513517"/>
            <a:ext cx="14208125" cy="4438198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3AB07920-F837-4E95-9460-172C3431B5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1545889" y="166973"/>
            <a:ext cx="433387" cy="414338"/>
          </a:xfr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84763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Bild 1">
            <a:extLst>
              <a:ext uri="{FF2B5EF4-FFF2-40B4-BE49-F238E27FC236}">
                <a16:creationId xmlns:a16="http://schemas.microsoft.com/office/drawing/2014/main" id="{9E1B81BA-B543-4DA0-8B84-B38FE6C84283}"/>
              </a:ext>
            </a:extLst>
          </p:cNvPr>
          <p:cNvGrpSpPr/>
          <p:nvPr userDrawn="1"/>
        </p:nvGrpSpPr>
        <p:grpSpPr>
          <a:xfrm>
            <a:off x="-479437" y="1371600"/>
            <a:ext cx="14494336" cy="4470400"/>
            <a:chOff x="2590800" y="2347912"/>
            <a:chExt cx="7010400" cy="2162175"/>
          </a:xfrm>
        </p:grpSpPr>
        <p:sp>
          <p:nvSpPr>
            <p:cNvPr id="4" name="Frihandsfigur: Form 3">
              <a:extLst>
                <a:ext uri="{FF2B5EF4-FFF2-40B4-BE49-F238E27FC236}">
                  <a16:creationId xmlns:a16="http://schemas.microsoft.com/office/drawing/2014/main" id="{0C5DCC36-516D-43DE-BDDF-B0B640C92A27}"/>
                </a:ext>
              </a:extLst>
            </p:cNvPr>
            <p:cNvSpPr/>
            <p:nvPr/>
          </p:nvSpPr>
          <p:spPr>
            <a:xfrm>
              <a:off x="7679293" y="3425428"/>
              <a:ext cx="1924050" cy="9525"/>
            </a:xfrm>
            <a:custGeom>
              <a:avLst/>
              <a:gdLst>
                <a:gd name="connsiteX0" fmla="*/ 3572 w 1924050"/>
                <a:gd name="connsiteY0" fmla="*/ 4524 h 0"/>
                <a:gd name="connsiteX1" fmla="*/ 1921907 w 1924050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24050">
                  <a:moveTo>
                    <a:pt x="3572" y="4524"/>
                  </a:moveTo>
                  <a:lnTo>
                    <a:pt x="1921907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" name="Frihandsfigur: Form 4">
              <a:extLst>
                <a:ext uri="{FF2B5EF4-FFF2-40B4-BE49-F238E27FC236}">
                  <a16:creationId xmlns:a16="http://schemas.microsoft.com/office/drawing/2014/main" id="{60B7B1C2-53A5-4C78-8779-05CFD9798B01}"/>
                </a:ext>
              </a:extLst>
            </p:cNvPr>
            <p:cNvSpPr/>
            <p:nvPr/>
          </p:nvSpPr>
          <p:spPr>
            <a:xfrm>
              <a:off x="2587228" y="3426380"/>
              <a:ext cx="4495800" cy="9525"/>
            </a:xfrm>
            <a:custGeom>
              <a:avLst/>
              <a:gdLst>
                <a:gd name="connsiteX0" fmla="*/ 3572 w 4495800"/>
                <a:gd name="connsiteY0" fmla="*/ 3572 h 0"/>
                <a:gd name="connsiteX1" fmla="*/ 4501277 w 4495800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495800">
                  <a:moveTo>
                    <a:pt x="3572" y="3572"/>
                  </a:moveTo>
                  <a:lnTo>
                    <a:pt x="4501277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" name="Frihandsfigur: Form 5">
              <a:extLst>
                <a:ext uri="{FF2B5EF4-FFF2-40B4-BE49-F238E27FC236}">
                  <a16:creationId xmlns:a16="http://schemas.microsoft.com/office/drawing/2014/main" id="{B3AC9744-D640-4B8C-9B79-C9C2A893ACE7}"/>
                </a:ext>
              </a:extLst>
            </p:cNvPr>
            <p:cNvSpPr/>
            <p:nvPr/>
          </p:nvSpPr>
          <p:spPr>
            <a:xfrm>
              <a:off x="6301978" y="2346245"/>
              <a:ext cx="2162175" cy="2162175"/>
            </a:xfrm>
            <a:custGeom>
              <a:avLst/>
              <a:gdLst>
                <a:gd name="connsiteX0" fmla="*/ 2163842 w 2162175"/>
                <a:gd name="connsiteY0" fmla="*/ 1083707 h 2162175"/>
                <a:gd name="connsiteX1" fmla="*/ 1083707 w 2162175"/>
                <a:gd name="connsiteY1" fmla="*/ 2163842 h 2162175"/>
                <a:gd name="connsiteX2" fmla="*/ 3572 w 2162175"/>
                <a:gd name="connsiteY2" fmla="*/ 1083707 h 2162175"/>
                <a:gd name="connsiteX3" fmla="*/ 1083707 w 2162175"/>
                <a:gd name="connsiteY3" fmla="*/ 3572 h 2162175"/>
                <a:gd name="connsiteX4" fmla="*/ 2163842 w 2162175"/>
                <a:gd name="connsiteY4" fmla="*/ 1083707 h 2162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62175" h="2162175">
                  <a:moveTo>
                    <a:pt x="2163842" y="1083707"/>
                  </a:moveTo>
                  <a:cubicBezTo>
                    <a:pt x="2163842" y="1680249"/>
                    <a:pt x="1680249" y="2163842"/>
                    <a:pt x="1083707" y="2163842"/>
                  </a:cubicBezTo>
                  <a:cubicBezTo>
                    <a:pt x="487165" y="2163842"/>
                    <a:pt x="3572" y="1680249"/>
                    <a:pt x="3572" y="1083707"/>
                  </a:cubicBezTo>
                  <a:cubicBezTo>
                    <a:pt x="3572" y="487165"/>
                    <a:pt x="487165" y="3572"/>
                    <a:pt x="1083707" y="3572"/>
                  </a:cubicBezTo>
                  <a:cubicBezTo>
                    <a:pt x="1680249" y="3572"/>
                    <a:pt x="2163842" y="487165"/>
                    <a:pt x="2163842" y="1083707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7" name="Frihandsfigur: Form 6">
              <a:extLst>
                <a:ext uri="{FF2B5EF4-FFF2-40B4-BE49-F238E27FC236}">
                  <a16:creationId xmlns:a16="http://schemas.microsoft.com/office/drawing/2014/main" id="{C274688F-2FFF-41F0-A446-0C330C50AA65}"/>
                </a:ext>
              </a:extLst>
            </p:cNvPr>
            <p:cNvSpPr/>
            <p:nvPr/>
          </p:nvSpPr>
          <p:spPr>
            <a:xfrm>
              <a:off x="7084933" y="3129200"/>
              <a:ext cx="600075" cy="600075"/>
            </a:xfrm>
            <a:custGeom>
              <a:avLst/>
              <a:gdLst>
                <a:gd name="connsiteX0" fmla="*/ 597932 w 600075"/>
                <a:gd name="connsiteY0" fmla="*/ 300752 h 600075"/>
                <a:gd name="connsiteX1" fmla="*/ 300752 w 600075"/>
                <a:gd name="connsiteY1" fmla="*/ 597932 h 600075"/>
                <a:gd name="connsiteX2" fmla="*/ 3571 w 600075"/>
                <a:gd name="connsiteY2" fmla="*/ 300752 h 600075"/>
                <a:gd name="connsiteX3" fmla="*/ 300752 w 600075"/>
                <a:gd name="connsiteY3" fmla="*/ 3572 h 600075"/>
                <a:gd name="connsiteX4" fmla="*/ 597932 w 600075"/>
                <a:gd name="connsiteY4" fmla="*/ 300752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075" h="600075">
                  <a:moveTo>
                    <a:pt x="597932" y="300752"/>
                  </a:moveTo>
                  <a:cubicBezTo>
                    <a:pt x="597932" y="464880"/>
                    <a:pt x="464880" y="597932"/>
                    <a:pt x="300752" y="597932"/>
                  </a:cubicBezTo>
                  <a:cubicBezTo>
                    <a:pt x="136623" y="597932"/>
                    <a:pt x="3571" y="464880"/>
                    <a:pt x="3571" y="300752"/>
                  </a:cubicBezTo>
                  <a:cubicBezTo>
                    <a:pt x="3571" y="136624"/>
                    <a:pt x="136623" y="3572"/>
                    <a:pt x="300752" y="3572"/>
                  </a:cubicBezTo>
                  <a:cubicBezTo>
                    <a:pt x="464879" y="3572"/>
                    <a:pt x="597932" y="136624"/>
                    <a:pt x="597932" y="300752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8" name="Frihandsfigur: Form 7">
              <a:extLst>
                <a:ext uri="{FF2B5EF4-FFF2-40B4-BE49-F238E27FC236}">
                  <a16:creationId xmlns:a16="http://schemas.microsoft.com/office/drawing/2014/main" id="{F3835143-A935-4BFD-9093-146FFDBB5046}"/>
                </a:ext>
              </a:extLst>
            </p:cNvPr>
            <p:cNvSpPr/>
            <p:nvPr/>
          </p:nvSpPr>
          <p:spPr>
            <a:xfrm>
              <a:off x="7287816" y="3332083"/>
              <a:ext cx="190500" cy="190500"/>
            </a:xfrm>
            <a:custGeom>
              <a:avLst/>
              <a:gdLst>
                <a:gd name="connsiteX0" fmla="*/ 192167 w 190500"/>
                <a:gd name="connsiteY0" fmla="*/ 97869 h 190500"/>
                <a:gd name="connsiteX1" fmla="*/ 97869 w 190500"/>
                <a:gd name="connsiteY1" fmla="*/ 192167 h 190500"/>
                <a:gd name="connsiteX2" fmla="*/ 3572 w 190500"/>
                <a:gd name="connsiteY2" fmla="*/ 97869 h 190500"/>
                <a:gd name="connsiteX3" fmla="*/ 97869 w 190500"/>
                <a:gd name="connsiteY3" fmla="*/ 3572 h 190500"/>
                <a:gd name="connsiteX4" fmla="*/ 192167 w 190500"/>
                <a:gd name="connsiteY4" fmla="*/ 9786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190500">
                  <a:moveTo>
                    <a:pt x="192167" y="97869"/>
                  </a:moveTo>
                  <a:cubicBezTo>
                    <a:pt x="192167" y="149948"/>
                    <a:pt x="149948" y="192167"/>
                    <a:pt x="97869" y="192167"/>
                  </a:cubicBezTo>
                  <a:cubicBezTo>
                    <a:pt x="45790" y="192167"/>
                    <a:pt x="3572" y="149948"/>
                    <a:pt x="3572" y="97869"/>
                  </a:cubicBezTo>
                  <a:cubicBezTo>
                    <a:pt x="3572" y="45790"/>
                    <a:pt x="45790" y="3572"/>
                    <a:pt x="97869" y="3572"/>
                  </a:cubicBezTo>
                  <a:cubicBezTo>
                    <a:pt x="149948" y="3572"/>
                    <a:pt x="192167" y="45790"/>
                    <a:pt x="192167" y="97869"/>
                  </a:cubicBezTo>
                  <a:close/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3123007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3392" y="188640"/>
            <a:ext cx="10972800" cy="11430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1679509" y="1412777"/>
            <a:ext cx="8928992" cy="411499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22724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911424" y="980729"/>
            <a:ext cx="10363200" cy="1470025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871531" y="242088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86394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00629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1484785"/>
            <a:ext cx="5384800" cy="424847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2011" y="1484784"/>
            <a:ext cx="5384800" cy="4248472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83986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</p:spTree>
    <p:extLst>
      <p:ext uri="{BB962C8B-B14F-4D97-AF65-F5344CB8AC3E}">
        <p14:creationId xmlns:p14="http://schemas.microsoft.com/office/powerpoint/2010/main" val="3877979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_grö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728369" y="1016000"/>
            <a:ext cx="5367632" cy="1044575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CAA6480-B03D-49A9-8911-CAB108677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8" y="2420938"/>
            <a:ext cx="5367633" cy="3924300"/>
          </a:xfrm>
        </p:spPr>
        <p:txBody>
          <a:bodyPr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476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Frihandsfigur: Form 12">
            <a:extLst>
              <a:ext uri="{FF2B5EF4-FFF2-40B4-BE49-F238E27FC236}">
                <a16:creationId xmlns:a16="http://schemas.microsoft.com/office/drawing/2014/main" id="{E224027E-F31E-419B-A956-6AE31D98E0A7}"/>
              </a:ext>
            </a:extLst>
          </p:cNvPr>
          <p:cNvSpPr/>
          <p:nvPr/>
        </p:nvSpPr>
        <p:spPr>
          <a:xfrm rot="10800000">
            <a:off x="5815471" y="4346212"/>
            <a:ext cx="2360231" cy="4722812"/>
          </a:xfrm>
          <a:custGeom>
            <a:avLst/>
            <a:gdLst>
              <a:gd name="connsiteX0" fmla="*/ 3572 w 1181100"/>
              <a:gd name="connsiteY0" fmla="*/ 2382917 h 2381250"/>
              <a:gd name="connsiteX1" fmla="*/ 1185624 w 1181100"/>
              <a:gd name="connsiteY1" fmla="*/ 3572 h 238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81100" h="2381250">
                <a:moveTo>
                  <a:pt x="3572" y="2382917"/>
                </a:moveTo>
                <a:lnTo>
                  <a:pt x="1185624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4" name="Frihandsfigur: Form 13">
            <a:extLst>
              <a:ext uri="{FF2B5EF4-FFF2-40B4-BE49-F238E27FC236}">
                <a16:creationId xmlns:a16="http://schemas.microsoft.com/office/drawing/2014/main" id="{BD8B1939-D009-4693-9E5F-66C38F60FCA1}"/>
              </a:ext>
            </a:extLst>
          </p:cNvPr>
          <p:cNvSpPr/>
          <p:nvPr/>
        </p:nvSpPr>
        <p:spPr>
          <a:xfrm rot="10800000">
            <a:off x="11032724" y="4344323"/>
            <a:ext cx="2379265" cy="4722812"/>
          </a:xfrm>
          <a:custGeom>
            <a:avLst/>
            <a:gdLst>
              <a:gd name="connsiteX0" fmla="*/ 3572 w 1190625"/>
              <a:gd name="connsiteY0" fmla="*/ 3572 h 2381250"/>
              <a:gd name="connsiteX1" fmla="*/ 1187529 w 1190625"/>
              <a:gd name="connsiteY1" fmla="*/ 2381964 h 2381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190625" h="2381250">
                <a:moveTo>
                  <a:pt x="3572" y="3572"/>
                </a:moveTo>
                <a:lnTo>
                  <a:pt x="1187529" y="2381964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5" name="Frihandsfigur: Form 14">
            <a:extLst>
              <a:ext uri="{FF2B5EF4-FFF2-40B4-BE49-F238E27FC236}">
                <a16:creationId xmlns:a16="http://schemas.microsoft.com/office/drawing/2014/main" id="{B5F45494-5972-4B5E-BD0C-EB8BD37DBE3E}"/>
              </a:ext>
            </a:extLst>
          </p:cNvPr>
          <p:cNvSpPr/>
          <p:nvPr/>
        </p:nvSpPr>
        <p:spPr>
          <a:xfrm rot="10800000">
            <a:off x="7450502" y="571499"/>
            <a:ext cx="4320745" cy="4313113"/>
          </a:xfrm>
          <a:custGeom>
            <a:avLst/>
            <a:gdLst>
              <a:gd name="connsiteX0" fmla="*/ 2163842 w 2162175"/>
              <a:gd name="connsiteY0" fmla="*/ 1083707 h 2162175"/>
              <a:gd name="connsiteX1" fmla="*/ 1083707 w 2162175"/>
              <a:gd name="connsiteY1" fmla="*/ 2163842 h 2162175"/>
              <a:gd name="connsiteX2" fmla="*/ 3572 w 2162175"/>
              <a:gd name="connsiteY2" fmla="*/ 1083707 h 2162175"/>
              <a:gd name="connsiteX3" fmla="*/ 1083707 w 2162175"/>
              <a:gd name="connsiteY3" fmla="*/ 3572 h 2162175"/>
              <a:gd name="connsiteX4" fmla="*/ 2163842 w 2162175"/>
              <a:gd name="connsiteY4" fmla="*/ 1083707 h 2162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2175" h="2162175">
                <a:moveTo>
                  <a:pt x="2163842" y="1083707"/>
                </a:moveTo>
                <a:cubicBezTo>
                  <a:pt x="2163842" y="1680249"/>
                  <a:pt x="1680249" y="2163842"/>
                  <a:pt x="1083707" y="2163842"/>
                </a:cubicBezTo>
                <a:cubicBezTo>
                  <a:pt x="487165" y="2163842"/>
                  <a:pt x="3572" y="1680249"/>
                  <a:pt x="3572" y="1083707"/>
                </a:cubicBezTo>
                <a:cubicBezTo>
                  <a:pt x="3572" y="487165"/>
                  <a:pt x="487165" y="3572"/>
                  <a:pt x="1083707" y="3572"/>
                </a:cubicBezTo>
                <a:cubicBezTo>
                  <a:pt x="1680249" y="3572"/>
                  <a:pt x="2163842" y="487165"/>
                  <a:pt x="2163842" y="1083707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16" name="Frihandsfigur: Form 15">
            <a:extLst>
              <a:ext uri="{FF2B5EF4-FFF2-40B4-BE49-F238E27FC236}">
                <a16:creationId xmlns:a16="http://schemas.microsoft.com/office/drawing/2014/main" id="{C0EBDD0B-3CFD-44BD-B271-2F862D735303}"/>
              </a:ext>
            </a:extLst>
          </p:cNvPr>
          <p:cNvSpPr/>
          <p:nvPr/>
        </p:nvSpPr>
        <p:spPr>
          <a:xfrm rot="10800000">
            <a:off x="11771248" y="2723454"/>
            <a:ext cx="380682" cy="18891"/>
          </a:xfrm>
          <a:custGeom>
            <a:avLst/>
            <a:gdLst>
              <a:gd name="connsiteX0" fmla="*/ 193119 w 190500"/>
              <a:gd name="connsiteY0" fmla="*/ 3572 h 0"/>
              <a:gd name="connsiteX1" fmla="*/ 3572 w 190500"/>
              <a:gd name="connsiteY1" fmla="*/ 3572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>
                <a:moveTo>
                  <a:pt x="193119" y="3572"/>
                </a:moveTo>
                <a:lnTo>
                  <a:pt x="3572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7" name="Frihandsfigur: Form 16">
            <a:extLst>
              <a:ext uri="{FF2B5EF4-FFF2-40B4-BE49-F238E27FC236}">
                <a16:creationId xmlns:a16="http://schemas.microsoft.com/office/drawing/2014/main" id="{9E96EF8E-165F-48B6-AAA1-8119F72BCC2F}"/>
              </a:ext>
            </a:extLst>
          </p:cNvPr>
          <p:cNvSpPr/>
          <p:nvPr userDrawn="1"/>
        </p:nvSpPr>
        <p:spPr>
          <a:xfrm rot="10800000">
            <a:off x="7073627" y="2687737"/>
            <a:ext cx="187398" cy="45719"/>
          </a:xfrm>
          <a:custGeom>
            <a:avLst/>
            <a:gdLst>
              <a:gd name="connsiteX0" fmla="*/ 192167 w 190500"/>
              <a:gd name="connsiteY0" fmla="*/ 3572 h 0"/>
              <a:gd name="connsiteX1" fmla="*/ 3572 w 190500"/>
              <a:gd name="connsiteY1" fmla="*/ 3572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90500">
                <a:moveTo>
                  <a:pt x="192167" y="3572"/>
                </a:moveTo>
                <a:lnTo>
                  <a:pt x="3572" y="3572"/>
                </a:lnTo>
              </a:path>
            </a:pathLst>
          </a:custGeom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18" name="Frihandsfigur: Form 17">
            <a:extLst>
              <a:ext uri="{FF2B5EF4-FFF2-40B4-BE49-F238E27FC236}">
                <a16:creationId xmlns:a16="http://schemas.microsoft.com/office/drawing/2014/main" id="{17152C02-463D-4799-AEB7-8CC51F517AA4}"/>
              </a:ext>
            </a:extLst>
          </p:cNvPr>
          <p:cNvSpPr/>
          <p:nvPr/>
        </p:nvSpPr>
        <p:spPr>
          <a:xfrm rot="10800000">
            <a:off x="9481442" y="2611995"/>
            <a:ext cx="266478" cy="264477"/>
          </a:xfrm>
          <a:custGeom>
            <a:avLst/>
            <a:gdLst>
              <a:gd name="connsiteX0" fmla="*/ 138827 w 133350"/>
              <a:gd name="connsiteY0" fmla="*/ 71199 h 133350"/>
              <a:gd name="connsiteX1" fmla="*/ 71199 w 133350"/>
              <a:gd name="connsiteY1" fmla="*/ 138827 h 133350"/>
              <a:gd name="connsiteX2" fmla="*/ 3572 w 133350"/>
              <a:gd name="connsiteY2" fmla="*/ 71199 h 133350"/>
              <a:gd name="connsiteX3" fmla="*/ 71199 w 133350"/>
              <a:gd name="connsiteY3" fmla="*/ 3572 h 133350"/>
              <a:gd name="connsiteX4" fmla="*/ 138827 w 133350"/>
              <a:gd name="connsiteY4" fmla="*/ 71199 h 133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350" h="133350">
                <a:moveTo>
                  <a:pt x="138827" y="71199"/>
                </a:moveTo>
                <a:cubicBezTo>
                  <a:pt x="138827" y="108549"/>
                  <a:pt x="108549" y="138827"/>
                  <a:pt x="71199" y="138827"/>
                </a:cubicBezTo>
                <a:cubicBezTo>
                  <a:pt x="33850" y="138827"/>
                  <a:pt x="3572" y="108549"/>
                  <a:pt x="3572" y="71199"/>
                </a:cubicBezTo>
                <a:cubicBezTo>
                  <a:pt x="3572" y="33850"/>
                  <a:pt x="33850" y="3572"/>
                  <a:pt x="71199" y="3572"/>
                </a:cubicBezTo>
                <a:cubicBezTo>
                  <a:pt x="108549" y="3572"/>
                  <a:pt x="138827" y="33850"/>
                  <a:pt x="138827" y="71199"/>
                </a:cubicBez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1" name="Frihandsfigur: Form 20">
            <a:extLst>
              <a:ext uri="{FF2B5EF4-FFF2-40B4-BE49-F238E27FC236}">
                <a16:creationId xmlns:a16="http://schemas.microsoft.com/office/drawing/2014/main" id="{A2C622ED-5990-46E9-A58C-C268888FD70D}"/>
              </a:ext>
            </a:extLst>
          </p:cNvPr>
          <p:cNvSpPr/>
          <p:nvPr/>
        </p:nvSpPr>
        <p:spPr>
          <a:xfrm rot="5400000">
            <a:off x="4760477" y="2833929"/>
            <a:ext cx="8543924" cy="3542826"/>
          </a:xfrm>
          <a:custGeom>
            <a:avLst/>
            <a:gdLst>
              <a:gd name="connsiteX0" fmla="*/ 3572 w 4352925"/>
              <a:gd name="connsiteY0" fmla="*/ 3572 h 1781175"/>
              <a:gd name="connsiteX1" fmla="*/ 4355545 w 4352925"/>
              <a:gd name="connsiteY1" fmla="*/ 3572 h 1781175"/>
              <a:gd name="connsiteX2" fmla="*/ 4355545 w 4352925"/>
              <a:gd name="connsiteY2" fmla="*/ 1785699 h 1781175"/>
              <a:gd name="connsiteX3" fmla="*/ 3572 w 4352925"/>
              <a:gd name="connsiteY3" fmla="*/ 1785699 h 178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2925" h="1781175">
                <a:moveTo>
                  <a:pt x="3572" y="3572"/>
                </a:moveTo>
                <a:lnTo>
                  <a:pt x="4355545" y="3572"/>
                </a:lnTo>
                <a:lnTo>
                  <a:pt x="4355545" y="1785699"/>
                </a:lnTo>
                <a:lnTo>
                  <a:pt x="3572" y="1785699"/>
                </a:lnTo>
                <a:close/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 dirty="0"/>
          </a:p>
        </p:txBody>
      </p:sp>
      <p:sp>
        <p:nvSpPr>
          <p:cNvPr id="22" name="Frihandsfigur: Form 21">
            <a:extLst>
              <a:ext uri="{FF2B5EF4-FFF2-40B4-BE49-F238E27FC236}">
                <a16:creationId xmlns:a16="http://schemas.microsoft.com/office/drawing/2014/main" id="{FE41A834-F608-420E-ADB9-78B4863B8C1C}"/>
              </a:ext>
            </a:extLst>
          </p:cNvPr>
          <p:cNvSpPr/>
          <p:nvPr/>
        </p:nvSpPr>
        <p:spPr>
          <a:xfrm rot="5400000">
            <a:off x="5929913" y="4046990"/>
            <a:ext cx="3802751" cy="1155682"/>
          </a:xfrm>
          <a:custGeom>
            <a:avLst/>
            <a:gdLst>
              <a:gd name="connsiteX0" fmla="*/ 3572 w 1924050"/>
              <a:gd name="connsiteY0" fmla="*/ 581739 h 581025"/>
              <a:gd name="connsiteX1" fmla="*/ 3572 w 1924050"/>
              <a:gd name="connsiteY1" fmla="*/ 3572 h 581025"/>
              <a:gd name="connsiteX2" fmla="*/ 1926670 w 1924050"/>
              <a:gd name="connsiteY2" fmla="*/ 3572 h 581025"/>
              <a:gd name="connsiteX3" fmla="*/ 1926670 w 1924050"/>
              <a:gd name="connsiteY3" fmla="*/ 581739 h 581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24050" h="581025">
                <a:moveTo>
                  <a:pt x="3572" y="581739"/>
                </a:moveTo>
                <a:lnTo>
                  <a:pt x="3572" y="3572"/>
                </a:lnTo>
                <a:lnTo>
                  <a:pt x="1926670" y="3572"/>
                </a:lnTo>
                <a:lnTo>
                  <a:pt x="1926670" y="581739"/>
                </a:ln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3" name="Frihandsfigur: Form 22">
            <a:extLst>
              <a:ext uri="{FF2B5EF4-FFF2-40B4-BE49-F238E27FC236}">
                <a16:creationId xmlns:a16="http://schemas.microsoft.com/office/drawing/2014/main" id="{1217FD72-C3AE-456F-8FED-0720FE9C1F59}"/>
              </a:ext>
            </a:extLst>
          </p:cNvPr>
          <p:cNvSpPr/>
          <p:nvPr/>
        </p:nvSpPr>
        <p:spPr>
          <a:xfrm rot="5400000">
            <a:off x="9537515" y="4556315"/>
            <a:ext cx="168261" cy="170510"/>
          </a:xfrm>
          <a:custGeom>
            <a:avLst/>
            <a:gdLst>
              <a:gd name="connsiteX0" fmla="*/ 89297 w 85725"/>
              <a:gd name="connsiteY0" fmla="*/ 46434 h 85725"/>
              <a:gd name="connsiteX1" fmla="*/ 46434 w 85725"/>
              <a:gd name="connsiteY1" fmla="*/ 89297 h 85725"/>
              <a:gd name="connsiteX2" fmla="*/ 3572 w 85725"/>
              <a:gd name="connsiteY2" fmla="*/ 46434 h 85725"/>
              <a:gd name="connsiteX3" fmla="*/ 46434 w 85725"/>
              <a:gd name="connsiteY3" fmla="*/ 3572 h 85725"/>
              <a:gd name="connsiteX4" fmla="*/ 89297 w 85725"/>
              <a:gd name="connsiteY4" fmla="*/ 46434 h 8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725" h="85725">
                <a:moveTo>
                  <a:pt x="89297" y="46434"/>
                </a:moveTo>
                <a:cubicBezTo>
                  <a:pt x="89297" y="70107"/>
                  <a:pt x="70107" y="89297"/>
                  <a:pt x="46434" y="89297"/>
                </a:cubicBezTo>
                <a:cubicBezTo>
                  <a:pt x="22762" y="89297"/>
                  <a:pt x="3572" y="70107"/>
                  <a:pt x="3572" y="46434"/>
                </a:cubicBezTo>
                <a:cubicBezTo>
                  <a:pt x="3572" y="22762"/>
                  <a:pt x="22762" y="3572"/>
                  <a:pt x="46434" y="3572"/>
                </a:cubicBezTo>
                <a:cubicBezTo>
                  <a:pt x="70107" y="3572"/>
                  <a:pt x="89297" y="22762"/>
                  <a:pt x="89297" y="46434"/>
                </a:cubicBezTo>
                <a:close/>
              </a:path>
            </a:pathLst>
          </a:custGeom>
          <a:solidFill>
            <a:schemeClr val="bg1"/>
          </a:solidFill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sp>
        <p:nvSpPr>
          <p:cNvPr id="24" name="Frihandsfigur: Form 23">
            <a:extLst>
              <a:ext uri="{FF2B5EF4-FFF2-40B4-BE49-F238E27FC236}">
                <a16:creationId xmlns:a16="http://schemas.microsoft.com/office/drawing/2014/main" id="{C8C0BC28-0177-4DE1-B93A-786F0EEC70DD}"/>
              </a:ext>
            </a:extLst>
          </p:cNvPr>
          <p:cNvSpPr/>
          <p:nvPr/>
        </p:nvSpPr>
        <p:spPr>
          <a:xfrm rot="5400000">
            <a:off x="9733220" y="4277533"/>
            <a:ext cx="2804352" cy="663096"/>
          </a:xfrm>
          <a:custGeom>
            <a:avLst/>
            <a:gdLst>
              <a:gd name="connsiteX0" fmla="*/ 3572 w 1428750"/>
              <a:gd name="connsiteY0" fmla="*/ 336947 h 333375"/>
              <a:gd name="connsiteX1" fmla="*/ 716042 w 1428750"/>
              <a:gd name="connsiteY1" fmla="*/ 3572 h 333375"/>
              <a:gd name="connsiteX2" fmla="*/ 1428512 w 1428750"/>
              <a:gd name="connsiteY2" fmla="*/ 336947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28750" h="333375">
                <a:moveTo>
                  <a:pt x="3572" y="336947"/>
                </a:moveTo>
                <a:cubicBezTo>
                  <a:pt x="174069" y="133112"/>
                  <a:pt x="429339" y="3572"/>
                  <a:pt x="716042" y="3572"/>
                </a:cubicBezTo>
                <a:cubicBezTo>
                  <a:pt x="1002744" y="3572"/>
                  <a:pt x="1258015" y="133112"/>
                  <a:pt x="1428512" y="336947"/>
                </a:cubicBezTo>
              </a:path>
            </a:pathLst>
          </a:custGeom>
          <a:noFill/>
          <a:ln w="127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sv-SE"/>
          </a:p>
        </p:txBody>
      </p:sp>
      <p:pic>
        <p:nvPicPr>
          <p:cNvPr id="19" name="Bildobjekt 18">
            <a:extLst>
              <a:ext uri="{FF2B5EF4-FFF2-40B4-BE49-F238E27FC236}">
                <a16:creationId xmlns:a16="http://schemas.microsoft.com/office/drawing/2014/main" id="{6E8B4506-1411-4403-AC61-7CB5E88F50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553500" y="169071"/>
            <a:ext cx="418908" cy="39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665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_röd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 hasCustomPrompt="1"/>
          </p:nvPr>
        </p:nvSpPr>
        <p:spPr>
          <a:xfrm>
            <a:off x="728369" y="1029496"/>
            <a:ext cx="5367632" cy="1031080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CAA6480-B03D-49A9-8911-CAB1086775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25689" y="2420938"/>
            <a:ext cx="5384127" cy="392430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47675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grpSp>
        <p:nvGrpSpPr>
          <p:cNvPr id="44" name="Bild 42">
            <a:extLst>
              <a:ext uri="{FF2B5EF4-FFF2-40B4-BE49-F238E27FC236}">
                <a16:creationId xmlns:a16="http://schemas.microsoft.com/office/drawing/2014/main" id="{6ACE637D-AFF5-401A-981F-95E12EA868E8}"/>
              </a:ext>
            </a:extLst>
          </p:cNvPr>
          <p:cNvGrpSpPr/>
          <p:nvPr/>
        </p:nvGrpSpPr>
        <p:grpSpPr>
          <a:xfrm rot="5400000">
            <a:off x="7254071" y="-95249"/>
            <a:ext cx="6975869" cy="6975869"/>
            <a:chOff x="5081587" y="2414587"/>
            <a:chExt cx="2028825" cy="2028825"/>
          </a:xfrm>
        </p:grpSpPr>
        <p:sp>
          <p:nvSpPr>
            <p:cNvPr id="45" name="Frihandsfigur: Form 44">
              <a:extLst>
                <a:ext uri="{FF2B5EF4-FFF2-40B4-BE49-F238E27FC236}">
                  <a16:creationId xmlns:a16="http://schemas.microsoft.com/office/drawing/2014/main" id="{19BA5273-21D4-47C1-99E1-12517DB3D732}"/>
                </a:ext>
              </a:extLst>
            </p:cNvPr>
            <p:cNvSpPr/>
            <p:nvPr/>
          </p:nvSpPr>
          <p:spPr>
            <a:xfrm>
              <a:off x="5078015" y="2411015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6" name="Frihandsfigur: Form 45">
              <a:extLst>
                <a:ext uri="{FF2B5EF4-FFF2-40B4-BE49-F238E27FC236}">
                  <a16:creationId xmlns:a16="http://schemas.microsoft.com/office/drawing/2014/main" id="{960F8A23-01A8-4402-9C15-38B9525442AE}"/>
                </a:ext>
              </a:extLst>
            </p:cNvPr>
            <p:cNvSpPr/>
            <p:nvPr/>
          </p:nvSpPr>
          <p:spPr>
            <a:xfrm>
              <a:off x="5078015" y="2411015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7" name="Frihandsfigur: Form 46">
              <a:extLst>
                <a:ext uri="{FF2B5EF4-FFF2-40B4-BE49-F238E27FC236}">
                  <a16:creationId xmlns:a16="http://schemas.microsoft.com/office/drawing/2014/main" id="{7AB467DA-A527-4D73-9207-EDBA1D470275}"/>
                </a:ext>
              </a:extLst>
            </p:cNvPr>
            <p:cNvSpPr/>
            <p:nvPr/>
          </p:nvSpPr>
          <p:spPr>
            <a:xfrm>
              <a:off x="5078015" y="2411015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8" name="Frihandsfigur: Form 47">
              <a:extLst>
                <a:ext uri="{FF2B5EF4-FFF2-40B4-BE49-F238E27FC236}">
                  <a16:creationId xmlns:a16="http://schemas.microsoft.com/office/drawing/2014/main" id="{BDC43072-020B-4EE1-BA96-0101B202C02B}"/>
                </a:ext>
              </a:extLst>
            </p:cNvPr>
            <p:cNvSpPr/>
            <p:nvPr/>
          </p:nvSpPr>
          <p:spPr>
            <a:xfrm>
              <a:off x="5078015" y="2411015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49" name="Frihandsfigur: Form 48">
              <a:extLst>
                <a:ext uri="{FF2B5EF4-FFF2-40B4-BE49-F238E27FC236}">
                  <a16:creationId xmlns:a16="http://schemas.microsoft.com/office/drawing/2014/main" id="{038C6A3C-B7F9-46D3-AF5A-03B691D5DD41}"/>
                </a:ext>
              </a:extLst>
            </p:cNvPr>
            <p:cNvSpPr/>
            <p:nvPr/>
          </p:nvSpPr>
          <p:spPr>
            <a:xfrm>
              <a:off x="5078015" y="2411015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0" name="Frihandsfigur: Form 49">
              <a:extLst>
                <a:ext uri="{FF2B5EF4-FFF2-40B4-BE49-F238E27FC236}">
                  <a16:creationId xmlns:a16="http://schemas.microsoft.com/office/drawing/2014/main" id="{08DE4A73-31F1-4134-ACB6-83CBB2FF5DB2}"/>
                </a:ext>
              </a:extLst>
            </p:cNvPr>
            <p:cNvSpPr/>
            <p:nvPr/>
          </p:nvSpPr>
          <p:spPr>
            <a:xfrm>
              <a:off x="5078015" y="2411015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 dirty="0"/>
            </a:p>
          </p:txBody>
        </p:sp>
        <p:sp>
          <p:nvSpPr>
            <p:cNvPr id="51" name="Frihandsfigur: Form 50">
              <a:extLst>
                <a:ext uri="{FF2B5EF4-FFF2-40B4-BE49-F238E27FC236}">
                  <a16:creationId xmlns:a16="http://schemas.microsoft.com/office/drawing/2014/main" id="{5020F4F2-57EF-4B4D-A0D7-8EC05643CD6C}"/>
                </a:ext>
              </a:extLst>
            </p:cNvPr>
            <p:cNvSpPr/>
            <p:nvPr/>
          </p:nvSpPr>
          <p:spPr>
            <a:xfrm>
              <a:off x="5078015" y="2411015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grpSp>
        <p:nvGrpSpPr>
          <p:cNvPr id="53" name="Bild 51">
            <a:extLst>
              <a:ext uri="{FF2B5EF4-FFF2-40B4-BE49-F238E27FC236}">
                <a16:creationId xmlns:a16="http://schemas.microsoft.com/office/drawing/2014/main" id="{7EA2CC82-CE7E-4103-B011-55D8F6949A5B}"/>
              </a:ext>
            </a:extLst>
          </p:cNvPr>
          <p:cNvGrpSpPr/>
          <p:nvPr/>
        </p:nvGrpSpPr>
        <p:grpSpPr>
          <a:xfrm rot="5400000">
            <a:off x="3978411" y="2850069"/>
            <a:ext cx="13077937" cy="6818974"/>
            <a:chOff x="4205287" y="2443162"/>
            <a:chExt cx="3781425" cy="1971675"/>
          </a:xfrm>
        </p:grpSpPr>
        <p:sp>
          <p:nvSpPr>
            <p:cNvPr id="54" name="Frihandsfigur: Form 53">
              <a:extLst>
                <a:ext uri="{FF2B5EF4-FFF2-40B4-BE49-F238E27FC236}">
                  <a16:creationId xmlns:a16="http://schemas.microsoft.com/office/drawing/2014/main" id="{B0CCDD2A-A197-42F9-BBAD-207BE541C221}"/>
                </a:ext>
              </a:extLst>
            </p:cNvPr>
            <p:cNvSpPr/>
            <p:nvPr/>
          </p:nvSpPr>
          <p:spPr>
            <a:xfrm>
              <a:off x="4201715" y="409979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5" name="Frihandsfigur: Form 54">
              <a:extLst>
                <a:ext uri="{FF2B5EF4-FFF2-40B4-BE49-F238E27FC236}">
                  <a16:creationId xmlns:a16="http://schemas.microsoft.com/office/drawing/2014/main" id="{DACA401D-3681-41C6-9EA9-C9D779A9C604}"/>
                </a:ext>
              </a:extLst>
            </p:cNvPr>
            <p:cNvSpPr/>
            <p:nvPr/>
          </p:nvSpPr>
          <p:spPr>
            <a:xfrm>
              <a:off x="4201715" y="437030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6" name="Frihandsfigur: Form 55">
              <a:extLst>
                <a:ext uri="{FF2B5EF4-FFF2-40B4-BE49-F238E27FC236}">
                  <a16:creationId xmlns:a16="http://schemas.microsoft.com/office/drawing/2014/main" id="{F7C7D91B-500C-48D1-983D-BE41DF3F4959}"/>
                </a:ext>
              </a:extLst>
            </p:cNvPr>
            <p:cNvSpPr/>
            <p:nvPr/>
          </p:nvSpPr>
          <p:spPr>
            <a:xfrm>
              <a:off x="4201715" y="3830240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7" name="Frihandsfigur: Form 56">
              <a:extLst>
                <a:ext uri="{FF2B5EF4-FFF2-40B4-BE49-F238E27FC236}">
                  <a16:creationId xmlns:a16="http://schemas.microsoft.com/office/drawing/2014/main" id="{87FEC089-ADC3-4E3B-B511-A2FA1F41FB65}"/>
                </a:ext>
              </a:extLst>
            </p:cNvPr>
            <p:cNvSpPr/>
            <p:nvPr/>
          </p:nvSpPr>
          <p:spPr>
            <a:xfrm>
              <a:off x="4201715" y="3559730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8" name="Frihandsfigur: Form 57">
              <a:extLst>
                <a:ext uri="{FF2B5EF4-FFF2-40B4-BE49-F238E27FC236}">
                  <a16:creationId xmlns:a16="http://schemas.microsoft.com/office/drawing/2014/main" id="{A44C6446-4492-4CA9-A075-B5F1A14446CE}"/>
                </a:ext>
              </a:extLst>
            </p:cNvPr>
            <p:cNvSpPr/>
            <p:nvPr/>
          </p:nvSpPr>
          <p:spPr>
            <a:xfrm>
              <a:off x="4201715" y="3290173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59" name="Frihandsfigur: Form 58">
              <a:extLst>
                <a:ext uri="{FF2B5EF4-FFF2-40B4-BE49-F238E27FC236}">
                  <a16:creationId xmlns:a16="http://schemas.microsoft.com/office/drawing/2014/main" id="{FA6A5D84-B2AB-4AED-B690-9937717BB071}"/>
                </a:ext>
              </a:extLst>
            </p:cNvPr>
            <p:cNvSpPr/>
            <p:nvPr/>
          </p:nvSpPr>
          <p:spPr>
            <a:xfrm>
              <a:off x="4201715" y="3019663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0" name="Frihandsfigur: Form 59">
              <a:extLst>
                <a:ext uri="{FF2B5EF4-FFF2-40B4-BE49-F238E27FC236}">
                  <a16:creationId xmlns:a16="http://schemas.microsoft.com/office/drawing/2014/main" id="{D00C1C94-B051-48DA-87C8-754F88942D2B}"/>
                </a:ext>
              </a:extLst>
            </p:cNvPr>
            <p:cNvSpPr/>
            <p:nvPr/>
          </p:nvSpPr>
          <p:spPr>
            <a:xfrm>
              <a:off x="4201715" y="2750105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1" name="Frihandsfigur: Form 60">
              <a:extLst>
                <a:ext uri="{FF2B5EF4-FFF2-40B4-BE49-F238E27FC236}">
                  <a16:creationId xmlns:a16="http://schemas.microsoft.com/office/drawing/2014/main" id="{8F5A80B5-7625-414C-9B2B-8EF3EF841835}"/>
                </a:ext>
              </a:extLst>
            </p:cNvPr>
            <p:cNvSpPr/>
            <p:nvPr/>
          </p:nvSpPr>
          <p:spPr>
            <a:xfrm>
              <a:off x="4201715" y="2480548"/>
              <a:ext cx="3781425" cy="9525"/>
            </a:xfrm>
            <a:custGeom>
              <a:avLst/>
              <a:gdLst>
                <a:gd name="connsiteX0" fmla="*/ 3784044 w 3781425"/>
                <a:gd name="connsiteY0" fmla="*/ 3572 h 0"/>
                <a:gd name="connsiteX1" fmla="*/ 3572 w 3781425"/>
                <a:gd name="connsiteY1" fmla="*/ 3572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781425">
                  <a:moveTo>
                    <a:pt x="3784044" y="3572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2" name="Frihandsfigur: Form 61">
              <a:extLst>
                <a:ext uri="{FF2B5EF4-FFF2-40B4-BE49-F238E27FC236}">
                  <a16:creationId xmlns:a16="http://schemas.microsoft.com/office/drawing/2014/main" id="{926AFF88-22EB-4ABE-92ED-9D17305F051C}"/>
                </a:ext>
              </a:extLst>
            </p:cNvPr>
            <p:cNvSpPr/>
            <p:nvPr/>
          </p:nvSpPr>
          <p:spPr>
            <a:xfrm>
              <a:off x="7982188" y="2439590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3" name="Frihandsfigur: Form 62">
              <a:extLst>
                <a:ext uri="{FF2B5EF4-FFF2-40B4-BE49-F238E27FC236}">
                  <a16:creationId xmlns:a16="http://schemas.microsoft.com/office/drawing/2014/main" id="{EEC445FC-F121-4CC5-86D2-13574CB6461B}"/>
                </a:ext>
              </a:extLst>
            </p:cNvPr>
            <p:cNvSpPr/>
            <p:nvPr/>
          </p:nvSpPr>
          <p:spPr>
            <a:xfrm>
              <a:off x="7982188" y="2709148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54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5487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4" name="Frihandsfigur: Form 63">
              <a:extLst>
                <a:ext uri="{FF2B5EF4-FFF2-40B4-BE49-F238E27FC236}">
                  <a16:creationId xmlns:a16="http://schemas.microsoft.com/office/drawing/2014/main" id="{D2B8CD37-4544-4600-8426-A573ABF0B580}"/>
                </a:ext>
              </a:extLst>
            </p:cNvPr>
            <p:cNvSpPr/>
            <p:nvPr/>
          </p:nvSpPr>
          <p:spPr>
            <a:xfrm>
              <a:off x="7982188" y="2979658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5" name="Frihandsfigur: Form 64">
              <a:extLst>
                <a:ext uri="{FF2B5EF4-FFF2-40B4-BE49-F238E27FC236}">
                  <a16:creationId xmlns:a16="http://schemas.microsoft.com/office/drawing/2014/main" id="{55656783-99D7-4B08-8FC1-BCDFC7E8C365}"/>
                </a:ext>
              </a:extLst>
            </p:cNvPr>
            <p:cNvSpPr/>
            <p:nvPr/>
          </p:nvSpPr>
          <p:spPr>
            <a:xfrm>
              <a:off x="7982188" y="3249215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6" name="Frihandsfigur: Form 65">
              <a:extLst>
                <a:ext uri="{FF2B5EF4-FFF2-40B4-BE49-F238E27FC236}">
                  <a16:creationId xmlns:a16="http://schemas.microsoft.com/office/drawing/2014/main" id="{5B3F650A-A420-4A36-BFCC-6A5DA0592338}"/>
                </a:ext>
              </a:extLst>
            </p:cNvPr>
            <p:cNvSpPr/>
            <p:nvPr/>
          </p:nvSpPr>
          <p:spPr>
            <a:xfrm>
              <a:off x="7982188" y="3519725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7" name="Frihandsfigur: Form 66">
              <a:extLst>
                <a:ext uri="{FF2B5EF4-FFF2-40B4-BE49-F238E27FC236}">
                  <a16:creationId xmlns:a16="http://schemas.microsoft.com/office/drawing/2014/main" id="{49BE9846-30FA-4CEC-BEDF-44B91ED5F072}"/>
                </a:ext>
              </a:extLst>
            </p:cNvPr>
            <p:cNvSpPr/>
            <p:nvPr/>
          </p:nvSpPr>
          <p:spPr>
            <a:xfrm>
              <a:off x="7982188" y="3789283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8" name="Frihandsfigur: Form 67">
              <a:extLst>
                <a:ext uri="{FF2B5EF4-FFF2-40B4-BE49-F238E27FC236}">
                  <a16:creationId xmlns:a16="http://schemas.microsoft.com/office/drawing/2014/main" id="{8918C0D7-3438-4421-8661-C3FC562F435B}"/>
                </a:ext>
              </a:extLst>
            </p:cNvPr>
            <p:cNvSpPr/>
            <p:nvPr/>
          </p:nvSpPr>
          <p:spPr>
            <a:xfrm>
              <a:off x="7982188" y="4059793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9" name="Frihandsfigur: Form 68">
              <a:extLst>
                <a:ext uri="{FF2B5EF4-FFF2-40B4-BE49-F238E27FC236}">
                  <a16:creationId xmlns:a16="http://schemas.microsoft.com/office/drawing/2014/main" id="{676B9B2A-05B7-40E7-B197-A989D012E7E4}"/>
                </a:ext>
              </a:extLst>
            </p:cNvPr>
            <p:cNvSpPr/>
            <p:nvPr/>
          </p:nvSpPr>
          <p:spPr>
            <a:xfrm>
              <a:off x="7982188" y="4329350"/>
              <a:ext cx="9525" cy="85725"/>
            </a:xfrm>
            <a:custGeom>
              <a:avLst/>
              <a:gdLst>
                <a:gd name="connsiteX0" fmla="*/ 3572 w 0"/>
                <a:gd name="connsiteY0" fmla="*/ 3572 h 85725"/>
                <a:gd name="connsiteX1" fmla="*/ 3572 w 0"/>
                <a:gd name="connsiteY1" fmla="*/ 845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85725">
                  <a:moveTo>
                    <a:pt x="3572" y="3572"/>
                  </a:moveTo>
                  <a:lnTo>
                    <a:pt x="3572" y="84534"/>
                  </a:lnTo>
                </a:path>
              </a:pathLst>
            </a:custGeom>
            <a:ln w="1270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  <p:pic>
        <p:nvPicPr>
          <p:cNvPr id="31" name="Bildobjekt 30">
            <a:extLst>
              <a:ext uri="{FF2B5EF4-FFF2-40B4-BE49-F238E27FC236}">
                <a16:creationId xmlns:a16="http://schemas.microsoft.com/office/drawing/2014/main" id="{9FB85850-140C-4E7E-92F4-FE120ACCDA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1553500" y="169071"/>
            <a:ext cx="418908" cy="39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008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_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31838" y="1016000"/>
            <a:ext cx="7731938" cy="1039377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688" y="2420938"/>
            <a:ext cx="5370312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grpSp>
        <p:nvGrpSpPr>
          <p:cNvPr id="28" name="Bild 12">
            <a:extLst>
              <a:ext uri="{FF2B5EF4-FFF2-40B4-BE49-F238E27FC236}">
                <a16:creationId xmlns:a16="http://schemas.microsoft.com/office/drawing/2014/main" id="{252D8DF5-3DB0-4A9E-AA5D-5F3F696E0B41}"/>
              </a:ext>
            </a:extLst>
          </p:cNvPr>
          <p:cNvGrpSpPr/>
          <p:nvPr userDrawn="1"/>
        </p:nvGrpSpPr>
        <p:grpSpPr>
          <a:xfrm rot="11721435">
            <a:off x="6865145" y="1080939"/>
            <a:ext cx="7162970" cy="7076968"/>
            <a:chOff x="8149828" y="4715850"/>
            <a:chExt cx="2028825" cy="2028825"/>
          </a:xfrm>
        </p:grpSpPr>
        <p:sp>
          <p:nvSpPr>
            <p:cNvPr id="29" name="Frihandsfigur: Form 28">
              <a:extLst>
                <a:ext uri="{FF2B5EF4-FFF2-40B4-BE49-F238E27FC236}">
                  <a16:creationId xmlns:a16="http://schemas.microsoft.com/office/drawing/2014/main" id="{EE9567F3-B293-4278-84F7-B0AF41D20575}"/>
                </a:ext>
              </a:extLst>
            </p:cNvPr>
            <p:cNvSpPr/>
            <p:nvPr/>
          </p:nvSpPr>
          <p:spPr>
            <a:xfrm>
              <a:off x="8149828" y="4715850"/>
              <a:ext cx="2028825" cy="2028825"/>
            </a:xfrm>
            <a:custGeom>
              <a:avLst/>
              <a:gdLst>
                <a:gd name="connsiteX0" fmla="*/ 2028587 w 2028825"/>
                <a:gd name="connsiteY0" fmla="*/ 3572 h 2028825"/>
                <a:gd name="connsiteX1" fmla="*/ 3572 w 2028825"/>
                <a:gd name="connsiteY1" fmla="*/ 2028587 h 2028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028825" h="2028825">
                  <a:moveTo>
                    <a:pt x="2028587" y="3572"/>
                  </a:moveTo>
                  <a:cubicBezTo>
                    <a:pt x="2028587" y="1121807"/>
                    <a:pt x="1121807" y="2028587"/>
                    <a:pt x="3572" y="2028587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0" name="Frihandsfigur: Form 29">
              <a:extLst>
                <a:ext uri="{FF2B5EF4-FFF2-40B4-BE49-F238E27FC236}">
                  <a16:creationId xmlns:a16="http://schemas.microsoft.com/office/drawing/2014/main" id="{8BC8637F-FFE7-40C6-95AA-6FD73CA05870}"/>
                </a:ext>
              </a:extLst>
            </p:cNvPr>
            <p:cNvSpPr/>
            <p:nvPr/>
          </p:nvSpPr>
          <p:spPr>
            <a:xfrm>
              <a:off x="8149828" y="4715850"/>
              <a:ext cx="1762125" cy="1762125"/>
            </a:xfrm>
            <a:custGeom>
              <a:avLst/>
              <a:gdLst>
                <a:gd name="connsiteX0" fmla="*/ 1759029 w 1762125"/>
                <a:gd name="connsiteY0" fmla="*/ 3572 h 1762125"/>
                <a:gd name="connsiteX1" fmla="*/ 3572 w 1762125"/>
                <a:gd name="connsiteY1" fmla="*/ 1759029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762125" h="1762125">
                  <a:moveTo>
                    <a:pt x="1759029" y="3572"/>
                  </a:moveTo>
                  <a:cubicBezTo>
                    <a:pt x="1759029" y="973217"/>
                    <a:pt x="973217" y="1759029"/>
                    <a:pt x="3572" y="1759029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1" name="Frihandsfigur: Form 30">
              <a:extLst>
                <a:ext uri="{FF2B5EF4-FFF2-40B4-BE49-F238E27FC236}">
                  <a16:creationId xmlns:a16="http://schemas.microsoft.com/office/drawing/2014/main" id="{2E73A415-9D93-4F1D-9598-7089E6728A98}"/>
                </a:ext>
              </a:extLst>
            </p:cNvPr>
            <p:cNvSpPr/>
            <p:nvPr/>
          </p:nvSpPr>
          <p:spPr>
            <a:xfrm>
              <a:off x="8149828" y="4715850"/>
              <a:ext cx="1485900" cy="1485900"/>
            </a:xfrm>
            <a:custGeom>
              <a:avLst/>
              <a:gdLst>
                <a:gd name="connsiteX0" fmla="*/ 1488519 w 1485900"/>
                <a:gd name="connsiteY0" fmla="*/ 3572 h 1485900"/>
                <a:gd name="connsiteX1" fmla="*/ 3572 w 1485900"/>
                <a:gd name="connsiteY1" fmla="*/ 1488519 h 148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485900" h="1485900">
                  <a:moveTo>
                    <a:pt x="1488519" y="3572"/>
                  </a:moveTo>
                  <a:cubicBezTo>
                    <a:pt x="1488519" y="823674"/>
                    <a:pt x="823674" y="1488519"/>
                    <a:pt x="3572" y="1488519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2" name="Frihandsfigur: Form 31">
              <a:extLst>
                <a:ext uri="{FF2B5EF4-FFF2-40B4-BE49-F238E27FC236}">
                  <a16:creationId xmlns:a16="http://schemas.microsoft.com/office/drawing/2014/main" id="{07B6DC64-939C-4420-A865-F2912D2EC8CF}"/>
                </a:ext>
              </a:extLst>
            </p:cNvPr>
            <p:cNvSpPr/>
            <p:nvPr/>
          </p:nvSpPr>
          <p:spPr>
            <a:xfrm>
              <a:off x="8149828" y="4715850"/>
              <a:ext cx="1219200" cy="1219200"/>
            </a:xfrm>
            <a:custGeom>
              <a:avLst/>
              <a:gdLst>
                <a:gd name="connsiteX0" fmla="*/ 1218962 w 1219200"/>
                <a:gd name="connsiteY0" fmla="*/ 3572 h 1219200"/>
                <a:gd name="connsiteX1" fmla="*/ 3572 w 1219200"/>
                <a:gd name="connsiteY1" fmla="*/ 121896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19200" h="1219200">
                  <a:moveTo>
                    <a:pt x="1218962" y="3572"/>
                  </a:moveTo>
                  <a:cubicBezTo>
                    <a:pt x="1218962" y="674132"/>
                    <a:pt x="675084" y="1218962"/>
                    <a:pt x="3572" y="1218962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3" name="Frihandsfigur: Form 32">
              <a:extLst>
                <a:ext uri="{FF2B5EF4-FFF2-40B4-BE49-F238E27FC236}">
                  <a16:creationId xmlns:a16="http://schemas.microsoft.com/office/drawing/2014/main" id="{F51F4248-BB39-42F0-ADB6-CFD52B719617}"/>
                </a:ext>
              </a:extLst>
            </p:cNvPr>
            <p:cNvSpPr/>
            <p:nvPr/>
          </p:nvSpPr>
          <p:spPr>
            <a:xfrm>
              <a:off x="8149828" y="4715850"/>
              <a:ext cx="942975" cy="942975"/>
            </a:xfrm>
            <a:custGeom>
              <a:avLst/>
              <a:gdLst>
                <a:gd name="connsiteX0" fmla="*/ 948452 w 942975"/>
                <a:gd name="connsiteY0" fmla="*/ 3572 h 942975"/>
                <a:gd name="connsiteX1" fmla="*/ 3572 w 942975"/>
                <a:gd name="connsiteY1" fmla="*/ 948452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942975" h="942975">
                  <a:moveTo>
                    <a:pt x="948452" y="3572"/>
                  </a:moveTo>
                  <a:cubicBezTo>
                    <a:pt x="948452" y="525542"/>
                    <a:pt x="525542" y="948452"/>
                    <a:pt x="3572" y="948452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4" name="Frihandsfigur: Form 33">
              <a:extLst>
                <a:ext uri="{FF2B5EF4-FFF2-40B4-BE49-F238E27FC236}">
                  <a16:creationId xmlns:a16="http://schemas.microsoft.com/office/drawing/2014/main" id="{EB08580F-32E1-4C20-9382-2DB27B249ACA}"/>
                </a:ext>
              </a:extLst>
            </p:cNvPr>
            <p:cNvSpPr/>
            <p:nvPr/>
          </p:nvSpPr>
          <p:spPr>
            <a:xfrm>
              <a:off x="8149828" y="4715850"/>
              <a:ext cx="676275" cy="676275"/>
            </a:xfrm>
            <a:custGeom>
              <a:avLst/>
              <a:gdLst>
                <a:gd name="connsiteX0" fmla="*/ 678894 w 676275"/>
                <a:gd name="connsiteY0" fmla="*/ 3572 h 676275"/>
                <a:gd name="connsiteX1" fmla="*/ 3572 w 676275"/>
                <a:gd name="connsiteY1" fmla="*/ 678894 h 676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76275" h="676275">
                  <a:moveTo>
                    <a:pt x="678894" y="3572"/>
                  </a:moveTo>
                  <a:cubicBezTo>
                    <a:pt x="678894" y="375999"/>
                    <a:pt x="376952" y="678894"/>
                    <a:pt x="3572" y="678894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35" name="Frihandsfigur: Form 34">
              <a:extLst>
                <a:ext uri="{FF2B5EF4-FFF2-40B4-BE49-F238E27FC236}">
                  <a16:creationId xmlns:a16="http://schemas.microsoft.com/office/drawing/2014/main" id="{48BB14A5-EFD8-4FC4-87B9-8557D967CE2C}"/>
                </a:ext>
              </a:extLst>
            </p:cNvPr>
            <p:cNvSpPr/>
            <p:nvPr/>
          </p:nvSpPr>
          <p:spPr>
            <a:xfrm>
              <a:off x="8149828" y="4715850"/>
              <a:ext cx="409575" cy="409575"/>
            </a:xfrm>
            <a:custGeom>
              <a:avLst/>
              <a:gdLst>
                <a:gd name="connsiteX0" fmla="*/ 408384 w 409575"/>
                <a:gd name="connsiteY0" fmla="*/ 3572 h 409575"/>
                <a:gd name="connsiteX1" fmla="*/ 3572 w 409575"/>
                <a:gd name="connsiteY1" fmla="*/ 408384 h 409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09575" h="409575">
                  <a:moveTo>
                    <a:pt x="408384" y="3572"/>
                  </a:moveTo>
                  <a:cubicBezTo>
                    <a:pt x="408384" y="227409"/>
                    <a:pt x="227409" y="408384"/>
                    <a:pt x="3572" y="408384"/>
                  </a:cubicBezTo>
                </a:path>
              </a:pathLst>
            </a:custGeom>
            <a:noFill/>
            <a:ln w="12700" cap="flat">
              <a:solidFill>
                <a:schemeClr val="tx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1807760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bild hö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31838" y="1016000"/>
            <a:ext cx="5188245" cy="103825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2420938"/>
            <a:ext cx="5184776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275387" y="1016001"/>
            <a:ext cx="5689601" cy="5329238"/>
          </a:xfrm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06042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håll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75388" y="1010416"/>
            <a:ext cx="5188245" cy="105015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5388" y="2420938"/>
            <a:ext cx="5689600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5908" y="1010417"/>
            <a:ext cx="5170705" cy="5334822"/>
          </a:xfrm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6159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50243" y="1029494"/>
            <a:ext cx="7627219" cy="103108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689" y="2420938"/>
            <a:ext cx="3690958" cy="390948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391E7B50-F211-4773-9434-6D90567706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86504" y="2420938"/>
            <a:ext cx="3690958" cy="390948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grpSp>
        <p:nvGrpSpPr>
          <p:cNvPr id="4" name="Bild 2">
            <a:extLst>
              <a:ext uri="{FF2B5EF4-FFF2-40B4-BE49-F238E27FC236}">
                <a16:creationId xmlns:a16="http://schemas.microsoft.com/office/drawing/2014/main" id="{B5B7B78E-801B-4906-8DD6-528326F931C7}"/>
              </a:ext>
            </a:extLst>
          </p:cNvPr>
          <p:cNvGrpSpPr/>
          <p:nvPr/>
        </p:nvGrpSpPr>
        <p:grpSpPr>
          <a:xfrm>
            <a:off x="8648700" y="-2324098"/>
            <a:ext cx="4178299" cy="8356598"/>
            <a:chOff x="5014912" y="1266825"/>
            <a:chExt cx="2162175" cy="4324350"/>
          </a:xfrm>
        </p:grpSpPr>
        <p:sp>
          <p:nvSpPr>
            <p:cNvPr id="5" name="Frihandsfigur: Form 4">
              <a:extLst>
                <a:ext uri="{FF2B5EF4-FFF2-40B4-BE49-F238E27FC236}">
                  <a16:creationId xmlns:a16="http://schemas.microsoft.com/office/drawing/2014/main" id="{84F6DAFE-A40C-4327-8B68-D998EC99B965}"/>
                </a:ext>
              </a:extLst>
            </p:cNvPr>
            <p:cNvSpPr/>
            <p:nvPr/>
          </p:nvSpPr>
          <p:spPr>
            <a:xfrm>
              <a:off x="5014198" y="4503658"/>
              <a:ext cx="2162175" cy="1085850"/>
            </a:xfrm>
            <a:custGeom>
              <a:avLst/>
              <a:gdLst>
                <a:gd name="connsiteX0" fmla="*/ 2162889 w 2162175"/>
                <a:gd name="connsiteY0" fmla="*/ 3572 h 1085850"/>
                <a:gd name="connsiteX1" fmla="*/ 1082754 w 2162175"/>
                <a:gd name="connsiteY1" fmla="*/ 1083707 h 1085850"/>
                <a:gd name="connsiteX2" fmla="*/ 3572 w 2162175"/>
                <a:gd name="connsiteY2" fmla="*/ 3572 h 1085850"/>
                <a:gd name="connsiteX3" fmla="*/ 2162889 w 2162175"/>
                <a:gd name="connsiteY3" fmla="*/ 3572 h 1085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62175" h="1085850">
                  <a:moveTo>
                    <a:pt x="2162889" y="3572"/>
                  </a:moveTo>
                  <a:cubicBezTo>
                    <a:pt x="2162889" y="599837"/>
                    <a:pt x="1679019" y="1083707"/>
                    <a:pt x="1082754" y="1083707"/>
                  </a:cubicBezTo>
                  <a:cubicBezTo>
                    <a:pt x="486489" y="1083707"/>
                    <a:pt x="3572" y="599837"/>
                    <a:pt x="3572" y="3572"/>
                  </a:cubicBezTo>
                  <a:lnTo>
                    <a:pt x="2162889" y="3572"/>
                  </a:lnTo>
                  <a:close/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6" name="Frihandsfigur: Form 5">
              <a:extLst>
                <a:ext uri="{FF2B5EF4-FFF2-40B4-BE49-F238E27FC236}">
                  <a16:creationId xmlns:a16="http://schemas.microsoft.com/office/drawing/2014/main" id="{C0697574-ED35-47E9-8C32-04DD60F42F25}"/>
                </a:ext>
              </a:extLst>
            </p:cNvPr>
            <p:cNvSpPr/>
            <p:nvPr/>
          </p:nvSpPr>
          <p:spPr>
            <a:xfrm>
              <a:off x="5014198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7" name="Frihandsfigur: Form 6">
              <a:extLst>
                <a:ext uri="{FF2B5EF4-FFF2-40B4-BE49-F238E27FC236}">
                  <a16:creationId xmlns:a16="http://schemas.microsoft.com/office/drawing/2014/main" id="{B0692184-58AE-445D-8762-8E1006C07B77}"/>
                </a:ext>
              </a:extLst>
            </p:cNvPr>
            <p:cNvSpPr/>
            <p:nvPr/>
          </p:nvSpPr>
          <p:spPr>
            <a:xfrm>
              <a:off x="7173515" y="1263253"/>
              <a:ext cx="9525" cy="3238500"/>
            </a:xfrm>
            <a:custGeom>
              <a:avLst/>
              <a:gdLst>
                <a:gd name="connsiteX0" fmla="*/ 3572 w 0"/>
                <a:gd name="connsiteY0" fmla="*/ 3243977 h 3238500"/>
                <a:gd name="connsiteX1" fmla="*/ 3572 w 0"/>
                <a:gd name="connsiteY1" fmla="*/ 3572 h 3238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238500">
                  <a:moveTo>
                    <a:pt x="3572" y="3243977"/>
                  </a:moveTo>
                  <a:lnTo>
                    <a:pt x="3572" y="3572"/>
                  </a:lnTo>
                </a:path>
              </a:pathLst>
            </a:custGeom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9" name="Frihandsfigur: Form 8">
              <a:extLst>
                <a:ext uri="{FF2B5EF4-FFF2-40B4-BE49-F238E27FC236}">
                  <a16:creationId xmlns:a16="http://schemas.microsoft.com/office/drawing/2014/main" id="{603C74B2-0BD3-47EA-85AE-05589E8FA9C5}"/>
                </a:ext>
              </a:extLst>
            </p:cNvPr>
            <p:cNvSpPr/>
            <p:nvPr/>
          </p:nvSpPr>
          <p:spPr>
            <a:xfrm>
              <a:off x="5014198" y="4465558"/>
              <a:ext cx="9525" cy="38100"/>
            </a:xfrm>
            <a:custGeom>
              <a:avLst/>
              <a:gdLst>
                <a:gd name="connsiteX0" fmla="*/ 3572 w 0"/>
                <a:gd name="connsiteY0" fmla="*/ 41672 h 38100"/>
                <a:gd name="connsiteX1" fmla="*/ 4524 w 0"/>
                <a:gd name="connsiteY1" fmla="*/ 35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41672"/>
                  </a:moveTo>
                  <a:cubicBezTo>
                    <a:pt x="3572" y="29289"/>
                    <a:pt x="3572" y="15954"/>
                    <a:pt x="4524" y="3572"/>
                  </a:cubicBez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2" name="Frihandsfigur: Form 11">
              <a:extLst>
                <a:ext uri="{FF2B5EF4-FFF2-40B4-BE49-F238E27FC236}">
                  <a16:creationId xmlns:a16="http://schemas.microsoft.com/office/drawing/2014/main" id="{1A8027DA-9ECF-4144-B54A-D1736E9DF891}"/>
                </a:ext>
              </a:extLst>
            </p:cNvPr>
            <p:cNvSpPr/>
            <p:nvPr/>
          </p:nvSpPr>
          <p:spPr>
            <a:xfrm>
              <a:off x="5019913" y="3423523"/>
              <a:ext cx="2152650" cy="1009650"/>
            </a:xfrm>
            <a:custGeom>
              <a:avLst/>
              <a:gdLst>
                <a:gd name="connsiteX0" fmla="*/ 3572 w 2152650"/>
                <a:gd name="connsiteY0" fmla="*/ 968454 h 1009650"/>
                <a:gd name="connsiteX1" fmla="*/ 1077039 w 2152650"/>
                <a:gd name="connsiteY1" fmla="*/ 3572 h 1009650"/>
                <a:gd name="connsiteX2" fmla="*/ 2154317 w 2152650"/>
                <a:gd name="connsiteY2" fmla="*/ 100655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152650" h="1009650">
                  <a:moveTo>
                    <a:pt x="3572" y="968454"/>
                  </a:moveTo>
                  <a:cubicBezTo>
                    <a:pt x="60722" y="426482"/>
                    <a:pt x="519827" y="3572"/>
                    <a:pt x="1077039" y="3572"/>
                  </a:cubicBezTo>
                  <a:cubicBezTo>
                    <a:pt x="1647587" y="3572"/>
                    <a:pt x="2115265" y="446484"/>
                    <a:pt x="2154317" y="1006554"/>
                  </a:cubicBezTo>
                </a:path>
              </a:pathLst>
            </a:custGeom>
            <a:noFill/>
            <a:ln w="12700" cap="flat">
              <a:solidFill>
                <a:srgbClr val="000000"/>
              </a:solidFill>
              <a:custDash>
                <a:ds d="607373" sp="607373"/>
              </a:custDash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  <p:sp>
          <p:nvSpPr>
            <p:cNvPr id="13" name="Frihandsfigur: Form 12">
              <a:extLst>
                <a:ext uri="{FF2B5EF4-FFF2-40B4-BE49-F238E27FC236}">
                  <a16:creationId xmlns:a16="http://schemas.microsoft.com/office/drawing/2014/main" id="{476C6D31-E6B4-447C-89A4-73B072D55916}"/>
                </a:ext>
              </a:extLst>
            </p:cNvPr>
            <p:cNvSpPr/>
            <p:nvPr/>
          </p:nvSpPr>
          <p:spPr>
            <a:xfrm>
              <a:off x="7173515" y="4465558"/>
              <a:ext cx="9525" cy="38100"/>
            </a:xfrm>
            <a:custGeom>
              <a:avLst/>
              <a:gdLst>
                <a:gd name="connsiteX0" fmla="*/ 3572 w 0"/>
                <a:gd name="connsiteY0" fmla="*/ 3572 h 38100"/>
                <a:gd name="connsiteX1" fmla="*/ 4524 w 0"/>
                <a:gd name="connsiteY1" fmla="*/ 4167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38100">
                  <a:moveTo>
                    <a:pt x="3572" y="3572"/>
                  </a:moveTo>
                  <a:cubicBezTo>
                    <a:pt x="3572" y="15954"/>
                    <a:pt x="4524" y="29289"/>
                    <a:pt x="4524" y="41672"/>
                  </a:cubicBezTo>
                </a:path>
              </a:pathLst>
            </a:custGeom>
            <a:noFill/>
            <a:ln w="12700" cap="flat">
              <a:solidFill>
                <a:srgbClr val="000000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sv-SE"/>
            </a:p>
          </p:txBody>
        </p:sp>
      </p:grpSp>
    </p:spTree>
    <p:extLst>
      <p:ext uri="{BB962C8B-B14F-4D97-AF65-F5344CB8AC3E}">
        <p14:creationId xmlns:p14="http://schemas.microsoft.com/office/powerpoint/2010/main" val="3118062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innehåll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69" y="1029494"/>
            <a:ext cx="7756345" cy="1031081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69" y="2420938"/>
            <a:ext cx="3786481" cy="3924299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1" name="Platshållare för innehåll 2">
            <a:extLst>
              <a:ext uri="{FF2B5EF4-FFF2-40B4-BE49-F238E27FC236}">
                <a16:creationId xmlns:a16="http://schemas.microsoft.com/office/drawing/2014/main" id="{391E7B50-F211-4773-9434-6D9056770638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697514" y="2420938"/>
            <a:ext cx="3787200" cy="3924301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0" name="Platshållare för bild 9">
            <a:extLst>
              <a:ext uri="{FF2B5EF4-FFF2-40B4-BE49-F238E27FC236}">
                <a16:creationId xmlns:a16="http://schemas.microsoft.com/office/drawing/2014/main" id="{B257B74F-6CE8-4E29-ABEF-A65364B7B2F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67378" y="2420938"/>
            <a:ext cx="3297610" cy="3924300"/>
          </a:xfrm>
        </p:spPr>
        <p:txBody>
          <a:bodyPr anchor="ctr" anchorCtr="0"/>
          <a:lstStyle>
            <a:lvl1pPr marL="0" indent="0">
              <a:buNone/>
              <a:defRPr sz="1400"/>
            </a:lvl1pPr>
          </a:lstStyle>
          <a:p>
            <a:r>
              <a:rPr lang="sv-SE" dirty="0"/>
              <a:t>   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2251552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 innehåll med rubrik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8368" y="1029494"/>
            <a:ext cx="10623845" cy="67071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68FE90F-52DE-4037-82E7-B526C6A5976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2044" y="2060575"/>
            <a:ext cx="3600000" cy="352425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68" y="2628901"/>
            <a:ext cx="3600000" cy="371316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0F11A86A-2F4B-4E92-A65E-1EC522D728E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543873" y="2060575"/>
            <a:ext cx="3600000" cy="352425"/>
          </a:xfrm>
        </p:spPr>
        <p:txBody>
          <a:bodyPr/>
          <a:lstStyle>
            <a:lvl1pPr marL="0" indent="0">
              <a:buNone/>
              <a:defRPr b="1" i="0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62284F5D-7522-4D14-8E05-57FE2468AD93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4543874" y="2632076"/>
            <a:ext cx="3600000" cy="37099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CABEECD5-8023-46AF-BF9A-FD354B7356C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359380" y="2057400"/>
            <a:ext cx="3600000" cy="355600"/>
          </a:xfr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Platshållare för innehåll 2">
            <a:extLst>
              <a:ext uri="{FF2B5EF4-FFF2-40B4-BE49-F238E27FC236}">
                <a16:creationId xmlns:a16="http://schemas.microsoft.com/office/drawing/2014/main" id="{1CB14B13-610E-4C28-A01E-34BE1B0B4B36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8359380" y="2632076"/>
            <a:ext cx="3600000" cy="3709987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</p:spTree>
    <p:extLst>
      <p:ext uri="{BB962C8B-B14F-4D97-AF65-F5344CB8AC3E}">
        <p14:creationId xmlns:p14="http://schemas.microsoft.com/office/powerpoint/2010/main" val="4246418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757195" y="1015999"/>
            <a:ext cx="9663443" cy="104457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39603" y="2420938"/>
            <a:ext cx="10612609" cy="39243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 dirty="0"/>
              <a:t>Redigera format för bakgrundstext 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EE4FF12C-F9DF-4D72-AE70-50C890BC6E3F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rcRect/>
          <a:stretch/>
        </p:blipFill>
        <p:spPr>
          <a:xfrm>
            <a:off x="11553499" y="169070"/>
            <a:ext cx="418909" cy="39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816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56" r:id="rId3"/>
    <p:sldLayoutId id="2147483652" r:id="rId4"/>
    <p:sldLayoutId id="2147483659" r:id="rId5"/>
    <p:sldLayoutId id="2147483660" r:id="rId6"/>
    <p:sldLayoutId id="2147483669" r:id="rId7"/>
    <p:sldLayoutId id="2147483668" r:id="rId8"/>
    <p:sldLayoutId id="2147483667" r:id="rId9"/>
    <p:sldLayoutId id="2147483666" r:id="rId10"/>
    <p:sldLayoutId id="2147483671" r:id="rId11"/>
    <p:sldLayoutId id="2147483655" r:id="rId12"/>
    <p:sldLayoutId id="2147483672" r:id="rId13"/>
    <p:sldLayoutId id="2147483673" r:id="rId14"/>
    <p:sldLayoutId id="2147483674" r:id="rId15"/>
    <p:sldLayoutId id="2147483675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388" indent="-179388" algn="l" defTabSz="914400" rtl="0" eaLnBrk="1" latinLnBrk="0" hangingPunct="1">
        <a:lnSpc>
          <a:spcPct val="110000"/>
        </a:lnSpc>
        <a:spcBef>
          <a:spcPts val="1000"/>
        </a:spcBef>
        <a:spcAft>
          <a:spcPts val="600"/>
        </a:spcAft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627063" indent="-179388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076325" indent="-1778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524000" indent="-1778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Calibri" panose="020F0502020204030204" pitchFamily="34" charset="0"/>
        <a:buChar char="ꟷ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160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ꟷ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461" userDrawn="1">
          <p15:clr>
            <a:srgbClr val="F26B43"/>
          </p15:clr>
        </p15:guide>
        <p15:guide id="4" pos="7151" userDrawn="1">
          <p15:clr>
            <a:srgbClr val="F26B43"/>
          </p15:clr>
        </p15:guide>
        <p15:guide id="5" orient="horz" pos="3997" userDrawn="1">
          <p15:clr>
            <a:srgbClr val="F26B43"/>
          </p15:clr>
        </p15:guide>
        <p15:guide id="7" orient="horz" pos="1525" userDrawn="1">
          <p15:clr>
            <a:srgbClr val="F26B43"/>
          </p15:clr>
        </p15:guide>
        <p15:guide id="8" orient="horz" pos="1298" userDrawn="1">
          <p15:clr>
            <a:srgbClr val="F26B43"/>
          </p15:clr>
        </p15:guide>
        <p15:guide id="9" orient="horz" pos="640" userDrawn="1">
          <p15:clr>
            <a:srgbClr val="F26B43"/>
          </p15:clr>
        </p15:guide>
        <p15:guide id="10" orient="horz" pos="4247" userDrawn="1">
          <p15:clr>
            <a:srgbClr val="F26B43"/>
          </p15:clr>
        </p15:guide>
        <p15:guide id="11" pos="3727" userDrawn="1">
          <p15:clr>
            <a:srgbClr val="F26B43"/>
          </p15:clr>
        </p15:guide>
        <p15:guide id="12" pos="7537" userDrawn="1">
          <p15:clr>
            <a:srgbClr val="F26B43"/>
          </p15:clr>
        </p15:guide>
        <p15:guide id="13" pos="395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www.instagram.com/p/CNcVDyonk9H/?utm_source=ig_web_copy_link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npU6Iy08io&amp;t=3s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X0f3dhekKaA" TargetMode="External"/><Relationship Id="rId3" Type="http://schemas.openxmlformats.org/officeDocument/2006/relationships/hyperlink" Target="mailto:Petra.mortsjo@rfsisu.se" TargetMode="External"/><Relationship Id="rId7" Type="http://schemas.openxmlformats.org/officeDocument/2006/relationships/hyperlink" Target="https://www.youtube.com/watch?v=jw52jNrFoG8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://www.urplay.se/" TargetMode="External"/><Relationship Id="rId5" Type="http://schemas.openxmlformats.org/officeDocument/2006/relationships/image" Target="../media/image16.png"/><Relationship Id="rId4" Type="http://schemas.openxmlformats.org/officeDocument/2006/relationships/hyperlink" Target="http://www.sisuidrottsutbildarna.se/norrbotten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youtube.com/watch?v=akixBnsD42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8557FD83-70A8-4FAA-B85F-9566C717C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1016000"/>
            <a:ext cx="7731938" cy="1039377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89F1A17-A8C6-4DCB-AF6D-FB9E2BC48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65802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39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991544" y="188640"/>
            <a:ext cx="8229600" cy="1296144"/>
          </a:xfrm>
        </p:spPr>
        <p:txBody>
          <a:bodyPr>
            <a:normAutofit/>
          </a:bodyPr>
          <a:lstStyle/>
          <a:p>
            <a:r>
              <a:rPr lang="sv-SE" b="0" dirty="0"/>
              <a:t>Riktlinjer Idrott för barn (-12år)</a:t>
            </a:r>
            <a:br>
              <a:rPr lang="sv-SE" b="0" dirty="0"/>
            </a:br>
            <a:r>
              <a:rPr lang="sv-SE" b="0" dirty="0"/>
              <a:t>enligt Idrotten Vill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985393" y="2329983"/>
            <a:ext cx="4038600" cy="3816424"/>
          </a:xfrm>
        </p:spPr>
        <p:txBody>
          <a:bodyPr>
            <a:normAutofit fontScale="77500" lnSpcReduction="20000"/>
          </a:bodyPr>
          <a:lstStyle/>
          <a:p>
            <a:r>
              <a:rPr lang="sv-SE" sz="2000" dirty="0"/>
              <a:t>Idrottsföreningarna ska erbjuda alla barn en kamratlig och trygg social miljö, där de kan utvecklas och bli delaktiga i utformningen av verksamheten och därmed vänja sig vid att ta ansvar för sig själv och andra.</a:t>
            </a:r>
          </a:p>
          <a:p>
            <a:endParaRPr lang="sv-SE" sz="2000" dirty="0"/>
          </a:p>
          <a:p>
            <a:r>
              <a:rPr lang="sv-SE" sz="2000" dirty="0"/>
              <a:t>Idrott för barn ska ledas av ledare med grundläggande kunskap om barns fysiska, psykiska och sociala utveckling.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344176" y="2329983"/>
            <a:ext cx="4038600" cy="3816424"/>
          </a:xfrm>
        </p:spPr>
        <p:txBody>
          <a:bodyPr>
            <a:normAutofit fontScale="77500" lnSpcReduction="20000"/>
          </a:bodyPr>
          <a:lstStyle/>
          <a:p>
            <a:r>
              <a:rPr lang="sv-SE" sz="2000" dirty="0"/>
              <a:t>Barn ska i drotts-verksamheten få lära sig att ta hänsyn till kamrater och ledare och lära sig vikten av rent spel.</a:t>
            </a:r>
          </a:p>
          <a:p>
            <a:endParaRPr lang="sv-SE" sz="2000" dirty="0"/>
          </a:p>
          <a:p>
            <a:r>
              <a:rPr lang="sv-SE" sz="2000" dirty="0"/>
              <a:t>Idrottsrörelsen ska i samverkan med skolan bidra till ökad fysisk aktivitet inom ramen för den samlade skoldagen.</a:t>
            </a:r>
          </a:p>
          <a:p>
            <a:endParaRPr lang="sv-SE" sz="2000" dirty="0"/>
          </a:p>
          <a:p>
            <a:endParaRPr lang="sv-SE" sz="2000" dirty="0"/>
          </a:p>
          <a:p>
            <a:r>
              <a:rPr lang="sv-SE" sz="2000" i="1" dirty="0">
                <a:solidFill>
                  <a:srgbClr val="FF0000"/>
                </a:solidFill>
              </a:rPr>
              <a:t>Vad innebär detta för dig och din förenings verksamhet? Hur omsätter ni det i handling?</a:t>
            </a:r>
          </a:p>
          <a:p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3382963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7529" y="370047"/>
            <a:ext cx="9663443" cy="1044575"/>
          </a:xfrm>
        </p:spPr>
        <p:txBody>
          <a:bodyPr/>
          <a:lstStyle/>
          <a:p>
            <a:r>
              <a:rPr lang="sv-SE" dirty="0"/>
              <a:t>Att prata om prestation!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782638" y="1414622"/>
            <a:ext cx="5384800" cy="4248473"/>
          </a:xfrm>
        </p:spPr>
        <p:txBody>
          <a:bodyPr>
            <a:normAutofit/>
          </a:bodyPr>
          <a:lstStyle/>
          <a:p>
            <a:endParaRPr lang="sv-SE" dirty="0"/>
          </a:p>
          <a:p>
            <a:r>
              <a:rPr lang="sv-SE" dirty="0"/>
              <a:t>Vilka frågor ställer vi efter matcher eller tävlingar?</a:t>
            </a:r>
          </a:p>
          <a:p>
            <a:endParaRPr lang="sv-SE" dirty="0"/>
          </a:p>
          <a:p>
            <a:r>
              <a:rPr lang="sv-SE" dirty="0"/>
              <a:t>Barn klarar tävlingssituation, men kan ha andra mål än vad vuxna har.</a:t>
            </a:r>
          </a:p>
          <a:p>
            <a:pPr>
              <a:buNone/>
            </a:pPr>
            <a:endParaRPr lang="sv-SE" dirty="0"/>
          </a:p>
        </p:txBody>
      </p:sp>
      <p:pic>
        <p:nvPicPr>
          <p:cNvPr id="6" name="Platshållare för innehåll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438" y="2098874"/>
            <a:ext cx="4038600" cy="2587228"/>
          </a:xfrm>
        </p:spPr>
      </p:pic>
    </p:spTree>
    <p:extLst>
      <p:ext uri="{BB962C8B-B14F-4D97-AF65-F5344CB8AC3E}">
        <p14:creationId xmlns:p14="http://schemas.microsoft.com/office/powerpoint/2010/main" val="21288244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991544" y="548680"/>
            <a:ext cx="8229600" cy="1008112"/>
          </a:xfrm>
        </p:spPr>
        <p:txBody>
          <a:bodyPr>
            <a:normAutofit fontScale="90000"/>
          </a:bodyPr>
          <a:lstStyle/>
          <a:p>
            <a:r>
              <a:rPr lang="sv-SE" dirty="0"/>
              <a:t>ALM trädet</a:t>
            </a:r>
            <a:br>
              <a:rPr lang="sv-SE" dirty="0"/>
            </a:br>
            <a:r>
              <a:rPr lang="sv-SE" sz="2700" dirty="0"/>
              <a:t>prestationsfokusering istället för resultatfokusering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1991544" y="1772816"/>
            <a:ext cx="4038600" cy="4032448"/>
          </a:xfrm>
        </p:spPr>
        <p:txBody>
          <a:bodyPr/>
          <a:lstStyle/>
          <a:p>
            <a:pPr>
              <a:buNone/>
            </a:pPr>
            <a:r>
              <a:rPr lang="sv-SE" dirty="0"/>
              <a:t>	A= ansträngning</a:t>
            </a:r>
          </a:p>
          <a:p>
            <a:pPr>
              <a:buNone/>
            </a:pPr>
            <a:r>
              <a:rPr lang="sv-SE" dirty="0"/>
              <a:t>	L= lärande</a:t>
            </a:r>
          </a:p>
          <a:p>
            <a:pPr>
              <a:buNone/>
            </a:pPr>
            <a:r>
              <a:rPr lang="sv-SE" dirty="0"/>
              <a:t>	M= misstag</a:t>
            </a:r>
          </a:p>
          <a:p>
            <a:endParaRPr lang="sv-SE" sz="1600" dirty="0"/>
          </a:p>
          <a:p>
            <a:r>
              <a:rPr lang="sv-SE" sz="1600" dirty="0"/>
              <a:t>Det handlar om hur mycket vi anstränger oss, vad vi lär oss och hur vi hanterar misstag.</a:t>
            </a:r>
          </a:p>
          <a:p>
            <a:r>
              <a:rPr lang="sv-SE" sz="1600" dirty="0"/>
              <a:t>Det är inte farligt att misslyckas!      Om man inte behöver vara rädd för att misslyckas kan man istället lägga energi på att lyckas.</a:t>
            </a:r>
          </a:p>
          <a:p>
            <a:pPr>
              <a:buNone/>
            </a:pPr>
            <a:endParaRPr lang="sv-SE" dirty="0"/>
          </a:p>
        </p:txBody>
      </p:sp>
      <p:pic>
        <p:nvPicPr>
          <p:cNvPr id="5" name="Platshållare för innehåll 4" descr="alm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168008" y="2564905"/>
            <a:ext cx="4038600" cy="3054007"/>
          </a:xfrm>
        </p:spPr>
      </p:pic>
    </p:spTree>
    <p:extLst>
      <p:ext uri="{BB962C8B-B14F-4D97-AF65-F5344CB8AC3E}">
        <p14:creationId xmlns:p14="http://schemas.microsoft.com/office/powerpoint/2010/main" val="1158087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Råd till föräldrar från idrottare…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r>
              <a:rPr lang="sv-SE" dirty="0"/>
              <a:t>Vanligaste rådet- Var stöttande </a:t>
            </a:r>
          </a:p>
          <a:p>
            <a:r>
              <a:rPr lang="sv-SE" dirty="0"/>
              <a:t>Ha en tillåtande attityd, “pusha” inte barnen. </a:t>
            </a:r>
          </a:p>
          <a:p>
            <a:r>
              <a:rPr lang="sv-SE" dirty="0"/>
              <a:t>Se till att barnen får ta del av beslutsprocessen eller låt dem få bestämma (i idrott) </a:t>
            </a:r>
          </a:p>
          <a:p>
            <a:r>
              <a:rPr lang="sv-SE" dirty="0"/>
              <a:t>Viktigt att låta dem få veta att de deltar på deras egna premisser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24330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088" y="3573017"/>
            <a:ext cx="3024336" cy="2260691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919536" y="188640"/>
            <a:ext cx="8229600" cy="1143000"/>
          </a:xfrm>
        </p:spPr>
        <p:txBody>
          <a:bodyPr/>
          <a:lstStyle/>
          <a:p>
            <a:r>
              <a:rPr lang="sv-SE" dirty="0"/>
              <a:t>Råd till föräldrar från idrottare…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063552" y="1268761"/>
            <a:ext cx="6696744" cy="3960441"/>
          </a:xfrm>
        </p:spPr>
        <p:txBody>
          <a:bodyPr/>
          <a:lstStyle/>
          <a:p>
            <a:endParaRPr lang="sv-SE" dirty="0"/>
          </a:p>
          <a:p>
            <a:r>
              <a:rPr lang="sv-SE" dirty="0"/>
              <a:t>Ta reda på vad barnet vill/känner </a:t>
            </a:r>
          </a:p>
          <a:p>
            <a:r>
              <a:rPr lang="sv-SE" dirty="0"/>
              <a:t>Undvik att lägga sig träningen och kritisera inte. </a:t>
            </a:r>
          </a:p>
          <a:p>
            <a:r>
              <a:rPr lang="sv-SE" dirty="0"/>
              <a:t>Låt dem utvecklas i sin egen takt och låt dem prova så många sporter de vill.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71178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241571" y="548680"/>
            <a:ext cx="8835557" cy="1143000"/>
          </a:xfrm>
        </p:spPr>
        <p:txBody>
          <a:bodyPr>
            <a:normAutofit fontScale="90000"/>
          </a:bodyPr>
          <a:lstStyle/>
          <a:p>
            <a:r>
              <a:rPr lang="sv-SE" sz="5400" i="1" dirty="0"/>
              <a:t>Barns fysiska utveckling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3809926" y="4470015"/>
            <a:ext cx="442999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4000" b="1" dirty="0"/>
              <a:t>Vad är en talang?</a:t>
            </a:r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625" y="2109953"/>
            <a:ext cx="3312368" cy="1857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3411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ktangel med rundade hörn 2"/>
          <p:cNvSpPr/>
          <p:nvPr/>
        </p:nvSpPr>
        <p:spPr>
          <a:xfrm>
            <a:off x="4328628" y="2492897"/>
            <a:ext cx="3389153" cy="1433873"/>
          </a:xfrm>
          <a:prstGeom prst="roundRect">
            <a:avLst/>
          </a:prstGeom>
          <a:solidFill>
            <a:srgbClr val="BBE0E3"/>
          </a:solidFill>
          <a:ln w="25400" cap="flat" cmpd="sng" algn="ctr">
            <a:solidFill>
              <a:srgbClr val="BBE0E3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9pPr>
          </a:lstStyle>
          <a:p>
            <a:pPr algn="ctr">
              <a:defRPr/>
            </a:pPr>
            <a:r>
              <a:rPr lang="sv-SE" sz="2800" b="1" i="1" dirty="0">
                <a:solidFill>
                  <a:srgbClr val="084B88"/>
                </a:solidFill>
                <a:latin typeface="Calibri" pitchFamily="34" charset="0"/>
              </a:rPr>
              <a:t>Talang</a:t>
            </a:r>
          </a:p>
        </p:txBody>
      </p:sp>
      <p:sp>
        <p:nvSpPr>
          <p:cNvPr id="4" name="Rektangel med rundade hörn 3"/>
          <p:cNvSpPr/>
          <p:nvPr/>
        </p:nvSpPr>
        <p:spPr>
          <a:xfrm>
            <a:off x="2135560" y="1243770"/>
            <a:ext cx="2499920" cy="981512"/>
          </a:xfrm>
          <a:prstGeom prst="roundRect">
            <a:avLst/>
          </a:prstGeom>
          <a:noFill/>
          <a:ln w="25400" cap="flat" cmpd="sng" algn="ctr">
            <a:solidFill>
              <a:srgbClr val="FFDD00"/>
            </a:solidFill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9pPr>
          </a:lstStyle>
          <a:p>
            <a:pPr algn="ctr">
              <a:defRPr/>
            </a:pPr>
            <a:r>
              <a:rPr lang="sv-SE" dirty="0">
                <a:solidFill>
                  <a:srgbClr val="000000"/>
                </a:solidFill>
                <a:latin typeface="Calibri" pitchFamily="34" charset="0"/>
              </a:rPr>
              <a:t>Medfödda förutsättningar</a:t>
            </a:r>
          </a:p>
        </p:txBody>
      </p:sp>
      <p:sp>
        <p:nvSpPr>
          <p:cNvPr id="5" name="Rektangel med rundade hörn 4"/>
          <p:cNvSpPr/>
          <p:nvPr/>
        </p:nvSpPr>
        <p:spPr>
          <a:xfrm>
            <a:off x="2118019" y="4221088"/>
            <a:ext cx="2499920" cy="981512"/>
          </a:xfrm>
          <a:prstGeom prst="roundRect">
            <a:avLst/>
          </a:prstGeom>
          <a:noFill/>
          <a:ln w="25400" cap="flat" cmpd="sng" algn="ctr">
            <a:solidFill>
              <a:srgbClr val="FFDD00"/>
            </a:solidFill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9pPr>
          </a:lstStyle>
          <a:p>
            <a:pPr algn="ctr">
              <a:defRPr/>
            </a:pPr>
            <a:r>
              <a:rPr lang="sv-SE" dirty="0">
                <a:solidFill>
                  <a:srgbClr val="000000"/>
                </a:solidFill>
                <a:latin typeface="Calibri" pitchFamily="34" charset="0"/>
              </a:rPr>
              <a:t>Mognad/utvecklings-takt</a:t>
            </a:r>
          </a:p>
        </p:txBody>
      </p:sp>
      <p:sp>
        <p:nvSpPr>
          <p:cNvPr id="6" name="Rektangel med rundade hörn 5"/>
          <p:cNvSpPr/>
          <p:nvPr/>
        </p:nvSpPr>
        <p:spPr>
          <a:xfrm>
            <a:off x="7510376" y="1231383"/>
            <a:ext cx="2499920" cy="981512"/>
          </a:xfrm>
          <a:prstGeom prst="roundRect">
            <a:avLst/>
          </a:prstGeom>
          <a:noFill/>
          <a:ln w="25400" cap="flat" cmpd="sng" algn="ctr">
            <a:solidFill>
              <a:srgbClr val="FFDD00"/>
            </a:solidFill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9pPr>
          </a:lstStyle>
          <a:p>
            <a:pPr algn="ctr">
              <a:defRPr/>
            </a:pPr>
            <a:r>
              <a:rPr lang="sv-SE" dirty="0">
                <a:solidFill>
                  <a:srgbClr val="000000"/>
                </a:solidFill>
                <a:latin typeface="Calibri" pitchFamily="34" charset="0"/>
              </a:rPr>
              <a:t>Träningsmängd/</a:t>
            </a:r>
          </a:p>
          <a:p>
            <a:pPr algn="ctr">
              <a:defRPr/>
            </a:pPr>
            <a:r>
              <a:rPr lang="sv-SE" dirty="0">
                <a:solidFill>
                  <a:srgbClr val="000000"/>
                </a:solidFill>
                <a:latin typeface="Calibri" pitchFamily="34" charset="0"/>
              </a:rPr>
              <a:t>inlärning</a:t>
            </a:r>
          </a:p>
        </p:txBody>
      </p:sp>
      <p:sp>
        <p:nvSpPr>
          <p:cNvPr id="7" name="Rektangel med rundade hörn 6"/>
          <p:cNvSpPr/>
          <p:nvPr/>
        </p:nvSpPr>
        <p:spPr>
          <a:xfrm>
            <a:off x="7536160" y="4277269"/>
            <a:ext cx="2499920" cy="981512"/>
          </a:xfrm>
          <a:prstGeom prst="roundRect">
            <a:avLst/>
          </a:prstGeom>
          <a:noFill/>
          <a:ln w="25400" cap="flat" cmpd="sng" algn="ctr">
            <a:solidFill>
              <a:srgbClr val="FFDD00"/>
            </a:solidFill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  <a:sym typeface="Arial" charset="0"/>
              </a:defRPr>
            </a:lvl9pPr>
          </a:lstStyle>
          <a:p>
            <a:pPr algn="ctr">
              <a:defRPr/>
            </a:pPr>
            <a:r>
              <a:rPr lang="sv-SE" dirty="0">
                <a:solidFill>
                  <a:srgbClr val="000000"/>
                </a:solidFill>
                <a:latin typeface="Calibri" pitchFamily="34" charset="0"/>
              </a:rPr>
              <a:t>Stimulerande miljö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96F55F00-9CF0-466B-910B-7FD49FBF4DFC}"/>
              </a:ext>
            </a:extLst>
          </p:cNvPr>
          <p:cNvSpPr txBox="1"/>
          <p:nvPr/>
        </p:nvSpPr>
        <p:spPr>
          <a:xfrm>
            <a:off x="769357" y="5940447"/>
            <a:ext cx="40801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i="1" dirty="0"/>
              <a:t>Ingen vinner på toppning, inte ens de som kortsiktigt krossar och vinner!</a:t>
            </a:r>
          </a:p>
        </p:txBody>
      </p:sp>
    </p:spTree>
    <p:extLst>
      <p:ext uri="{BB962C8B-B14F-4D97-AF65-F5344CB8AC3E}">
        <p14:creationId xmlns:p14="http://schemas.microsoft.com/office/powerpoint/2010/main" val="38335267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b="1">
                <a:latin typeface="Calibri" pitchFamily="34" charset="0"/>
              </a:rPr>
              <a:t>Barns fysiska utveckling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45296" y="1887339"/>
            <a:ext cx="8928992" cy="4114997"/>
          </a:xfrm>
        </p:spPr>
        <p:txBody>
          <a:bodyPr>
            <a:normAutofit/>
          </a:bodyPr>
          <a:lstStyle/>
          <a:p>
            <a:r>
              <a:rPr lang="sv-SE" altLang="sv-SE" sz="2400" dirty="0"/>
              <a:t>Utvecklingstakten är olika hos varje barn</a:t>
            </a:r>
          </a:p>
          <a:p>
            <a:pPr>
              <a:buFontTx/>
              <a:buNone/>
            </a:pPr>
            <a:endParaRPr lang="sv-SE" altLang="sv-SE" sz="2400" dirty="0"/>
          </a:p>
          <a:p>
            <a:r>
              <a:rPr lang="sv-SE" altLang="sv-SE" sz="2400" dirty="0"/>
              <a:t>Det kan skilja upp till 3-5 år i fysisk utveckling hos barn</a:t>
            </a:r>
          </a:p>
          <a:p>
            <a:pPr>
              <a:buFontTx/>
              <a:buNone/>
            </a:pPr>
            <a:endParaRPr lang="sv-SE" altLang="sv-SE" sz="2400" dirty="0"/>
          </a:p>
          <a:p>
            <a:r>
              <a:rPr lang="sv-SE" altLang="sv-SE" sz="2400" dirty="0"/>
              <a:t>Svackor i utvecklingen kan förekomma när barnen närmar sig puberteten</a:t>
            </a:r>
          </a:p>
          <a:p>
            <a:endParaRPr lang="sv-SE" altLang="sv-SE" sz="2400" dirty="0"/>
          </a:p>
          <a:p>
            <a:pPr>
              <a:buFontTx/>
              <a:buNone/>
            </a:pPr>
            <a:endParaRPr lang="sv-SE" altLang="sv-SE" sz="1600" i="1" dirty="0"/>
          </a:p>
          <a:p>
            <a:pPr>
              <a:buFontTx/>
              <a:buNone/>
            </a:pPr>
            <a:endParaRPr lang="sv-SE" altLang="sv-SE" sz="1600" i="1" dirty="0"/>
          </a:p>
        </p:txBody>
      </p:sp>
    </p:spTree>
    <p:extLst>
      <p:ext uri="{BB962C8B-B14F-4D97-AF65-F5344CB8AC3E}">
        <p14:creationId xmlns:p14="http://schemas.microsoft.com/office/powerpoint/2010/main" val="3817305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b="1" dirty="0">
                <a:latin typeface="Calibri" pitchFamily="34" charset="0"/>
              </a:rPr>
              <a:t>Framgångsfaktorer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1981200" y="1592504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sv-SE" sz="2200" kern="0" dirty="0"/>
              <a:t>Att sent specialisera sig på en idrott.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endParaRPr lang="sv-SE" sz="2200" kern="0" dirty="0"/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sv-SE" sz="2200" kern="0" dirty="0"/>
              <a:t> Att få växa upp på en liten ort i en liten förening och få mycket speltid.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defRPr/>
            </a:pPr>
            <a:endParaRPr lang="sv-SE" sz="2200" kern="0" dirty="0"/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sv-SE" sz="2200" kern="0" dirty="0"/>
              <a:t>Att hålla på med spontanidrott 3,5tim mer i veckan än andra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sv-SE" sz="2200" kern="0" dirty="0"/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sv-SE" sz="2200" kern="0" dirty="0"/>
              <a:t>Föräldrar med ekonomiska förutsättningar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endParaRPr lang="sv-SE" i="1" kern="0" dirty="0"/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defRPr/>
            </a:pPr>
            <a:endParaRPr lang="sv-SE" i="1" kern="0" dirty="0"/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defRPr/>
            </a:pPr>
            <a:endParaRPr lang="sv-SE" i="1" kern="0" dirty="0"/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defRPr/>
            </a:pPr>
            <a:endParaRPr lang="sv-SE" i="1" kern="0" dirty="0"/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defRPr/>
            </a:pPr>
            <a:r>
              <a:rPr lang="sv-SE" i="1" kern="0" dirty="0"/>
              <a:t>Källa: RF:s dokument Anvisningar för barn och ungdomsidrott</a:t>
            </a:r>
          </a:p>
          <a:p>
            <a:pPr marL="342900" indent="-342900" eaLnBrk="0" hangingPunct="0">
              <a:lnSpc>
                <a:spcPct val="90000"/>
              </a:lnSpc>
              <a:spcBef>
                <a:spcPct val="20000"/>
              </a:spcBef>
              <a:defRPr/>
            </a:pPr>
            <a:endParaRPr lang="sv-SE" sz="2200" kern="0" dirty="0">
              <a:solidFill>
                <a:srgbClr val="000066"/>
              </a:solidFill>
            </a:endParaRP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endParaRPr lang="sv-SE" sz="2400" kern="0" dirty="0"/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endParaRPr lang="sv-SE" sz="2400" kern="0" dirty="0"/>
          </a:p>
          <a:p>
            <a:pPr marL="342900" indent="-342900" eaLnBrk="0" hangingPunct="0">
              <a:spcBef>
                <a:spcPct val="20000"/>
              </a:spcBef>
              <a:defRPr/>
            </a:pPr>
            <a:endParaRPr lang="sv-SE" sz="2400" kern="0" dirty="0"/>
          </a:p>
          <a:p>
            <a:pPr marL="342900" indent="-342900" eaLnBrk="0" hangingPunct="0">
              <a:spcBef>
                <a:spcPct val="20000"/>
              </a:spcBef>
              <a:defRPr/>
            </a:pPr>
            <a:endParaRPr lang="sv-SE" sz="3200" kern="0" dirty="0"/>
          </a:p>
          <a:p>
            <a:pPr marL="342900" indent="-342900" eaLnBrk="0" hangingPunct="0">
              <a:spcBef>
                <a:spcPct val="20000"/>
              </a:spcBef>
              <a:defRPr/>
            </a:pPr>
            <a:endParaRPr lang="sv-SE" sz="3200" kern="0" dirty="0"/>
          </a:p>
        </p:txBody>
      </p:sp>
    </p:spTree>
    <p:extLst>
      <p:ext uri="{BB962C8B-B14F-4D97-AF65-F5344CB8AC3E}">
        <p14:creationId xmlns:p14="http://schemas.microsoft.com/office/powerpoint/2010/main" val="31135978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v-SE" altLang="sv-SE" b="1">
                <a:latin typeface="Calibri" pitchFamily="34" charset="0"/>
              </a:rPr>
              <a:t>Äta – Träna - Vila</a:t>
            </a:r>
          </a:p>
        </p:txBody>
      </p:sp>
      <p:pic>
        <p:nvPicPr>
          <p:cNvPr id="27651" name="Picture 5" descr="C:\Users\joan\Desktop\prestationstriangel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315" y="980728"/>
            <a:ext cx="5613400" cy="380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Rektangel 3"/>
          <p:cNvSpPr>
            <a:spLocks noChangeArrowheads="1"/>
          </p:cNvSpPr>
          <p:nvPr/>
        </p:nvSpPr>
        <p:spPr bwMode="auto">
          <a:xfrm>
            <a:off x="1656071" y="5162551"/>
            <a:ext cx="849788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v-SE" altLang="sv-SE" sz="4000" dirty="0"/>
              <a:t>Alla tre delar hänger ihop!</a:t>
            </a:r>
          </a:p>
        </p:txBody>
      </p:sp>
    </p:spTree>
    <p:extLst>
      <p:ext uri="{BB962C8B-B14F-4D97-AF65-F5344CB8AC3E}">
        <p14:creationId xmlns:p14="http://schemas.microsoft.com/office/powerpoint/2010/main" val="2681161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FA02AF25-8D7F-4993-B25D-525A47BCEF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1416" y="1837235"/>
            <a:ext cx="5327085" cy="3883507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608912" y="-116160"/>
            <a:ext cx="10972800" cy="1143000"/>
          </a:xfrm>
        </p:spPr>
        <p:txBody>
          <a:bodyPr/>
          <a:lstStyle/>
          <a:p>
            <a:r>
              <a:rPr lang="sv-SE" dirty="0"/>
              <a:t>Föräldrapress!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Ca 20% av idrottande barn upplever att föräldrarna pressar dem.</a:t>
            </a:r>
          </a:p>
          <a:p>
            <a:r>
              <a:rPr lang="sv-SE" dirty="0"/>
              <a:t>Att vara förälder är att vara ledare.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F39751F7-6727-406E-905D-F3845AD452F1}"/>
              </a:ext>
            </a:extLst>
          </p:cNvPr>
          <p:cNvSpPr txBox="1"/>
          <p:nvPr/>
        </p:nvSpPr>
        <p:spPr>
          <a:xfrm>
            <a:off x="491319" y="3648334"/>
            <a:ext cx="62916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>
                <a:hlinkClick r:id="rId4"/>
              </a:rPr>
              <a:t>https://www.instagram.com/p/CNcVDyonk9H/?utm_source=ig_web_copy_link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677720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Framtiden!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707516" y="2004310"/>
            <a:ext cx="6696744" cy="4104457"/>
          </a:xfrm>
        </p:spPr>
        <p:txBody>
          <a:bodyPr/>
          <a:lstStyle/>
          <a:p>
            <a:pPr algn="ctr"/>
            <a:r>
              <a:rPr lang="sv-SE" sz="2400" dirty="0"/>
              <a:t>Vilka barn fortsätter att idrotta?</a:t>
            </a:r>
          </a:p>
          <a:p>
            <a:pPr algn="ctr"/>
            <a:endParaRPr lang="sv-SE" dirty="0"/>
          </a:p>
          <a:p>
            <a:pPr algn="ctr"/>
            <a:endParaRPr lang="sv-SE" dirty="0"/>
          </a:p>
        </p:txBody>
      </p:sp>
      <p:pic>
        <p:nvPicPr>
          <p:cNvPr id="1026" name="Picture 2" descr="C:\Users\pemosisu11\Pictures\IMG_438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5420" y="2004310"/>
            <a:ext cx="3816424" cy="3816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692710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991544" y="0"/>
            <a:ext cx="8064896" cy="1398017"/>
          </a:xfrm>
        </p:spPr>
        <p:txBody>
          <a:bodyPr/>
          <a:lstStyle/>
          <a:p>
            <a:r>
              <a:rPr lang="sv-SE" dirty="0">
                <a:solidFill>
                  <a:schemeClr val="tx1"/>
                </a:solidFill>
              </a:rPr>
              <a:t>Familjens betydelse för att idrotta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991543" y="1658666"/>
            <a:ext cx="8888659" cy="4496768"/>
          </a:xfrm>
        </p:spPr>
        <p:txBody>
          <a:bodyPr>
            <a:normAutofit fontScale="25000" lnSpcReduction="20000"/>
          </a:bodyPr>
          <a:lstStyle/>
          <a:p>
            <a:pPr marL="1143000" indent="-1143000" algn="l">
              <a:buFont typeface="Arial" panose="020B0604020202020204" pitchFamily="34" charset="0"/>
              <a:buChar char="•"/>
            </a:pPr>
            <a:r>
              <a:rPr lang="sv-SE" sz="8000" dirty="0"/>
              <a:t>Ofta föräldrar som introducerar till idrott (oftast pappa)</a:t>
            </a:r>
            <a:br>
              <a:rPr lang="sv-SE" sz="8000" dirty="0"/>
            </a:br>
            <a:endParaRPr lang="sv-SE" sz="8000" dirty="0"/>
          </a:p>
          <a:p>
            <a:pPr marL="1143000" indent="-1143000" algn="l">
              <a:buFont typeface="Arial" panose="020B0604020202020204" pitchFamily="34" charset="0"/>
              <a:buChar char="•"/>
            </a:pPr>
            <a:r>
              <a:rPr lang="sv-SE" sz="8000" dirty="0"/>
              <a:t>Aktiva föräldrar har aktiva barn - speciellt viktigt för tjejer</a:t>
            </a:r>
            <a:br>
              <a:rPr lang="sv-SE" sz="8000" dirty="0"/>
            </a:br>
            <a:endParaRPr lang="sv-SE" sz="8000" dirty="0"/>
          </a:p>
          <a:p>
            <a:pPr marL="1143000" indent="-1143000" algn="l">
              <a:buFont typeface="Arial" panose="020B0604020202020204" pitchFamily="34" charset="0"/>
              <a:buChar char="•"/>
            </a:pPr>
            <a:r>
              <a:rPr lang="sv-SE" sz="8000" dirty="0"/>
              <a:t>Föräldrars engagemang är positivt relaterat till barns engagemang i idrott</a:t>
            </a:r>
          </a:p>
          <a:p>
            <a:pPr marL="1143000" indent="-1143000" algn="l">
              <a:buFont typeface="Arial" panose="020B0604020202020204" pitchFamily="34" charset="0"/>
              <a:buChar char="•"/>
            </a:pPr>
            <a:br>
              <a:rPr lang="sv-SE" sz="8000" dirty="0"/>
            </a:br>
            <a:r>
              <a:rPr lang="sv-SE" sz="8000" dirty="0"/>
              <a:t>Hög press och överdrivet engagemang är relaterat till stress och  utmattning</a:t>
            </a:r>
            <a:br>
              <a:rPr lang="sv-SE" sz="8000" dirty="0"/>
            </a:br>
            <a:endParaRPr lang="sv-SE" sz="8000" dirty="0"/>
          </a:p>
          <a:p>
            <a:pPr marL="1143000" indent="-1143000" algn="l">
              <a:buFont typeface="Arial" panose="020B0604020202020204" pitchFamily="34" charset="0"/>
              <a:buChar char="•"/>
            </a:pPr>
            <a:r>
              <a:rPr lang="sv-SE" sz="8000" dirty="0"/>
              <a:t>Stort familjeengagemang krävs för att kunna ta tillvara på möjligheter för träning och tävlingsmöjligheter</a:t>
            </a:r>
          </a:p>
          <a:p>
            <a:pPr algn="l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65508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ABE0D7-4839-4DCE-B34E-6603A3AB8CB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v-SE" dirty="0"/>
              <a:t>Vilken idrottsförälder är du?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6BF95EF-599E-4EB6-8B6B-07186859A5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25824" y="3694014"/>
            <a:ext cx="8534400" cy="1752600"/>
          </a:xfrm>
        </p:spPr>
        <p:txBody>
          <a:bodyPr/>
          <a:lstStyle/>
          <a:p>
            <a:r>
              <a:rPr lang="sv-SE" dirty="0" err="1">
                <a:hlinkClick r:id="rId3"/>
              </a:rPr>
              <a:t>Del§a</a:t>
            </a:r>
            <a:r>
              <a:rPr lang="sv-SE" dirty="0">
                <a:hlinkClick r:id="rId3"/>
              </a:rPr>
              <a:t> filmen - vilken idrottsförälder är du? – YouTube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768344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56783" y="490466"/>
            <a:ext cx="7772400" cy="710806"/>
          </a:xfrm>
        </p:spPr>
        <p:txBody>
          <a:bodyPr/>
          <a:lstStyle/>
          <a:p>
            <a:r>
              <a:rPr lang="sv-SE" dirty="0"/>
              <a:t>Petra Mörtsjö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656783" y="803194"/>
            <a:ext cx="6400800" cy="3240360"/>
          </a:xfrm>
        </p:spPr>
        <p:txBody>
          <a:bodyPr/>
          <a:lstStyle/>
          <a:p>
            <a:pPr algn="l"/>
            <a:endParaRPr lang="sv-SE" dirty="0"/>
          </a:p>
          <a:p>
            <a:pPr algn="l"/>
            <a:r>
              <a:rPr lang="sv-SE" dirty="0">
                <a:hlinkClick r:id="rId3"/>
              </a:rPr>
              <a:t>Petra.mortsjo@rfsisu.se</a:t>
            </a:r>
            <a:br>
              <a:rPr lang="sv-SE" dirty="0"/>
            </a:br>
            <a:r>
              <a:rPr lang="sv-SE" dirty="0"/>
              <a:t>070-6868092</a:t>
            </a:r>
          </a:p>
          <a:p>
            <a:pPr algn="l"/>
            <a:r>
              <a:rPr lang="sv-SE" dirty="0"/>
              <a:t>Hemsida: </a:t>
            </a:r>
            <a:r>
              <a:rPr lang="sv-SE" dirty="0">
                <a:hlinkClick r:id="rId4"/>
              </a:rPr>
              <a:t>www.</a:t>
            </a:r>
            <a:r>
              <a:rPr lang="sv-SE" dirty="0"/>
              <a:t>rfsisu.se/norrbotten</a:t>
            </a:r>
          </a:p>
          <a:p>
            <a:pPr algn="l"/>
            <a:endParaRPr lang="sv-SE" dirty="0"/>
          </a:p>
          <a:p>
            <a:pPr algn="l"/>
            <a:endParaRPr lang="sv-SE" dirty="0"/>
          </a:p>
          <a:p>
            <a:pPr algn="l"/>
            <a:endParaRPr lang="sv-SE" dirty="0"/>
          </a:p>
        </p:txBody>
      </p:sp>
      <p:pic>
        <p:nvPicPr>
          <p:cNvPr id="5" name="Bildobjekt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2392" y="1268760"/>
            <a:ext cx="3871150" cy="1728192"/>
          </a:xfrm>
          <a:prstGeom prst="rect">
            <a:avLst/>
          </a:prstGeom>
        </p:spPr>
      </p:pic>
      <p:sp>
        <p:nvSpPr>
          <p:cNvPr id="6" name="textruta 5"/>
          <p:cNvSpPr txBox="1"/>
          <p:nvPr/>
        </p:nvSpPr>
        <p:spPr>
          <a:xfrm>
            <a:off x="455606" y="2996952"/>
            <a:ext cx="8208657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>
                <a:hlinkClick r:id="rId6"/>
              </a:rPr>
              <a:t>www.urplay.se</a:t>
            </a:r>
            <a:endParaRPr lang="sv-SE" dirty="0"/>
          </a:p>
          <a:p>
            <a:endParaRPr lang="sv-SE" dirty="0"/>
          </a:p>
          <a:p>
            <a:r>
              <a:rPr lang="sv-SE" dirty="0"/>
              <a:t>Youtube, Johan Fallby:</a:t>
            </a:r>
          </a:p>
          <a:p>
            <a:r>
              <a:rPr lang="sv-SE" dirty="0"/>
              <a:t>Bok, Gör det bättre själv om du kan </a:t>
            </a:r>
          </a:p>
          <a:p>
            <a:r>
              <a:rPr lang="sv-SE" dirty="0"/>
              <a:t> </a:t>
            </a:r>
            <a:r>
              <a:rPr lang="sv-SE" dirty="0">
                <a:hlinkClick r:id="rId7"/>
              </a:rPr>
              <a:t>Peptalk - Så kan föräldrar öka och sänka barns lust att idrotta – YouTube</a:t>
            </a:r>
            <a:endParaRPr lang="sv-SE" dirty="0"/>
          </a:p>
          <a:p>
            <a:endParaRPr lang="sv-SE" dirty="0"/>
          </a:p>
          <a:p>
            <a:r>
              <a:rPr lang="sv-SE" dirty="0"/>
              <a:t>Amanda </a:t>
            </a:r>
            <a:r>
              <a:rPr lang="sv-SE" dirty="0" err="1"/>
              <a:t>Visek</a:t>
            </a:r>
            <a:r>
              <a:rPr lang="sv-SE" dirty="0"/>
              <a:t>, </a:t>
            </a:r>
            <a:r>
              <a:rPr lang="sv-SE" dirty="0" err="1"/>
              <a:t>Fun</a:t>
            </a:r>
            <a:r>
              <a:rPr lang="sv-SE" dirty="0"/>
              <a:t> in sport</a:t>
            </a:r>
            <a:r>
              <a:rPr lang="sv-SE"/>
              <a:t>: </a:t>
            </a:r>
            <a:br>
              <a:rPr lang="sv-SE"/>
            </a:br>
            <a:r>
              <a:rPr lang="sv-SE">
                <a:hlinkClick r:id="rId8"/>
              </a:rPr>
              <a:t>Vad </a:t>
            </a:r>
            <a:r>
              <a:rPr lang="sv-SE" dirty="0">
                <a:hlinkClick r:id="rId8"/>
              </a:rPr>
              <a:t>gör idrott kul för barn - Amanda </a:t>
            </a:r>
            <a:r>
              <a:rPr lang="sv-SE" dirty="0" err="1">
                <a:hlinkClick r:id="rId8"/>
              </a:rPr>
              <a:t>Visek</a:t>
            </a:r>
            <a:r>
              <a:rPr lang="sv-SE" dirty="0">
                <a:hlinkClick r:id="rId8"/>
              </a:rPr>
              <a:t> har tagit fram en </a:t>
            </a:r>
            <a:r>
              <a:rPr lang="sv-SE" dirty="0" err="1">
                <a:hlinkClick r:id="rId8"/>
              </a:rPr>
              <a:t>FunMap</a:t>
            </a:r>
            <a:r>
              <a:rPr lang="sv-SE" dirty="0">
                <a:hlinkClick r:id="rId8"/>
              </a:rPr>
              <a:t> - YouTube</a:t>
            </a:r>
            <a:endParaRPr lang="sv-SE" dirty="0"/>
          </a:p>
          <a:p>
            <a:endParaRPr lang="sv-SE" dirty="0"/>
          </a:p>
          <a:p>
            <a:r>
              <a:rPr lang="sv-SE" dirty="0" err="1"/>
              <a:t>Instagram</a:t>
            </a:r>
            <a:r>
              <a:rPr lang="sv-SE" dirty="0"/>
              <a:t>: </a:t>
            </a:r>
          </a:p>
          <a:p>
            <a:r>
              <a:rPr lang="sv-SE" b="1" dirty="0"/>
              <a:t>Idrottsföräldern</a:t>
            </a:r>
          </a:p>
          <a:p>
            <a:r>
              <a:rPr lang="sv-SE" dirty="0"/>
              <a:t>Citat och händelser från verkligheten </a:t>
            </a:r>
            <a:br>
              <a:rPr lang="sv-SE" dirty="0"/>
            </a:br>
            <a:r>
              <a:rPr lang="sv-SE" dirty="0"/>
              <a:t>med ironi och humor.</a:t>
            </a:r>
          </a:p>
        </p:txBody>
      </p:sp>
    </p:spTree>
    <p:extLst>
      <p:ext uri="{BB962C8B-B14F-4D97-AF65-F5344CB8AC3E}">
        <p14:creationId xmlns:p14="http://schemas.microsoft.com/office/powerpoint/2010/main" val="41620086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96A058DD-0A75-4E5C-829F-3CB5E33E9A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Tack för ditt deltagande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516639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745366" y="1340768"/>
            <a:ext cx="8892480" cy="3024336"/>
          </a:xfrm>
        </p:spPr>
        <p:txBody>
          <a:bodyPr>
            <a:normAutofit/>
          </a:bodyPr>
          <a:lstStyle/>
          <a:p>
            <a:r>
              <a:rPr lang="sv-SE" sz="5400" i="1" dirty="0"/>
              <a:t>§</a:t>
            </a:r>
          </a:p>
        </p:txBody>
      </p:sp>
      <p:pic>
        <p:nvPicPr>
          <p:cNvPr id="1026" name="Picture 2" descr="Bildresultat för idrotten vill">
            <a:extLst>
              <a:ext uri="{FF2B5EF4-FFF2-40B4-BE49-F238E27FC236}">
                <a16:creationId xmlns:a16="http://schemas.microsoft.com/office/drawing/2014/main" id="{46A1544D-BE24-4823-864D-BC40818DE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420" y="569730"/>
            <a:ext cx="7890723" cy="494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26340776-4A54-4859-ADAE-7AA5D573AC63}"/>
              </a:ext>
            </a:extLst>
          </p:cNvPr>
          <p:cNvSpPr txBox="1"/>
          <p:nvPr/>
        </p:nvSpPr>
        <p:spPr>
          <a:xfrm>
            <a:off x="1975420" y="5667494"/>
            <a:ext cx="60949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dirty="0">
                <a:hlinkClick r:id="rId4"/>
              </a:rPr>
              <a:t>Idrotten vill - textad – YouTube</a:t>
            </a: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84104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830663815"/>
              </p:ext>
            </p:extLst>
          </p:nvPr>
        </p:nvGraphicFramePr>
        <p:xfrm>
          <a:off x="1775521" y="404664"/>
          <a:ext cx="7043489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ruta 1"/>
          <p:cNvSpPr txBox="1"/>
          <p:nvPr/>
        </p:nvSpPr>
        <p:spPr>
          <a:xfrm>
            <a:off x="8904312" y="4802218"/>
            <a:ext cx="13981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/>
              <a:t>Alla länder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8616280" y="3501008"/>
            <a:ext cx="14814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/>
              <a:t>Alla idrotter</a:t>
            </a:r>
          </a:p>
        </p:txBody>
      </p:sp>
      <p:sp>
        <p:nvSpPr>
          <p:cNvPr id="5" name="textruta 4"/>
          <p:cNvSpPr txBox="1"/>
          <p:nvPr/>
        </p:nvSpPr>
        <p:spPr>
          <a:xfrm>
            <a:off x="7474196" y="2083962"/>
            <a:ext cx="29523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/>
              <a:t>Alla Skidföreningar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7644994" y="1124744"/>
            <a:ext cx="29787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2000" dirty="0"/>
              <a:t>Alla grupper </a:t>
            </a:r>
            <a:r>
              <a:rPr lang="sv-SE" sz="2000"/>
              <a:t>i föreningen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313239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EBCAE5F-9A9D-43C9-9665-0299C3E6E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>
                <a:latin typeface="Bookman Old Style" panose="02050604050505020204" pitchFamily="18" charset="0"/>
              </a:rPr>
              <a:t>Elvaårsstupet</a:t>
            </a:r>
          </a:p>
        </p:txBody>
      </p:sp>
      <p:pic>
        <p:nvPicPr>
          <p:cNvPr id="5" name="pasted-image.pdf">
            <a:extLst>
              <a:ext uri="{FF2B5EF4-FFF2-40B4-BE49-F238E27FC236}">
                <a16:creationId xmlns:a16="http://schemas.microsoft.com/office/drawing/2014/main" id="{E9DABB44-546F-4945-9EE4-6CF8E074E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75520" y="2204864"/>
            <a:ext cx="5456250" cy="3141148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ruta 2"/>
          <p:cNvSpPr txBox="1"/>
          <p:nvPr/>
        </p:nvSpPr>
        <p:spPr>
          <a:xfrm>
            <a:off x="6106344" y="1484785"/>
            <a:ext cx="417646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Bookman Old Style" panose="02050604050505020204" pitchFamily="18" charset="0"/>
              </a:rPr>
              <a:t>Fler börjar att idrotta tidigare.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latin typeface="Bookman Old Style" panose="02050604050505020204" pitchFamily="18" charset="0"/>
              </a:rPr>
              <a:t>Tjejer slutar tidigare än killar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v-SE" dirty="0">
              <a:solidFill>
                <a:srgbClr val="FF0000"/>
              </a:solidFill>
              <a:latin typeface="Bookman Old Style" panose="0205060405050502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>
                <a:solidFill>
                  <a:srgbClr val="FF0000"/>
                </a:solidFill>
                <a:latin typeface="Bookman Old Style" panose="02050604050505020204" pitchFamily="18" charset="0"/>
              </a:rPr>
              <a:t>14 procent av tjejerna i gymnasiet når det rekommenderade målet för daglig motion.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57246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724900" y="-119117"/>
            <a:ext cx="5188245" cy="1038253"/>
          </a:xfrm>
        </p:spPr>
        <p:txBody>
          <a:bodyPr/>
          <a:lstStyle/>
          <a:p>
            <a:r>
              <a:rPr lang="sv-SE" altLang="sv-SE" b="1" dirty="0">
                <a:latin typeface="Calibri" pitchFamily="34" charset="0"/>
              </a:rPr>
              <a:t>Barnrättsperspektiv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728369" y="1466849"/>
            <a:ext cx="5184776" cy="5072687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sv-SE" altLang="sv-SE" sz="2400" dirty="0"/>
              <a:t>”All idrottsverksamhet för barn och ungdomar ska bedrivas utifrån ett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sv-SE" altLang="sv-SE" sz="2400" dirty="0"/>
              <a:t> barnrättsperspektiv och följa FN:s barnkonvention.”</a:t>
            </a:r>
          </a:p>
          <a:p>
            <a:pPr marL="0" indent="0">
              <a:lnSpc>
                <a:spcPct val="80000"/>
              </a:lnSpc>
              <a:buNone/>
            </a:pPr>
            <a:endParaRPr lang="sv-SE" altLang="sv-SE" sz="2400" dirty="0"/>
          </a:p>
          <a:p>
            <a:pPr marL="0" indent="0">
              <a:lnSpc>
                <a:spcPct val="80000"/>
              </a:lnSpc>
              <a:buNone/>
            </a:pPr>
            <a:r>
              <a:rPr lang="sv-SE" altLang="sv-SE" sz="2400" dirty="0"/>
              <a:t>”Ett barnrättsperspektiv innebär att se till det enskilda barnets behov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sv-SE" altLang="sv-SE" sz="2400" dirty="0"/>
              <a:t> och förutsättningar på den utvecklingsnivå det befinner sig”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v-SE" altLang="sv-SE" sz="1200" i="1" dirty="0"/>
              <a:t>Källa RF:s dokument ”Anvisningar för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sv-SE" altLang="sv-SE" sz="1200" i="1" dirty="0"/>
              <a:t>barn och ungdomsidrott”</a:t>
            </a:r>
          </a:p>
        </p:txBody>
      </p:sp>
      <p:sp>
        <p:nvSpPr>
          <p:cNvPr id="2" name="Platshållare för bild 1">
            <a:extLst>
              <a:ext uri="{FF2B5EF4-FFF2-40B4-BE49-F238E27FC236}">
                <a16:creationId xmlns:a16="http://schemas.microsoft.com/office/drawing/2014/main" id="{3E40D1E3-1456-4F02-A157-E1A6FA44EFD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8080" y="1507185"/>
            <a:ext cx="3120805" cy="40376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5781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783632" y="204947"/>
            <a:ext cx="10972800" cy="1143000"/>
          </a:xfrm>
        </p:spPr>
        <p:txBody>
          <a:bodyPr/>
          <a:lstStyle/>
          <a:p>
            <a:r>
              <a:rPr lang="sv-SE" dirty="0"/>
              <a:t>Ditt barns idrott!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2783632" y="1628801"/>
            <a:ext cx="6696744" cy="3672409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Har du och ditt barn samma syn på idrotten?</a:t>
            </a:r>
          </a:p>
          <a:p>
            <a:pPr>
              <a:buNone/>
            </a:pPr>
            <a:endParaRPr lang="sv-SE" dirty="0"/>
          </a:p>
          <a:p>
            <a:endParaRPr lang="sv-SE" dirty="0"/>
          </a:p>
          <a:p>
            <a:pPr algn="ctr"/>
            <a:endParaRPr lang="sv-SE" dirty="0"/>
          </a:p>
        </p:txBody>
      </p:sp>
      <p:pic>
        <p:nvPicPr>
          <p:cNvPr id="5" name="Bildobjekt 4" descr="hocke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83631" y="2276870"/>
            <a:ext cx="5078929" cy="337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138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43156" y="84821"/>
            <a:ext cx="9663443" cy="1044575"/>
          </a:xfrm>
        </p:spPr>
        <p:txBody>
          <a:bodyPr/>
          <a:lstStyle/>
          <a:p>
            <a:r>
              <a:rPr lang="sv-SE" dirty="0"/>
              <a:t>Att se helheten!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43156" y="1652565"/>
            <a:ext cx="5384800" cy="4248473"/>
          </a:xfrm>
        </p:spPr>
        <p:txBody>
          <a:bodyPr>
            <a:normAutofit lnSpcReduction="10000"/>
          </a:bodyPr>
          <a:lstStyle/>
          <a:p>
            <a:r>
              <a:rPr lang="sv-SE" dirty="0"/>
              <a:t>Vad ger idrotten ditt barn?</a:t>
            </a:r>
          </a:p>
          <a:p>
            <a:pPr>
              <a:buNone/>
            </a:pPr>
            <a:endParaRPr lang="sv-SE" dirty="0"/>
          </a:p>
          <a:p>
            <a:r>
              <a:rPr lang="sv-SE" dirty="0"/>
              <a:t>Inom svensk idrott pratar vi om ungdomsidrottens närsynthet.</a:t>
            </a:r>
          </a:p>
          <a:p>
            <a:endParaRPr lang="sv-SE" dirty="0"/>
          </a:p>
          <a:p>
            <a:r>
              <a:rPr lang="sv-SE" dirty="0"/>
              <a:t>Är idrotten en lek?</a:t>
            </a:r>
          </a:p>
          <a:p>
            <a:endParaRPr lang="sv-SE" dirty="0"/>
          </a:p>
          <a:p>
            <a:r>
              <a:rPr lang="sv-SE" dirty="0"/>
              <a:t>Barndomen har ett värde i sig!</a:t>
            </a:r>
          </a:p>
          <a:p>
            <a:endParaRPr lang="sv-SE" dirty="0"/>
          </a:p>
        </p:txBody>
      </p:sp>
      <p:pic>
        <p:nvPicPr>
          <p:cNvPr id="5" name="Platshållare för innehåll 4" descr="glasögen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948488" y="2468563"/>
            <a:ext cx="2476500" cy="1847850"/>
          </a:xfrm>
        </p:spPr>
      </p:pic>
    </p:spTree>
    <p:extLst>
      <p:ext uri="{BB962C8B-B14F-4D97-AF65-F5344CB8AC3E}">
        <p14:creationId xmlns:p14="http://schemas.microsoft.com/office/powerpoint/2010/main" val="1455508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991544" y="188640"/>
            <a:ext cx="8229600" cy="1296144"/>
          </a:xfrm>
        </p:spPr>
        <p:txBody>
          <a:bodyPr>
            <a:normAutofit/>
          </a:bodyPr>
          <a:lstStyle/>
          <a:p>
            <a:r>
              <a:rPr lang="sv-SE" b="0" dirty="0"/>
              <a:t>Riktlinjer Idrott för barn (-12år)</a:t>
            </a:r>
            <a:br>
              <a:rPr lang="sv-SE" b="0" dirty="0"/>
            </a:br>
            <a:r>
              <a:rPr lang="sv-SE" b="0" dirty="0"/>
              <a:t>enligt Idrotten Vill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15189" y="2105571"/>
            <a:ext cx="5384800" cy="4248473"/>
          </a:xfrm>
        </p:spPr>
        <p:txBody>
          <a:bodyPr>
            <a:normAutofit/>
          </a:bodyPr>
          <a:lstStyle/>
          <a:p>
            <a:r>
              <a:rPr lang="sv-SE" sz="2000" dirty="0"/>
              <a:t>Idrott för barn ska bedrivas ur ett barnrättsperspektiv och följa FN:s konvention om barns rättigheter (barnkonventionen).</a:t>
            </a:r>
          </a:p>
          <a:p>
            <a:endParaRPr lang="sv-SE" sz="2000" dirty="0"/>
          </a:p>
          <a:p>
            <a:r>
              <a:rPr lang="sv-SE" sz="2000" dirty="0"/>
              <a:t>Idrott för barn ska vara lekfull, allsidig och bygga på barnens egna behov och förutsättningar och ta hänsyn till variationer i utvecklingstakten.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2013" y="2105571"/>
            <a:ext cx="5384800" cy="4248472"/>
          </a:xfrm>
        </p:spPr>
        <p:txBody>
          <a:bodyPr>
            <a:normAutofit/>
          </a:bodyPr>
          <a:lstStyle/>
          <a:p>
            <a:r>
              <a:rPr lang="sv-SE" sz="2000" dirty="0"/>
              <a:t>Idrott för barn ska utformas så att de kan lära sig idrotten och få ett livslångt intresse för den.</a:t>
            </a:r>
          </a:p>
          <a:p>
            <a:endParaRPr lang="sv-SE" sz="2000" dirty="0"/>
          </a:p>
          <a:p>
            <a:r>
              <a:rPr lang="sv-SE" sz="2000" dirty="0"/>
              <a:t>Idrott för barn ska i första hand bedrivas i enkla former i närområdet. Även tävlingsverksamheten ska huvudsakligen ske lokalt och resultaten ska ges liten uppmärksamhet.</a:t>
            </a:r>
          </a:p>
        </p:txBody>
      </p:sp>
    </p:spTree>
    <p:extLst>
      <p:ext uri="{BB962C8B-B14F-4D97-AF65-F5344CB8AC3E}">
        <p14:creationId xmlns:p14="http://schemas.microsoft.com/office/powerpoint/2010/main" val="2244537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iksidrottsförbundet_utan Sisu">
  <a:themeElements>
    <a:clrScheme name="Riksidrottsförbundet">
      <a:dk1>
        <a:sysClr val="windowText" lastClr="000000"/>
      </a:dk1>
      <a:lt1>
        <a:sysClr val="window" lastClr="FFFFFF"/>
      </a:lt1>
      <a:dk2>
        <a:srgbClr val="575756"/>
      </a:dk2>
      <a:lt2>
        <a:srgbClr val="B2B2B2"/>
      </a:lt2>
      <a:accent1>
        <a:srgbClr val="00A7E0"/>
      </a:accent1>
      <a:accent2>
        <a:srgbClr val="006BB1"/>
      </a:accent2>
      <a:accent3>
        <a:srgbClr val="1EAFA0"/>
      </a:accent3>
      <a:accent4>
        <a:srgbClr val="007B5E"/>
      </a:accent4>
      <a:accent5>
        <a:srgbClr val="E4352D"/>
      </a:accent5>
      <a:accent6>
        <a:srgbClr val="BE1219"/>
      </a:accent6>
      <a:hlink>
        <a:srgbClr val="006BB1"/>
      </a:hlink>
      <a:folHlink>
        <a:srgbClr val="00A7E0"/>
      </a:folHlink>
    </a:clrScheme>
    <a:fontScheme name="Riksidrottförbunde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öräldrautbildning 2021" id="{15F2A501-CA38-43C4-B4DD-BAC1BA7BBE40}" vid="{F6968571-2041-4E37-BF48-8DA0710A7FA9}"/>
    </a:ext>
  </a:extLst>
</a:theme>
</file>

<file path=ppt/theme/theme2.xml><?xml version="1.0" encoding="utf-8"?>
<a:theme xmlns:a="http://schemas.openxmlformats.org/drawingml/2006/main" name="Office-tema">
  <a:themeElements>
    <a:clrScheme name="Riksidrottsförbundet">
      <a:dk1>
        <a:sysClr val="windowText" lastClr="000000"/>
      </a:dk1>
      <a:lt1>
        <a:sysClr val="window" lastClr="FFFFFF"/>
      </a:lt1>
      <a:dk2>
        <a:srgbClr val="575756"/>
      </a:dk2>
      <a:lt2>
        <a:srgbClr val="B2B2B2"/>
      </a:lt2>
      <a:accent1>
        <a:srgbClr val="00A7E0"/>
      </a:accent1>
      <a:accent2>
        <a:srgbClr val="006BB1"/>
      </a:accent2>
      <a:accent3>
        <a:srgbClr val="1EAFA0"/>
      </a:accent3>
      <a:accent4>
        <a:srgbClr val="007B5E"/>
      </a:accent4>
      <a:accent5>
        <a:srgbClr val="E4352D"/>
      </a:accent5>
      <a:accent6>
        <a:srgbClr val="BE1219"/>
      </a:accent6>
      <a:hlink>
        <a:srgbClr val="006BB1"/>
      </a:hlink>
      <a:folHlink>
        <a:srgbClr val="00A7E0"/>
      </a:folHlink>
    </a:clrScheme>
    <a:fontScheme name="Riksidrottförbunde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Riksidrottsförbundet">
      <a:dk1>
        <a:sysClr val="windowText" lastClr="000000"/>
      </a:dk1>
      <a:lt1>
        <a:sysClr val="window" lastClr="FFFFFF"/>
      </a:lt1>
      <a:dk2>
        <a:srgbClr val="575756"/>
      </a:dk2>
      <a:lt2>
        <a:srgbClr val="B2B2B2"/>
      </a:lt2>
      <a:accent1>
        <a:srgbClr val="00A7E0"/>
      </a:accent1>
      <a:accent2>
        <a:srgbClr val="006BB1"/>
      </a:accent2>
      <a:accent3>
        <a:srgbClr val="1EAFA0"/>
      </a:accent3>
      <a:accent4>
        <a:srgbClr val="007B5E"/>
      </a:accent4>
      <a:accent5>
        <a:srgbClr val="E4352D"/>
      </a:accent5>
      <a:accent6>
        <a:srgbClr val="BE1219"/>
      </a:accent6>
      <a:hlink>
        <a:srgbClr val="006BB1"/>
      </a:hlink>
      <a:folHlink>
        <a:srgbClr val="00A7E0"/>
      </a:folHlink>
    </a:clrScheme>
    <a:fontScheme name="Riksidrottförbundet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6f0e5a59-59bc-4e79-a291-d906971adc3b">
      <Value>Påbörjad</Value>
    </Statu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783382BCB2AFD44B44E8BEA870BCBBE" ma:contentTypeVersion="13" ma:contentTypeDescription="Skapa ett nytt dokument." ma:contentTypeScope="" ma:versionID="2a368c56c4831b94d949fb06b265fe7c">
  <xsd:schema xmlns:xsd="http://www.w3.org/2001/XMLSchema" xmlns:xs="http://www.w3.org/2001/XMLSchema" xmlns:p="http://schemas.microsoft.com/office/2006/metadata/properties" xmlns:ns2="6f0e5a59-59bc-4e79-a291-d906971adc3b" xmlns:ns3="bd4e5e7c-e0ed-46ca-92c2-e00ea89e31ea" targetNamespace="http://schemas.microsoft.com/office/2006/metadata/properties" ma:root="true" ma:fieldsID="20f1645b02833237497b6344c6a21787" ns2:_="" ns3:_="">
    <xsd:import namespace="6f0e5a59-59bc-4e79-a291-d906971adc3b"/>
    <xsd:import namespace="bd4e5e7c-e0ed-46ca-92c2-e00ea89e31ea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0e5a59-59bc-4e79-a291-d906971adc3b" elementFormDefault="qualified">
    <xsd:import namespace="http://schemas.microsoft.com/office/2006/documentManagement/types"/>
    <xsd:import namespace="http://schemas.microsoft.com/office/infopath/2007/PartnerControls"/>
    <xsd:element name="Status" ma:index="8" nillable="true" ma:displayName="Status" ma:default="Påbörjad" ma:format="Dropdown" ma:internalName="Statu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Påbörjad"/>
                    <xsd:enumeration value="Pågående"/>
                    <xsd:enumeration value="Klar"/>
                    <xsd:enumeration value="Gammalt"/>
                  </xsd:restriction>
                </xsd:simple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4e5e7c-e0ed-46ca-92c2-e00ea89e31ea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59E05C0-6144-49BF-A195-70621E33E80D}">
  <ds:schemaRefs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6f0e5a59-59bc-4e79-a291-d906971adc3b"/>
    <ds:schemaRef ds:uri="http://purl.org/dc/dcmitype/"/>
    <ds:schemaRef ds:uri="bd4e5e7c-e0ed-46ca-92c2-e00ea89e31ea"/>
    <ds:schemaRef ds:uri="http://schemas.microsoft.com/office/2006/metadata/properties"/>
    <ds:schemaRef ds:uri="http://www.w3.org/XML/1998/namespace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AD538BF7-3388-4389-B25F-47A1E87263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E07D9F0-2E5F-4B93-873E-99DE598468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0e5a59-59bc-4e79-a291-d906971adc3b"/>
    <ds:schemaRef ds:uri="bd4e5e7c-e0ed-46ca-92c2-e00ea89e31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Föräldrautbildning 2021</Template>
  <TotalTime>466</TotalTime>
  <Words>1331</Words>
  <Application>Microsoft Office PowerPoint</Application>
  <PresentationFormat>Bredbild</PresentationFormat>
  <Paragraphs>195</Paragraphs>
  <Slides>24</Slides>
  <Notes>24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24</vt:i4>
      </vt:variant>
    </vt:vector>
  </HeadingPairs>
  <TitlesOfParts>
    <vt:vector size="29" baseType="lpstr">
      <vt:lpstr>Arial</vt:lpstr>
      <vt:lpstr>Arial Black</vt:lpstr>
      <vt:lpstr>Bookman Old Style</vt:lpstr>
      <vt:lpstr>Calibri</vt:lpstr>
      <vt:lpstr>Riksidrottsförbundet_utan Sisu</vt:lpstr>
      <vt:lpstr>PowerPoint-presentation</vt:lpstr>
      <vt:lpstr>Föräldrapress!</vt:lpstr>
      <vt:lpstr>§</vt:lpstr>
      <vt:lpstr>PowerPoint-presentation</vt:lpstr>
      <vt:lpstr>Elvaårsstupet</vt:lpstr>
      <vt:lpstr>Barnrättsperspektiv</vt:lpstr>
      <vt:lpstr>Ditt barns idrott!</vt:lpstr>
      <vt:lpstr>Att se helheten!</vt:lpstr>
      <vt:lpstr>Riktlinjer Idrott för barn (-12år) enligt Idrotten Vill</vt:lpstr>
      <vt:lpstr>Riktlinjer Idrott för barn (-12år) enligt Idrotten Vill</vt:lpstr>
      <vt:lpstr>Att prata om prestation!</vt:lpstr>
      <vt:lpstr>ALM trädet prestationsfokusering istället för resultatfokusering</vt:lpstr>
      <vt:lpstr>Råd till föräldrar från idrottare…</vt:lpstr>
      <vt:lpstr>Råd till föräldrar från idrottare…</vt:lpstr>
      <vt:lpstr>Barns fysiska utveckling</vt:lpstr>
      <vt:lpstr>PowerPoint-presentation</vt:lpstr>
      <vt:lpstr>Barns fysiska utveckling</vt:lpstr>
      <vt:lpstr>Framgångsfaktorer</vt:lpstr>
      <vt:lpstr>Äta – Träna - Vila</vt:lpstr>
      <vt:lpstr>Framtiden!</vt:lpstr>
      <vt:lpstr>Familjens betydelse för att idrotta</vt:lpstr>
      <vt:lpstr>Vilken idrottsförälder är du?</vt:lpstr>
      <vt:lpstr>Petra Mörtsjö</vt:lpstr>
      <vt:lpstr>Tack för ditt deltagande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Petra Mörtsjö (RF-SISU Norrbotten)</dc:creator>
  <cp:lastModifiedBy>Petra Mörtsjö</cp:lastModifiedBy>
  <cp:revision>2</cp:revision>
  <cp:lastPrinted>2022-09-27T10:54:06Z</cp:lastPrinted>
  <dcterms:created xsi:type="dcterms:W3CDTF">2021-02-10T15:37:30Z</dcterms:created>
  <dcterms:modified xsi:type="dcterms:W3CDTF">2023-02-21T20:25:57Z</dcterms:modified>
</cp:coreProperties>
</file>